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sldIdLst>
    <p:sldId id="256" r:id="rId2"/>
    <p:sldId id="257" r:id="rId3"/>
    <p:sldId id="259" r:id="rId4"/>
    <p:sldId id="258" r:id="rId5"/>
    <p:sldId id="260" r:id="rId6"/>
    <p:sldId id="262" r:id="rId7"/>
    <p:sldId id="263" r:id="rId8"/>
    <p:sldId id="261" r:id="rId9"/>
    <p:sldId id="264" r:id="rId10"/>
    <p:sldId id="265" r:id="rId11"/>
    <p:sldId id="266" r:id="rId12"/>
    <p:sldId id="269" r:id="rId13"/>
    <p:sldId id="267" r:id="rId14"/>
    <p:sldId id="271" r:id="rId15"/>
    <p:sldId id="272" r:id="rId16"/>
    <p:sldId id="273" r:id="rId17"/>
    <p:sldId id="276" r:id="rId18"/>
    <p:sldId id="274" r:id="rId1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412C"/>
    <a:srgbClr val="BB3F1E"/>
    <a:srgbClr val="94C4EA"/>
    <a:srgbClr val="F4AD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38"/>
    <p:restoredTop sz="94669"/>
  </p:normalViewPr>
  <p:slideViewPr>
    <p:cSldViewPr snapToGrid="0" snapToObjects="1">
      <p:cViewPr varScale="1">
        <p:scale>
          <a:sx n="104" d="100"/>
          <a:sy n="104" d="100"/>
        </p:scale>
        <p:origin x="80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D86C2DC-8BF1-474C-A07A-7CB271F6A651}" type="datetimeFigureOut">
              <a:rPr lang="es-CO" smtClean="0"/>
              <a:t>9/12/18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8CFCEF0-A845-0C44-9503-303C28D0F25F}" type="slidenum">
              <a:rPr lang="es-CO" smtClean="0"/>
              <a:t>‹Nº›</a:t>
            </a:fld>
            <a:endParaRPr lang="es-CO"/>
          </a:p>
        </p:txBody>
      </p:sp>
    </p:spTree>
    <p:extLst>
      <p:ext uri="{BB962C8B-B14F-4D97-AF65-F5344CB8AC3E}">
        <p14:creationId xmlns:p14="http://schemas.microsoft.com/office/powerpoint/2010/main" val="1049916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8D86C2DC-8BF1-474C-A07A-7CB271F6A651}" type="datetimeFigureOut">
              <a:rPr lang="es-CO" smtClean="0"/>
              <a:t>9/12/18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8CFCEF0-A845-0C44-9503-303C28D0F25F}" type="slidenum">
              <a:rPr lang="es-CO" smtClean="0"/>
              <a:t>‹Nº›</a:t>
            </a:fld>
            <a:endParaRPr lang="es-CO"/>
          </a:p>
        </p:txBody>
      </p:sp>
    </p:spTree>
    <p:extLst>
      <p:ext uri="{BB962C8B-B14F-4D97-AF65-F5344CB8AC3E}">
        <p14:creationId xmlns:p14="http://schemas.microsoft.com/office/powerpoint/2010/main" val="1305276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8D86C2DC-8BF1-474C-A07A-7CB271F6A651}" type="datetimeFigureOut">
              <a:rPr lang="es-CO" smtClean="0"/>
              <a:t>9/12/18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8CFCEF0-A845-0C44-9503-303C28D0F25F}" type="slidenum">
              <a:rPr lang="es-CO" smtClean="0"/>
              <a:t>‹Nº›</a:t>
            </a:fld>
            <a:endParaRPr lang="es-CO"/>
          </a:p>
        </p:txBody>
      </p:sp>
    </p:spTree>
    <p:extLst>
      <p:ext uri="{BB962C8B-B14F-4D97-AF65-F5344CB8AC3E}">
        <p14:creationId xmlns:p14="http://schemas.microsoft.com/office/powerpoint/2010/main" val="3269785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8D86C2DC-8BF1-474C-A07A-7CB271F6A651}" type="datetimeFigureOut">
              <a:rPr lang="es-CO" smtClean="0"/>
              <a:t>9/12/18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8CFCEF0-A845-0C44-9503-303C28D0F25F}" type="slidenum">
              <a:rPr lang="es-CO" smtClean="0"/>
              <a:t>‹Nº›</a:t>
            </a:fld>
            <a:endParaRPr lang="es-CO"/>
          </a:p>
        </p:txBody>
      </p:sp>
    </p:spTree>
    <p:extLst>
      <p:ext uri="{BB962C8B-B14F-4D97-AF65-F5344CB8AC3E}">
        <p14:creationId xmlns:p14="http://schemas.microsoft.com/office/powerpoint/2010/main" val="3267038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8D86C2DC-8BF1-474C-A07A-7CB271F6A651}" type="datetimeFigureOut">
              <a:rPr lang="es-CO" smtClean="0"/>
              <a:t>9/12/18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8CFCEF0-A845-0C44-9503-303C28D0F25F}" type="slidenum">
              <a:rPr lang="es-CO" smtClean="0"/>
              <a:t>‹Nº›</a:t>
            </a:fld>
            <a:endParaRPr lang="es-CO"/>
          </a:p>
        </p:txBody>
      </p:sp>
    </p:spTree>
    <p:extLst>
      <p:ext uri="{BB962C8B-B14F-4D97-AF65-F5344CB8AC3E}">
        <p14:creationId xmlns:p14="http://schemas.microsoft.com/office/powerpoint/2010/main" val="1604161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8D86C2DC-8BF1-474C-A07A-7CB271F6A651}" type="datetimeFigureOut">
              <a:rPr lang="es-CO" smtClean="0"/>
              <a:t>9/12/18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8CFCEF0-A845-0C44-9503-303C28D0F25F}" type="slidenum">
              <a:rPr lang="es-CO" smtClean="0"/>
              <a:t>‹Nº›</a:t>
            </a:fld>
            <a:endParaRPr lang="es-CO"/>
          </a:p>
        </p:txBody>
      </p:sp>
    </p:spTree>
    <p:extLst>
      <p:ext uri="{BB962C8B-B14F-4D97-AF65-F5344CB8AC3E}">
        <p14:creationId xmlns:p14="http://schemas.microsoft.com/office/powerpoint/2010/main" val="4287069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839788" y="2505075"/>
            <a:ext cx="5157787" cy="3684588"/>
          </a:xfrm>
        </p:spPr>
        <p:txBody>
          <a:bodyPr/>
          <a:lstStyle/>
          <a:p>
            <a:pPr lvl="0"/>
            <a:r>
              <a:rPr lang="es-ES"/>
              <a:t>Editar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6" name="Content Placeholder 5"/>
          <p:cNvSpPr>
            <a:spLocks noGrp="1"/>
          </p:cNvSpPr>
          <p:nvPr>
            <p:ph sz="quarter" idx="4"/>
          </p:nvPr>
        </p:nvSpPr>
        <p:spPr>
          <a:xfrm>
            <a:off x="6172200" y="2505075"/>
            <a:ext cx="5183188" cy="3684588"/>
          </a:xfrm>
        </p:spPr>
        <p:txBody>
          <a:bodyPr/>
          <a:lstStyle/>
          <a:p>
            <a:pPr lvl="0"/>
            <a:r>
              <a:rPr lang="es-ES"/>
              <a:t>Editar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8D86C2DC-8BF1-474C-A07A-7CB271F6A651}" type="datetimeFigureOut">
              <a:rPr lang="es-CO" smtClean="0"/>
              <a:t>9/12/18</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C8CFCEF0-A845-0C44-9503-303C28D0F25F}" type="slidenum">
              <a:rPr lang="es-CO" smtClean="0"/>
              <a:t>‹Nº›</a:t>
            </a:fld>
            <a:endParaRPr lang="es-CO"/>
          </a:p>
        </p:txBody>
      </p:sp>
    </p:spTree>
    <p:extLst>
      <p:ext uri="{BB962C8B-B14F-4D97-AF65-F5344CB8AC3E}">
        <p14:creationId xmlns:p14="http://schemas.microsoft.com/office/powerpoint/2010/main" val="214686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D86C2DC-8BF1-474C-A07A-7CB271F6A651}" type="datetimeFigureOut">
              <a:rPr lang="es-CO" smtClean="0"/>
              <a:t>9/12/18</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C8CFCEF0-A845-0C44-9503-303C28D0F25F}" type="slidenum">
              <a:rPr lang="es-CO" smtClean="0"/>
              <a:t>‹Nº›</a:t>
            </a:fld>
            <a:endParaRPr lang="es-CO"/>
          </a:p>
        </p:txBody>
      </p:sp>
    </p:spTree>
    <p:extLst>
      <p:ext uri="{BB962C8B-B14F-4D97-AF65-F5344CB8AC3E}">
        <p14:creationId xmlns:p14="http://schemas.microsoft.com/office/powerpoint/2010/main" val="3391691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86C2DC-8BF1-474C-A07A-7CB271F6A651}" type="datetimeFigureOut">
              <a:rPr lang="es-CO" smtClean="0"/>
              <a:t>9/12/18</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C8CFCEF0-A845-0C44-9503-303C28D0F25F}" type="slidenum">
              <a:rPr lang="es-CO" smtClean="0"/>
              <a:t>‹Nº›</a:t>
            </a:fld>
            <a:endParaRPr lang="es-CO"/>
          </a:p>
        </p:txBody>
      </p:sp>
    </p:spTree>
    <p:extLst>
      <p:ext uri="{BB962C8B-B14F-4D97-AF65-F5344CB8AC3E}">
        <p14:creationId xmlns:p14="http://schemas.microsoft.com/office/powerpoint/2010/main" val="2432744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8D86C2DC-8BF1-474C-A07A-7CB271F6A651}" type="datetimeFigureOut">
              <a:rPr lang="es-CO" smtClean="0"/>
              <a:t>9/12/18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8CFCEF0-A845-0C44-9503-303C28D0F25F}" type="slidenum">
              <a:rPr lang="es-CO" smtClean="0"/>
              <a:t>‹Nº›</a:t>
            </a:fld>
            <a:endParaRPr lang="es-CO"/>
          </a:p>
        </p:txBody>
      </p:sp>
    </p:spTree>
    <p:extLst>
      <p:ext uri="{BB962C8B-B14F-4D97-AF65-F5344CB8AC3E}">
        <p14:creationId xmlns:p14="http://schemas.microsoft.com/office/powerpoint/2010/main" val="2178090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8D86C2DC-8BF1-474C-A07A-7CB271F6A651}" type="datetimeFigureOut">
              <a:rPr lang="es-CO" smtClean="0"/>
              <a:t>9/12/18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8CFCEF0-A845-0C44-9503-303C28D0F25F}" type="slidenum">
              <a:rPr lang="es-CO" smtClean="0"/>
              <a:t>‹Nº›</a:t>
            </a:fld>
            <a:endParaRPr lang="es-CO"/>
          </a:p>
        </p:txBody>
      </p:sp>
    </p:spTree>
    <p:extLst>
      <p:ext uri="{BB962C8B-B14F-4D97-AF65-F5344CB8AC3E}">
        <p14:creationId xmlns:p14="http://schemas.microsoft.com/office/powerpoint/2010/main" val="289288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86C2DC-8BF1-474C-A07A-7CB271F6A651}" type="datetimeFigureOut">
              <a:rPr lang="es-CO" smtClean="0"/>
              <a:t>9/12/18</a:t>
            </a:fld>
            <a:endParaRPr lang="es-C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FCEF0-A845-0C44-9503-303C28D0F25F}" type="slidenum">
              <a:rPr lang="es-CO" smtClean="0"/>
              <a:t>‹Nº›</a:t>
            </a:fld>
            <a:endParaRPr lang="es-CO"/>
          </a:p>
        </p:txBody>
      </p:sp>
    </p:spTree>
    <p:extLst>
      <p:ext uri="{BB962C8B-B14F-4D97-AF65-F5344CB8AC3E}">
        <p14:creationId xmlns:p14="http://schemas.microsoft.com/office/powerpoint/2010/main" val="845474287"/>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CD965B-3182-4441-B404-ABCA5AC4CD97}"/>
              </a:ext>
            </a:extLst>
          </p:cNvPr>
          <p:cNvSpPr>
            <a:spLocks noGrp="1"/>
          </p:cNvSpPr>
          <p:nvPr>
            <p:ph type="ctrTitle"/>
          </p:nvPr>
        </p:nvSpPr>
        <p:spPr/>
        <p:txBody>
          <a:bodyPr/>
          <a:lstStyle/>
          <a:p>
            <a:pPr algn="r"/>
            <a:r>
              <a:rPr lang="es-CO" dirty="0">
                <a:solidFill>
                  <a:srgbClr val="EB412C"/>
                </a:solidFill>
              </a:rPr>
              <a:t>CUENTAS DE TRAMITE SIMPLIFICADO </a:t>
            </a:r>
          </a:p>
        </p:txBody>
      </p:sp>
      <p:sp>
        <p:nvSpPr>
          <p:cNvPr id="3" name="Subtítulo 2">
            <a:extLst>
              <a:ext uri="{FF2B5EF4-FFF2-40B4-BE49-F238E27FC236}">
                <a16:creationId xmlns:a16="http://schemas.microsoft.com/office/drawing/2014/main" id="{15ADEA90-8647-F94D-B952-4692570AE1BD}"/>
              </a:ext>
            </a:extLst>
          </p:cNvPr>
          <p:cNvSpPr>
            <a:spLocks noGrp="1"/>
          </p:cNvSpPr>
          <p:nvPr>
            <p:ph type="subTitle" idx="1"/>
          </p:nvPr>
        </p:nvSpPr>
        <p:spPr>
          <a:xfrm>
            <a:off x="1524000" y="4423718"/>
            <a:ext cx="9144000" cy="1938982"/>
          </a:xfrm>
        </p:spPr>
        <p:txBody>
          <a:bodyPr>
            <a:normAutofit fontScale="47500" lnSpcReduction="20000"/>
          </a:bodyPr>
          <a:lstStyle/>
          <a:p>
            <a:pPr algn="r"/>
            <a:r>
              <a:rPr lang="es-CO" sz="3300" dirty="0"/>
              <a:t>CARLOS ANDRÉS CASTAÑEDA LOZANO</a:t>
            </a:r>
          </a:p>
          <a:p>
            <a:pPr algn="r"/>
            <a:endParaRPr lang="es-CO" sz="3300" dirty="0"/>
          </a:p>
          <a:p>
            <a:pPr algn="r"/>
            <a:r>
              <a:rPr lang="es-CO" sz="3300" dirty="0"/>
              <a:t>ALEJANDRO RODRÍGUEZ DEL TORO</a:t>
            </a:r>
          </a:p>
          <a:p>
            <a:pPr algn="r"/>
            <a:endParaRPr lang="es-CO" sz="3300" dirty="0"/>
          </a:p>
          <a:p>
            <a:pPr algn="r"/>
            <a:r>
              <a:rPr lang="es-CO" sz="3300" dirty="0"/>
              <a:t>NICOLAS PATIÑO PARRA</a:t>
            </a:r>
          </a:p>
          <a:p>
            <a:br>
              <a:rPr lang="es-CO" dirty="0"/>
            </a:br>
            <a:endParaRPr lang="es-CO" dirty="0"/>
          </a:p>
        </p:txBody>
      </p:sp>
      <p:pic>
        <p:nvPicPr>
          <p:cNvPr id="6" name="Imagen 5">
            <a:extLst>
              <a:ext uri="{FF2B5EF4-FFF2-40B4-BE49-F238E27FC236}">
                <a16:creationId xmlns:a16="http://schemas.microsoft.com/office/drawing/2014/main" id="{DEF61A1F-5038-E140-9310-28035CDBEB94}"/>
              </a:ext>
            </a:extLst>
          </p:cNvPr>
          <p:cNvPicPr>
            <a:picLocks noChangeAspect="1"/>
          </p:cNvPicPr>
          <p:nvPr/>
        </p:nvPicPr>
        <p:blipFill>
          <a:blip r:embed="rId2"/>
          <a:stretch>
            <a:fillRect/>
          </a:stretch>
        </p:blipFill>
        <p:spPr>
          <a:xfrm>
            <a:off x="2063750" y="3471218"/>
            <a:ext cx="2654300" cy="1905000"/>
          </a:xfrm>
          <a:prstGeom prst="rect">
            <a:avLst/>
          </a:prstGeom>
        </p:spPr>
      </p:pic>
    </p:spTree>
    <p:extLst>
      <p:ext uri="{BB962C8B-B14F-4D97-AF65-F5344CB8AC3E}">
        <p14:creationId xmlns:p14="http://schemas.microsoft.com/office/powerpoint/2010/main" val="661802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148AD4A0-D7B5-B245-A85D-9F933D78833F}"/>
              </a:ext>
            </a:extLst>
          </p:cNvPr>
          <p:cNvSpPr>
            <a:spLocks noGrp="1"/>
          </p:cNvSpPr>
          <p:nvPr>
            <p:ph idx="1"/>
          </p:nvPr>
        </p:nvSpPr>
        <p:spPr>
          <a:xfrm>
            <a:off x="711200" y="758825"/>
            <a:ext cx="9067800" cy="815975"/>
          </a:xfrm>
        </p:spPr>
        <p:txBody>
          <a:bodyPr>
            <a:normAutofit/>
          </a:bodyPr>
          <a:lstStyle/>
          <a:p>
            <a:pPr marL="0" indent="0">
              <a:buNone/>
            </a:pPr>
            <a:r>
              <a:rPr lang="es-CO" dirty="0">
                <a:solidFill>
                  <a:srgbClr val="EB412C"/>
                </a:solidFill>
              </a:rPr>
              <a:t>La Arquitectura de tecnologías</a:t>
            </a:r>
          </a:p>
        </p:txBody>
      </p:sp>
      <p:sp>
        <p:nvSpPr>
          <p:cNvPr id="8" name="Rectángulo 7">
            <a:extLst>
              <a:ext uri="{FF2B5EF4-FFF2-40B4-BE49-F238E27FC236}">
                <a16:creationId xmlns:a16="http://schemas.microsoft.com/office/drawing/2014/main" id="{2F188A14-A87B-C24D-A251-CFAA004E241C}"/>
              </a:ext>
            </a:extLst>
          </p:cNvPr>
          <p:cNvSpPr/>
          <p:nvPr/>
        </p:nvSpPr>
        <p:spPr>
          <a:xfrm>
            <a:off x="7008761" y="6228736"/>
            <a:ext cx="2341717" cy="629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9" name="Imagen 8">
            <a:extLst>
              <a:ext uri="{FF2B5EF4-FFF2-40B4-BE49-F238E27FC236}">
                <a16:creationId xmlns:a16="http://schemas.microsoft.com/office/drawing/2014/main" id="{1D5BA685-36D2-EA42-9BC8-6F7B7F5D8CA3}"/>
              </a:ext>
            </a:extLst>
          </p:cNvPr>
          <p:cNvPicPr>
            <a:picLocks noChangeAspect="1"/>
          </p:cNvPicPr>
          <p:nvPr/>
        </p:nvPicPr>
        <p:blipFill>
          <a:blip r:embed="rId2"/>
          <a:stretch>
            <a:fillRect/>
          </a:stretch>
        </p:blipFill>
        <p:spPr>
          <a:xfrm>
            <a:off x="1207143" y="1408706"/>
            <a:ext cx="8895948" cy="4986124"/>
          </a:xfrm>
          <a:prstGeom prst="rect">
            <a:avLst/>
          </a:prstGeom>
        </p:spPr>
      </p:pic>
      <p:pic>
        <p:nvPicPr>
          <p:cNvPr id="12" name="Imagen 11">
            <a:extLst>
              <a:ext uri="{FF2B5EF4-FFF2-40B4-BE49-F238E27FC236}">
                <a16:creationId xmlns:a16="http://schemas.microsoft.com/office/drawing/2014/main" id="{75974AD1-F976-5E4A-9845-9DAF5A07F21B}"/>
              </a:ext>
            </a:extLst>
          </p:cNvPr>
          <p:cNvPicPr>
            <a:picLocks noChangeAspect="1"/>
          </p:cNvPicPr>
          <p:nvPr/>
        </p:nvPicPr>
        <p:blipFill rotWithShape="1">
          <a:blip r:embed="rId3"/>
          <a:srcRect l="22682" r="23729" b="24750"/>
          <a:stretch/>
        </p:blipFill>
        <p:spPr>
          <a:xfrm>
            <a:off x="10058399" y="4595813"/>
            <a:ext cx="1422401" cy="1433512"/>
          </a:xfrm>
          <a:prstGeom prst="rect">
            <a:avLst/>
          </a:prstGeom>
        </p:spPr>
      </p:pic>
    </p:spTree>
    <p:extLst>
      <p:ext uri="{BB962C8B-B14F-4D97-AF65-F5344CB8AC3E}">
        <p14:creationId xmlns:p14="http://schemas.microsoft.com/office/powerpoint/2010/main" val="2562445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4340BF-48E6-5D40-92AF-FA0FE22DDA36}"/>
              </a:ext>
            </a:extLst>
          </p:cNvPr>
          <p:cNvSpPr>
            <a:spLocks noGrp="1"/>
          </p:cNvSpPr>
          <p:nvPr>
            <p:ph type="title"/>
          </p:nvPr>
        </p:nvSpPr>
        <p:spPr/>
        <p:txBody>
          <a:bodyPr/>
          <a:lstStyle/>
          <a:p>
            <a:r>
              <a:rPr lang="es-CO" dirty="0">
                <a:solidFill>
                  <a:srgbClr val="EB412C"/>
                </a:solidFill>
              </a:rPr>
              <a:t>PORTAFOLIO DE PROYECTOS</a:t>
            </a:r>
          </a:p>
        </p:txBody>
      </p:sp>
      <p:sp>
        <p:nvSpPr>
          <p:cNvPr id="3" name="Marcador de contenido 2">
            <a:extLst>
              <a:ext uri="{FF2B5EF4-FFF2-40B4-BE49-F238E27FC236}">
                <a16:creationId xmlns:a16="http://schemas.microsoft.com/office/drawing/2014/main" id="{C2B84DBA-8A6A-7946-82C8-9D4A4A630435}"/>
              </a:ext>
            </a:extLst>
          </p:cNvPr>
          <p:cNvSpPr>
            <a:spLocks noGrp="1"/>
          </p:cNvSpPr>
          <p:nvPr>
            <p:ph idx="1"/>
          </p:nvPr>
        </p:nvSpPr>
        <p:spPr/>
        <p:txBody>
          <a:bodyPr>
            <a:normAutofit/>
          </a:bodyPr>
          <a:lstStyle/>
          <a:p>
            <a:r>
              <a:rPr lang="es-CO" sz="2000" dirty="0"/>
              <a:t>Simplificación del trámite</a:t>
            </a:r>
          </a:p>
          <a:p>
            <a:pPr marL="0" indent="0">
              <a:buNone/>
            </a:pPr>
            <a:endParaRPr lang="es-CO" sz="2000" dirty="0"/>
          </a:p>
          <a:p>
            <a:r>
              <a:rPr lang="es-CO" sz="2000" dirty="0"/>
              <a:t>Adecuación de los formularios para cada trámite</a:t>
            </a:r>
          </a:p>
          <a:p>
            <a:pPr marL="0" indent="0">
              <a:buNone/>
            </a:pPr>
            <a:endParaRPr lang="es-CO" sz="2000" dirty="0"/>
          </a:p>
          <a:p>
            <a:r>
              <a:rPr lang="es-CO" sz="2000" dirty="0"/>
              <a:t>Automatización de proceso de transacciones</a:t>
            </a:r>
          </a:p>
          <a:p>
            <a:pPr marL="0" indent="0">
              <a:buNone/>
            </a:pPr>
            <a:endParaRPr lang="es-CO" sz="2000" dirty="0"/>
          </a:p>
          <a:p>
            <a:r>
              <a:rPr lang="es-CO" sz="2000" dirty="0"/>
              <a:t>Servidores de respaldo</a:t>
            </a:r>
          </a:p>
          <a:p>
            <a:pPr marL="0" indent="0">
              <a:buNone/>
            </a:pPr>
            <a:endParaRPr lang="es-CO" sz="2000" dirty="0"/>
          </a:p>
          <a:p>
            <a:r>
              <a:rPr lang="es-CO" sz="2000" dirty="0"/>
              <a:t>Testing en el servidor de pruebas</a:t>
            </a:r>
            <a:br>
              <a:rPr lang="es-CO" dirty="0"/>
            </a:br>
            <a:endParaRPr lang="es-CO" dirty="0"/>
          </a:p>
          <a:p>
            <a:endParaRPr lang="es-CO" dirty="0"/>
          </a:p>
          <a:p>
            <a:endParaRPr lang="es-CO" dirty="0"/>
          </a:p>
        </p:txBody>
      </p:sp>
      <p:pic>
        <p:nvPicPr>
          <p:cNvPr id="4" name="Imagen 3">
            <a:extLst>
              <a:ext uri="{FF2B5EF4-FFF2-40B4-BE49-F238E27FC236}">
                <a16:creationId xmlns:a16="http://schemas.microsoft.com/office/drawing/2014/main" id="{15AC1CC1-B942-3045-BF18-F2518EC9A408}"/>
              </a:ext>
            </a:extLst>
          </p:cNvPr>
          <p:cNvPicPr>
            <a:picLocks noChangeAspect="1"/>
          </p:cNvPicPr>
          <p:nvPr/>
        </p:nvPicPr>
        <p:blipFill rotWithShape="1">
          <a:blip r:embed="rId2"/>
          <a:srcRect l="22682" r="23729" b="24750"/>
          <a:stretch/>
        </p:blipFill>
        <p:spPr>
          <a:xfrm>
            <a:off x="10058399" y="4595813"/>
            <a:ext cx="1422401" cy="1433512"/>
          </a:xfrm>
          <a:prstGeom prst="rect">
            <a:avLst/>
          </a:prstGeom>
        </p:spPr>
      </p:pic>
    </p:spTree>
    <p:extLst>
      <p:ext uri="{BB962C8B-B14F-4D97-AF65-F5344CB8AC3E}">
        <p14:creationId xmlns:p14="http://schemas.microsoft.com/office/powerpoint/2010/main" val="633250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CFC661C-0AE4-C642-8654-EA8B683AEA5E}"/>
              </a:ext>
            </a:extLst>
          </p:cNvPr>
          <p:cNvSpPr>
            <a:spLocks noGrp="1"/>
          </p:cNvSpPr>
          <p:nvPr>
            <p:ph idx="1"/>
          </p:nvPr>
        </p:nvSpPr>
        <p:spPr>
          <a:xfrm>
            <a:off x="825500" y="1879601"/>
            <a:ext cx="8953500" cy="2743199"/>
          </a:xfrm>
        </p:spPr>
        <p:txBody>
          <a:bodyPr>
            <a:normAutofit/>
          </a:bodyPr>
          <a:lstStyle/>
          <a:p>
            <a:pPr marL="0" indent="0" algn="just">
              <a:buNone/>
            </a:pPr>
            <a:r>
              <a:rPr lang="es-CO" sz="2000" dirty="0"/>
              <a:t>La plataforma tiene que ser muy intuitiva y minimalista para que el usuario no se pierda buscando la operación adecuada, luego los pasos de configuración y registro deben ser igual de rápidos tanto para la creación de la cuenta, como para la iniciada a sesión del cliente.</a:t>
            </a:r>
          </a:p>
          <a:p>
            <a:pPr marL="0" indent="0" algn="just">
              <a:buNone/>
            </a:pPr>
            <a:endParaRPr lang="es-CO" sz="2000" dirty="0"/>
          </a:p>
          <a:p>
            <a:pPr marL="0" indent="0" algn="just">
              <a:buNone/>
            </a:pPr>
            <a:r>
              <a:rPr lang="es-CO" sz="2000" dirty="0"/>
              <a:t>Para la creación e investigación se tiene pensado realizar en un tiempo aproximado de 12 meses con un costo aproximado de 150 mil dólares.</a:t>
            </a:r>
          </a:p>
        </p:txBody>
      </p:sp>
      <p:sp>
        <p:nvSpPr>
          <p:cNvPr id="4" name="Marcador de contenido 2">
            <a:extLst>
              <a:ext uri="{FF2B5EF4-FFF2-40B4-BE49-F238E27FC236}">
                <a16:creationId xmlns:a16="http://schemas.microsoft.com/office/drawing/2014/main" id="{42227469-8C3B-8441-BAFE-D5CAF2167AD8}"/>
              </a:ext>
            </a:extLst>
          </p:cNvPr>
          <p:cNvSpPr txBox="1">
            <a:spLocks/>
          </p:cNvSpPr>
          <p:nvPr/>
        </p:nvSpPr>
        <p:spPr>
          <a:xfrm>
            <a:off x="711200" y="758825"/>
            <a:ext cx="9067800" cy="815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CO" dirty="0">
                <a:solidFill>
                  <a:srgbClr val="EB412C"/>
                </a:solidFill>
                <a:latin typeface="+mj-lt"/>
              </a:rPr>
              <a:t>Simplificación del trámite</a:t>
            </a:r>
          </a:p>
        </p:txBody>
      </p:sp>
      <p:pic>
        <p:nvPicPr>
          <p:cNvPr id="5" name="Imagen 4">
            <a:extLst>
              <a:ext uri="{FF2B5EF4-FFF2-40B4-BE49-F238E27FC236}">
                <a16:creationId xmlns:a16="http://schemas.microsoft.com/office/drawing/2014/main" id="{7928AA14-3AE7-4D4D-B649-54787D7B3281}"/>
              </a:ext>
            </a:extLst>
          </p:cNvPr>
          <p:cNvPicPr>
            <a:picLocks noChangeAspect="1"/>
          </p:cNvPicPr>
          <p:nvPr/>
        </p:nvPicPr>
        <p:blipFill rotWithShape="1">
          <a:blip r:embed="rId2"/>
          <a:srcRect l="22682" r="23729" b="24750"/>
          <a:stretch/>
        </p:blipFill>
        <p:spPr>
          <a:xfrm>
            <a:off x="10058399" y="4595813"/>
            <a:ext cx="1422401" cy="1433512"/>
          </a:xfrm>
          <a:prstGeom prst="rect">
            <a:avLst/>
          </a:prstGeom>
        </p:spPr>
      </p:pic>
    </p:spTree>
    <p:extLst>
      <p:ext uri="{BB962C8B-B14F-4D97-AF65-F5344CB8AC3E}">
        <p14:creationId xmlns:p14="http://schemas.microsoft.com/office/powerpoint/2010/main" val="773640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CFC661C-0AE4-C642-8654-EA8B683AEA5E}"/>
              </a:ext>
            </a:extLst>
          </p:cNvPr>
          <p:cNvSpPr>
            <a:spLocks noGrp="1"/>
          </p:cNvSpPr>
          <p:nvPr>
            <p:ph idx="1"/>
          </p:nvPr>
        </p:nvSpPr>
        <p:spPr>
          <a:xfrm>
            <a:off x="1028700" y="2054225"/>
            <a:ext cx="8432800" cy="3940175"/>
          </a:xfrm>
        </p:spPr>
        <p:txBody>
          <a:bodyPr>
            <a:normAutofit/>
          </a:bodyPr>
          <a:lstStyle/>
          <a:p>
            <a:pPr marL="0" indent="0" algn="just">
              <a:buNone/>
            </a:pPr>
            <a:r>
              <a:rPr lang="es-CO" sz="2000" dirty="0"/>
              <a:t>Para que nuestra empresa cumpla su objetivo de simplificar el trámite a la hora de hacer una transferencia, lo más engorroso y demorado es el formulario que los clientes por lo general tienen que llenar para realizar dicha operación, para eso nuestra empresa tiene previsto realizar un formulario solo con la información necesaria para el trámite y poder agilizar la transferencia</a:t>
            </a:r>
            <a:r>
              <a:rPr lang="es-CO" sz="2400" dirty="0"/>
              <a:t>.</a:t>
            </a:r>
          </a:p>
          <a:p>
            <a:pPr marL="0" indent="0" algn="just">
              <a:buNone/>
            </a:pPr>
            <a:endParaRPr lang="es-CO" sz="2400" dirty="0"/>
          </a:p>
          <a:p>
            <a:pPr marL="0" indent="0" algn="just">
              <a:buNone/>
            </a:pPr>
            <a:r>
              <a:rPr lang="es-CO" sz="2000" dirty="0"/>
              <a:t>El formulario denominado FormuFast solo consistirá en en el nombre de usuario(este nombre ya debe estar incluido dentro de los contactos del cliente dentro de la plataforma), el monto a transferir y el mensaje propuesto por el cliente. Este formulario se desarrollara en un tiempo aproximado de entre 4 a 6 meses con un costo de entre 100 mil a 120 mil dólares.</a:t>
            </a:r>
          </a:p>
        </p:txBody>
      </p:sp>
      <p:sp>
        <p:nvSpPr>
          <p:cNvPr id="4" name="Marcador de contenido 2">
            <a:extLst>
              <a:ext uri="{FF2B5EF4-FFF2-40B4-BE49-F238E27FC236}">
                <a16:creationId xmlns:a16="http://schemas.microsoft.com/office/drawing/2014/main" id="{42227469-8C3B-8441-BAFE-D5CAF2167AD8}"/>
              </a:ext>
            </a:extLst>
          </p:cNvPr>
          <p:cNvSpPr txBox="1">
            <a:spLocks/>
          </p:cNvSpPr>
          <p:nvPr/>
        </p:nvSpPr>
        <p:spPr>
          <a:xfrm>
            <a:off x="711200" y="758825"/>
            <a:ext cx="9067800" cy="815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CO" dirty="0">
                <a:solidFill>
                  <a:srgbClr val="EB412C"/>
                </a:solidFill>
                <a:latin typeface="+mj-lt"/>
              </a:rPr>
              <a:t>Adecuación de los formularios para cada trámite</a:t>
            </a:r>
          </a:p>
        </p:txBody>
      </p:sp>
      <p:pic>
        <p:nvPicPr>
          <p:cNvPr id="5" name="Imagen 4">
            <a:extLst>
              <a:ext uri="{FF2B5EF4-FFF2-40B4-BE49-F238E27FC236}">
                <a16:creationId xmlns:a16="http://schemas.microsoft.com/office/drawing/2014/main" id="{DC20CCB4-EB29-6F49-953F-3ED29F1EE8FC}"/>
              </a:ext>
            </a:extLst>
          </p:cNvPr>
          <p:cNvPicPr>
            <a:picLocks noChangeAspect="1"/>
          </p:cNvPicPr>
          <p:nvPr/>
        </p:nvPicPr>
        <p:blipFill rotWithShape="1">
          <a:blip r:embed="rId2"/>
          <a:srcRect l="22682" r="23729" b="24750"/>
          <a:stretch/>
        </p:blipFill>
        <p:spPr>
          <a:xfrm>
            <a:off x="10058399" y="4595813"/>
            <a:ext cx="1422401" cy="1433512"/>
          </a:xfrm>
          <a:prstGeom prst="rect">
            <a:avLst/>
          </a:prstGeom>
        </p:spPr>
      </p:pic>
    </p:spTree>
    <p:extLst>
      <p:ext uri="{BB962C8B-B14F-4D97-AF65-F5344CB8AC3E}">
        <p14:creationId xmlns:p14="http://schemas.microsoft.com/office/powerpoint/2010/main" val="728437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CFC661C-0AE4-C642-8654-EA8B683AEA5E}"/>
              </a:ext>
            </a:extLst>
          </p:cNvPr>
          <p:cNvSpPr>
            <a:spLocks noGrp="1"/>
          </p:cNvSpPr>
          <p:nvPr>
            <p:ph idx="1"/>
          </p:nvPr>
        </p:nvSpPr>
        <p:spPr>
          <a:xfrm>
            <a:off x="933450" y="1765301"/>
            <a:ext cx="8972550" cy="4597399"/>
          </a:xfrm>
        </p:spPr>
        <p:txBody>
          <a:bodyPr>
            <a:normAutofit fontScale="92500" lnSpcReduction="10000"/>
          </a:bodyPr>
          <a:lstStyle/>
          <a:p>
            <a:pPr marL="0" indent="0" algn="just">
              <a:buNone/>
            </a:pPr>
            <a:r>
              <a:rPr lang="es-CO" sz="2400" dirty="0"/>
              <a:t>Se requiere que nuestra plataforma siga con todos los lineamientos adecuados para su seguridad y verificación, para eso se deben automatizar todo el proceso de transacción, y además tener una relación con la CIFIN para la verificación de nuestros clientes.</a:t>
            </a:r>
          </a:p>
          <a:p>
            <a:pPr marL="0" indent="0" algn="just">
              <a:buNone/>
            </a:pPr>
            <a:endParaRPr lang="es-CO" sz="2400" dirty="0"/>
          </a:p>
          <a:p>
            <a:pPr marL="0" indent="0" algn="just">
              <a:buNone/>
            </a:pPr>
            <a:r>
              <a:rPr lang="es-CO" sz="2400" dirty="0"/>
              <a:t>Esta verificación será la encargada de determinar si los cliente son aptos para utilizar nuestra plataforma, según sea su comportamiento con sus historiales de endeudamiento.</a:t>
            </a:r>
          </a:p>
          <a:p>
            <a:pPr marL="0" indent="0" algn="just">
              <a:buNone/>
            </a:pPr>
            <a:endParaRPr lang="es-CO" sz="2400" dirty="0"/>
          </a:p>
          <a:p>
            <a:pPr marL="0" indent="0" algn="just">
              <a:buNone/>
            </a:pPr>
            <a:r>
              <a:rPr lang="es-CO" sz="2400" dirty="0"/>
              <a:t>Para este proyecto se presume un tiempo total de 6 meses y un costo total de 35 mil dólares.</a:t>
            </a:r>
          </a:p>
          <a:p>
            <a:pPr marL="0" indent="0">
              <a:buNone/>
            </a:pPr>
            <a:br>
              <a:rPr lang="es-CO" dirty="0"/>
            </a:br>
            <a:endParaRPr lang="es-CO" dirty="0"/>
          </a:p>
        </p:txBody>
      </p:sp>
      <p:sp>
        <p:nvSpPr>
          <p:cNvPr id="4" name="Marcador de contenido 2">
            <a:extLst>
              <a:ext uri="{FF2B5EF4-FFF2-40B4-BE49-F238E27FC236}">
                <a16:creationId xmlns:a16="http://schemas.microsoft.com/office/drawing/2014/main" id="{42227469-8C3B-8441-BAFE-D5CAF2167AD8}"/>
              </a:ext>
            </a:extLst>
          </p:cNvPr>
          <p:cNvSpPr txBox="1">
            <a:spLocks/>
          </p:cNvSpPr>
          <p:nvPr/>
        </p:nvSpPr>
        <p:spPr>
          <a:xfrm>
            <a:off x="711200" y="758825"/>
            <a:ext cx="9067800" cy="815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CO" dirty="0">
                <a:solidFill>
                  <a:srgbClr val="EB412C"/>
                </a:solidFill>
                <a:latin typeface="+mj-lt"/>
              </a:rPr>
              <a:t>Automatización de proceso de transacciones</a:t>
            </a:r>
          </a:p>
        </p:txBody>
      </p:sp>
      <p:pic>
        <p:nvPicPr>
          <p:cNvPr id="5" name="Imagen 4">
            <a:extLst>
              <a:ext uri="{FF2B5EF4-FFF2-40B4-BE49-F238E27FC236}">
                <a16:creationId xmlns:a16="http://schemas.microsoft.com/office/drawing/2014/main" id="{1CEC86B5-019D-304A-941E-D3F5E48DE4DC}"/>
              </a:ext>
            </a:extLst>
          </p:cNvPr>
          <p:cNvPicPr>
            <a:picLocks noChangeAspect="1"/>
          </p:cNvPicPr>
          <p:nvPr/>
        </p:nvPicPr>
        <p:blipFill rotWithShape="1">
          <a:blip r:embed="rId2"/>
          <a:srcRect l="22682" r="23729" b="24750"/>
          <a:stretch/>
        </p:blipFill>
        <p:spPr>
          <a:xfrm>
            <a:off x="10058399" y="4595813"/>
            <a:ext cx="1422401" cy="1433512"/>
          </a:xfrm>
          <a:prstGeom prst="rect">
            <a:avLst/>
          </a:prstGeom>
        </p:spPr>
      </p:pic>
    </p:spTree>
    <p:extLst>
      <p:ext uri="{BB962C8B-B14F-4D97-AF65-F5344CB8AC3E}">
        <p14:creationId xmlns:p14="http://schemas.microsoft.com/office/powerpoint/2010/main" val="577797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CFC661C-0AE4-C642-8654-EA8B683AEA5E}"/>
              </a:ext>
            </a:extLst>
          </p:cNvPr>
          <p:cNvSpPr>
            <a:spLocks noGrp="1"/>
          </p:cNvSpPr>
          <p:nvPr>
            <p:ph idx="1"/>
          </p:nvPr>
        </p:nvSpPr>
        <p:spPr>
          <a:xfrm>
            <a:off x="974725" y="2057401"/>
            <a:ext cx="8540750" cy="3352799"/>
          </a:xfrm>
        </p:spPr>
        <p:txBody>
          <a:bodyPr>
            <a:normAutofit/>
          </a:bodyPr>
          <a:lstStyle/>
          <a:p>
            <a:pPr marL="0" indent="0" algn="just">
              <a:buNone/>
            </a:pPr>
            <a:r>
              <a:rPr lang="es-CO" sz="2000" dirty="0"/>
              <a:t>VirtualBank ademas de ser una compañia que se preocupa por dar un excelente servicio a sus cliente, también se encarga de que la información de sus clientes se mantenga protegida de cualquier tipo de inconveniente y algún problema de seguridad, para esto se necesitan servidores de respaldo que protejan dicha información.</a:t>
            </a:r>
          </a:p>
          <a:p>
            <a:pPr marL="0" indent="0">
              <a:buNone/>
            </a:pPr>
            <a:br>
              <a:rPr lang="es-CO" sz="2000" dirty="0"/>
            </a:br>
            <a:r>
              <a:rPr lang="es-CO" sz="2000" dirty="0"/>
              <a:t>Para este proyecto se tiene un tiempo destinado de 6 meses y con un presupuesto final de 100 mil dólares.</a:t>
            </a:r>
            <a:br>
              <a:rPr lang="es-CO" dirty="0"/>
            </a:br>
            <a:br>
              <a:rPr lang="es-CO" dirty="0"/>
            </a:br>
            <a:endParaRPr lang="es-CO" dirty="0"/>
          </a:p>
        </p:txBody>
      </p:sp>
      <p:sp>
        <p:nvSpPr>
          <p:cNvPr id="4" name="Marcador de contenido 2">
            <a:extLst>
              <a:ext uri="{FF2B5EF4-FFF2-40B4-BE49-F238E27FC236}">
                <a16:creationId xmlns:a16="http://schemas.microsoft.com/office/drawing/2014/main" id="{42227469-8C3B-8441-BAFE-D5CAF2167AD8}"/>
              </a:ext>
            </a:extLst>
          </p:cNvPr>
          <p:cNvSpPr txBox="1">
            <a:spLocks/>
          </p:cNvSpPr>
          <p:nvPr/>
        </p:nvSpPr>
        <p:spPr>
          <a:xfrm>
            <a:off x="711200" y="758825"/>
            <a:ext cx="9067800" cy="815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CO" dirty="0">
                <a:solidFill>
                  <a:srgbClr val="EB412C"/>
                </a:solidFill>
                <a:latin typeface="+mj-lt"/>
              </a:rPr>
              <a:t>Servidores de respaldo</a:t>
            </a:r>
          </a:p>
          <a:p>
            <a:pPr marL="0" indent="0">
              <a:buNone/>
            </a:pPr>
            <a:endParaRPr lang="es-CO" dirty="0">
              <a:solidFill>
                <a:srgbClr val="BB3F1E"/>
              </a:solidFill>
            </a:endParaRPr>
          </a:p>
        </p:txBody>
      </p:sp>
      <p:pic>
        <p:nvPicPr>
          <p:cNvPr id="5" name="Imagen 4">
            <a:extLst>
              <a:ext uri="{FF2B5EF4-FFF2-40B4-BE49-F238E27FC236}">
                <a16:creationId xmlns:a16="http://schemas.microsoft.com/office/drawing/2014/main" id="{B8A29781-263E-8048-A036-3EA9071CD38F}"/>
              </a:ext>
            </a:extLst>
          </p:cNvPr>
          <p:cNvPicPr>
            <a:picLocks noChangeAspect="1"/>
          </p:cNvPicPr>
          <p:nvPr/>
        </p:nvPicPr>
        <p:blipFill rotWithShape="1">
          <a:blip r:embed="rId2"/>
          <a:srcRect l="22682" r="23729" b="24750"/>
          <a:stretch/>
        </p:blipFill>
        <p:spPr>
          <a:xfrm>
            <a:off x="10058399" y="4595813"/>
            <a:ext cx="1422401" cy="1433512"/>
          </a:xfrm>
          <a:prstGeom prst="rect">
            <a:avLst/>
          </a:prstGeom>
        </p:spPr>
      </p:pic>
    </p:spTree>
    <p:extLst>
      <p:ext uri="{BB962C8B-B14F-4D97-AF65-F5344CB8AC3E}">
        <p14:creationId xmlns:p14="http://schemas.microsoft.com/office/powerpoint/2010/main" val="391133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8493B2-0C60-0542-BC71-99DB02F7D474}"/>
              </a:ext>
            </a:extLst>
          </p:cNvPr>
          <p:cNvSpPr>
            <a:spLocks noGrp="1"/>
          </p:cNvSpPr>
          <p:nvPr>
            <p:ph type="title"/>
          </p:nvPr>
        </p:nvSpPr>
        <p:spPr>
          <a:xfrm>
            <a:off x="685800" y="428625"/>
            <a:ext cx="10515600" cy="1325563"/>
          </a:xfrm>
        </p:spPr>
        <p:txBody>
          <a:bodyPr>
            <a:normAutofit/>
          </a:bodyPr>
          <a:lstStyle/>
          <a:p>
            <a:r>
              <a:rPr lang="es-CO" sz="2800" dirty="0">
                <a:solidFill>
                  <a:srgbClr val="EB412C"/>
                </a:solidFill>
              </a:rPr>
              <a:t>Testing automático en el servidor de pruebas</a:t>
            </a:r>
          </a:p>
        </p:txBody>
      </p:sp>
      <p:sp>
        <p:nvSpPr>
          <p:cNvPr id="3" name="Marcador de contenido 2">
            <a:extLst>
              <a:ext uri="{FF2B5EF4-FFF2-40B4-BE49-F238E27FC236}">
                <a16:creationId xmlns:a16="http://schemas.microsoft.com/office/drawing/2014/main" id="{26FE3267-23C9-864E-B9B4-FD62C49A2713}"/>
              </a:ext>
            </a:extLst>
          </p:cNvPr>
          <p:cNvSpPr>
            <a:spLocks noGrp="1"/>
          </p:cNvSpPr>
          <p:nvPr>
            <p:ph idx="1"/>
          </p:nvPr>
        </p:nvSpPr>
        <p:spPr>
          <a:xfrm>
            <a:off x="838200" y="2206625"/>
            <a:ext cx="8280400" cy="2670175"/>
          </a:xfrm>
        </p:spPr>
        <p:txBody>
          <a:bodyPr/>
          <a:lstStyle/>
          <a:p>
            <a:pPr marL="0" indent="0" algn="just">
              <a:buNone/>
            </a:pPr>
            <a:r>
              <a:rPr lang="es-CO" sz="2000" dirty="0"/>
              <a:t>Este servidor de testing como su nombre lo indica prueba las nuevas configuraciones que los desarrolladores han implementado en el repositorio de git y los prueba automáticamente para ver si generan algún tipo de error al  momento de implementarlo en la plataforma.</a:t>
            </a:r>
          </a:p>
          <a:p>
            <a:pPr marL="0" indent="0" algn="just">
              <a:buNone/>
            </a:pPr>
            <a:br>
              <a:rPr lang="es-CO" sz="2000" dirty="0"/>
            </a:br>
            <a:r>
              <a:rPr lang="es-CO" sz="2000" dirty="0"/>
              <a:t>Este proyecto tiene un tiempo previsto de 6 meses con un costo de entre 500 mil dólares y 550 mil dólares.</a:t>
            </a:r>
          </a:p>
          <a:p>
            <a:pPr marL="0" indent="0">
              <a:buNone/>
            </a:pPr>
            <a:endParaRPr lang="es-CO" dirty="0"/>
          </a:p>
        </p:txBody>
      </p:sp>
      <p:pic>
        <p:nvPicPr>
          <p:cNvPr id="4" name="Imagen 3">
            <a:extLst>
              <a:ext uri="{FF2B5EF4-FFF2-40B4-BE49-F238E27FC236}">
                <a16:creationId xmlns:a16="http://schemas.microsoft.com/office/drawing/2014/main" id="{23E252FF-CEF4-6E48-8A69-7C9BF73B3112}"/>
              </a:ext>
            </a:extLst>
          </p:cNvPr>
          <p:cNvPicPr>
            <a:picLocks noChangeAspect="1"/>
          </p:cNvPicPr>
          <p:nvPr/>
        </p:nvPicPr>
        <p:blipFill rotWithShape="1">
          <a:blip r:embed="rId2"/>
          <a:srcRect l="22682" r="23729" b="24750"/>
          <a:stretch/>
        </p:blipFill>
        <p:spPr>
          <a:xfrm>
            <a:off x="10058399" y="4595813"/>
            <a:ext cx="1422401" cy="1433512"/>
          </a:xfrm>
          <a:prstGeom prst="rect">
            <a:avLst/>
          </a:prstGeom>
        </p:spPr>
      </p:pic>
    </p:spTree>
    <p:extLst>
      <p:ext uri="{BB962C8B-B14F-4D97-AF65-F5344CB8AC3E}">
        <p14:creationId xmlns:p14="http://schemas.microsoft.com/office/powerpoint/2010/main" val="1095109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56561FF-0B79-CF4F-BFE5-444C0B194756}"/>
              </a:ext>
            </a:extLst>
          </p:cNvPr>
          <p:cNvSpPr>
            <a:spLocks noGrp="1"/>
          </p:cNvSpPr>
          <p:nvPr>
            <p:ph idx="1"/>
          </p:nvPr>
        </p:nvSpPr>
        <p:spPr>
          <a:xfrm>
            <a:off x="838201" y="1825625"/>
            <a:ext cx="8169876" cy="4351338"/>
          </a:xfrm>
        </p:spPr>
        <p:txBody>
          <a:bodyPr/>
          <a:lstStyle/>
          <a:p>
            <a:pPr marL="0" indent="0" algn="just">
              <a:buNone/>
            </a:pPr>
            <a:r>
              <a:rPr lang="es-CO" sz="2000" dirty="0">
                <a:solidFill>
                  <a:srgbClr val="FF0000"/>
                </a:solidFill>
              </a:rPr>
              <a:t>Proyectos identificados</a:t>
            </a:r>
          </a:p>
          <a:p>
            <a:pPr marL="0" indent="0" algn="just">
              <a:buNone/>
            </a:pPr>
            <a:endParaRPr lang="es-CO" sz="2000" dirty="0"/>
          </a:p>
          <a:p>
            <a:pPr marL="0" indent="0" algn="just">
              <a:buNone/>
            </a:pPr>
            <a:r>
              <a:rPr lang="es-CO" sz="2000" dirty="0"/>
              <a:t>Para la implementación de nuestra plataforma utilizamos el proyecto de trámite simplificado, la creación del formulario FormuFast para el agilice del trámite y la Automatización de proceso de transacciones para la verificación  de la existencia de nuestros clientes y sus historias crediticias.</a:t>
            </a:r>
          </a:p>
          <a:p>
            <a:pPr marL="0" indent="0">
              <a:buNone/>
            </a:pPr>
            <a:br>
              <a:rPr lang="es-CO" dirty="0"/>
            </a:br>
            <a:endParaRPr lang="es-CO" dirty="0"/>
          </a:p>
        </p:txBody>
      </p:sp>
      <p:sp>
        <p:nvSpPr>
          <p:cNvPr id="4" name="Título 1">
            <a:extLst>
              <a:ext uri="{FF2B5EF4-FFF2-40B4-BE49-F238E27FC236}">
                <a16:creationId xmlns:a16="http://schemas.microsoft.com/office/drawing/2014/main" id="{27494646-FED7-0D49-9707-06A8800E7737}"/>
              </a:ext>
            </a:extLst>
          </p:cNvPr>
          <p:cNvSpPr>
            <a:spLocks noGrp="1"/>
          </p:cNvSpPr>
          <p:nvPr>
            <p:ph type="title"/>
          </p:nvPr>
        </p:nvSpPr>
        <p:spPr>
          <a:xfrm>
            <a:off x="838200" y="365125"/>
            <a:ext cx="10515600" cy="1325563"/>
          </a:xfrm>
        </p:spPr>
        <p:txBody>
          <a:bodyPr/>
          <a:lstStyle/>
          <a:p>
            <a:r>
              <a:rPr lang="es-CO" dirty="0">
                <a:solidFill>
                  <a:srgbClr val="FF0000"/>
                </a:solidFill>
              </a:rPr>
              <a:t>PROTOTIPO</a:t>
            </a:r>
          </a:p>
        </p:txBody>
      </p:sp>
      <p:pic>
        <p:nvPicPr>
          <p:cNvPr id="5" name="Imagen 4">
            <a:extLst>
              <a:ext uri="{FF2B5EF4-FFF2-40B4-BE49-F238E27FC236}">
                <a16:creationId xmlns:a16="http://schemas.microsoft.com/office/drawing/2014/main" id="{4F602BF4-A5E3-C745-B087-DA6623DFAB65}"/>
              </a:ext>
            </a:extLst>
          </p:cNvPr>
          <p:cNvPicPr>
            <a:picLocks noChangeAspect="1"/>
          </p:cNvPicPr>
          <p:nvPr/>
        </p:nvPicPr>
        <p:blipFill rotWithShape="1">
          <a:blip r:embed="rId2"/>
          <a:srcRect l="22682" r="23729" b="24750"/>
          <a:stretch/>
        </p:blipFill>
        <p:spPr>
          <a:xfrm>
            <a:off x="10058399" y="4595813"/>
            <a:ext cx="1422401" cy="1433512"/>
          </a:xfrm>
          <a:prstGeom prst="rect">
            <a:avLst/>
          </a:prstGeom>
        </p:spPr>
      </p:pic>
    </p:spTree>
    <p:extLst>
      <p:ext uri="{BB962C8B-B14F-4D97-AF65-F5344CB8AC3E}">
        <p14:creationId xmlns:p14="http://schemas.microsoft.com/office/powerpoint/2010/main" val="3227876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569C83-7C3E-3A41-9322-1EC543C74C84}"/>
              </a:ext>
            </a:extLst>
          </p:cNvPr>
          <p:cNvSpPr>
            <a:spLocks noGrp="1"/>
          </p:cNvSpPr>
          <p:nvPr>
            <p:ph type="title"/>
          </p:nvPr>
        </p:nvSpPr>
        <p:spPr/>
        <p:txBody>
          <a:bodyPr/>
          <a:lstStyle/>
          <a:p>
            <a:r>
              <a:rPr lang="es-CO" dirty="0">
                <a:solidFill>
                  <a:srgbClr val="FF0000"/>
                </a:solidFill>
              </a:rPr>
              <a:t>PROTOTIPO</a:t>
            </a:r>
          </a:p>
        </p:txBody>
      </p:sp>
      <p:pic>
        <p:nvPicPr>
          <p:cNvPr id="10242" name="Picture 2" descr="https://lh3.googleusercontent.com/0-adqIWbSi6ClShO11gdjlgz-TRxFtC-MIuBelL4IQlbZXww5-OICCwZGcSD9hVIILn7TrLH5QzuUE4utfewWfX_9qBrzgcpYno-QOfLIm4vV0ygWDRc4gOHeuoO7hf8nAwxVBfV">
            <a:extLst>
              <a:ext uri="{FF2B5EF4-FFF2-40B4-BE49-F238E27FC236}">
                <a16:creationId xmlns:a16="http://schemas.microsoft.com/office/drawing/2014/main" id="{D3587E4C-CFF2-304C-B8D4-E3949FC2C1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46625"/>
            <a:ext cx="10187590" cy="3435350"/>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2">
            <a:extLst>
              <a:ext uri="{FF2B5EF4-FFF2-40B4-BE49-F238E27FC236}">
                <a16:creationId xmlns:a16="http://schemas.microsoft.com/office/drawing/2014/main" id="{0257D699-A334-AA44-8798-A718537D77E9}"/>
              </a:ext>
            </a:extLst>
          </p:cNvPr>
          <p:cNvSpPr>
            <a:spLocks noGrp="1"/>
          </p:cNvSpPr>
          <p:nvPr>
            <p:ph idx="1"/>
          </p:nvPr>
        </p:nvSpPr>
        <p:spPr>
          <a:xfrm>
            <a:off x="838201" y="1825625"/>
            <a:ext cx="8169876" cy="3821413"/>
          </a:xfrm>
        </p:spPr>
        <p:txBody>
          <a:bodyPr/>
          <a:lstStyle/>
          <a:p>
            <a:pPr marL="0" indent="0" algn="just">
              <a:buNone/>
            </a:pPr>
            <a:r>
              <a:rPr lang="es-CO" sz="2000" dirty="0">
                <a:solidFill>
                  <a:srgbClr val="FF0000"/>
                </a:solidFill>
              </a:rPr>
              <a:t>Diseño de la solución</a:t>
            </a:r>
          </a:p>
          <a:p>
            <a:pPr marL="0" indent="0" algn="just">
              <a:buNone/>
            </a:pPr>
            <a:endParaRPr lang="es-CO" sz="2000" dirty="0"/>
          </a:p>
          <a:p>
            <a:pPr marL="0" indent="0">
              <a:buNone/>
            </a:pPr>
            <a:br>
              <a:rPr lang="es-CO" dirty="0"/>
            </a:br>
            <a:endParaRPr lang="es-CO" dirty="0"/>
          </a:p>
        </p:txBody>
      </p:sp>
    </p:spTree>
    <p:extLst>
      <p:ext uri="{BB962C8B-B14F-4D97-AF65-F5344CB8AC3E}">
        <p14:creationId xmlns:p14="http://schemas.microsoft.com/office/powerpoint/2010/main" val="1556629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469DD0-C437-954D-86DF-EA2E4E083D26}"/>
              </a:ext>
            </a:extLst>
          </p:cNvPr>
          <p:cNvSpPr>
            <a:spLocks noGrp="1"/>
          </p:cNvSpPr>
          <p:nvPr>
            <p:ph type="title"/>
          </p:nvPr>
        </p:nvSpPr>
        <p:spPr/>
        <p:txBody>
          <a:bodyPr/>
          <a:lstStyle/>
          <a:p>
            <a:r>
              <a:rPr lang="es-CO" dirty="0">
                <a:solidFill>
                  <a:srgbClr val="EB412C"/>
                </a:solidFill>
              </a:rPr>
              <a:t>INTRODUCCIÓN</a:t>
            </a:r>
          </a:p>
        </p:txBody>
      </p:sp>
      <p:sp>
        <p:nvSpPr>
          <p:cNvPr id="3" name="Marcador de contenido 2">
            <a:extLst>
              <a:ext uri="{FF2B5EF4-FFF2-40B4-BE49-F238E27FC236}">
                <a16:creationId xmlns:a16="http://schemas.microsoft.com/office/drawing/2014/main" id="{B4109746-E94E-0B44-9E00-466E9FADA818}"/>
              </a:ext>
            </a:extLst>
          </p:cNvPr>
          <p:cNvSpPr>
            <a:spLocks noGrp="1"/>
          </p:cNvSpPr>
          <p:nvPr>
            <p:ph idx="1"/>
          </p:nvPr>
        </p:nvSpPr>
        <p:spPr>
          <a:xfrm>
            <a:off x="838200" y="2282825"/>
            <a:ext cx="8491151" cy="4351338"/>
          </a:xfrm>
        </p:spPr>
        <p:txBody>
          <a:bodyPr/>
          <a:lstStyle/>
          <a:p>
            <a:pPr algn="just"/>
            <a:r>
              <a:rPr lang="es-CO" sz="2000" dirty="0"/>
              <a:t>Este proyecto se realiza con el objetivo de aplicar los conocimientos aprendidos en la materia de Arquitectura empresarial y enfrentarnos a un caso de la vida real, con el objetivo de adquirir experiencias.</a:t>
            </a:r>
          </a:p>
          <a:p>
            <a:pPr marL="0" indent="0" algn="just">
              <a:buNone/>
            </a:pPr>
            <a:endParaRPr lang="es-CO" sz="2000" dirty="0"/>
          </a:p>
          <a:p>
            <a:pPr algn="just"/>
            <a:r>
              <a:rPr lang="es-CO" sz="2000" dirty="0"/>
              <a:t>En esta presentación resaltaremos los aspectos mas importantes en el desarrollo del proyecto como lo son las arquitecturas y el prototipo.</a:t>
            </a:r>
          </a:p>
          <a:p>
            <a:pPr marL="0" indent="0" algn="just">
              <a:buNone/>
            </a:pPr>
            <a:endParaRPr lang="es-CO" sz="2000" dirty="0"/>
          </a:p>
          <a:p>
            <a:pPr algn="just"/>
            <a:r>
              <a:rPr lang="es-CO" sz="2000" dirty="0"/>
              <a:t>El caso base de este proyecto es la creación de un banco totalmente electrónico la cual su función principal es el tramite simplicado. Este banco lo llamamos VirtualBank</a:t>
            </a:r>
          </a:p>
          <a:p>
            <a:endParaRPr lang="es-CO" dirty="0"/>
          </a:p>
        </p:txBody>
      </p:sp>
      <p:pic>
        <p:nvPicPr>
          <p:cNvPr id="4" name="Imagen 3">
            <a:extLst>
              <a:ext uri="{FF2B5EF4-FFF2-40B4-BE49-F238E27FC236}">
                <a16:creationId xmlns:a16="http://schemas.microsoft.com/office/drawing/2014/main" id="{6877B33C-B295-F24E-AF73-04452CDFACA4}"/>
              </a:ext>
            </a:extLst>
          </p:cNvPr>
          <p:cNvPicPr>
            <a:picLocks noChangeAspect="1"/>
          </p:cNvPicPr>
          <p:nvPr/>
        </p:nvPicPr>
        <p:blipFill rotWithShape="1">
          <a:blip r:embed="rId2"/>
          <a:srcRect l="22682" r="23729" b="24750"/>
          <a:stretch/>
        </p:blipFill>
        <p:spPr>
          <a:xfrm>
            <a:off x="10058399" y="4595813"/>
            <a:ext cx="1422401" cy="1433512"/>
          </a:xfrm>
          <a:prstGeom prst="rect">
            <a:avLst/>
          </a:prstGeom>
        </p:spPr>
      </p:pic>
    </p:spTree>
    <p:extLst>
      <p:ext uri="{BB962C8B-B14F-4D97-AF65-F5344CB8AC3E}">
        <p14:creationId xmlns:p14="http://schemas.microsoft.com/office/powerpoint/2010/main" val="3145380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469DD0-C437-954D-86DF-EA2E4E083D26}"/>
              </a:ext>
            </a:extLst>
          </p:cNvPr>
          <p:cNvSpPr>
            <a:spLocks noGrp="1"/>
          </p:cNvSpPr>
          <p:nvPr>
            <p:ph type="title"/>
          </p:nvPr>
        </p:nvSpPr>
        <p:spPr/>
        <p:txBody>
          <a:bodyPr/>
          <a:lstStyle/>
          <a:p>
            <a:r>
              <a:rPr lang="es-CO" dirty="0">
                <a:solidFill>
                  <a:srgbClr val="EB412C"/>
                </a:solidFill>
              </a:rPr>
              <a:t>ALCANCE DEL PROYECTO</a:t>
            </a:r>
          </a:p>
        </p:txBody>
      </p:sp>
      <p:sp>
        <p:nvSpPr>
          <p:cNvPr id="3" name="Marcador de contenido 2">
            <a:extLst>
              <a:ext uri="{FF2B5EF4-FFF2-40B4-BE49-F238E27FC236}">
                <a16:creationId xmlns:a16="http://schemas.microsoft.com/office/drawing/2014/main" id="{B4109746-E94E-0B44-9E00-466E9FADA818}"/>
              </a:ext>
            </a:extLst>
          </p:cNvPr>
          <p:cNvSpPr>
            <a:spLocks noGrp="1"/>
          </p:cNvSpPr>
          <p:nvPr>
            <p:ph idx="1"/>
          </p:nvPr>
        </p:nvSpPr>
        <p:spPr>
          <a:xfrm>
            <a:off x="838200" y="1591835"/>
            <a:ext cx="8491151" cy="4376480"/>
          </a:xfrm>
        </p:spPr>
        <p:txBody>
          <a:bodyPr/>
          <a:lstStyle/>
          <a:p>
            <a:pPr marL="400050" lvl="0" indent="0" algn="just">
              <a:lnSpc>
                <a:spcPct val="150000"/>
              </a:lnSpc>
              <a:spcBef>
                <a:spcPts val="0"/>
              </a:spcBef>
              <a:buClr>
                <a:srgbClr val="FFFFFF"/>
              </a:buClr>
              <a:buSzPts val="1800"/>
              <a:buNone/>
            </a:pPr>
            <a:endParaRPr lang="es-CO" sz="2000" dirty="0">
              <a:latin typeface="Eurostile BQ" pitchFamily="50" charset="0"/>
            </a:endParaRPr>
          </a:p>
          <a:p>
            <a:pPr marL="400050" indent="0" algn="just">
              <a:lnSpc>
                <a:spcPct val="150000"/>
              </a:lnSpc>
              <a:spcBef>
                <a:spcPts val="0"/>
              </a:spcBef>
              <a:buClr>
                <a:srgbClr val="FFFFFF"/>
              </a:buClr>
              <a:buSzPts val="1800"/>
              <a:buNone/>
            </a:pPr>
            <a:r>
              <a:rPr lang="es-CO" sz="2000" dirty="0"/>
              <a:t>Definir la arquitectura base para nuestra empresa</a:t>
            </a:r>
          </a:p>
          <a:p>
            <a:pPr marL="400050" indent="0" algn="just">
              <a:lnSpc>
                <a:spcPct val="150000"/>
              </a:lnSpc>
              <a:spcBef>
                <a:spcPts val="0"/>
              </a:spcBef>
              <a:buClr>
                <a:srgbClr val="FFFFFF"/>
              </a:buClr>
              <a:buSzPts val="1800"/>
              <a:buNone/>
            </a:pPr>
            <a:endParaRPr lang="es-CO" sz="2000" dirty="0"/>
          </a:p>
          <a:p>
            <a:pPr marL="400050" lvl="0" indent="0" algn="just">
              <a:lnSpc>
                <a:spcPct val="150000"/>
              </a:lnSpc>
              <a:spcBef>
                <a:spcPts val="0"/>
              </a:spcBef>
              <a:buClr>
                <a:srgbClr val="FFFFFF"/>
              </a:buClr>
              <a:buSzPts val="1800"/>
              <a:buNone/>
            </a:pPr>
            <a:r>
              <a:rPr lang="es-CO" sz="2000" dirty="0"/>
              <a:t>Definir los procesos necesarios para nuestro modelo de negocio </a:t>
            </a:r>
          </a:p>
          <a:p>
            <a:pPr marL="400050" lvl="0" indent="0" algn="just">
              <a:lnSpc>
                <a:spcPct val="150000"/>
              </a:lnSpc>
              <a:spcBef>
                <a:spcPts val="0"/>
              </a:spcBef>
              <a:buClr>
                <a:srgbClr val="FFFFFF"/>
              </a:buClr>
              <a:buSzPts val="1800"/>
              <a:buNone/>
            </a:pPr>
            <a:endParaRPr lang="es-CO" sz="2000" dirty="0"/>
          </a:p>
          <a:p>
            <a:pPr marL="400050" lvl="0" indent="0" algn="just">
              <a:lnSpc>
                <a:spcPct val="150000"/>
              </a:lnSpc>
              <a:spcBef>
                <a:spcPts val="0"/>
              </a:spcBef>
              <a:buClr>
                <a:srgbClr val="FFFFFF"/>
              </a:buClr>
              <a:buSzPts val="1800"/>
              <a:buNone/>
            </a:pPr>
            <a:r>
              <a:rPr lang="es-CO" sz="2000" dirty="0"/>
              <a:t>Definir los responsables de las actividades.</a:t>
            </a:r>
          </a:p>
          <a:p>
            <a:pPr marL="400050" lvl="0" indent="0" algn="just">
              <a:lnSpc>
                <a:spcPct val="150000"/>
              </a:lnSpc>
              <a:spcBef>
                <a:spcPts val="0"/>
              </a:spcBef>
              <a:buClr>
                <a:srgbClr val="FFFFFF"/>
              </a:buClr>
              <a:buSzPts val="1800"/>
              <a:buNone/>
            </a:pPr>
            <a:endParaRPr lang="es-CO" sz="2000" dirty="0"/>
          </a:p>
          <a:p>
            <a:pPr marL="400050" lvl="0" indent="0" algn="just">
              <a:lnSpc>
                <a:spcPct val="150000"/>
              </a:lnSpc>
              <a:spcBef>
                <a:spcPts val="0"/>
              </a:spcBef>
              <a:buClr>
                <a:srgbClr val="FFFFFF"/>
              </a:buClr>
              <a:buSzPts val="1800"/>
              <a:buNone/>
            </a:pPr>
            <a:r>
              <a:rPr lang="es-CO" sz="2000" dirty="0"/>
              <a:t>Definir el portafolio de proyectos que cumplan con lo planteado.</a:t>
            </a:r>
          </a:p>
          <a:p>
            <a:pPr marL="400050" lvl="0" indent="0" algn="just">
              <a:lnSpc>
                <a:spcPct val="150000"/>
              </a:lnSpc>
              <a:spcBef>
                <a:spcPts val="0"/>
              </a:spcBef>
              <a:buClr>
                <a:srgbClr val="FFFFFF"/>
              </a:buClr>
              <a:buSzPts val="1800"/>
              <a:buNone/>
            </a:pPr>
            <a:endParaRPr lang="es-CO" sz="2000" dirty="0">
              <a:latin typeface="Eurostile BQ" pitchFamily="50" charset="0"/>
            </a:endParaRPr>
          </a:p>
          <a:p>
            <a:pPr marL="400050" lvl="0" indent="0" algn="just">
              <a:lnSpc>
                <a:spcPct val="150000"/>
              </a:lnSpc>
              <a:spcBef>
                <a:spcPts val="0"/>
              </a:spcBef>
              <a:buClr>
                <a:srgbClr val="FFFFFF"/>
              </a:buClr>
              <a:buSzPts val="1800"/>
              <a:buNone/>
            </a:pPr>
            <a:endParaRPr lang="es-CO" sz="2000" dirty="0">
              <a:latin typeface="Eurostile BQ" pitchFamily="50" charset="0"/>
            </a:endParaRPr>
          </a:p>
        </p:txBody>
      </p:sp>
      <p:pic>
        <p:nvPicPr>
          <p:cNvPr id="4" name="Imagen 3">
            <a:extLst>
              <a:ext uri="{FF2B5EF4-FFF2-40B4-BE49-F238E27FC236}">
                <a16:creationId xmlns:a16="http://schemas.microsoft.com/office/drawing/2014/main" id="{EFD10BD2-691A-6E48-A88C-598C817C75B3}"/>
              </a:ext>
            </a:extLst>
          </p:cNvPr>
          <p:cNvPicPr>
            <a:picLocks noChangeAspect="1"/>
          </p:cNvPicPr>
          <p:nvPr/>
        </p:nvPicPr>
        <p:blipFill rotWithShape="1">
          <a:blip r:embed="rId2"/>
          <a:srcRect l="22682" r="23729" b="24750"/>
          <a:stretch/>
        </p:blipFill>
        <p:spPr>
          <a:xfrm>
            <a:off x="10058399" y="4595813"/>
            <a:ext cx="1422401" cy="1433512"/>
          </a:xfrm>
          <a:prstGeom prst="rect">
            <a:avLst/>
          </a:prstGeom>
        </p:spPr>
      </p:pic>
    </p:spTree>
    <p:extLst>
      <p:ext uri="{BB962C8B-B14F-4D97-AF65-F5344CB8AC3E}">
        <p14:creationId xmlns:p14="http://schemas.microsoft.com/office/powerpoint/2010/main" val="1799936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39643B-E8D1-374C-BC6C-33AD3B08EB74}"/>
              </a:ext>
            </a:extLst>
          </p:cNvPr>
          <p:cNvSpPr>
            <a:spLocks noGrp="1"/>
          </p:cNvSpPr>
          <p:nvPr>
            <p:ph type="title"/>
          </p:nvPr>
        </p:nvSpPr>
        <p:spPr/>
        <p:txBody>
          <a:bodyPr/>
          <a:lstStyle/>
          <a:p>
            <a:r>
              <a:rPr lang="es-CO" dirty="0">
                <a:solidFill>
                  <a:srgbClr val="EB412C"/>
                </a:solidFill>
              </a:rPr>
              <a:t>MÉTODO DE DESARROLLO</a:t>
            </a:r>
          </a:p>
        </p:txBody>
      </p:sp>
      <p:sp>
        <p:nvSpPr>
          <p:cNvPr id="3" name="Marcador de contenido 2">
            <a:extLst>
              <a:ext uri="{FF2B5EF4-FFF2-40B4-BE49-F238E27FC236}">
                <a16:creationId xmlns:a16="http://schemas.microsoft.com/office/drawing/2014/main" id="{423BC9A9-7E58-7C47-8E5F-6C3D4B4C491A}"/>
              </a:ext>
            </a:extLst>
          </p:cNvPr>
          <p:cNvSpPr>
            <a:spLocks noGrp="1"/>
          </p:cNvSpPr>
          <p:nvPr>
            <p:ph idx="1"/>
          </p:nvPr>
        </p:nvSpPr>
        <p:spPr>
          <a:xfrm>
            <a:off x="838201" y="1825624"/>
            <a:ext cx="5167184" cy="4155045"/>
          </a:xfrm>
        </p:spPr>
        <p:txBody>
          <a:bodyPr>
            <a:normAutofit/>
          </a:bodyPr>
          <a:lstStyle/>
          <a:p>
            <a:r>
              <a:rPr lang="es-CO" sz="2000" dirty="0">
                <a:solidFill>
                  <a:srgbClr val="EB412C"/>
                </a:solidFill>
              </a:rPr>
              <a:t>Primero definimos :</a:t>
            </a:r>
          </a:p>
          <a:p>
            <a:pPr marL="0" indent="0">
              <a:buNone/>
            </a:pPr>
            <a:endParaRPr lang="es-CO" sz="2000" dirty="0">
              <a:solidFill>
                <a:srgbClr val="BB3F1E"/>
              </a:solidFill>
            </a:endParaRPr>
          </a:p>
          <a:p>
            <a:pPr lvl="1"/>
            <a:r>
              <a:rPr lang="es-CO" sz="2000" dirty="0"/>
              <a:t>La identificación de los stakeholders</a:t>
            </a:r>
          </a:p>
          <a:p>
            <a:pPr marL="457200" lvl="1" indent="0">
              <a:buNone/>
            </a:pPr>
            <a:endParaRPr lang="es-CO" sz="2000" dirty="0"/>
          </a:p>
          <a:p>
            <a:pPr lvl="1"/>
            <a:r>
              <a:rPr lang="es-CO" sz="2000" dirty="0"/>
              <a:t>El Organigrama de  la empresa</a:t>
            </a:r>
          </a:p>
          <a:p>
            <a:pPr marL="457200" lvl="1" indent="0">
              <a:buNone/>
            </a:pPr>
            <a:endParaRPr lang="es-CO" sz="2000" dirty="0"/>
          </a:p>
          <a:p>
            <a:pPr lvl="1"/>
            <a:r>
              <a:rPr lang="es-CO" sz="2000" dirty="0"/>
              <a:t>El Analisis DOFA</a:t>
            </a:r>
          </a:p>
          <a:p>
            <a:pPr marL="457200" lvl="1" indent="0">
              <a:buNone/>
            </a:pPr>
            <a:endParaRPr lang="es-CO" sz="2000" dirty="0"/>
          </a:p>
          <a:p>
            <a:pPr lvl="1"/>
            <a:r>
              <a:rPr lang="es-CO" sz="2000" dirty="0"/>
              <a:t>El modelo CANVAS</a:t>
            </a:r>
          </a:p>
          <a:p>
            <a:pPr marL="0" indent="0">
              <a:buNone/>
            </a:pPr>
            <a:endParaRPr lang="es-CO" sz="2000" dirty="0"/>
          </a:p>
          <a:p>
            <a:pPr marL="457200" lvl="1" indent="0">
              <a:buNone/>
            </a:pPr>
            <a:r>
              <a:rPr lang="es-CO" sz="1800" dirty="0"/>
              <a:t>								</a:t>
            </a:r>
            <a:endParaRPr lang="es-CO" sz="1600" dirty="0"/>
          </a:p>
          <a:p>
            <a:pPr lvl="1"/>
            <a:endParaRPr lang="es-CO" sz="1600" dirty="0"/>
          </a:p>
        </p:txBody>
      </p:sp>
      <p:pic>
        <p:nvPicPr>
          <p:cNvPr id="4" name="Imagen 3">
            <a:extLst>
              <a:ext uri="{FF2B5EF4-FFF2-40B4-BE49-F238E27FC236}">
                <a16:creationId xmlns:a16="http://schemas.microsoft.com/office/drawing/2014/main" id="{37F8F6C9-8EC8-6041-8F0A-08114F07F033}"/>
              </a:ext>
            </a:extLst>
          </p:cNvPr>
          <p:cNvPicPr>
            <a:picLocks noChangeAspect="1"/>
          </p:cNvPicPr>
          <p:nvPr/>
        </p:nvPicPr>
        <p:blipFill rotWithShape="1">
          <a:blip r:embed="rId2"/>
          <a:srcRect l="22682" r="23729" b="24750"/>
          <a:stretch/>
        </p:blipFill>
        <p:spPr>
          <a:xfrm>
            <a:off x="10058399" y="4595813"/>
            <a:ext cx="1422401" cy="1433512"/>
          </a:xfrm>
          <a:prstGeom prst="rect">
            <a:avLst/>
          </a:prstGeom>
        </p:spPr>
      </p:pic>
    </p:spTree>
    <p:extLst>
      <p:ext uri="{BB962C8B-B14F-4D97-AF65-F5344CB8AC3E}">
        <p14:creationId xmlns:p14="http://schemas.microsoft.com/office/powerpoint/2010/main" val="415909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A6AC22D-BF60-4B4E-B214-3C8C1CDEBC2E}"/>
              </a:ext>
            </a:extLst>
          </p:cNvPr>
          <p:cNvSpPr>
            <a:spLocks noGrp="1"/>
          </p:cNvSpPr>
          <p:nvPr>
            <p:ph idx="1"/>
          </p:nvPr>
        </p:nvSpPr>
        <p:spPr>
          <a:xfrm>
            <a:off x="689919" y="713517"/>
            <a:ext cx="5139553" cy="781651"/>
          </a:xfrm>
        </p:spPr>
        <p:txBody>
          <a:bodyPr/>
          <a:lstStyle/>
          <a:p>
            <a:pPr marL="0" indent="0">
              <a:buNone/>
            </a:pPr>
            <a:r>
              <a:rPr lang="es-CO" sz="2400" dirty="0">
                <a:solidFill>
                  <a:srgbClr val="EB412C"/>
                </a:solidFill>
              </a:rPr>
              <a:t>La identificación de los stakeholders</a:t>
            </a:r>
          </a:p>
          <a:p>
            <a:endParaRPr lang="es-CO" dirty="0"/>
          </a:p>
        </p:txBody>
      </p:sp>
      <p:pic>
        <p:nvPicPr>
          <p:cNvPr id="1026" name="Picture 2" descr="https://lh4.googleusercontent.com/PmJV_vo7Fg_WzqUf9PRwV09pBnfQZ54V9GPoWHJAAr2aKVXRf3Hkc0M9YgD-6x2THaIulTMzUl3iVmgWzuYsI94u-3bDjc9ZmBLOjLitmAOmGbxhfF01cQQG_w9f8EdETXO-oVxX">
            <a:extLst>
              <a:ext uri="{FF2B5EF4-FFF2-40B4-BE49-F238E27FC236}">
                <a16:creationId xmlns:a16="http://schemas.microsoft.com/office/drawing/2014/main" id="{77C9114F-9DBE-7A44-A2B7-B0A25CCFD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796" y="1495168"/>
            <a:ext cx="4250008" cy="2520778"/>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2">
            <a:extLst>
              <a:ext uri="{FF2B5EF4-FFF2-40B4-BE49-F238E27FC236}">
                <a16:creationId xmlns:a16="http://schemas.microsoft.com/office/drawing/2014/main" id="{23DDCE3A-1104-1F43-BED7-E30751573C58}"/>
              </a:ext>
            </a:extLst>
          </p:cNvPr>
          <p:cNvSpPr txBox="1">
            <a:spLocks/>
          </p:cNvSpPr>
          <p:nvPr/>
        </p:nvSpPr>
        <p:spPr>
          <a:xfrm>
            <a:off x="6523338" y="713516"/>
            <a:ext cx="5139553" cy="781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CO" sz="2400" dirty="0">
                <a:solidFill>
                  <a:srgbClr val="EB412C"/>
                </a:solidFill>
              </a:rPr>
              <a:t>El Organigrama de la empresa VirtualBank</a:t>
            </a:r>
          </a:p>
          <a:p>
            <a:endParaRPr lang="es-CO" dirty="0"/>
          </a:p>
        </p:txBody>
      </p:sp>
      <p:pic>
        <p:nvPicPr>
          <p:cNvPr id="1028" name="Picture 4" descr="https://lh5.googleusercontent.com/7YYSi5GUPASi3Kfg6lK5C8Uvm7sCdRZFnnWfpKKwBZ9tHkMhNt5L0k8btPszhl3bCwJVGiNDtwLrBHiFJYORwP2ocvTvbddGL2ie80pCk6KIzKioGS--IwWwqPUb1OoJj9ht7qwI">
            <a:extLst>
              <a:ext uri="{FF2B5EF4-FFF2-40B4-BE49-F238E27FC236}">
                <a16:creationId xmlns:a16="http://schemas.microsoft.com/office/drawing/2014/main" id="{2090C6A4-DBA2-9D4C-BD27-09C3B2A9F4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473" y="2056213"/>
            <a:ext cx="5832732" cy="2412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048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A6AC22D-BF60-4B4E-B214-3C8C1CDEBC2E}"/>
              </a:ext>
            </a:extLst>
          </p:cNvPr>
          <p:cNvSpPr>
            <a:spLocks noGrp="1"/>
          </p:cNvSpPr>
          <p:nvPr>
            <p:ph idx="1"/>
          </p:nvPr>
        </p:nvSpPr>
        <p:spPr>
          <a:xfrm>
            <a:off x="689919" y="713517"/>
            <a:ext cx="5139553" cy="781651"/>
          </a:xfrm>
        </p:spPr>
        <p:txBody>
          <a:bodyPr/>
          <a:lstStyle/>
          <a:p>
            <a:pPr marL="457200" lvl="1" indent="0">
              <a:buNone/>
            </a:pPr>
            <a:r>
              <a:rPr lang="es-CO" dirty="0">
                <a:solidFill>
                  <a:srgbClr val="EB412C"/>
                </a:solidFill>
              </a:rPr>
              <a:t>El Analisis DOFA</a:t>
            </a:r>
          </a:p>
          <a:p>
            <a:pPr marL="0" indent="0">
              <a:buNone/>
            </a:pPr>
            <a:endParaRPr lang="es-CO" dirty="0"/>
          </a:p>
        </p:txBody>
      </p:sp>
      <p:sp>
        <p:nvSpPr>
          <p:cNvPr id="5" name="Marcador de contenido 2">
            <a:extLst>
              <a:ext uri="{FF2B5EF4-FFF2-40B4-BE49-F238E27FC236}">
                <a16:creationId xmlns:a16="http://schemas.microsoft.com/office/drawing/2014/main" id="{23DDCE3A-1104-1F43-BED7-E30751573C58}"/>
              </a:ext>
            </a:extLst>
          </p:cNvPr>
          <p:cNvSpPr txBox="1">
            <a:spLocks/>
          </p:cNvSpPr>
          <p:nvPr/>
        </p:nvSpPr>
        <p:spPr>
          <a:xfrm>
            <a:off x="6523338" y="713516"/>
            <a:ext cx="5139553" cy="781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CO" sz="2400" dirty="0">
                <a:solidFill>
                  <a:srgbClr val="EB412C"/>
                </a:solidFill>
              </a:rPr>
              <a:t>Modelo CANVAS</a:t>
            </a:r>
          </a:p>
          <a:p>
            <a:endParaRPr lang="es-CO" dirty="0"/>
          </a:p>
        </p:txBody>
      </p:sp>
      <p:pic>
        <p:nvPicPr>
          <p:cNvPr id="2050" name="Picture 2" descr="https://lh4.googleusercontent.com/DBgV7jsyA5kcmQHq-jB7D-oIKpPa4dy9AlEQEOwgE5ATFpVQRHIxOLjbYNVcnqgncaj6Vex545lVXCBHnV8f6Uq_RnwymHEJBFjDpDLaEz8EN4V0fI1NsN4trk60K00z9sDdpLAt">
            <a:extLst>
              <a:ext uri="{FF2B5EF4-FFF2-40B4-BE49-F238E27FC236}">
                <a16:creationId xmlns:a16="http://schemas.microsoft.com/office/drawing/2014/main" id="{76C651EA-3024-6343-91D7-A5975F404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919" y="1245458"/>
            <a:ext cx="4152042" cy="41520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4.googleusercontent.com/2EFMRazIhHLVFGreyhUQYj0tIc8R64rVLSyUjUutoSdvhuJHBIdUQfoo8YboLLb9GrXw8I90B0bZZodwbfMSuJY2ZojLAwp2rx-wM7jIx1vqH69cKg2OuCR-1uH24rHO_NRKp5kz">
            <a:extLst>
              <a:ext uri="{FF2B5EF4-FFF2-40B4-BE49-F238E27FC236}">
                <a16:creationId xmlns:a16="http://schemas.microsoft.com/office/drawing/2014/main" id="{3C13AEFC-0C82-6E45-ACD5-2ABFA21E40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0" y="1245458"/>
            <a:ext cx="6883400" cy="4634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06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39643B-E8D1-374C-BC6C-33AD3B08EB74}"/>
              </a:ext>
            </a:extLst>
          </p:cNvPr>
          <p:cNvSpPr>
            <a:spLocks noGrp="1"/>
          </p:cNvSpPr>
          <p:nvPr>
            <p:ph type="title"/>
          </p:nvPr>
        </p:nvSpPr>
        <p:spPr/>
        <p:txBody>
          <a:bodyPr/>
          <a:lstStyle/>
          <a:p>
            <a:r>
              <a:rPr lang="es-CO" dirty="0">
                <a:solidFill>
                  <a:srgbClr val="EB412C"/>
                </a:solidFill>
              </a:rPr>
              <a:t>MÉTODO DE DESARROLLO</a:t>
            </a:r>
          </a:p>
        </p:txBody>
      </p:sp>
      <p:sp>
        <p:nvSpPr>
          <p:cNvPr id="3" name="Marcador de contenido 2">
            <a:extLst>
              <a:ext uri="{FF2B5EF4-FFF2-40B4-BE49-F238E27FC236}">
                <a16:creationId xmlns:a16="http://schemas.microsoft.com/office/drawing/2014/main" id="{423BC9A9-7E58-7C47-8E5F-6C3D4B4C491A}"/>
              </a:ext>
            </a:extLst>
          </p:cNvPr>
          <p:cNvSpPr>
            <a:spLocks noGrp="1"/>
          </p:cNvSpPr>
          <p:nvPr>
            <p:ph idx="1"/>
          </p:nvPr>
        </p:nvSpPr>
        <p:spPr>
          <a:xfrm>
            <a:off x="838201" y="1825624"/>
            <a:ext cx="5167184" cy="4155045"/>
          </a:xfrm>
        </p:spPr>
        <p:txBody>
          <a:bodyPr>
            <a:normAutofit/>
          </a:bodyPr>
          <a:lstStyle/>
          <a:p>
            <a:r>
              <a:rPr lang="es-CO" sz="2000" dirty="0">
                <a:solidFill>
                  <a:srgbClr val="EB412C"/>
                </a:solidFill>
              </a:rPr>
              <a:t>Luego definimos :</a:t>
            </a:r>
          </a:p>
          <a:p>
            <a:pPr marL="0" indent="0">
              <a:buNone/>
            </a:pPr>
            <a:endParaRPr lang="es-CO" sz="2000" dirty="0">
              <a:solidFill>
                <a:srgbClr val="BB3F1E"/>
              </a:solidFill>
            </a:endParaRPr>
          </a:p>
          <a:p>
            <a:pPr lvl="1"/>
            <a:r>
              <a:rPr lang="es-CO" sz="2000" dirty="0"/>
              <a:t>La Arquitectura de negocio</a:t>
            </a:r>
          </a:p>
          <a:p>
            <a:pPr marL="457200" lvl="1" indent="0">
              <a:buNone/>
            </a:pPr>
            <a:endParaRPr lang="es-CO" sz="2000" dirty="0"/>
          </a:p>
          <a:p>
            <a:pPr lvl="1"/>
            <a:r>
              <a:rPr lang="es-CO" sz="2000" dirty="0"/>
              <a:t>La Arquitectura de sistemas de información y datos</a:t>
            </a:r>
          </a:p>
          <a:p>
            <a:pPr marL="457200" lvl="1" indent="0">
              <a:buNone/>
            </a:pPr>
            <a:endParaRPr lang="es-CO" sz="2000" dirty="0"/>
          </a:p>
          <a:p>
            <a:pPr lvl="1"/>
            <a:r>
              <a:rPr lang="es-CO" sz="2000" dirty="0"/>
              <a:t>La Arquitectura de tecnología</a:t>
            </a:r>
          </a:p>
          <a:p>
            <a:pPr marL="0" indent="0">
              <a:buNone/>
            </a:pPr>
            <a:endParaRPr lang="es-CO" sz="2000" dirty="0"/>
          </a:p>
          <a:p>
            <a:pPr marL="457200" lvl="1" indent="0">
              <a:buNone/>
            </a:pPr>
            <a:r>
              <a:rPr lang="es-CO" sz="1800" dirty="0"/>
              <a:t>								</a:t>
            </a:r>
            <a:endParaRPr lang="es-CO" sz="1600" dirty="0"/>
          </a:p>
          <a:p>
            <a:pPr lvl="1"/>
            <a:endParaRPr lang="es-CO" sz="1600" dirty="0"/>
          </a:p>
        </p:txBody>
      </p:sp>
      <p:pic>
        <p:nvPicPr>
          <p:cNvPr id="4" name="Imagen 3">
            <a:extLst>
              <a:ext uri="{FF2B5EF4-FFF2-40B4-BE49-F238E27FC236}">
                <a16:creationId xmlns:a16="http://schemas.microsoft.com/office/drawing/2014/main" id="{492F41F6-47DA-B04E-A84F-DF02ED3BD544}"/>
              </a:ext>
            </a:extLst>
          </p:cNvPr>
          <p:cNvPicPr>
            <a:picLocks noChangeAspect="1"/>
          </p:cNvPicPr>
          <p:nvPr/>
        </p:nvPicPr>
        <p:blipFill rotWithShape="1">
          <a:blip r:embed="rId2"/>
          <a:srcRect l="22682" r="23729" b="24750"/>
          <a:stretch/>
        </p:blipFill>
        <p:spPr>
          <a:xfrm>
            <a:off x="10058399" y="4595813"/>
            <a:ext cx="1422401" cy="1433512"/>
          </a:xfrm>
          <a:prstGeom prst="rect">
            <a:avLst/>
          </a:prstGeom>
        </p:spPr>
      </p:pic>
    </p:spTree>
    <p:extLst>
      <p:ext uri="{BB962C8B-B14F-4D97-AF65-F5344CB8AC3E}">
        <p14:creationId xmlns:p14="http://schemas.microsoft.com/office/powerpoint/2010/main" val="20025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7CF1DFC-AA42-FF4A-8BA9-BFB2F2B0D2DF}"/>
              </a:ext>
            </a:extLst>
          </p:cNvPr>
          <p:cNvSpPr>
            <a:spLocks noGrp="1"/>
          </p:cNvSpPr>
          <p:nvPr>
            <p:ph idx="1"/>
          </p:nvPr>
        </p:nvSpPr>
        <p:spPr>
          <a:xfrm>
            <a:off x="711200" y="758825"/>
            <a:ext cx="4838700" cy="663575"/>
          </a:xfrm>
        </p:spPr>
        <p:txBody>
          <a:bodyPr/>
          <a:lstStyle/>
          <a:p>
            <a:pPr marL="0" indent="0">
              <a:buNone/>
            </a:pPr>
            <a:r>
              <a:rPr lang="es-CO" dirty="0">
                <a:solidFill>
                  <a:srgbClr val="EB412C"/>
                </a:solidFill>
              </a:rPr>
              <a:t>La Arquitectura de negocio</a:t>
            </a:r>
          </a:p>
        </p:txBody>
      </p:sp>
      <p:pic>
        <p:nvPicPr>
          <p:cNvPr id="3074" name="Picture 2" descr="https://lh5.googleusercontent.com/f1icJzH42Y1Ay5FhORyI6ffafCthsUiyt7dG7pDrFSYjrJT4r6b5pSbj6Yy6c8dA_xrgwM1K3XCdsSlUixtITwQ165jMnkfD49U1mr4_c3S2akQP6r7enbjoD3tNfjoeV9dYyXai">
            <a:extLst>
              <a:ext uri="{FF2B5EF4-FFF2-40B4-BE49-F238E27FC236}">
                <a16:creationId xmlns:a16="http://schemas.microsoft.com/office/drawing/2014/main" id="{1DADB227-F4BC-034C-9A0F-5A668F547D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2350" y="1701799"/>
            <a:ext cx="6515100" cy="4042967"/>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1477D65D-90C9-364F-A04B-81DAEF92BCF7}"/>
              </a:ext>
            </a:extLst>
          </p:cNvPr>
          <p:cNvPicPr>
            <a:picLocks noChangeAspect="1"/>
          </p:cNvPicPr>
          <p:nvPr/>
        </p:nvPicPr>
        <p:blipFill rotWithShape="1">
          <a:blip r:embed="rId3"/>
          <a:srcRect l="22682" r="23729" b="24750"/>
          <a:stretch/>
        </p:blipFill>
        <p:spPr>
          <a:xfrm>
            <a:off x="10058399" y="4595813"/>
            <a:ext cx="1422401" cy="1433512"/>
          </a:xfrm>
          <a:prstGeom prst="rect">
            <a:avLst/>
          </a:prstGeom>
        </p:spPr>
      </p:pic>
    </p:spTree>
    <p:extLst>
      <p:ext uri="{BB962C8B-B14F-4D97-AF65-F5344CB8AC3E}">
        <p14:creationId xmlns:p14="http://schemas.microsoft.com/office/powerpoint/2010/main" val="3526835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B20DB830-97C0-E74C-A612-AA58C7CE0D30}"/>
              </a:ext>
            </a:extLst>
          </p:cNvPr>
          <p:cNvSpPr>
            <a:spLocks noGrp="1"/>
          </p:cNvSpPr>
          <p:nvPr>
            <p:ph idx="1"/>
          </p:nvPr>
        </p:nvSpPr>
        <p:spPr>
          <a:xfrm>
            <a:off x="711200" y="758825"/>
            <a:ext cx="9067800" cy="815975"/>
          </a:xfrm>
        </p:spPr>
        <p:txBody>
          <a:bodyPr>
            <a:normAutofit/>
          </a:bodyPr>
          <a:lstStyle/>
          <a:p>
            <a:pPr marL="0" indent="0">
              <a:buNone/>
            </a:pPr>
            <a:r>
              <a:rPr lang="es-CO" dirty="0">
                <a:solidFill>
                  <a:srgbClr val="EB412C"/>
                </a:solidFill>
              </a:rPr>
              <a:t>La Arquitectura de sistemas de información y datos</a:t>
            </a:r>
          </a:p>
        </p:txBody>
      </p:sp>
      <p:pic>
        <p:nvPicPr>
          <p:cNvPr id="4098" name="Picture 2" descr="https://lh4.googleusercontent.com/1PGUAS2JAzhrIi7jRq5Yjs9pGD8JXdkqwnoLr-Z3TNRItuHItlCb63YoaIKCDDRLenS9MIKNV8lj2Zy5GvFJzGqKQElWZ8kK64z9vrMG4cPyl5rBj_oXXcUnmzsD1lIMT8L5cli6">
            <a:extLst>
              <a:ext uri="{FF2B5EF4-FFF2-40B4-BE49-F238E27FC236}">
                <a16:creationId xmlns:a16="http://schemas.microsoft.com/office/drawing/2014/main" id="{54FBE6CF-C66D-4D47-ACE3-C6054A9A7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00" y="1473199"/>
            <a:ext cx="5912946" cy="411480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lh6.googleusercontent.com/o9P9KML2LIa4zKBDA_CzSZgGv5YwsFQEDvPICxVZlFvRfU0UX_zfJm4eXuRBYZrMVkAP6JQDu-tbcS8S52Yi363CatioAJWf6R5WGpsVaOFIOBx0TswjmDMmfgMjFglC4lVfdHm9">
            <a:extLst>
              <a:ext uri="{FF2B5EF4-FFF2-40B4-BE49-F238E27FC236}">
                <a16:creationId xmlns:a16="http://schemas.microsoft.com/office/drawing/2014/main" id="{C59440E6-BAD7-1641-AC80-78ED9F9068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2246" y="2031998"/>
            <a:ext cx="4787094" cy="34417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lh4.googleusercontent.com/1PGUAS2JAzhrIi7jRq5Yjs9pGD8JXdkqwnoLr-Z3TNRItuHItlCb63YoaIKCDDRLenS9MIKNV8lj2Zy5GvFJzGqKQElWZ8kK64z9vrMG4cPyl5rBj_oXXcUnmzsD1lIMT8L5cli6">
            <a:extLst>
              <a:ext uri="{FF2B5EF4-FFF2-40B4-BE49-F238E27FC236}">
                <a16:creationId xmlns:a16="http://schemas.microsoft.com/office/drawing/2014/main" id="{9D55F8B8-E459-354B-8482-01CEAE8B6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1473199"/>
            <a:ext cx="6243146"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065158"/>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399</TotalTime>
  <Words>695</Words>
  <Application>Microsoft Macintosh PowerPoint</Application>
  <PresentationFormat>Panorámica</PresentationFormat>
  <Paragraphs>91</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Calibri Light</vt:lpstr>
      <vt:lpstr>Eurostile BQ</vt:lpstr>
      <vt:lpstr>Tema de Office</vt:lpstr>
      <vt:lpstr>CUENTAS DE TRAMITE SIMPLIFICADO </vt:lpstr>
      <vt:lpstr>INTRODUCCIÓN</vt:lpstr>
      <vt:lpstr>ALCANCE DEL PROYECTO</vt:lpstr>
      <vt:lpstr>MÉTODO DE DESARROLLO</vt:lpstr>
      <vt:lpstr>Presentación de PowerPoint</vt:lpstr>
      <vt:lpstr>Presentación de PowerPoint</vt:lpstr>
      <vt:lpstr>MÉTODO DE DESARROLLO</vt:lpstr>
      <vt:lpstr>Presentación de PowerPoint</vt:lpstr>
      <vt:lpstr>Presentación de PowerPoint</vt:lpstr>
      <vt:lpstr>Presentación de PowerPoint</vt:lpstr>
      <vt:lpstr>PORTAFOLIO DE PROYECTOS</vt:lpstr>
      <vt:lpstr>Presentación de PowerPoint</vt:lpstr>
      <vt:lpstr>Presentación de PowerPoint</vt:lpstr>
      <vt:lpstr>Presentación de PowerPoint</vt:lpstr>
      <vt:lpstr>Presentación de PowerPoint</vt:lpstr>
      <vt:lpstr>Testing automático en el servidor de pruebas</vt:lpstr>
      <vt:lpstr>PROTOTIPO</vt:lpstr>
      <vt:lpstr>PROTOTIPO</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CUENTAS DE TRAMITE SIMPLIFICADO </dc:title>
  <dc:creator>CASTAÑEDA LOZANO CARLOS ANDRES</dc:creator>
  <cp:lastModifiedBy>CASTAÑEDA LOZANO CARLOS ANDRES</cp:lastModifiedBy>
  <cp:revision>18</cp:revision>
  <dcterms:created xsi:type="dcterms:W3CDTF">2018-12-09T18:29:58Z</dcterms:created>
  <dcterms:modified xsi:type="dcterms:W3CDTF">2018-12-10T02:39:39Z</dcterms:modified>
</cp:coreProperties>
</file>