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89" r:id="rId5"/>
    <p:sldId id="259" r:id="rId6"/>
    <p:sldId id="281" r:id="rId7"/>
    <p:sldId id="282" r:id="rId8"/>
    <p:sldId id="283" r:id="rId9"/>
    <p:sldId id="284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88" r:id="rId19"/>
    <p:sldId id="269" r:id="rId20"/>
    <p:sldId id="270" r:id="rId21"/>
    <p:sldId id="293" r:id="rId22"/>
    <p:sldId id="296" r:id="rId23"/>
    <p:sldId id="297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97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395D3-D367-4E24-B425-5C011B419F8D}" type="datetimeFigureOut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F235-36F1-4B87-86D9-43F2BFCFA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93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F235-36F1-4B87-86D9-43F2BFCFAA2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기존엔 무기 하나만 사용할 수 있게 함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r>
              <a:rPr lang="ko-KR" altLang="en-US" baseline="0" dirty="0" smtClean="0"/>
              <a:t>맨날 똑같아서 재미 없음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r>
              <a:rPr lang="ko-KR" altLang="en-US" baseline="0" dirty="0" smtClean="0"/>
              <a:t>그래서 새 </a:t>
            </a:r>
            <a:r>
              <a:rPr lang="ko-KR" altLang="en-US" baseline="0" dirty="0" err="1" smtClean="0"/>
              <a:t>캐릭</a:t>
            </a:r>
            <a:r>
              <a:rPr lang="ko-KR" altLang="en-US" baseline="0" dirty="0" smtClean="0"/>
              <a:t> 키움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근데 새 </a:t>
            </a:r>
            <a:r>
              <a:rPr lang="ko-KR" altLang="en-US" baseline="0" dirty="0" err="1" smtClean="0"/>
              <a:t>캐릭</a:t>
            </a:r>
            <a:r>
              <a:rPr lang="ko-KR" altLang="en-US" baseline="0" dirty="0" smtClean="0"/>
              <a:t> 키우는 것도 재미 없음</a:t>
            </a: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ko-KR" altLang="en-US" baseline="0" dirty="0" smtClean="0"/>
              <a:t>스토리는 이미 본 거지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</a:t>
            </a:r>
            <a:r>
              <a:rPr lang="ko-KR" altLang="en-US" baseline="0" dirty="0" err="1" smtClean="0"/>
              <a:t>컨텐츠는</a:t>
            </a:r>
            <a:r>
              <a:rPr lang="ko-KR" altLang="en-US" baseline="0" dirty="0" smtClean="0"/>
              <a:t> 플레이어가 약하니까 패턴도 쉽고 </a:t>
            </a:r>
            <a:r>
              <a:rPr lang="ko-KR" altLang="en-US" baseline="0" dirty="0" err="1" smtClean="0"/>
              <a:t>몬스터도</a:t>
            </a:r>
            <a:r>
              <a:rPr lang="ko-KR" altLang="en-US" baseline="0" dirty="0" smtClean="0"/>
              <a:t> 약해서 재미 없음</a:t>
            </a:r>
            <a:r>
              <a:rPr lang="en-US" altLang="ko-KR" baseline="0" dirty="0" smtClean="0"/>
              <a:t>.</a:t>
            </a:r>
          </a:p>
          <a:p>
            <a:pPr>
              <a:buFont typeface="Wingdings"/>
              <a:buNone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이걸 해결하려고 </a:t>
            </a:r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마비노기 영웅전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이라는 게임에서 한 캐릭터가 무기를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종류 사용할 수 있게 했는데</a:t>
            </a:r>
            <a:r>
              <a:rPr lang="en-US" altLang="ko-KR" baseline="0" dirty="0" smtClean="0"/>
              <a:t>,</a:t>
            </a:r>
          </a:p>
          <a:p>
            <a:pPr>
              <a:buFont typeface="Wingdings"/>
              <a:buNone/>
            </a:pPr>
            <a:r>
              <a:rPr lang="ko-KR" altLang="en-US" baseline="0" dirty="0" err="1" smtClean="0"/>
              <a:t>스킬포인트를</a:t>
            </a:r>
            <a:r>
              <a:rPr lang="ko-KR" altLang="en-US" baseline="0" dirty="0" smtClean="0"/>
              <a:t> 찍어야 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사실상 무기 둘 다 쓰려면 시간이 많이 걸림</a:t>
            </a:r>
            <a:endParaRPr lang="en-US" altLang="ko-KR" baseline="0" dirty="0" smtClean="0"/>
          </a:p>
          <a:p>
            <a:pPr>
              <a:buFont typeface="Wingdings"/>
              <a:buNone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4 </a:t>
            </a:r>
            <a:r>
              <a:rPr lang="ko-KR" altLang="en-US" baseline="0" dirty="0" smtClean="0"/>
              <a:t>해결책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무기 여러 개 사용 </a:t>
            </a:r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스킬포인트</a:t>
            </a:r>
            <a:r>
              <a:rPr lang="ko-KR" altLang="en-US" baseline="0" smtClean="0"/>
              <a:t> 삭제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F235-36F1-4B87-86D9-43F2BFCFAA2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슬라임이</a:t>
            </a:r>
            <a:r>
              <a:rPr lang="ko-KR" altLang="en-US" dirty="0" smtClean="0"/>
              <a:t> 독 안개를 뿌림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골렘의</a:t>
            </a:r>
            <a:r>
              <a:rPr lang="ko-KR" altLang="en-US" dirty="0" smtClean="0"/>
              <a:t> 토템 중 하나가 파괴되면 일정 시간 동안 짙은 안개 생성</a:t>
            </a:r>
            <a:endParaRPr lang="en-US" altLang="ko-KR" baseline="0" dirty="0" smtClean="0"/>
          </a:p>
          <a:p>
            <a:r>
              <a:rPr lang="en-US" altLang="ko-KR" dirty="0" smtClean="0"/>
              <a:t>UV </a:t>
            </a:r>
            <a:r>
              <a:rPr lang="ko-KR" altLang="en-US" dirty="0" smtClean="0"/>
              <a:t>애니메이션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3 </a:t>
            </a:r>
            <a:r>
              <a:rPr lang="ko-KR" altLang="en-US" dirty="0" smtClean="0"/>
              <a:t>용암 흘러 </a:t>
            </a:r>
            <a:r>
              <a:rPr lang="ko-KR" altLang="en-US" dirty="0" err="1" smtClean="0"/>
              <a:t>가는거</a:t>
            </a:r>
            <a:r>
              <a:rPr lang="ko-KR" altLang="en-US" dirty="0" smtClean="0"/>
              <a:t> 표현하기 위해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고정된 </a:t>
            </a:r>
            <a:r>
              <a:rPr lang="ko-KR" altLang="en-US" dirty="0" err="1" smtClean="0"/>
              <a:t>메쉬에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텍스쳐를</a:t>
            </a:r>
            <a:r>
              <a:rPr lang="ko-KR" altLang="en-US" dirty="0" smtClean="0"/>
              <a:t> 이동시킨다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텍스쳐가</a:t>
            </a:r>
            <a:r>
              <a:rPr lang="ko-KR" altLang="en-US" dirty="0" smtClean="0"/>
              <a:t> 제자리에서 반복적으로 움직이는 것을 표현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변위매핑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벽에 적용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이펙트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파티클을</a:t>
            </a:r>
            <a:r>
              <a:rPr lang="ko-KR" altLang="en-US" dirty="0" smtClean="0">
                <a:solidFill>
                  <a:srgbClr val="FF0000"/>
                </a:solidFill>
              </a:rPr>
              <a:t> 이용해 </a:t>
            </a:r>
            <a:r>
              <a:rPr lang="ko-KR" altLang="en-US" dirty="0" err="1" smtClean="0">
                <a:solidFill>
                  <a:srgbClr val="FF0000"/>
                </a:solidFill>
              </a:rPr>
              <a:t>이펙트</a:t>
            </a:r>
            <a:r>
              <a:rPr lang="ko-KR" altLang="en-US" dirty="0" smtClean="0">
                <a:solidFill>
                  <a:srgbClr val="FF0000"/>
                </a:solidFill>
              </a:rPr>
              <a:t> 제작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리소스를 많이 잡아먹기 때문에 온라인 게임에서 모든 유저에게 구현되면 서버에게 무리를 가져옴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F235-36F1-4B87-86D9-43F2BFCFAA2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6F76-80B6-4271-AA24-DA20FD7232F7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FA9-6F9C-4C04-9946-4B5562AE6331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46E-04CB-4C84-93F3-70A0909B8600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pPr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171D-1245-46B8-BAAF-D5AAA73B63F9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0321-1B14-4744-997F-BB6490F1937D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E258-7D05-4DAB-B9A7-544FCB4FD067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961-4863-4FC7-A1E6-4E1E6B381816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AB2-A8B5-4300-BE79-9A03323A5B46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9C66-9835-4703-9088-D1D8BF084993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B61-0533-48C4-8B5C-5CE9F2729A5F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8E1-07DB-4EDF-A8BD-00D930BE07D2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AA9751-4002-4D7F-9F42-4027145D2F5A}" type="datetime1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12" Type="http://schemas.openxmlformats.org/officeDocument/2006/relationships/slide" Target="slide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9.xml"/><Relationship Id="rId5" Type="http://schemas.openxmlformats.org/officeDocument/2006/relationships/slide" Target="slide12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" TargetMode="External"/><Relationship Id="rId13" Type="http://schemas.openxmlformats.org/officeDocument/2006/relationships/hyperlink" Target="https://www.packtpub.com/books/content/introduction-hlsl-language" TargetMode="External"/><Relationship Id="rId3" Type="http://schemas.openxmlformats.org/officeDocument/2006/relationships/hyperlink" Target="http://www.ilovetoyz.co.kr/m/goods/view.php?=&amp;goodsno=3385" TargetMode="External"/><Relationship Id="rId7" Type="http://schemas.openxmlformats.org/officeDocument/2006/relationships/hyperlink" Target="http://kr.battle.net/wow/ko/blog/16198765/" TargetMode="External"/><Relationship Id="rId12" Type="http://schemas.openxmlformats.org/officeDocument/2006/relationships/hyperlink" Target="https://www.macstories.net/tutorials/a-list-of-new-ios-7-keyboard-shortcuts/" TargetMode="External"/><Relationship Id="rId17" Type="http://schemas.openxmlformats.org/officeDocument/2006/relationships/slide" Target="slide2.xm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adug.org.au/technical/fmx/how-to-create-your-own-firemonkeyimage-filtereffect-to-use-with-firemonkey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amu.wiki/w/%ED%81%B4%EB%9E%98%EC%8B%9C%20%EC%98%A4%EB%B8%8C%20%ED%81%B4%EB%9E%9C/%EC%9C%A0%EB%8B%9B" TargetMode="External"/><Relationship Id="rId11" Type="http://schemas.openxmlformats.org/officeDocument/2006/relationships/hyperlink" Target="https://youtu.be/6uRki-mFvoI" TargetMode="External"/><Relationship Id="rId5" Type="http://schemas.openxmlformats.org/officeDocument/2006/relationships/hyperlink" Target="http://ko.gameguide.wikia.com/" TargetMode="External"/><Relationship Id="rId15" Type="http://schemas.openxmlformats.org/officeDocument/2006/relationships/hyperlink" Target="https://commons.wikimedia.org/wiki/File:Displacement_Mapping.jpg" TargetMode="External"/><Relationship Id="rId10" Type="http://schemas.openxmlformats.org/officeDocument/2006/relationships/hyperlink" Target="http://hohobbang.egloos.com/m/2969318" TargetMode="External"/><Relationship Id="rId4" Type="http://schemas.openxmlformats.org/officeDocument/2006/relationships/hyperlink" Target="http://maview.nexon.com/Encyclopedia/MonsterView?c=21000032" TargetMode="External"/><Relationship Id="rId9" Type="http://schemas.openxmlformats.org/officeDocument/2006/relationships/hyperlink" Target="http://shapedcrafting.tistory.com/entry/" TargetMode="External"/><Relationship Id="rId14" Type="http://schemas.openxmlformats.org/officeDocument/2006/relationships/hyperlink" Target="http://timothyhkennedy.com/portfolio/instanced-particle-system-using-directx-9c-and-c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tx1"/>
                </a:solidFill>
                <a:latin typeface="+mj-ea"/>
              </a:rPr>
              <a:t>Arena Fight</a:t>
            </a:r>
            <a:endParaRPr lang="ko-KR" altLang="en-US" sz="6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219200"/>
          </a:xfrm>
        </p:spPr>
        <p:txBody>
          <a:bodyPr anchor="ctr">
            <a:normAutofit lnSpcReduction="10000"/>
          </a:bodyPr>
          <a:lstStyle/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2010181013 배찬진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2010181022 이승환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2012180044 정영옥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2012181005 김수림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4288" y="5715254"/>
            <a:ext cx="1872208" cy="1026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7164288" y="5715254"/>
            <a:ext cx="1872208" cy="51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8304" y="5773906"/>
            <a:ext cx="15841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지도교수확</a:t>
            </a:r>
            <a:r>
              <a:rPr lang="ko-KR" altLang="en-US" b="1" dirty="0"/>
              <a:t>인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예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 descr="C:\Users\USER\Desktop\KakaoTalk_20151221_1545312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4333876" cy="3402013"/>
          </a:xfrm>
          <a:prstGeom prst="rect">
            <a:avLst/>
          </a:prstGeom>
          <a:noFill/>
        </p:spPr>
      </p:pic>
      <p:pic>
        <p:nvPicPr>
          <p:cNvPr id="2051" name="Picture 3" descr="C:\Users\USER\Desktop\KakaoTalk_20151221_15453237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071678"/>
            <a:ext cx="4133850" cy="3402012"/>
          </a:xfrm>
          <a:prstGeom prst="rect">
            <a:avLst/>
          </a:prstGeom>
          <a:noFill/>
        </p:spPr>
      </p:pic>
      <p:sp>
        <p:nvSpPr>
          <p:cNvPr id="7" name="실행 단추: 시작 6">
            <a:hlinkClick r:id="rId4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흐름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074" name="Picture 2" descr="C:\Users\USE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6792"/>
            <a:ext cx="9144000" cy="4448536"/>
          </a:xfrm>
          <a:prstGeom prst="rect">
            <a:avLst/>
          </a:prstGeom>
          <a:noFill/>
        </p:spPr>
      </p:pic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조작방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1800" dirty="0" smtClean="0">
                <a:solidFill>
                  <a:schemeClr val="tx1"/>
                </a:solidFill>
              </a:rPr>
              <a:t>마우스를 이용한 시점 변환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100" name="Picture 4" descr="C:\Users\USE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98618"/>
            <a:ext cx="9144000" cy="3286566"/>
          </a:xfrm>
          <a:prstGeom prst="rect">
            <a:avLst/>
          </a:prstGeom>
          <a:noFill/>
        </p:spPr>
      </p:pic>
      <p:sp>
        <p:nvSpPr>
          <p:cNvPr id="7" name="실행 단추: 시작 6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725144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[</a:t>
            </a:r>
            <a:r>
              <a:rPr lang="ko-KR" altLang="en-US" sz="1100" dirty="0" smtClean="0">
                <a:solidFill>
                  <a:schemeClr val="bg1"/>
                </a:solidFill>
              </a:rPr>
              <a:t>그림</a:t>
            </a:r>
            <a:r>
              <a:rPr lang="en-US" altLang="ko-KR" sz="1100" dirty="0">
                <a:solidFill>
                  <a:schemeClr val="bg1"/>
                </a:solidFill>
              </a:rPr>
              <a:t> 4</a:t>
            </a:r>
            <a:r>
              <a:rPr lang="en-US" altLang="ko-KR" sz="1100" dirty="0" smtClean="0">
                <a:solidFill>
                  <a:schemeClr val="bg1"/>
                </a:solidFill>
              </a:rPr>
              <a:t>]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Needs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495325"/>
            <a:ext cx="8229600" cy="4525963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+mn-ea"/>
              </a:rPr>
              <a:t>한 종류의 무기만 사용하는 기존의 플레이 스타일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고정된 게임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플레이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다른 무기를 사용하고 싶으면 새로운 캐릭터를 육성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새로운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캐릭터 육성의 지루함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동일한 스토리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쉬운 초기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컨텐츠의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반복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가지 이상의 무기를 사용하여 때에 따라 다른 플레이</a:t>
            </a: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온라인 게임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마비노기 영웅전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의 듀얼무기 시스템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스킬을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획득하는 게 아니라 이미 가지고 있게 하자</a:t>
            </a:r>
          </a:p>
          <a:p>
            <a:pPr lvl="1" fontAlgn="base"/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스킬포인트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배분에 대한 부담을 없애 아무 무기나 사용할 수 있게 한다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7424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개발환경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Windows7 64bit / Windows10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64bit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Visual Studio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DirectX11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SDK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3ds Max /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PhotoShop6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endParaRPr lang="en-US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IOCP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3408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Approach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888432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DirectX11,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Shader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사용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소켓 모델을 이용하여 서버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데드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레커닝을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이용해 빠른 반응속도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무기 교체 시 스킬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교체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3ds Max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를 이용한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3D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모델 제작 및 애니메이션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7424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Benefit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클라이언트</a:t>
            </a:r>
          </a:p>
          <a:p>
            <a:pPr lvl="1" fontAlgn="base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DirectX11,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Shader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사용법 연구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애니메이션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이펙트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UI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서버</a:t>
            </a:r>
          </a:p>
          <a:p>
            <a:pPr lvl="1" fontAlgn="base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소켓모델을 이용한 서버 구현 연구</a:t>
            </a:r>
          </a:p>
          <a:p>
            <a:pPr lvl="1" fontAlgn="base"/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데드레커닝을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이용한 서버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그래픽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3ds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Max, Photoshop6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사용법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캐릭터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애니메이션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chemeClr val="tx1"/>
                </a:solidFill>
                <a:latin typeface="+mn-ea"/>
                <a:ea typeface="+mn-ea"/>
              </a:rPr>
              <a:t>기술적 요소와 중점 연구 분야</a:t>
            </a:r>
            <a:endParaRPr lang="ko-KR" altLang="en-US" sz="4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 anchor="ctr">
            <a:noAutofit/>
          </a:bodyPr>
          <a:lstStyle/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보스 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AI</a:t>
            </a: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체력에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따라 보스의 패턴이 달라지도록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en-US" altLang="ko-KR" sz="2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논타겟팅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en-US" altLang="ko-KR" sz="2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무기 교체 시 스킬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교체</a:t>
            </a:r>
            <a:endParaRPr lang="en-US" altLang="ko-KR" sz="2200" dirty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데드레커</a:t>
            </a:r>
            <a:r>
              <a:rPr lang="ko-KR" altLang="en-US" sz="2200" dirty="0" err="1">
                <a:solidFill>
                  <a:schemeClr val="tx1"/>
                </a:solidFill>
                <a:latin typeface="+mn-ea"/>
              </a:rPr>
              <a:t>닝</a:t>
            </a:r>
            <a:endParaRPr lang="en-US" altLang="ko-KR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upload.wikimedia.org/wikipedia/commons/3/36/Displacement_Mapping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4788024" y="2012608"/>
            <a:ext cx="3960440" cy="177643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chemeClr val="tx1"/>
                </a:solidFill>
                <a:latin typeface="+mn-ea"/>
                <a:ea typeface="+mn-ea"/>
              </a:rPr>
              <a:t>기술적 요소와 중점 연구 분야</a:t>
            </a:r>
            <a:endParaRPr lang="ko-KR" altLang="en-US" sz="4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8193"/>
            <a:ext cx="1738536" cy="3845024"/>
          </a:xfrm>
        </p:spPr>
        <p:txBody>
          <a:bodyPr anchor="t">
            <a:noAutofit/>
          </a:bodyPr>
          <a:lstStyle/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안개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이펙트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실행 단추: 시작 5">
            <a:hlinkClick r:id="rId4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322" name="Picture 2" descr="https://www.packtpub.com/sites/default/files/Article-Images/4209OT_06_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22" y="1988840"/>
            <a:ext cx="2923082" cy="1776432"/>
          </a:xfrm>
          <a:prstGeom prst="rect">
            <a:avLst/>
          </a:prstGeom>
          <a:noFill/>
        </p:spPr>
      </p:pic>
      <p:pic>
        <p:nvPicPr>
          <p:cNvPr id="56324" name="Picture 4" descr="particlesystem"/>
          <p:cNvPicPr>
            <a:picLocks noChangeAspect="1" noChangeArrowheads="1"/>
          </p:cNvPicPr>
          <p:nvPr/>
        </p:nvPicPr>
        <p:blipFill>
          <a:blip r:embed="rId6">
            <a:lum bright="-10000"/>
          </a:blip>
          <a:srcRect/>
          <a:stretch>
            <a:fillRect/>
          </a:stretch>
        </p:blipFill>
        <p:spPr bwMode="auto">
          <a:xfrm>
            <a:off x="784823" y="4437112"/>
            <a:ext cx="3787177" cy="1800199"/>
          </a:xfrm>
          <a:prstGeom prst="rect">
            <a:avLst/>
          </a:prstGeom>
          <a:noFill/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88024" y="1528192"/>
            <a:ext cx="2365227" cy="470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dirty="0" smtClean="0">
                <a:solidFill>
                  <a:schemeClr val="tx1"/>
                </a:solidFill>
              </a:rPr>
              <a:t>변위 </a:t>
            </a:r>
            <a:r>
              <a:rPr lang="ko-KR" altLang="en-US" sz="2200" dirty="0" err="1" smtClean="0">
                <a:solidFill>
                  <a:schemeClr val="tx1"/>
                </a:solidFill>
              </a:rPr>
              <a:t>매핑</a:t>
            </a:r>
            <a:endParaRPr lang="en-US" altLang="ko-KR" sz="2200" dirty="0" smtClean="0">
              <a:solidFill>
                <a:schemeClr val="tx1"/>
              </a:solidFill>
            </a:endParaRPr>
          </a:p>
          <a:p>
            <a:endParaRPr lang="en-US" altLang="ko-KR" sz="2200" dirty="0" smtClean="0">
              <a:solidFill>
                <a:schemeClr val="tx1"/>
              </a:solidFill>
            </a:endParaRPr>
          </a:p>
          <a:p>
            <a:endParaRPr lang="en-US" altLang="ko-KR" sz="2200" dirty="0" smtClean="0">
              <a:solidFill>
                <a:schemeClr val="tx1"/>
              </a:solidFill>
            </a:endParaRPr>
          </a:p>
          <a:p>
            <a:endParaRPr lang="en-US" altLang="ko-KR" sz="2200" dirty="0" smtClean="0">
              <a:solidFill>
                <a:schemeClr val="tx1"/>
              </a:solidFill>
            </a:endParaRPr>
          </a:p>
          <a:p>
            <a:endParaRPr lang="en-US" altLang="ko-KR" sz="2200" dirty="0" smtClean="0">
              <a:solidFill>
                <a:schemeClr val="tx1"/>
              </a:solidFill>
            </a:endParaRPr>
          </a:p>
          <a:p>
            <a:endParaRPr lang="en-US" altLang="ko-KR" sz="2200" dirty="0" smtClean="0">
              <a:solidFill>
                <a:schemeClr val="tx1"/>
              </a:solidFill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</a:rPr>
              <a:t>UV</a:t>
            </a:r>
            <a:r>
              <a:rPr lang="ko-KR" altLang="en-US" sz="2200" dirty="0" smtClean="0">
                <a:solidFill>
                  <a:schemeClr val="tx1"/>
                </a:solidFill>
              </a:rPr>
              <a:t>애니메이션</a:t>
            </a:r>
            <a:endParaRPr lang="en-US" altLang="ko-KR" sz="2200" dirty="0" smtClean="0">
              <a:solidFill>
                <a:schemeClr val="tx1"/>
              </a:solidFill>
            </a:endParaRPr>
          </a:p>
          <a:p>
            <a:endParaRPr lang="en-US" altLang="ko-KR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0656347"/>
              </p:ext>
            </p:extLst>
          </p:nvPr>
        </p:nvGraphicFramePr>
        <p:xfrm>
          <a:off x="4860032" y="4481662"/>
          <a:ext cx="3456384" cy="17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17556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643174" y="2357430"/>
            <a:ext cx="3786214" cy="3286148"/>
            <a:chOff x="3857620" y="2500306"/>
            <a:chExt cx="3786214" cy="3286148"/>
          </a:xfrm>
        </p:grpSpPr>
        <p:sp>
          <p:nvSpPr>
            <p:cNvPr id="14" name="직사각형 13"/>
            <p:cNvSpPr/>
            <p:nvPr/>
          </p:nvSpPr>
          <p:spPr>
            <a:xfrm>
              <a:off x="3857620" y="2500306"/>
              <a:ext cx="3786214" cy="328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9058" y="257174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방사형 </a:t>
              </a:r>
              <a:r>
                <a:rPr lang="ko-KR" altLang="en-US" dirty="0" err="1" smtClean="0">
                  <a:latin typeface="+mn-ea"/>
                </a:rPr>
                <a:t>흐림효과</a:t>
              </a:r>
              <a:endParaRPr lang="en-US" altLang="ko-KR" dirty="0" smtClean="0">
                <a:latin typeface="+mn-ea"/>
              </a:endParaRPr>
            </a:p>
          </p:txBody>
        </p:sp>
        <p:pic>
          <p:nvPicPr>
            <p:cNvPr id="1026" name="Picture 2" descr="C:\Users\USER\Desktop\shader-01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29058" y="3000372"/>
              <a:ext cx="3643338" cy="269933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구성원 역할 분담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122" name="Picture 2" descr="C:\Users\USER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83588" cy="4143375"/>
          </a:xfrm>
          <a:prstGeom prst="rect">
            <a:avLst/>
          </a:prstGeom>
          <a:noFill/>
        </p:spPr>
      </p:pic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pPr algn="l"/>
            <a:r>
              <a:rPr lang="ko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3" action="ppaction://hlinksldjump"/>
              </a:rPr>
              <a:t>게임 소개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4" action="ppaction://hlinksldjump"/>
              </a:rPr>
              <a:t>게임 흐름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5" action="ppaction://hlinksldjump"/>
              </a:rPr>
              <a:t>조작 방법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6" action="ppaction://hlinksldjump"/>
              </a:rPr>
              <a:t>Needs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7" action="ppaction://hlinksldjump"/>
              </a:rPr>
              <a:t>개발환경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8" action="ppaction://hlinksldjump"/>
              </a:rPr>
              <a:t>Approach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9" action="ppaction://hlinksldjump"/>
              </a:rPr>
              <a:t>Benefit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0" action="ppaction://hlinksldjump"/>
              </a:rPr>
              <a:t>기술적 요소와 중점 연구 분야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1" action="ppaction://hlinksldjump"/>
              </a:rPr>
              <a:t>구성원 역할 분담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2" action="ppaction://hlinksldjump"/>
              </a:rPr>
              <a:t>타 게임과의 비교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2" action="ppaction://hlinksldjump"/>
              </a:rPr>
              <a:t>(Competition)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3" action="ppaction://hlinksldjump"/>
              </a:rPr>
              <a:t>개발 일정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4" action="ppaction://hlinksldjump"/>
              </a:rPr>
              <a:t>Q&amp;A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/>
                </a:solidFill>
                <a:latin typeface="+mn-ea"/>
                <a:ea typeface="+mn-ea"/>
              </a:rPr>
              <a:t>타 게임과의 비교</a:t>
            </a:r>
            <a:r>
              <a:rPr lang="en-US" altLang="ko-KR" sz="4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sz="4400" dirty="0">
                <a:solidFill>
                  <a:schemeClr val="tx1"/>
                </a:solidFill>
                <a:latin typeface="+mn-ea"/>
                <a:ea typeface="+mn-ea"/>
              </a:rPr>
              <a:t>Competition</a:t>
            </a:r>
            <a:r>
              <a:rPr lang="en-US" sz="44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64771382"/>
              </p:ext>
            </p:extLst>
          </p:nvPr>
        </p:nvGraphicFramePr>
        <p:xfrm>
          <a:off x="467544" y="1916832"/>
          <a:ext cx="8229600" cy="392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90"/>
                <a:gridCol w="3571900"/>
                <a:gridCol w="37576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월드 </a:t>
                      </a:r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오브</a:t>
                      </a:r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워크래프트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메이플스토리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Arena Fight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45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공통점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컨텐츠가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레이드이다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직업이 있다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아이템이 있다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차이점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Tx/>
                        <a:buChar char="-"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캐릭터 생성 시 직업이 결정된다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플레이 중간에 직업 변경이 불가능하다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캐릭터 육성이 필요하다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캐릭터의 직업선택에 자유를 주었다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캐릭터의 육성과정을 최소화했다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6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mmorpg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꽃인 레이드를 </a:t>
                      </a:r>
                      <a:r>
                        <a:rPr lang="ko-KR" altLang="en-US" sz="16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특화시켰다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3805346"/>
              </p:ext>
            </p:extLst>
          </p:nvPr>
        </p:nvGraphicFramePr>
        <p:xfrm>
          <a:off x="505409" y="1571612"/>
          <a:ext cx="8133182" cy="438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694"/>
                <a:gridCol w="3714776"/>
                <a:gridCol w="436214"/>
                <a:gridCol w="436214"/>
                <a:gridCol w="436214"/>
                <a:gridCol w="436214"/>
                <a:gridCol w="436214"/>
                <a:gridCol w="436214"/>
                <a:gridCol w="436214"/>
                <a:gridCol w="436214"/>
              </a:tblGrid>
              <a:tr h="10927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170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배찬진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프레임워크 설계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프로토콜 설정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더미 클라이언트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1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충돌체크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6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클라이언트와 네트워크 연동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029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이승환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메인 캐릭터 디자인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7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무기 모델링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디자인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5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모델링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10" name="Shape 140"/>
          <p:cNvGraphicFramePr/>
          <p:nvPr>
            <p:extLst>
              <p:ext uri="{D42A27DB-BD31-4B8C-83A1-F6EECF244321}">
                <p14:modId xmlns="" xmlns:p14="http://schemas.microsoft.com/office/powerpoint/2010/main" val="3807391549"/>
              </p:ext>
            </p:extLst>
          </p:nvPr>
        </p:nvGraphicFramePr>
        <p:xfrm>
          <a:off x="487225" y="1071546"/>
          <a:ext cx="8169550" cy="5282160"/>
        </p:xfrm>
        <a:graphic>
          <a:graphicData uri="http://schemas.openxmlformats.org/drawingml/2006/table">
            <a:tbl>
              <a:tblPr/>
              <a:tblGrid>
                <a:gridCol w="1249125"/>
                <a:gridCol w="38576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 내용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1월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2월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3월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4월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5월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6월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7월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8월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6784"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김수림</a:t>
                      </a:r>
                      <a:endParaRPr lang="ko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Fbx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파일</a:t>
                      </a: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파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싱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애니메이션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8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서버와 네트워크 연동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9312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solidFill>
                          <a:srgbClr val="F3F3F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충돌체크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algun Gothic"/>
                        </a:rPr>
                        <a:t>유저 인터페이스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정영옥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그림자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UV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애니메이션</a:t>
                      </a:r>
                      <a:endParaRPr lang="ko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맵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방사형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흐림효과</a:t>
                      </a:r>
                      <a:endParaRPr lang="ko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무기 교체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8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solidFill>
                          <a:srgbClr val="F3F3F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이펙트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7" name="Shape 140"/>
          <p:cNvGraphicFramePr/>
          <p:nvPr>
            <p:extLst>
              <p:ext uri="{D42A27DB-BD31-4B8C-83A1-F6EECF244321}">
                <p14:modId xmlns="" xmlns:p14="http://schemas.microsoft.com/office/powerpoint/2010/main" val="937297763"/>
              </p:ext>
            </p:extLst>
          </p:nvPr>
        </p:nvGraphicFramePr>
        <p:xfrm>
          <a:off x="487225" y="2250840"/>
          <a:ext cx="8169550" cy="2356320"/>
        </p:xfrm>
        <a:graphic>
          <a:graphicData uri="http://schemas.openxmlformats.org/drawingml/2006/table">
            <a:tbl>
              <a:tblPr/>
              <a:tblGrid>
                <a:gridCol w="1727321"/>
                <a:gridCol w="3379429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 내용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1월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2월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3월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4월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5월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6월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7월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8월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클라이언트 공통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클라이언트 프레임워크 설계</a:t>
                      </a:r>
                      <a:r>
                        <a:rPr lang="en-US" alt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3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전체 공통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게임 기획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몬스터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패턴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-US" altLang="ko" sz="6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lang="ko" sz="6000" u="sng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  <a:hlinkClick r:id="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24</a:t>
            </a:fld>
            <a:endParaRPr lang="ko"/>
          </a:p>
        </p:txBody>
      </p:sp>
      <p:sp>
        <p:nvSpPr>
          <p:cNvPr id="5" name="실행 단추: 시작 4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앞으로 또는 다음 8">
            <a:hlinkClick r:id="rId4" action="ppaction://hlinksldjump" highlightClick="1"/>
          </p:cNvPr>
          <p:cNvSpPr/>
          <p:nvPr/>
        </p:nvSpPr>
        <p:spPr>
          <a:xfrm>
            <a:off x="3929058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 9">
            <a:hlinkClick r:id="rId5" action="ppaction://hlinksldjump" highlightClick="1"/>
          </p:cNvPr>
          <p:cNvSpPr/>
          <p:nvPr/>
        </p:nvSpPr>
        <p:spPr>
          <a:xfrm>
            <a:off x="4572000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앞으로 또는 다음 10">
            <a:hlinkClick r:id="rId6" action="ppaction://hlinksldjump" highlightClick="1"/>
          </p:cNvPr>
          <p:cNvSpPr/>
          <p:nvPr/>
        </p:nvSpPr>
        <p:spPr>
          <a:xfrm>
            <a:off x="5214942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1" y="332656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참고자료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p.5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전사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피규어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http://www.ilovetoyz.co.kr/m/goods/view.php?=&amp;goodsno=3385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p.6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슬라임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</a:t>
            </a:r>
            <a:r>
              <a:rPr lang="en-US" altLang="ko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://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maview.nexon.com/Encyclopedia/MonsterView?c=21000032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p.6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숲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http://ko.gameguide.wikia.com/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p.7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골렘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://namu.wiki/w/%ED%81%B4%EB%9E%98%EC%8B%9C%20%EC%98%A4%EB%B8%8C%20%ED%81%B4%EB%9E%9C/%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EC%9C%A0%EB%8B%9B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p.7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던전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http://kr.battle.net/wow/ko/blog/16198765/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펭귄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https://pixabay.com/ko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용암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http://shapedcrafting.tistory.com/entry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/</a:t>
            </a:r>
            <a:endParaRPr lang="ko-KR" altLang="en-US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p.10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월드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오브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워크래프트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0"/>
              </a:rPr>
              <a:t>http://hohobbang.egloos.com/m/2969318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p.10 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메이플스토리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1"/>
              </a:rPr>
              <a:t>https://youtu.be/6uRki-mFvoI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p.12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2"/>
              </a:rPr>
              <a:t>https://www.macstories.net/tutorials/a-list-of-new-ios-7-keyboard-shortcuts/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안개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3"/>
              </a:rPr>
              <a:t>https://www.packtpub.com/books/content/introduction-hlsl-language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4"/>
              </a:rPr>
              <a:t>http://timothyhkennedy.com/portfolio/instanced-particle-system-using-directx-9c-and-c/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변위매핑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5"/>
              </a:rPr>
              <a:t>https://commons.wikimedia.org/wiki/File:Displacement_Mapping.jpg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방사형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흐림효과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6"/>
              </a:rPr>
              <a:t>http://www.adug.org.au/technical/fmx/how-to-create-your-own-firemonkeyimage-filtereffect-to-use-with-firemonkey/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endParaRPr lang="en-US" altLang="ko" sz="1600" dirty="0" smtClean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endParaRPr lang="en-US" altLang="ko" sz="1600" dirty="0" smtClean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25</a:t>
            </a:fld>
            <a:endParaRPr lang="ko"/>
          </a:p>
        </p:txBody>
      </p:sp>
      <p:sp>
        <p:nvSpPr>
          <p:cNvPr id="5" name="실행 단추: 시작 4">
            <a:hlinkClick r:id="rId17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44000" cy="68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54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26</a:t>
            </a:fld>
            <a:endParaRPr lang="ko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무기 교체를 넣었는가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Malgun Gothic"/>
              <a:buChar char="➔"/>
            </a:pPr>
            <a:r>
              <a:rPr lang="ko" sz="20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게임은 캐릭터와 직업이 정해져 있다.</a:t>
            </a:r>
            <a:r>
              <a:rPr lang="ko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ko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다른 직업을 하려면 캐릭터를 새로 키워야 한다.</a:t>
            </a:r>
            <a:b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직업은 다르지만 똑같은 육성 작업을 해야 한다.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27</a:t>
            </a:fld>
            <a:endParaRPr lang="ko"/>
          </a:p>
        </p:txBody>
      </p:sp>
      <p:sp>
        <p:nvSpPr>
          <p:cNvPr id="175" name="Shape 175"/>
          <p:cNvSpPr/>
          <p:nvPr/>
        </p:nvSpPr>
        <p:spPr>
          <a:xfrm>
            <a:off x="889175" y="3405833"/>
            <a:ext cx="2870100" cy="26860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24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[무기 교체]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무기마다 가지고 있는 </a:t>
            </a:r>
          </a:p>
          <a:p>
            <a:pPr algn="ctr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고유의 스킬이 존재!</a:t>
            </a:r>
          </a:p>
        </p:txBody>
      </p:sp>
      <p:sp>
        <p:nvSpPr>
          <p:cNvPr id="176" name="Shape 176"/>
          <p:cNvSpPr/>
          <p:nvPr/>
        </p:nvSpPr>
        <p:spPr>
          <a:xfrm>
            <a:off x="4879451" y="3405833"/>
            <a:ext cx="3156599" cy="268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 smtClean="0">
                <a:latin typeface="Malgun Gothic"/>
                <a:ea typeface="Malgun Gothic"/>
                <a:cs typeface="Malgun Gothic"/>
                <a:sym typeface="Malgun Gothic"/>
              </a:rPr>
              <a:t>새 </a:t>
            </a:r>
            <a:r>
              <a:rPr lang="ko" sz="1800" dirty="0">
                <a:latin typeface="Malgun Gothic"/>
                <a:ea typeface="Malgun Gothic"/>
                <a:cs typeface="Malgun Gothic"/>
                <a:sym typeface="Malgun Gothic"/>
              </a:rPr>
              <a:t>캐릭터의 생성 없이 무기만 바꾸면 한 캐릭터로 여러 직업을 가질 수 있다</a:t>
            </a:r>
          </a:p>
        </p:txBody>
      </p:sp>
      <p:sp>
        <p:nvSpPr>
          <p:cNvPr id="177" name="Shape 177"/>
          <p:cNvSpPr/>
          <p:nvPr/>
        </p:nvSpPr>
        <p:spPr>
          <a:xfrm>
            <a:off x="3961750" y="4606367"/>
            <a:ext cx="740400" cy="5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실행 단추: 시작 7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333151" y="1560667"/>
            <a:ext cx="4499099" cy="48619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[논타겟팅]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컨트롤에 따라 타격하는 곳이 천차만별 → 충돌 체크 필요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처리해야 할 연산 증가 &gt; 타겟팅보다 주고받아야 할 데이터가 더 많다 &gt; 동기화가 더 어렵다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▶ 타겟팅보다 처리해야할 연산이 많기 때문에, 문제 해결에 필요한 연구를 많이 해야할 것으로 생각한다. </a:t>
            </a:r>
          </a:p>
        </p:txBody>
      </p:sp>
      <p:sp>
        <p:nvSpPr>
          <p:cNvPr id="183" name="Shape 183"/>
          <p:cNvSpPr/>
          <p:nvPr/>
        </p:nvSpPr>
        <p:spPr>
          <a:xfrm rot="10377081">
            <a:off x="6556163" y="2065864"/>
            <a:ext cx="1200372" cy="1488069"/>
          </a:xfrm>
          <a:prstGeom prst="chord">
            <a:avLst>
              <a:gd name="adj1" fmla="val 2700000"/>
              <a:gd name="adj2" fmla="val 16748262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논타겟팅을 사용하는가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 lvl="0" rtl="0">
                <a:spcBef>
                  <a:spcPts val="0"/>
                </a:spcBef>
                <a:buNone/>
              </a:pPr>
              <a:t>28</a:t>
            </a:fld>
            <a:endParaRPr lang="ko"/>
          </a:p>
        </p:txBody>
      </p:sp>
      <p:sp>
        <p:nvSpPr>
          <p:cNvPr id="186" name="Shape 186"/>
          <p:cNvSpPr/>
          <p:nvPr/>
        </p:nvSpPr>
        <p:spPr>
          <a:xfrm>
            <a:off x="495225" y="1560667"/>
            <a:ext cx="3500400" cy="48619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ko" sz="18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[타겟팅]</a:t>
            </a:r>
          </a:p>
          <a:p>
            <a:pPr algn="ctr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기존의 타겟팅 게임들은 체력바를 체크해둔 후 몬스터를 잡는다.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스킬 거리나, 바라보고 있는 지만 체크하면 피해를 100% 입힐 수 있다.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데미지를 입힐 때 높은 컨트롤을 요구하지 않는다.</a:t>
            </a:r>
          </a:p>
        </p:txBody>
      </p:sp>
      <p:sp>
        <p:nvSpPr>
          <p:cNvPr id="187" name="Shape 187"/>
          <p:cNvSpPr/>
          <p:nvPr/>
        </p:nvSpPr>
        <p:spPr>
          <a:xfrm>
            <a:off x="1631975" y="2178167"/>
            <a:ext cx="1283100" cy="10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676975" y="1800801"/>
            <a:ext cx="1316699" cy="2851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2543625" y="1680734"/>
            <a:ext cx="11400" cy="2135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10800000" flipH="1">
            <a:off x="2566125" y="1590632"/>
            <a:ext cx="281400" cy="31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1" name="Shape 191"/>
          <p:cNvSpPr/>
          <p:nvPr/>
        </p:nvSpPr>
        <p:spPr>
          <a:xfrm>
            <a:off x="7065501" y="2307567"/>
            <a:ext cx="495299" cy="1021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947200" y="3219001"/>
            <a:ext cx="281400" cy="419999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3" name="Shape 193"/>
          <p:cNvCxnSpPr>
            <a:stCxn id="192" idx="0"/>
          </p:cNvCxnSpPr>
          <p:nvPr/>
        </p:nvCxnSpPr>
        <p:spPr>
          <a:xfrm rot="10800000" flipH="1">
            <a:off x="6087900" y="1680600"/>
            <a:ext cx="946500" cy="15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>
            <a:stCxn id="192" idx="5"/>
          </p:cNvCxnSpPr>
          <p:nvPr/>
        </p:nvCxnSpPr>
        <p:spPr>
          <a:xfrm rot="10800000" flipH="1">
            <a:off x="6187389" y="3571492"/>
            <a:ext cx="1736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5" name="Shape 195"/>
          <p:cNvSpPr txBox="1"/>
          <p:nvPr/>
        </p:nvSpPr>
        <p:spPr>
          <a:xfrm rot="-1908863">
            <a:off x="5503204" y="2077807"/>
            <a:ext cx="887191" cy="42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1800" b="1" i="1">
                <a:solidFill>
                  <a:srgbClr val="FF0000"/>
                </a:solidFill>
              </a:rPr>
              <a:t>Miss!</a:t>
            </a:r>
          </a:p>
        </p:txBody>
      </p:sp>
      <p:cxnSp>
        <p:nvCxnSpPr>
          <p:cNvPr id="196" name="Shape 196"/>
          <p:cNvCxnSpPr/>
          <p:nvPr/>
        </p:nvCxnSpPr>
        <p:spPr>
          <a:xfrm rot="10800000" flipH="1">
            <a:off x="5334825" y="1860801"/>
            <a:ext cx="911700" cy="900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>
            <a:endCxn id="195" idx="3"/>
          </p:cNvCxnSpPr>
          <p:nvPr/>
        </p:nvCxnSpPr>
        <p:spPr>
          <a:xfrm rot="10800000" flipH="1">
            <a:off x="5436048" y="1976184"/>
            <a:ext cx="887700" cy="980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5604950" y="2094099"/>
            <a:ext cx="801900" cy="87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5757001" y="2218132"/>
            <a:ext cx="661799" cy="719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1" name="실행 단추: 시작 20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IOCP소켓모델을 사용하는가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이상적인 서버 모델의 조건인 많은 클라이언트 처리, 클라이언트의 요청에 대한 빠른 반응, 고속 데이터 전송, 자원 사용량 최소화를 모두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만족한다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ko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우리가 </a:t>
            </a:r>
            <a:r>
              <a:rPr lang="ko" sz="1800" dirty="0">
                <a:solidFill>
                  <a:schemeClr val="bg1">
                    <a:lumMod val="75000"/>
                  </a:schemeClr>
                </a:solidFill>
              </a:rPr>
              <a:t>만들 게임은 실시간 전투 게임이기 때문에 클라이언트를 빠르게 처리하는 것이  </a:t>
            </a: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중요하다</a:t>
            </a:r>
            <a:endParaRPr lang="ko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29</a:t>
            </a:fld>
            <a:endParaRPr lang="ko"/>
          </a:p>
        </p:txBody>
      </p:sp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340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장르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논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타겟팅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액션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514350" indent="-514350">
              <a:buNone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None/>
            </a:pP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게임 내용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1~4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인이 입장 가능한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던전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 err="1" smtClean="0">
                <a:solidFill>
                  <a:schemeClr val="tx1"/>
                </a:solidFill>
              </a:rPr>
              <a:t>던전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안에 있는 보스를 공략해야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b="0" dirty="0" smtClean="0">
              <a:solidFill>
                <a:schemeClr val="tx1"/>
              </a:solidFill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</a:rPr>
              <a:t>보스의 </a:t>
            </a:r>
            <a:r>
              <a:rPr lang="ko-KR" altLang="en-US" sz="1800" dirty="0">
                <a:solidFill>
                  <a:schemeClr val="tx1"/>
                </a:solidFill>
              </a:rPr>
              <a:t>체력에 따라 패턴이 달라지며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공략을 빠르게 파악하여 처치해야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b="0" dirty="0" smtClean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</a:t>
            </a:r>
            <a:r>
              <a:rPr lang="ko-KR" altLang="en-US" sz="1800" dirty="0" smtClean="0">
                <a:solidFill>
                  <a:schemeClr val="tx1"/>
                </a:solidFill>
              </a:rPr>
              <a:t>용자는 </a:t>
            </a:r>
            <a:r>
              <a:rPr lang="ko-KR" altLang="en-US" sz="1800" dirty="0">
                <a:solidFill>
                  <a:schemeClr val="tx1"/>
                </a:solidFill>
              </a:rPr>
              <a:t>전투 도중 무기를 바꿀 수 있으며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무기에 따라 쓸 수 있는 </a:t>
            </a:r>
            <a:r>
              <a:rPr lang="ko-KR" altLang="en-US" sz="1800" dirty="0" err="1">
                <a:solidFill>
                  <a:schemeClr val="tx1"/>
                </a:solidFill>
              </a:rPr>
              <a:t>스킬이</a:t>
            </a:r>
            <a:r>
              <a:rPr lang="ko-KR" altLang="en-US" sz="1800" dirty="0">
                <a:solidFill>
                  <a:schemeClr val="tx1"/>
                </a:solidFill>
              </a:rPr>
              <a:t> 달라진다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지적 사항과 보완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어떠한 게임인지 떠오르지 않는다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캐릭터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몬스터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맵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오브젝트에 관련한 내용 추가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클라이언트의 양이 부족하다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지난 발표에는 없었던 클라이언트 할 일을 추가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ppt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보완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*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몬스터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패턴을 위한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안개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높은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렌더링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퀄리티를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위한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변위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매핑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흐르는듯한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맵을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표현하기 위한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애니메이션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클라이언트 일정 수정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02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character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concept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3386667" cy="3316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8424" y="2060848"/>
            <a:ext cx="4122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 0.8m * 0.4m * 2m</a:t>
            </a:r>
            <a:r>
              <a:rPr lang="ko-KR" altLang="en-US" dirty="0" smtClean="0">
                <a:latin typeface="+mn-ea"/>
              </a:rPr>
              <a:t>의</a:t>
            </a:r>
            <a:endParaRPr lang="en-US" altLang="ko-KR" dirty="0" smtClean="0">
              <a:latin typeface="+mn-ea"/>
            </a:endParaRPr>
          </a:p>
          <a:p>
            <a:pPr marL="285750" indent="-285750"/>
            <a:r>
              <a:rPr lang="en-US" altLang="ko-KR" dirty="0" smtClean="0">
                <a:latin typeface="+mn-ea"/>
              </a:rPr>
              <a:t>		8</a:t>
            </a:r>
            <a:r>
              <a:rPr lang="ko-KR" altLang="en-US" dirty="0" smtClean="0">
                <a:latin typeface="+mn-ea"/>
              </a:rPr>
              <a:t>등신 모</a:t>
            </a:r>
            <a:r>
              <a:rPr lang="ko-KR" altLang="en-US" dirty="0">
                <a:latin typeface="+mn-ea"/>
              </a:rPr>
              <a:t>델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이동 속도 </a:t>
            </a:r>
            <a:r>
              <a:rPr lang="en-US" altLang="ko-KR" dirty="0" smtClean="0">
                <a:latin typeface="+mn-ea"/>
              </a:rPr>
              <a:t>: 2m/s (run)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공격 속도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초당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회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기본 공격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스탯을</a:t>
            </a:r>
            <a:r>
              <a:rPr lang="ko-KR" altLang="en-US" dirty="0" smtClean="0">
                <a:latin typeface="+mn-ea"/>
              </a:rPr>
              <a:t> 가지고 있으며 장착 무기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양손검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지팡이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철퇴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따라 스탯과 </a:t>
            </a:r>
            <a:r>
              <a:rPr lang="ko-KR" altLang="en-US" dirty="0" err="1" smtClean="0">
                <a:latin typeface="+mn-ea"/>
              </a:rPr>
              <a:t>스킬이</a:t>
            </a:r>
            <a:r>
              <a:rPr lang="ko-KR" altLang="en-US" dirty="0" smtClean="0">
                <a:latin typeface="+mn-ea"/>
              </a:rPr>
              <a:t> 변경 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- monster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&amp; map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concept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①</a:t>
            </a:r>
            <a:endParaRPr lang="ko-KR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79906"/>
            <a:ext cx="2664296" cy="26642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44202"/>
            <a:ext cx="3528392" cy="23145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형태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슬라임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7m * 5m * 5m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패턴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221088"/>
            <a:ext cx="288032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배경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풀숲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풀과 나무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50m * 50m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효과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독 안개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6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-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monster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&amp;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map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concept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② </a:t>
            </a:r>
            <a:endParaRPr lang="ko-KR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64931"/>
            <a:ext cx="3511326" cy="21404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2" y="4012437"/>
            <a:ext cx="3800422" cy="2376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형태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거대 </a:t>
            </a:r>
            <a:r>
              <a:rPr lang="ko-KR" altLang="en-US" dirty="0" err="1" smtClean="0">
                <a:latin typeface="+mn-ea"/>
              </a:rPr>
              <a:t>골렘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10m * 10m * 20~30m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패턴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3632" y="472514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배경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바위 지형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sz="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50m * 50m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00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monster</a:t>
            </a:r>
            <a:r>
              <a:rPr lang="ko-KR" altLang="en-US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&amp;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map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concept</a:t>
            </a:r>
            <a:r>
              <a:rPr lang="ko-KR" altLang="en-US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③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1584176" cy="221369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1904612"/>
              </p:ext>
            </p:extLst>
          </p:nvPr>
        </p:nvGraphicFramePr>
        <p:xfrm>
          <a:off x="791580" y="3933056"/>
          <a:ext cx="3492388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</a:tblGrid>
              <a:tr h="23042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형태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펭귄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크기 </a:t>
            </a:r>
            <a:r>
              <a:rPr lang="en-US" altLang="ko-KR" dirty="0" smtClean="0"/>
              <a:t>: 1m * 1m * 1.5m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패턴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33632" y="4365104"/>
            <a:ext cx="349475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크기 </a:t>
            </a:r>
            <a:r>
              <a:rPr lang="en-US" altLang="ko-KR" dirty="0" smtClean="0"/>
              <a:t>: 50m * 50m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7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시간이 흐를 때마다 바깥에서 </a:t>
            </a:r>
            <a:r>
              <a:rPr lang="ko-KR" altLang="en-US" smtClean="0"/>
              <a:t>용암이 흘러 들어와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점점 줄어든다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00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objects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정렬/분류 2"/>
          <p:cNvSpPr/>
          <p:nvPr/>
        </p:nvSpPr>
        <p:spPr>
          <a:xfrm>
            <a:off x="1403648" y="1844824"/>
            <a:ext cx="1097984" cy="1800200"/>
          </a:xfrm>
          <a:prstGeom prst="flowChartSort">
            <a:avLst/>
          </a:prstGeom>
          <a:solidFill>
            <a:schemeClr val="accent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정렬/분류 10"/>
          <p:cNvSpPr/>
          <p:nvPr/>
        </p:nvSpPr>
        <p:spPr>
          <a:xfrm>
            <a:off x="4067944" y="1844824"/>
            <a:ext cx="1097984" cy="1800200"/>
          </a:xfrm>
          <a:prstGeom prst="flowChartSort">
            <a:avLst/>
          </a:prstGeom>
          <a:solidFill>
            <a:schemeClr val="tx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정렬/분류 11"/>
          <p:cNvSpPr/>
          <p:nvPr/>
        </p:nvSpPr>
        <p:spPr>
          <a:xfrm>
            <a:off x="6660232" y="1844824"/>
            <a:ext cx="1097984" cy="1800200"/>
          </a:xfrm>
          <a:prstGeom prst="flowChartSor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4592937"/>
              </p:ext>
            </p:extLst>
          </p:nvPr>
        </p:nvGraphicFramePr>
        <p:xfrm>
          <a:off x="1043606" y="4149080"/>
          <a:ext cx="6984777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328259"/>
              </a:tblGrid>
              <a:tr h="43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버프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51690">
                <a:tc gridSpan="3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일정시간 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위치에서 생성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68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체력 회복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마나 회복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공격속도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이동속도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공격력 증가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671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1205</TotalTime>
  <Words>1150</Words>
  <Application>Microsoft Office PowerPoint</Application>
  <PresentationFormat>화면 슬라이드 쇼(4:3)</PresentationFormat>
  <Paragraphs>365</Paragraphs>
  <Slides>29</Slides>
  <Notes>9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실행</vt:lpstr>
      <vt:lpstr>Arena Fight</vt:lpstr>
      <vt:lpstr>목차</vt:lpstr>
      <vt:lpstr>게임 소개</vt:lpstr>
      <vt:lpstr>지적 사항과 보완 내용</vt:lpstr>
      <vt:lpstr>게임 소개  - character concept</vt:lpstr>
      <vt:lpstr>게임 소개  - monster &amp; map concept ①</vt:lpstr>
      <vt:lpstr>게임 소개  - monster &amp; map concept ② </vt:lpstr>
      <vt:lpstr>게임 소개  - monster &amp; map concept ③</vt:lpstr>
      <vt:lpstr>게임 소개  - objects</vt:lpstr>
      <vt:lpstr>게임 예시</vt:lpstr>
      <vt:lpstr>게임 흐름</vt:lpstr>
      <vt:lpstr>조작방법</vt:lpstr>
      <vt:lpstr>Needs</vt:lpstr>
      <vt:lpstr>개발환경</vt:lpstr>
      <vt:lpstr>Approach</vt:lpstr>
      <vt:lpstr>Benefit</vt:lpstr>
      <vt:lpstr>기술적 요소와 중점 연구 분야</vt:lpstr>
      <vt:lpstr>기술적 요소와 중점 연구 분야</vt:lpstr>
      <vt:lpstr>구성원 역할 분담</vt:lpstr>
      <vt:lpstr>타 게임과의 비교(Competition)</vt:lpstr>
      <vt:lpstr>슬라이드 21</vt:lpstr>
      <vt:lpstr>슬라이드 22</vt:lpstr>
      <vt:lpstr>슬라이드 23</vt:lpstr>
      <vt:lpstr>슬라이드 24</vt:lpstr>
      <vt:lpstr>참고자료</vt:lpstr>
      <vt:lpstr>슬라이드 26</vt:lpstr>
      <vt:lpstr>Q. 왜 무기 교체를 넣었는가</vt:lpstr>
      <vt:lpstr>Q. 왜 논타겟팅을 사용하는가</vt:lpstr>
      <vt:lpstr>Q. 왜 IOCP소켓모델을 사용하는가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 Fight</dc:title>
  <dc:creator>USER</dc:creator>
  <cp:lastModifiedBy>USER</cp:lastModifiedBy>
  <cp:revision>194</cp:revision>
  <dcterms:created xsi:type="dcterms:W3CDTF">2015-12-21T06:26:02Z</dcterms:created>
  <dcterms:modified xsi:type="dcterms:W3CDTF">2016-01-13T05:55:09Z</dcterms:modified>
</cp:coreProperties>
</file>