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5" r:id="rId9"/>
    <p:sldId id="266" r:id="rId10"/>
    <p:sldId id="262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E04-C4FB-43F3-8B46-8AD57EF46C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C501B-02CB-4280-94A4-1D9F23D359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18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C501B-02CB-4280-94A4-1D9F23D3595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80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C501B-02CB-4280-94A4-1D9F23D3595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0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C501B-02CB-4280-94A4-1D9F23D3595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27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144A9C-E720-408D-8B35-3449A2801473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FD7977-FCF3-43B2-8157-7CBA41AC619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97655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4A9C-E720-408D-8B35-3449A2801473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7977-FCF3-43B2-8157-7CBA41AC6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13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4A9C-E720-408D-8B35-3449A2801473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7977-FCF3-43B2-8157-7CBA41AC6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20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4A9C-E720-408D-8B35-3449A2801473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7977-FCF3-43B2-8157-7CBA41AC6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25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144A9C-E720-408D-8B35-3449A2801473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FD7977-FCF3-43B2-8157-7CBA41AC619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15378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4A9C-E720-408D-8B35-3449A2801473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7977-FCF3-43B2-8157-7CBA41AC6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71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4A9C-E720-408D-8B35-3449A2801473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7977-FCF3-43B2-8157-7CBA41AC6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2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4A9C-E720-408D-8B35-3449A2801473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7977-FCF3-43B2-8157-7CBA41AC6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15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4A9C-E720-408D-8B35-3449A2801473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7977-FCF3-43B2-8157-7CBA41AC6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88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144A9C-E720-408D-8B35-3449A2801473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FD7977-FCF3-43B2-8157-7CBA41AC619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804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144A9C-E720-408D-8B35-3449A2801473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FD7977-FCF3-43B2-8157-7CBA41AC619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770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144A9C-E720-408D-8B35-3449A2801473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FD7977-FCF3-43B2-8157-7CBA41AC619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641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FCA413-8675-4F16-8BAD-73966B013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Mini </a:t>
            </a:r>
            <a:r>
              <a:rPr lang="it-IT" dirty="0" err="1"/>
              <a:t>homework</a:t>
            </a:r>
            <a:r>
              <a:rPr lang="it-IT" dirty="0"/>
              <a:t>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7C613B8-4D11-411B-B29F-F0E84537D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Arena Giorgia 046002279</a:t>
            </a:r>
          </a:p>
          <a:p>
            <a:r>
              <a:rPr lang="it-IT" dirty="0"/>
              <a:t>27/03/2021</a:t>
            </a:r>
          </a:p>
        </p:txBody>
      </p:sp>
      <p:pic>
        <p:nvPicPr>
          <p:cNvPr id="5" name="Immagine 4" descr="&#10;Descrizione generata automaticamente">
            <a:extLst>
              <a:ext uri="{FF2B5EF4-FFF2-40B4-BE49-F238E27FC236}">
                <a16:creationId xmlns:a16="http://schemas.microsoft.com/office/drawing/2014/main" id="{4621EEEC-2734-4337-9A84-425402C826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53" y="4921059"/>
            <a:ext cx="1400433" cy="131485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EDBE8F9-3FF9-4A0F-AB66-5BBDB7DB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425" y="595060"/>
            <a:ext cx="1402202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2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6906C-29EC-4078-8A8A-C0779F59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53" y="364787"/>
            <a:ext cx="9601200" cy="1485900"/>
          </a:xfrm>
        </p:spPr>
        <p:txBody>
          <a:bodyPr>
            <a:normAutofit/>
          </a:bodyPr>
          <a:lstStyle/>
          <a:p>
            <a:r>
              <a:rPr lang="it-IT" sz="3200" dirty="0" err="1"/>
              <a:t>Section</a:t>
            </a:r>
            <a:r>
              <a:rPr lang="it-IT" sz="3200" dirty="0"/>
              <a:t> (#bottomsection)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749797-C114-46F3-91A7-B47159DB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30" y="2617105"/>
            <a:ext cx="9899374" cy="162379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F41AE2-C9EE-443C-BC04-AAD24DA86EB9}"/>
              </a:ext>
            </a:extLst>
          </p:cNvPr>
          <p:cNvSpPr txBox="1"/>
          <p:nvPr/>
        </p:nvSpPr>
        <p:spPr>
          <a:xfrm>
            <a:off x="1731341" y="2029949"/>
            <a:ext cx="186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.sec</a:t>
            </a:r>
          </a:p>
          <a:p>
            <a:endParaRPr lang="it-IT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944BC3C4-A611-4788-B130-0C174A9C3D91}"/>
              </a:ext>
            </a:extLst>
          </p:cNvPr>
          <p:cNvSpPr/>
          <p:nvPr/>
        </p:nvSpPr>
        <p:spPr>
          <a:xfrm rot="16200000">
            <a:off x="1894666" y="1495191"/>
            <a:ext cx="250976" cy="1992847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81F0C3-DDF0-44F1-A994-F9CFA3C4E10E}"/>
              </a:ext>
            </a:extLst>
          </p:cNvPr>
          <p:cNvSpPr txBox="1"/>
          <p:nvPr/>
        </p:nvSpPr>
        <p:spPr>
          <a:xfrm>
            <a:off x="832190" y="4374108"/>
            <a:ext cx="36635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6">
                    <a:lumMod val="75000"/>
                  </a:schemeClr>
                </a:solidFill>
              </a:rPr>
              <a:t>.sec</a:t>
            </a:r>
          </a:p>
          <a:p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</a:rPr>
              <a:t>width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: 20%;</a:t>
            </a:r>
          </a:p>
          <a:p>
            <a:endParaRPr lang="it-IT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#bottomsection .sec 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 100%;</a:t>
            </a:r>
          </a:p>
          <a:p>
            <a:endParaRPr lang="it-IT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#bottomsection .sec a&gt;h3 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font-family: 'Fredericka the Great', cursive;</a:t>
            </a:r>
          </a:p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font-size: 200%;</a:t>
            </a:r>
            <a:endParaRPr lang="it-IT" sz="14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it-IT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83EE6DD-1386-45E3-A339-E9557295BDC9}"/>
              </a:ext>
            </a:extLst>
          </p:cNvPr>
          <p:cNvSpPr txBox="1"/>
          <p:nvPr/>
        </p:nvSpPr>
        <p:spPr>
          <a:xfrm>
            <a:off x="6634851" y="1850687"/>
            <a:ext cx="186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#bs_post</a:t>
            </a:r>
          </a:p>
          <a:p>
            <a:endParaRPr lang="it-IT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7AD90EC1-483B-4FC4-A371-951F120B8B85}"/>
              </a:ext>
            </a:extLst>
          </p:cNvPr>
          <p:cNvSpPr/>
          <p:nvPr/>
        </p:nvSpPr>
        <p:spPr>
          <a:xfrm rot="16200000">
            <a:off x="6817468" y="-1488534"/>
            <a:ext cx="304748" cy="7906528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B8C5BD8-0904-4B37-881B-5542094FC0CB}"/>
              </a:ext>
            </a:extLst>
          </p:cNvPr>
          <p:cNvSpPr txBox="1"/>
          <p:nvPr/>
        </p:nvSpPr>
        <p:spPr>
          <a:xfrm>
            <a:off x="6275642" y="4632696"/>
            <a:ext cx="3577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5"/>
                </a:solidFill>
              </a:rPr>
              <a:t>#bs_post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display: flex;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padding-top: 60px;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width: 80%;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justify-content: space-around</a:t>
            </a:r>
            <a:r>
              <a:rPr lang="en-US" dirty="0">
                <a:solidFill>
                  <a:schemeClr val="accent5"/>
                </a:solidFill>
              </a:rPr>
              <a:t>;</a:t>
            </a:r>
          </a:p>
          <a:p>
            <a:endParaRPr lang="it-IT" dirty="0">
              <a:solidFill>
                <a:schemeClr val="accent5"/>
              </a:solidFill>
            </a:endParaRPr>
          </a:p>
          <a:p>
            <a:r>
              <a:rPr lang="it-IT" sz="1600" dirty="0">
                <a:solidFill>
                  <a:schemeClr val="accent5"/>
                </a:solidFill>
              </a:rPr>
              <a:t>Ogni </a:t>
            </a:r>
            <a:r>
              <a:rPr lang="it-IT" sz="1600" dirty="0" err="1">
                <a:solidFill>
                  <a:schemeClr val="accent5"/>
                </a:solidFill>
              </a:rPr>
              <a:t>bs_post</a:t>
            </a:r>
            <a:r>
              <a:rPr lang="it-IT" sz="1600" dirty="0">
                <a:solidFill>
                  <a:schemeClr val="accent5"/>
                </a:solidFill>
              </a:rPr>
              <a:t> contiene tre div che rappresentano i contenitori delle icone</a:t>
            </a:r>
          </a:p>
          <a:p>
            <a:endParaRPr lang="it-IT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8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B846D-4035-4FEE-A8AB-6902711F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04" y="442609"/>
            <a:ext cx="9601200" cy="1485900"/>
          </a:xfrm>
        </p:spPr>
        <p:txBody>
          <a:bodyPr>
            <a:normAutofit/>
          </a:bodyPr>
          <a:lstStyle/>
          <a:p>
            <a:r>
              <a:rPr lang="it-IT" sz="4000" dirty="0"/>
              <a:t>#bs_post div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AADDC1-C2CF-4EA7-AF58-6FD1DD0EE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0" t="800" r="14472" b="-800"/>
          <a:stretch/>
        </p:blipFill>
        <p:spPr>
          <a:xfrm>
            <a:off x="3398428" y="2038778"/>
            <a:ext cx="2981739" cy="2486025"/>
          </a:xfrm>
          <a:prstGeom prst="rect">
            <a:avLst/>
          </a:prstGeom>
        </p:spPr>
      </p:pic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24C47D72-17AF-4C99-962B-E5C85AF3131D}"/>
              </a:ext>
            </a:extLst>
          </p:cNvPr>
          <p:cNvSpPr/>
          <p:nvPr/>
        </p:nvSpPr>
        <p:spPr>
          <a:xfrm>
            <a:off x="6864768" y="2141747"/>
            <a:ext cx="144946" cy="2383056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F76C74-E038-4CAA-8E98-7DEA211B37BF}"/>
              </a:ext>
            </a:extLst>
          </p:cNvPr>
          <p:cNvSpPr txBox="1"/>
          <p:nvPr/>
        </p:nvSpPr>
        <p:spPr>
          <a:xfrm>
            <a:off x="7494315" y="1813173"/>
            <a:ext cx="31574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#bs_post div </a:t>
            </a:r>
          </a:p>
          <a:p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    display: 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flex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height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: 150px;</a:t>
            </a:r>
          </a:p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padding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: 10px;</a:t>
            </a:r>
          </a:p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width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: 150px;</a:t>
            </a:r>
          </a:p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align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-items: center;</a:t>
            </a:r>
          </a:p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justify-content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: center;</a:t>
            </a:r>
          </a:p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flex-direction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column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opacity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: 0.7;</a:t>
            </a:r>
          </a:p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border-radius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: 100%;</a:t>
            </a:r>
          </a:p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    position: relative;</a:t>
            </a:r>
          </a:p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left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: 30px;</a:t>
            </a:r>
          </a:p>
          <a:p>
            <a:endParaRPr lang="it-IT" dirty="0"/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D7992198-25E7-48EF-8A25-108B0CC8CEAB}"/>
              </a:ext>
            </a:extLst>
          </p:cNvPr>
          <p:cNvSpPr/>
          <p:nvPr/>
        </p:nvSpPr>
        <p:spPr>
          <a:xfrm rot="5400000">
            <a:off x="4715417" y="3739776"/>
            <a:ext cx="347759" cy="1222296"/>
          </a:xfrm>
          <a:prstGeom prst="rightBrace">
            <a:avLst>
              <a:gd name="adj1" fmla="val 82702"/>
              <a:gd name="adj2" fmla="val 5178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E67E76B-0EC0-4E13-8B0B-404F2FA54FCE}"/>
              </a:ext>
            </a:extLst>
          </p:cNvPr>
          <p:cNvSpPr txBox="1"/>
          <p:nvPr/>
        </p:nvSpPr>
        <p:spPr>
          <a:xfrm>
            <a:off x="3921709" y="4616287"/>
            <a:ext cx="31574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</a:rPr>
              <a:t>#bs_post div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</a:rPr>
              <a:t>img</a:t>
            </a:r>
            <a:endParaRPr lang="it-IT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</a:rPr>
              <a:t>height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: 4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</a:rPr>
              <a:t>em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</a:rPr>
              <a:t>widht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: 4em; </a:t>
            </a:r>
          </a:p>
          <a:p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0DDEDFA5-677C-4959-BE88-AC3523BFD700}"/>
              </a:ext>
            </a:extLst>
          </p:cNvPr>
          <p:cNvSpPr/>
          <p:nvPr/>
        </p:nvSpPr>
        <p:spPr>
          <a:xfrm rot="10800000">
            <a:off x="3921709" y="3552263"/>
            <a:ext cx="135655" cy="474988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F72311-19EA-4985-8863-574BFBFB075B}"/>
              </a:ext>
            </a:extLst>
          </p:cNvPr>
          <p:cNvSpPr txBox="1"/>
          <p:nvPr/>
        </p:nvSpPr>
        <p:spPr>
          <a:xfrm>
            <a:off x="853812" y="3238325"/>
            <a:ext cx="262803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#bs_post h3 </a:t>
            </a: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margin-top: 1px;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font-family: 'Fredericka the Great', cursive;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color: black;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border-bottom: none;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86BC5-0A30-4C5F-B22C-51A78460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54" y="403698"/>
            <a:ext cx="9601200" cy="1485900"/>
          </a:xfrm>
        </p:spPr>
        <p:txBody>
          <a:bodyPr>
            <a:normAutofit/>
          </a:bodyPr>
          <a:lstStyle/>
          <a:p>
            <a:r>
              <a:rPr lang="it-IT" sz="3600" dirty="0" err="1"/>
              <a:t>Footer</a:t>
            </a:r>
            <a:endParaRPr lang="it-IT" sz="3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754AF8-A04C-4CB0-A7D2-735F904B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8" y="3240798"/>
            <a:ext cx="9455285" cy="376404"/>
          </a:xfrm>
          <a:prstGeom prst="rect">
            <a:avLst/>
          </a:prstGeom>
        </p:spPr>
      </p:pic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B001A955-01D0-4343-A472-0208A689AE25}"/>
              </a:ext>
            </a:extLst>
          </p:cNvPr>
          <p:cNvSpPr/>
          <p:nvPr/>
        </p:nvSpPr>
        <p:spPr>
          <a:xfrm rot="16200000">
            <a:off x="5615511" y="-1727385"/>
            <a:ext cx="376404" cy="9559964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28B499-DCF3-4508-BB85-72593BBC578F}"/>
              </a:ext>
            </a:extLst>
          </p:cNvPr>
          <p:cNvSpPr txBox="1"/>
          <p:nvPr/>
        </p:nvSpPr>
        <p:spPr>
          <a:xfrm>
            <a:off x="5530343" y="2452431"/>
            <a:ext cx="186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4">
                    <a:lumMod val="75000"/>
                  </a:schemeClr>
                </a:solidFill>
              </a:rPr>
              <a:t>footer</a:t>
            </a:r>
            <a:endParaRPr lang="it-IT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22E0B8-CA36-4494-A2C2-DAA5CF532721}"/>
              </a:ext>
            </a:extLst>
          </p:cNvPr>
          <p:cNvSpPr txBox="1"/>
          <p:nvPr/>
        </p:nvSpPr>
        <p:spPr>
          <a:xfrm>
            <a:off x="1468961" y="4461911"/>
            <a:ext cx="38194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chemeClr val="accent4">
                    <a:lumMod val="75000"/>
                  </a:schemeClr>
                </a:solidFill>
              </a:rPr>
              <a:t>footer</a:t>
            </a:r>
            <a:endParaRPr lang="it-IT" sz="1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it-IT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height: 70px;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display: flex;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justify-content: center;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align-items: center;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background-color: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rgba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(0, 0, 14, 0.918);</a:t>
            </a:r>
          </a:p>
          <a:p>
            <a:endParaRPr lang="it-IT" sz="1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D457DF0-B502-4006-A1D1-3B1AB24621E9}"/>
              </a:ext>
            </a:extLst>
          </p:cNvPr>
          <p:cNvSpPr txBox="1"/>
          <p:nvPr/>
        </p:nvSpPr>
        <p:spPr>
          <a:xfrm>
            <a:off x="8199699" y="4754142"/>
            <a:ext cx="22734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chemeClr val="accent4">
                    <a:lumMod val="75000"/>
                  </a:schemeClr>
                </a:solidFill>
              </a:rPr>
              <a:t>footer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it-IT" sz="1400" b="1" dirty="0" err="1">
                <a:solidFill>
                  <a:schemeClr val="accent4">
                    <a:lumMod val="75000"/>
                  </a:schemeClr>
                </a:solidFill>
              </a:rPr>
              <a:t>img</a:t>
            </a:r>
            <a:endParaRPr lang="it-IT" sz="1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it-IT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sz="1400" dirty="0" err="1">
                <a:solidFill>
                  <a:schemeClr val="accent4">
                    <a:lumMod val="75000"/>
                  </a:schemeClr>
                </a:solidFill>
              </a:rPr>
              <a:t>margin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: 10px; </a:t>
            </a:r>
          </a:p>
          <a:p>
            <a:r>
              <a:rPr lang="it-IT" sz="1400" dirty="0" err="1">
                <a:solidFill>
                  <a:schemeClr val="accent4">
                    <a:lumMod val="75000"/>
                  </a:schemeClr>
                </a:solidFill>
              </a:rPr>
              <a:t>height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: 30%;</a:t>
            </a:r>
          </a:p>
          <a:p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19F02FA9-732B-48DD-A4E2-456D8EE89818}"/>
              </a:ext>
            </a:extLst>
          </p:cNvPr>
          <p:cNvSpPr/>
          <p:nvPr/>
        </p:nvSpPr>
        <p:spPr>
          <a:xfrm rot="5400000">
            <a:off x="5790981" y="3504248"/>
            <a:ext cx="182101" cy="427940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37D020-A9B3-43C4-A081-2854AB699EDE}"/>
              </a:ext>
            </a:extLst>
          </p:cNvPr>
          <p:cNvSpPr txBox="1"/>
          <p:nvPr/>
        </p:nvSpPr>
        <p:spPr>
          <a:xfrm>
            <a:off x="5288436" y="3792227"/>
            <a:ext cx="186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4">
                    <a:lumMod val="75000"/>
                  </a:schemeClr>
                </a:solidFill>
              </a:rPr>
              <a:t>footer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it-IT" dirty="0" err="1">
                <a:solidFill>
                  <a:schemeClr val="accent4">
                    <a:lumMod val="75000"/>
                  </a:schemeClr>
                </a:solidFill>
              </a:rPr>
              <a:t>img</a:t>
            </a:r>
            <a:endParaRPr lang="it-IT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5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C206E-4735-4FB4-AB37-F591DCBB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Proprietà non viste a lezione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40AC72-03EC-4FB5-8778-461012DC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Opacity</a:t>
            </a:r>
            <a:r>
              <a:rPr lang="it-IT" dirty="0"/>
              <a:t>: imposta una certa opacità nel div rendendolo meno vivido.</a:t>
            </a:r>
          </a:p>
        </p:txBody>
      </p:sp>
    </p:spTree>
    <p:extLst>
      <p:ext uri="{BB962C8B-B14F-4D97-AF65-F5344CB8AC3E}">
        <p14:creationId xmlns:p14="http://schemas.microsoft.com/office/powerpoint/2010/main" val="149364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ADB2E-A189-421C-9619-1F5DBE6F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30E25B-BF9D-4D4D-901E-A797F2420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Il progetto nasce con l’idea di rappresentare una catena di laboratori sparsi in tutta Italia.</a:t>
            </a:r>
          </a:p>
          <a:p>
            <a:pPr marL="0" indent="0">
              <a:buNone/>
            </a:pPr>
            <a:r>
              <a:rPr lang="it-IT" sz="2400" dirty="0"/>
              <a:t>Il sito web offre la possibilità di prenotare e ritirare i referti comodamente online accedendo al proprio profilo .Inoltre è presente una sezione dedicata alle news, e alla pubblicazione di articoli scientifici.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72367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9FC89C61-60C0-45B7-8EF4-BDF0E71C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38" y="243192"/>
            <a:ext cx="5892753" cy="710119"/>
          </a:xfrm>
        </p:spPr>
        <p:txBody>
          <a:bodyPr>
            <a:noAutofit/>
          </a:bodyPr>
          <a:lstStyle/>
          <a:p>
            <a:r>
              <a:rPr lang="it-IT" sz="3200" dirty="0"/>
              <a:t>Layout complessivo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D3E7943-7F92-4758-9455-DA0E225A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953311"/>
            <a:ext cx="6096001" cy="208124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8C1D17A-2ACE-4F2F-B53F-CF1992242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9" y="3034560"/>
            <a:ext cx="6086609" cy="208124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FB81010-5BFC-46ED-AAFB-C91DF426E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9" y="5027920"/>
            <a:ext cx="6096002" cy="1303305"/>
          </a:xfrm>
          <a:prstGeom prst="rect">
            <a:avLst/>
          </a:prstGeom>
        </p:spPr>
      </p:pic>
      <p:sp>
        <p:nvSpPr>
          <p:cNvPr id="19" name="Parentesi graffa chiusa 18">
            <a:extLst>
              <a:ext uri="{FF2B5EF4-FFF2-40B4-BE49-F238E27FC236}">
                <a16:creationId xmlns:a16="http://schemas.microsoft.com/office/drawing/2014/main" id="{359F4340-6373-4D4C-B9C5-FAA0600B1C08}"/>
              </a:ext>
            </a:extLst>
          </p:cNvPr>
          <p:cNvSpPr/>
          <p:nvPr/>
        </p:nvSpPr>
        <p:spPr>
          <a:xfrm>
            <a:off x="9406647" y="953311"/>
            <a:ext cx="603115" cy="5377914"/>
          </a:xfrm>
          <a:prstGeom prst="rightBrace">
            <a:avLst>
              <a:gd name="adj1" fmla="val 153571"/>
              <a:gd name="adj2" fmla="val 50000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21D9A12-1ED0-4B2D-BD63-B7AA0F55966A}"/>
              </a:ext>
            </a:extLst>
          </p:cNvPr>
          <p:cNvSpPr txBox="1"/>
          <p:nvPr/>
        </p:nvSpPr>
        <p:spPr>
          <a:xfrm>
            <a:off x="10236740" y="3183655"/>
            <a:ext cx="195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Body</a:t>
            </a:r>
          </a:p>
          <a:p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margin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: 0px;</a:t>
            </a:r>
          </a:p>
        </p:txBody>
      </p:sp>
    </p:spTree>
    <p:extLst>
      <p:ext uri="{BB962C8B-B14F-4D97-AF65-F5344CB8AC3E}">
        <p14:creationId xmlns:p14="http://schemas.microsoft.com/office/powerpoint/2010/main" val="136008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8E3945EE-8474-4990-9C79-9FF7DA4BBF05}"/>
              </a:ext>
            </a:extLst>
          </p:cNvPr>
          <p:cNvSpPr/>
          <p:nvPr/>
        </p:nvSpPr>
        <p:spPr>
          <a:xfrm>
            <a:off x="10729954" y="923330"/>
            <a:ext cx="172702" cy="433446"/>
          </a:xfrm>
          <a:prstGeom prst="rightBrace">
            <a:avLst>
              <a:gd name="adj1" fmla="val 153571"/>
              <a:gd name="adj2" fmla="val 50000"/>
            </a:avLst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796A5B4-24B4-47BA-9F1A-157AAB0ADA5B}"/>
              </a:ext>
            </a:extLst>
          </p:cNvPr>
          <p:cNvSpPr txBox="1"/>
          <p:nvPr/>
        </p:nvSpPr>
        <p:spPr>
          <a:xfrm>
            <a:off x="784538" y="4570037"/>
            <a:ext cx="2714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accent3"/>
                </a:solidFill>
              </a:rPr>
              <a:t>header</a:t>
            </a:r>
            <a:r>
              <a:rPr lang="it-IT" b="1" dirty="0">
                <a:solidFill>
                  <a:schemeClr val="accent3"/>
                </a:solidFill>
              </a:rPr>
              <a:t> </a:t>
            </a:r>
          </a:p>
          <a:p>
            <a:endParaRPr lang="it-IT" dirty="0">
              <a:solidFill>
                <a:schemeClr val="accent3"/>
              </a:solidFill>
            </a:endParaRPr>
          </a:p>
          <a:p>
            <a:r>
              <a:rPr lang="it-IT" dirty="0" err="1">
                <a:solidFill>
                  <a:schemeClr val="accent3"/>
                </a:solidFill>
              </a:rPr>
              <a:t>height</a:t>
            </a:r>
            <a:r>
              <a:rPr lang="it-IT" dirty="0">
                <a:solidFill>
                  <a:schemeClr val="accent3"/>
                </a:solidFill>
              </a:rPr>
              <a:t>: 500px</a:t>
            </a:r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64D8761C-765F-4476-A11B-E7A747252B63}"/>
              </a:ext>
            </a:extLst>
          </p:cNvPr>
          <p:cNvSpPr/>
          <p:nvPr/>
        </p:nvSpPr>
        <p:spPr>
          <a:xfrm rot="10800000">
            <a:off x="701907" y="962348"/>
            <a:ext cx="408562" cy="3266059"/>
          </a:xfrm>
          <a:prstGeom prst="rightBrace">
            <a:avLst>
              <a:gd name="adj1" fmla="val 153571"/>
              <a:gd name="adj2" fmla="val 50000"/>
            </a:avLst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284E1A4-DFF6-46A8-96B0-634993B24182}"/>
              </a:ext>
            </a:extLst>
          </p:cNvPr>
          <p:cNvSpPr txBox="1"/>
          <p:nvPr/>
        </p:nvSpPr>
        <p:spPr>
          <a:xfrm>
            <a:off x="3004079" y="4624350"/>
            <a:ext cx="170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#barra</a:t>
            </a:r>
          </a:p>
          <a:p>
            <a:endParaRPr lang="it-IT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height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: 15px;</a:t>
            </a:r>
          </a:p>
        </p:txBody>
      </p:sp>
      <p:sp>
        <p:nvSpPr>
          <p:cNvPr id="19" name="Parentesi graffa chiusa 18">
            <a:extLst>
              <a:ext uri="{FF2B5EF4-FFF2-40B4-BE49-F238E27FC236}">
                <a16:creationId xmlns:a16="http://schemas.microsoft.com/office/drawing/2014/main" id="{ADC6BA10-B3CF-4745-8343-77357E7D032B}"/>
              </a:ext>
            </a:extLst>
          </p:cNvPr>
          <p:cNvSpPr/>
          <p:nvPr/>
        </p:nvSpPr>
        <p:spPr>
          <a:xfrm>
            <a:off x="10668468" y="4028820"/>
            <a:ext cx="122972" cy="148910"/>
          </a:xfrm>
          <a:prstGeom prst="rightBrace">
            <a:avLst>
              <a:gd name="adj1" fmla="val 153571"/>
              <a:gd name="adj2" fmla="val 53452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A9EB88-3643-4926-88B7-ECF56147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44" y="962348"/>
            <a:ext cx="9335716" cy="320715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FDD4243-B38E-4E13-9339-6AD8F3BDB215}"/>
              </a:ext>
            </a:extLst>
          </p:cNvPr>
          <p:cNvSpPr txBox="1"/>
          <p:nvPr/>
        </p:nvSpPr>
        <p:spPr>
          <a:xfrm>
            <a:off x="257517" y="1769497"/>
            <a:ext cx="316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3"/>
                </a:solidFill>
              </a:rPr>
              <a:t>Header</a:t>
            </a:r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BA4CDEB-97CA-4F78-98E0-2F0762A703CA}"/>
              </a:ext>
            </a:extLst>
          </p:cNvPr>
          <p:cNvSpPr txBox="1"/>
          <p:nvPr/>
        </p:nvSpPr>
        <p:spPr>
          <a:xfrm>
            <a:off x="10941567" y="923330"/>
            <a:ext cx="81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3"/>
                </a:solidFill>
              </a:rPr>
              <a:t>Nav</a:t>
            </a:r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50A548C-44F2-44AC-B1DE-60AB90C1457D}"/>
              </a:ext>
            </a:extLst>
          </p:cNvPr>
          <p:cNvSpPr txBox="1"/>
          <p:nvPr/>
        </p:nvSpPr>
        <p:spPr>
          <a:xfrm>
            <a:off x="10902656" y="3933998"/>
            <a:ext cx="1008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6">
                    <a:lumMod val="50000"/>
                  </a:schemeClr>
                </a:solidFill>
              </a:rPr>
              <a:t>#barra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DC8FFF78-D54D-480E-A7B4-F6260410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90" y="91998"/>
            <a:ext cx="9601200" cy="1485900"/>
          </a:xfrm>
        </p:spPr>
        <p:txBody>
          <a:bodyPr>
            <a:normAutofit/>
          </a:bodyPr>
          <a:lstStyle/>
          <a:p>
            <a:r>
              <a:rPr lang="it-IT" sz="4000" dirty="0" err="1"/>
              <a:t>Header</a:t>
            </a:r>
            <a:endParaRPr lang="it-IT" sz="4000" dirty="0"/>
          </a:p>
        </p:txBody>
      </p:sp>
      <p:sp>
        <p:nvSpPr>
          <p:cNvPr id="22" name="Parentesi graffa chiusa 21">
            <a:extLst>
              <a:ext uri="{FF2B5EF4-FFF2-40B4-BE49-F238E27FC236}">
                <a16:creationId xmlns:a16="http://schemas.microsoft.com/office/drawing/2014/main" id="{A930E1B5-B3E9-4C94-9CFC-1BAFCC132858}"/>
              </a:ext>
            </a:extLst>
          </p:cNvPr>
          <p:cNvSpPr/>
          <p:nvPr/>
        </p:nvSpPr>
        <p:spPr>
          <a:xfrm rot="5400000">
            <a:off x="7486568" y="2489694"/>
            <a:ext cx="309494" cy="768008"/>
          </a:xfrm>
          <a:prstGeom prst="rightBrace">
            <a:avLst>
              <a:gd name="adj1" fmla="val 153571"/>
              <a:gd name="adj2" fmla="val 50000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Parentesi graffa chiusa 22">
            <a:extLst>
              <a:ext uri="{FF2B5EF4-FFF2-40B4-BE49-F238E27FC236}">
                <a16:creationId xmlns:a16="http://schemas.microsoft.com/office/drawing/2014/main" id="{F87F2FAD-050A-4104-B902-E476068DCA71}"/>
              </a:ext>
            </a:extLst>
          </p:cNvPr>
          <p:cNvSpPr/>
          <p:nvPr/>
        </p:nvSpPr>
        <p:spPr>
          <a:xfrm rot="16200000">
            <a:off x="10232810" y="613111"/>
            <a:ext cx="207335" cy="488084"/>
          </a:xfrm>
          <a:prstGeom prst="rightBrace">
            <a:avLst>
              <a:gd name="adj1" fmla="val 153571"/>
              <a:gd name="adj2" fmla="val 50000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DB0B1E7-C0BC-4181-B3CC-C4368741225B}"/>
              </a:ext>
            </a:extLst>
          </p:cNvPr>
          <p:cNvSpPr txBox="1"/>
          <p:nvPr/>
        </p:nvSpPr>
        <p:spPr>
          <a:xfrm>
            <a:off x="4855564" y="4478992"/>
            <a:ext cx="313641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accent4">
                    <a:lumMod val="75000"/>
                  </a:schemeClr>
                </a:solidFill>
              </a:rPr>
              <a:t>   .</a:t>
            </a:r>
            <a:r>
              <a:rPr lang="it-IT" sz="1600" b="1" dirty="0" err="1">
                <a:solidFill>
                  <a:schemeClr val="accent4">
                    <a:lumMod val="75000"/>
                  </a:schemeClr>
                </a:solidFill>
              </a:rPr>
              <a:t>button</a:t>
            </a:r>
            <a:endParaRPr lang="it-IT" sz="16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it-IT" sz="16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    text-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transform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uppercase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border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: 2px 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solid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 white;</a:t>
            </a:r>
          </a:p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    color: white;</a:t>
            </a:r>
          </a:p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    text-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decoration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: none;</a:t>
            </a:r>
          </a:p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border-radius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: 20px;</a:t>
            </a:r>
          </a:p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padding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: 10px;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3F15A59-FEA2-471F-9A04-12EB71FF9937}"/>
              </a:ext>
            </a:extLst>
          </p:cNvPr>
          <p:cNvSpPr txBox="1"/>
          <p:nvPr/>
        </p:nvSpPr>
        <p:spPr>
          <a:xfrm>
            <a:off x="7181445" y="3028445"/>
            <a:ext cx="1106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.</a:t>
            </a:r>
            <a:r>
              <a:rPr lang="it-IT" dirty="0" err="1">
                <a:solidFill>
                  <a:schemeClr val="accent4"/>
                </a:solidFill>
              </a:rPr>
              <a:t>button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A45287D-2900-4264-8AA5-833D9BB62AFA}"/>
              </a:ext>
            </a:extLst>
          </p:cNvPr>
          <p:cNvSpPr txBox="1"/>
          <p:nvPr/>
        </p:nvSpPr>
        <p:spPr>
          <a:xfrm>
            <a:off x="9835046" y="407921"/>
            <a:ext cx="1106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.</a:t>
            </a:r>
            <a:r>
              <a:rPr lang="it-IT" dirty="0" err="1">
                <a:solidFill>
                  <a:schemeClr val="accent4"/>
                </a:solidFill>
              </a:rPr>
              <a:t>button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28" name="Parentesi graffa chiusa 27">
            <a:extLst>
              <a:ext uri="{FF2B5EF4-FFF2-40B4-BE49-F238E27FC236}">
                <a16:creationId xmlns:a16="http://schemas.microsoft.com/office/drawing/2014/main" id="{60A2FC51-405A-4134-BAD2-F25A8B126FCA}"/>
              </a:ext>
            </a:extLst>
          </p:cNvPr>
          <p:cNvSpPr/>
          <p:nvPr/>
        </p:nvSpPr>
        <p:spPr>
          <a:xfrm rot="16200000">
            <a:off x="5849226" y="118270"/>
            <a:ext cx="211129" cy="4074384"/>
          </a:xfrm>
          <a:prstGeom prst="rightBrace">
            <a:avLst>
              <a:gd name="adj1" fmla="val 153571"/>
              <a:gd name="adj2" fmla="val 50000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3160F4B-D990-41C4-8978-B67859306C8D}"/>
              </a:ext>
            </a:extLst>
          </p:cNvPr>
          <p:cNvSpPr txBox="1"/>
          <p:nvPr/>
        </p:nvSpPr>
        <p:spPr>
          <a:xfrm>
            <a:off x="5363862" y="1679802"/>
            <a:ext cx="165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header</a:t>
            </a:r>
            <a:r>
              <a:rPr lang="it-IT" dirty="0">
                <a:solidFill>
                  <a:schemeClr val="accent2"/>
                </a:solidFill>
              </a:rPr>
              <a:t> h1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59A9478-219A-4F70-A6E0-DC84C51632AC}"/>
              </a:ext>
            </a:extLst>
          </p:cNvPr>
          <p:cNvSpPr txBox="1"/>
          <p:nvPr/>
        </p:nvSpPr>
        <p:spPr>
          <a:xfrm>
            <a:off x="10945719" y="923330"/>
            <a:ext cx="81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3"/>
                </a:solidFill>
              </a:rPr>
              <a:t>Nav</a:t>
            </a:r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FC10CA7-19B3-4DB8-BF1A-FC4B5974E969}"/>
              </a:ext>
            </a:extLst>
          </p:cNvPr>
          <p:cNvSpPr txBox="1"/>
          <p:nvPr/>
        </p:nvSpPr>
        <p:spPr>
          <a:xfrm>
            <a:off x="8287966" y="4354594"/>
            <a:ext cx="325343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Header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h1</a:t>
            </a:r>
          </a:p>
          <a:p>
            <a:endParaRPr lang="it-IT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 text-</a:t>
            </a:r>
            <a:r>
              <a:rPr lang="it-IT" sz="1200" dirty="0" err="1">
                <a:solidFill>
                  <a:schemeClr val="accent2">
                    <a:lumMod val="75000"/>
                  </a:schemeClr>
                </a:solidFill>
              </a:rPr>
              <a:t>align</a:t>
            </a:r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: center;</a:t>
            </a:r>
          </a:p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    z-index: 1;</a:t>
            </a:r>
          </a:p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    text-</a:t>
            </a:r>
            <a:r>
              <a:rPr lang="it-IT" sz="1200" dirty="0" err="1">
                <a:solidFill>
                  <a:schemeClr val="accent2">
                    <a:lumMod val="75000"/>
                  </a:schemeClr>
                </a:solidFill>
              </a:rPr>
              <a:t>decoration</a:t>
            </a:r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: none;</a:t>
            </a:r>
          </a:p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    color: white;</a:t>
            </a:r>
          </a:p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    font-family: 'Julius Sans One', sans-</a:t>
            </a:r>
            <a:r>
              <a:rPr lang="it-IT" sz="1200" dirty="0" err="1">
                <a:solidFill>
                  <a:schemeClr val="accent2">
                    <a:lumMod val="75000"/>
                  </a:schemeClr>
                </a:solidFill>
              </a:rPr>
              <a:t>serif</a:t>
            </a:r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    font-weight: </a:t>
            </a:r>
            <a:r>
              <a:rPr lang="it-IT" sz="1200" dirty="0" err="1">
                <a:solidFill>
                  <a:schemeClr val="accent2">
                    <a:lumMod val="75000"/>
                  </a:schemeClr>
                </a:solidFill>
              </a:rPr>
              <a:t>bold</a:t>
            </a:r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    font-style: </a:t>
            </a:r>
            <a:r>
              <a:rPr lang="it-IT" sz="1200" dirty="0" err="1">
                <a:solidFill>
                  <a:schemeClr val="accent2">
                    <a:lumMod val="75000"/>
                  </a:schemeClr>
                </a:solidFill>
              </a:rPr>
              <a:t>normal</a:t>
            </a:r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    font-size: 40px;</a:t>
            </a:r>
          </a:p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    text-</a:t>
            </a:r>
            <a:r>
              <a:rPr lang="it-IT" sz="1200" dirty="0" err="1">
                <a:solidFill>
                  <a:schemeClr val="accent2">
                    <a:lumMod val="75000"/>
                  </a:schemeClr>
                </a:solidFill>
              </a:rPr>
              <a:t>align</a:t>
            </a:r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: center;</a:t>
            </a:r>
          </a:p>
        </p:txBody>
      </p:sp>
    </p:spTree>
    <p:extLst>
      <p:ext uri="{BB962C8B-B14F-4D97-AF65-F5344CB8AC3E}">
        <p14:creationId xmlns:p14="http://schemas.microsoft.com/office/powerpoint/2010/main" val="158487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BACEEA-43E2-4550-BB7E-69A99FFF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350380"/>
            <a:ext cx="9601200" cy="1485900"/>
          </a:xfrm>
        </p:spPr>
        <p:txBody>
          <a:bodyPr/>
          <a:lstStyle/>
          <a:p>
            <a:r>
              <a:rPr lang="it-IT" dirty="0"/>
              <a:t>Menù di Navigazione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BC0F3C-91DA-44E6-896C-934FE98A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92" y="2481628"/>
            <a:ext cx="10077855" cy="47787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DC2FB4-27F3-482B-BC50-6639DE99023B}"/>
              </a:ext>
            </a:extLst>
          </p:cNvPr>
          <p:cNvSpPr txBox="1"/>
          <p:nvPr/>
        </p:nvSpPr>
        <p:spPr>
          <a:xfrm>
            <a:off x="11550701" y="2251288"/>
            <a:ext cx="324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3"/>
                </a:solidFill>
              </a:rPr>
              <a:t>Nav</a:t>
            </a:r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33F829EF-3954-4E6C-87D5-957A1C5A7AFF}"/>
              </a:ext>
            </a:extLst>
          </p:cNvPr>
          <p:cNvSpPr/>
          <p:nvPr/>
        </p:nvSpPr>
        <p:spPr>
          <a:xfrm>
            <a:off x="11093806" y="2496230"/>
            <a:ext cx="172702" cy="433446"/>
          </a:xfrm>
          <a:prstGeom prst="rightBrace">
            <a:avLst>
              <a:gd name="adj1" fmla="val 153571"/>
              <a:gd name="adj2" fmla="val 50000"/>
            </a:avLst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24BB1B-A410-4EC3-B310-2F2B00848F84}"/>
              </a:ext>
            </a:extLst>
          </p:cNvPr>
          <p:cNvSpPr txBox="1"/>
          <p:nvPr/>
        </p:nvSpPr>
        <p:spPr>
          <a:xfrm>
            <a:off x="3234141" y="4189138"/>
            <a:ext cx="2214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accent3"/>
                </a:solidFill>
              </a:rPr>
              <a:t>Nav</a:t>
            </a:r>
            <a:endParaRPr lang="it-IT" b="1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  <a:p>
            <a:r>
              <a:rPr lang="it-IT" dirty="0" err="1">
                <a:solidFill>
                  <a:schemeClr val="accent3"/>
                </a:solidFill>
              </a:rPr>
              <a:t>height</a:t>
            </a:r>
            <a:r>
              <a:rPr lang="it-IT" dirty="0">
                <a:solidFill>
                  <a:schemeClr val="accent3"/>
                </a:solidFill>
              </a:rPr>
              <a:t>: 50px;</a:t>
            </a:r>
          </a:p>
          <a:p>
            <a:r>
              <a:rPr lang="it-IT" dirty="0" err="1">
                <a:solidFill>
                  <a:schemeClr val="accent3"/>
                </a:solidFill>
              </a:rPr>
              <a:t>padding</a:t>
            </a:r>
            <a:r>
              <a:rPr lang="it-IT" dirty="0">
                <a:solidFill>
                  <a:schemeClr val="accent3"/>
                </a:solidFill>
              </a:rPr>
              <a:t>: 10px;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E3C017-DB33-4FEB-B22A-78A9ACCF2E7C}"/>
              </a:ext>
            </a:extLst>
          </p:cNvPr>
          <p:cNvSpPr txBox="1"/>
          <p:nvPr/>
        </p:nvSpPr>
        <p:spPr>
          <a:xfrm>
            <a:off x="5680953" y="4189138"/>
            <a:ext cx="277238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accent5"/>
                </a:solidFill>
              </a:rPr>
              <a:t>Nav</a:t>
            </a:r>
            <a:r>
              <a:rPr lang="it-IT" b="1" dirty="0">
                <a:solidFill>
                  <a:schemeClr val="accent5"/>
                </a:solidFill>
              </a:rPr>
              <a:t> div a</a:t>
            </a:r>
          </a:p>
          <a:p>
            <a:endParaRPr lang="it-IT" dirty="0">
              <a:solidFill>
                <a:schemeClr val="accent5"/>
              </a:solidFill>
            </a:endParaRPr>
          </a:p>
          <a:p>
            <a:r>
              <a:rPr lang="it-IT" sz="1600" dirty="0">
                <a:solidFill>
                  <a:schemeClr val="accent5"/>
                </a:solidFill>
              </a:rPr>
              <a:t>margin:0px 30px;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font-family: '</a:t>
            </a:r>
            <a:r>
              <a:rPr lang="en-US" sz="1600" dirty="0" err="1">
                <a:solidFill>
                  <a:schemeClr val="accent5"/>
                </a:solidFill>
              </a:rPr>
              <a:t>Comfortaa</a:t>
            </a:r>
            <a:r>
              <a:rPr lang="en-US" sz="1600" dirty="0">
                <a:solidFill>
                  <a:schemeClr val="accent5"/>
                </a:solidFill>
              </a:rPr>
              <a:t>', 'Times New Roman', cursive;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text-transform: uppercase;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text-decoration: none;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text-align: center;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 color: white;</a:t>
            </a:r>
            <a:endParaRPr lang="it-IT" sz="1600" dirty="0">
              <a:solidFill>
                <a:schemeClr val="accent5"/>
              </a:solidFill>
            </a:endParaRPr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E0D53DB3-DECB-4446-B830-36FA8307473C}"/>
              </a:ext>
            </a:extLst>
          </p:cNvPr>
          <p:cNvSpPr/>
          <p:nvPr/>
        </p:nvSpPr>
        <p:spPr>
          <a:xfrm rot="5400000">
            <a:off x="6183706" y="2548148"/>
            <a:ext cx="132984" cy="589276"/>
          </a:xfrm>
          <a:prstGeom prst="rightBrace">
            <a:avLst>
              <a:gd name="adj1" fmla="val 153571"/>
              <a:gd name="adj2" fmla="val 50000"/>
            </a:avLst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10D497-3A8A-4925-84D7-C7A45D04B114}"/>
              </a:ext>
            </a:extLst>
          </p:cNvPr>
          <p:cNvSpPr txBox="1"/>
          <p:nvPr/>
        </p:nvSpPr>
        <p:spPr>
          <a:xfrm>
            <a:off x="6096000" y="3174618"/>
            <a:ext cx="11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5"/>
                </a:solidFill>
              </a:rPr>
              <a:t>Nav</a:t>
            </a:r>
            <a:r>
              <a:rPr lang="it-IT" dirty="0">
                <a:solidFill>
                  <a:schemeClr val="accent5"/>
                </a:solidFill>
              </a:rPr>
              <a:t> div a</a:t>
            </a:r>
          </a:p>
        </p:txBody>
      </p:sp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98AAAED8-1C2F-497D-AD11-0A7EA38B189C}"/>
              </a:ext>
            </a:extLst>
          </p:cNvPr>
          <p:cNvSpPr/>
          <p:nvPr/>
        </p:nvSpPr>
        <p:spPr>
          <a:xfrm rot="10800000">
            <a:off x="641299" y="2503842"/>
            <a:ext cx="172702" cy="433446"/>
          </a:xfrm>
          <a:prstGeom prst="rightBrace">
            <a:avLst>
              <a:gd name="adj1" fmla="val 153571"/>
              <a:gd name="adj2" fmla="val 50000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39A36A14-BD5D-4281-BB83-5E636E69456C}"/>
              </a:ext>
            </a:extLst>
          </p:cNvPr>
          <p:cNvSpPr/>
          <p:nvPr/>
        </p:nvSpPr>
        <p:spPr>
          <a:xfrm rot="16200000">
            <a:off x="1055864" y="2112982"/>
            <a:ext cx="172702" cy="433446"/>
          </a:xfrm>
          <a:prstGeom prst="rightBrace">
            <a:avLst>
              <a:gd name="adj1" fmla="val 153571"/>
              <a:gd name="adj2" fmla="val 50000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FE0BE56-4D29-4D8E-82C3-E39878C3005E}"/>
              </a:ext>
            </a:extLst>
          </p:cNvPr>
          <p:cNvSpPr txBox="1"/>
          <p:nvPr/>
        </p:nvSpPr>
        <p:spPr>
          <a:xfrm>
            <a:off x="925492" y="4189138"/>
            <a:ext cx="2214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#logo</a:t>
            </a:r>
          </a:p>
          <a:p>
            <a:endParaRPr lang="it-IT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50000"/>
                  </a:schemeClr>
                </a:solidFill>
              </a:rPr>
              <a:t>width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: 48px;</a:t>
            </a:r>
          </a:p>
          <a:p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50000"/>
                  </a:schemeClr>
                </a:solidFill>
              </a:rPr>
              <a:t>height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: 48px</a:t>
            </a:r>
            <a:r>
              <a:rPr lang="it-IT" dirty="0">
                <a:solidFill>
                  <a:schemeClr val="accent3"/>
                </a:solidFill>
              </a:rPr>
              <a:t>;</a:t>
            </a:r>
          </a:p>
        </p:txBody>
      </p:sp>
      <p:sp>
        <p:nvSpPr>
          <p:cNvPr id="16" name="Parentesi graffa chiusa 15">
            <a:extLst>
              <a:ext uri="{FF2B5EF4-FFF2-40B4-BE49-F238E27FC236}">
                <a16:creationId xmlns:a16="http://schemas.microsoft.com/office/drawing/2014/main" id="{39B0F973-74C5-40E8-AFE2-F10554B95421}"/>
              </a:ext>
            </a:extLst>
          </p:cNvPr>
          <p:cNvSpPr/>
          <p:nvPr/>
        </p:nvSpPr>
        <p:spPr>
          <a:xfrm rot="16200000">
            <a:off x="5771552" y="794587"/>
            <a:ext cx="191492" cy="3051446"/>
          </a:xfrm>
          <a:prstGeom prst="rightBrace">
            <a:avLst>
              <a:gd name="adj1" fmla="val 153571"/>
              <a:gd name="adj2" fmla="val 50000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CCDE341-DF40-46B5-893C-14F1AD24DD6C}"/>
              </a:ext>
            </a:extLst>
          </p:cNvPr>
          <p:cNvSpPr txBox="1"/>
          <p:nvPr/>
        </p:nvSpPr>
        <p:spPr>
          <a:xfrm>
            <a:off x="5384002" y="1828266"/>
            <a:ext cx="11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#menu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AD42658-7B4D-4276-8DB0-76B2DA28DC9E}"/>
              </a:ext>
            </a:extLst>
          </p:cNvPr>
          <p:cNvSpPr txBox="1"/>
          <p:nvPr/>
        </p:nvSpPr>
        <p:spPr>
          <a:xfrm>
            <a:off x="8853532" y="4096805"/>
            <a:ext cx="2595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#menu</a:t>
            </a:r>
          </a:p>
          <a:p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display: flex;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flex-direction: row; justify-content: center;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align-items: center;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Si estende per circa 510x18,4</a:t>
            </a:r>
          </a:p>
        </p:txBody>
      </p:sp>
    </p:spTree>
    <p:extLst>
      <p:ext uri="{BB962C8B-B14F-4D97-AF65-F5344CB8AC3E}">
        <p14:creationId xmlns:p14="http://schemas.microsoft.com/office/powerpoint/2010/main" val="276371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A24BB6-C6C0-44DC-9353-9B0E7838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29" y="491246"/>
            <a:ext cx="9601200" cy="763622"/>
          </a:xfrm>
        </p:spPr>
        <p:txBody>
          <a:bodyPr>
            <a:normAutofit/>
          </a:bodyPr>
          <a:lstStyle/>
          <a:p>
            <a:r>
              <a:rPr lang="it-IT" sz="3200" dirty="0"/>
              <a:t>Sezione Contenuti(#Topsection)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C8E4FB-2F6C-436E-98C7-6B19D8BB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89" y="1845375"/>
            <a:ext cx="10364551" cy="316724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6A2264-6D2A-4999-913F-A5CDE8F956E3}"/>
              </a:ext>
            </a:extLst>
          </p:cNvPr>
          <p:cNvSpPr txBox="1"/>
          <p:nvPr/>
        </p:nvSpPr>
        <p:spPr>
          <a:xfrm>
            <a:off x="1257912" y="5151036"/>
            <a:ext cx="42917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3"/>
                </a:solidFill>
              </a:rPr>
              <a:t>.sec</a:t>
            </a:r>
          </a:p>
          <a:p>
            <a:endParaRPr lang="it-IT" sz="1400" b="1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width: 20%;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opacity: 0.7;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background-color: </a:t>
            </a:r>
            <a:r>
              <a:rPr lang="en-US" sz="1400" dirty="0" err="1">
                <a:solidFill>
                  <a:schemeClr val="accent3"/>
                </a:solidFill>
              </a:rPr>
              <a:t>rgb</a:t>
            </a:r>
            <a:r>
              <a:rPr lang="en-US" sz="1400" dirty="0">
                <a:solidFill>
                  <a:schemeClr val="accent3"/>
                </a:solidFill>
              </a:rPr>
              <a:t>(233, 233, 233);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font-style: normal;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text-align: center;</a:t>
            </a:r>
            <a:endParaRPr lang="it-IT" sz="1400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BCE8F788-931E-4B1D-B53F-D4FC5F05512E}"/>
              </a:ext>
            </a:extLst>
          </p:cNvPr>
          <p:cNvSpPr/>
          <p:nvPr/>
        </p:nvSpPr>
        <p:spPr>
          <a:xfrm rot="16200000">
            <a:off x="2023284" y="651242"/>
            <a:ext cx="226948" cy="2114336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E9853D-E0E6-43F4-98D2-50D96150D892}"/>
              </a:ext>
            </a:extLst>
          </p:cNvPr>
          <p:cNvSpPr txBox="1"/>
          <p:nvPr/>
        </p:nvSpPr>
        <p:spPr>
          <a:xfrm>
            <a:off x="7319032" y="5352693"/>
            <a:ext cx="30975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  #mainpage 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   opacity: 0.7;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   width: 79.5%;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    text-align: center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3CD85494-C21D-4606-B6D7-20677812A9D2}"/>
              </a:ext>
            </a:extLst>
          </p:cNvPr>
          <p:cNvSpPr/>
          <p:nvPr/>
        </p:nvSpPr>
        <p:spPr>
          <a:xfrm rot="16200000">
            <a:off x="7148998" y="-2449767"/>
            <a:ext cx="340068" cy="8250215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F89D7D3-FB32-4EE6-906A-19A5F5D676EA}"/>
              </a:ext>
            </a:extLst>
          </p:cNvPr>
          <p:cNvSpPr txBox="1"/>
          <p:nvPr/>
        </p:nvSpPr>
        <p:spPr>
          <a:xfrm>
            <a:off x="7169035" y="1133271"/>
            <a:ext cx="186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#mainpage</a:t>
            </a:r>
          </a:p>
          <a:p>
            <a:endParaRPr lang="it-IT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A3477EF-B765-441A-BCB2-A8A877F559A1}"/>
              </a:ext>
            </a:extLst>
          </p:cNvPr>
          <p:cNvSpPr txBox="1"/>
          <p:nvPr/>
        </p:nvSpPr>
        <p:spPr>
          <a:xfrm>
            <a:off x="1693633" y="1246596"/>
            <a:ext cx="186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.sec</a:t>
            </a:r>
          </a:p>
          <a:p>
            <a:endParaRPr lang="it-IT" dirty="0">
              <a:solidFill>
                <a:schemeClr val="accent3"/>
              </a:solidFill>
            </a:endParaRPr>
          </a:p>
          <a:p>
            <a:endParaRPr lang="it-IT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9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525377-1838-4723-894A-CB60A530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452336"/>
            <a:ext cx="9601200" cy="1485900"/>
          </a:xfrm>
        </p:spPr>
        <p:txBody>
          <a:bodyPr>
            <a:normAutofit/>
          </a:bodyPr>
          <a:lstStyle/>
          <a:p>
            <a:r>
              <a:rPr lang="it-IT" sz="3600" dirty="0"/>
              <a:t>.sec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4A07D1-E71C-499B-A6F1-2BD38930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99" y="1234425"/>
            <a:ext cx="3205761" cy="562357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BB9228-D3A6-4A05-81EF-327344529EB8}"/>
              </a:ext>
            </a:extLst>
          </p:cNvPr>
          <p:cNvSpPr txBox="1"/>
          <p:nvPr/>
        </p:nvSpPr>
        <p:spPr>
          <a:xfrm>
            <a:off x="5207127" y="1040860"/>
            <a:ext cx="3914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3"/>
                </a:solidFill>
              </a:rPr>
              <a:t>h3 </a:t>
            </a:r>
          </a:p>
          <a:p>
            <a:r>
              <a:rPr lang="it-IT" dirty="0">
                <a:solidFill>
                  <a:schemeClr val="accent3"/>
                </a:solidFill>
              </a:rPr>
              <a:t>color: #1882a8;</a:t>
            </a:r>
          </a:p>
          <a:p>
            <a:r>
              <a:rPr lang="it-IT" dirty="0">
                <a:solidFill>
                  <a:schemeClr val="accent3"/>
                </a:solidFill>
              </a:rPr>
              <a:t>display: </a:t>
            </a:r>
            <a:r>
              <a:rPr lang="it-IT" dirty="0" err="1">
                <a:solidFill>
                  <a:schemeClr val="accent3"/>
                </a:solidFill>
              </a:rPr>
              <a:t>inline-block</a:t>
            </a:r>
            <a:r>
              <a:rPr lang="it-IT" dirty="0">
                <a:solidFill>
                  <a:schemeClr val="accent3"/>
                </a:solidFill>
              </a:rPr>
              <a:t>;</a:t>
            </a:r>
          </a:p>
          <a:p>
            <a:r>
              <a:rPr lang="it-IT" dirty="0">
                <a:solidFill>
                  <a:schemeClr val="accent3"/>
                </a:solidFill>
              </a:rPr>
              <a:t>text-</a:t>
            </a:r>
            <a:r>
              <a:rPr lang="it-IT" dirty="0" err="1">
                <a:solidFill>
                  <a:schemeClr val="accent3"/>
                </a:solidFill>
              </a:rPr>
              <a:t>transform</a:t>
            </a:r>
            <a:r>
              <a:rPr lang="it-IT" dirty="0">
                <a:solidFill>
                  <a:schemeClr val="accent3"/>
                </a:solidFill>
              </a:rPr>
              <a:t>: </a:t>
            </a:r>
            <a:r>
              <a:rPr lang="it-IT" dirty="0" err="1">
                <a:solidFill>
                  <a:schemeClr val="accent3"/>
                </a:solidFill>
              </a:rPr>
              <a:t>uppercase</a:t>
            </a:r>
            <a:r>
              <a:rPr lang="it-IT" dirty="0">
                <a:solidFill>
                  <a:schemeClr val="accent3"/>
                </a:solidFill>
              </a:rPr>
              <a:t>;</a:t>
            </a:r>
          </a:p>
          <a:p>
            <a:r>
              <a:rPr lang="it-IT" dirty="0" err="1">
                <a:solidFill>
                  <a:schemeClr val="accent3"/>
                </a:solidFill>
              </a:rPr>
              <a:t>border</a:t>
            </a:r>
            <a:r>
              <a:rPr lang="it-IT" dirty="0">
                <a:solidFill>
                  <a:schemeClr val="accent3"/>
                </a:solidFill>
              </a:rPr>
              <a:t>-bottom: 2px </a:t>
            </a:r>
            <a:r>
              <a:rPr lang="it-IT" dirty="0" err="1">
                <a:solidFill>
                  <a:schemeClr val="accent3"/>
                </a:solidFill>
              </a:rPr>
              <a:t>solid</a:t>
            </a:r>
            <a:r>
              <a:rPr lang="it-IT" dirty="0">
                <a:solidFill>
                  <a:schemeClr val="accent3"/>
                </a:solidFill>
              </a:rPr>
              <a:t> #062835</a:t>
            </a:r>
            <a:r>
              <a:rPr lang="it-IT" dirty="0"/>
              <a:t>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h4 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color: #0b3f52;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text-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transform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uppercase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padding-left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5px;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padding-right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5px;</a:t>
            </a:r>
          </a:p>
          <a:p>
            <a:endParaRPr lang="it-IT" dirty="0"/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4FCE7748-91FB-4785-AC95-732E7BAEE69A}"/>
              </a:ext>
            </a:extLst>
          </p:cNvPr>
          <p:cNvSpPr/>
          <p:nvPr/>
        </p:nvSpPr>
        <p:spPr>
          <a:xfrm>
            <a:off x="4649821" y="1234425"/>
            <a:ext cx="252409" cy="624545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68DC0E9A-9FD0-489D-8F8B-B2E77D8CC071}"/>
              </a:ext>
            </a:extLst>
          </p:cNvPr>
          <p:cNvSpPr/>
          <p:nvPr/>
        </p:nvSpPr>
        <p:spPr>
          <a:xfrm>
            <a:off x="4614548" y="2184494"/>
            <a:ext cx="252409" cy="456566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8896A98F-0821-4853-90B6-8C6AD4D795AF}"/>
              </a:ext>
            </a:extLst>
          </p:cNvPr>
          <p:cNvSpPr/>
          <p:nvPr/>
        </p:nvSpPr>
        <p:spPr>
          <a:xfrm>
            <a:off x="4463408" y="3988658"/>
            <a:ext cx="252409" cy="456566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0E320C-9B13-415B-A8B2-AFA70ABB20A1}"/>
              </a:ext>
            </a:extLst>
          </p:cNvPr>
          <p:cNvSpPr txBox="1"/>
          <p:nvPr/>
        </p:nvSpPr>
        <p:spPr>
          <a:xfrm>
            <a:off x="5083687" y="5196007"/>
            <a:ext cx="41615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4">
                    <a:lumMod val="75000"/>
                  </a:schemeClr>
                </a:solidFill>
              </a:rPr>
              <a:t>.sec p </a:t>
            </a:r>
          </a:p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color: #4c5867;</a:t>
            </a:r>
          </a:p>
          <a:p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padding-left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: 5px;</a:t>
            </a:r>
          </a:p>
          <a:p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padding-right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: 5px;</a:t>
            </a:r>
          </a:p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text-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transform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capitalize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endParaRPr lang="it-IT" dirty="0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F34C9D80-ACA5-4186-91DE-AFA0A42781A6}"/>
              </a:ext>
            </a:extLst>
          </p:cNvPr>
          <p:cNvSpPr/>
          <p:nvPr/>
        </p:nvSpPr>
        <p:spPr>
          <a:xfrm>
            <a:off x="4562060" y="4691483"/>
            <a:ext cx="321849" cy="1018654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0693292B-00AD-4DF9-AB3E-A5F7B534EADC}"/>
              </a:ext>
            </a:extLst>
          </p:cNvPr>
          <p:cNvSpPr/>
          <p:nvPr/>
        </p:nvSpPr>
        <p:spPr>
          <a:xfrm rot="10800000">
            <a:off x="968423" y="2884728"/>
            <a:ext cx="321849" cy="1018654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36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4E81F-BF42-4A06-B5D0-914639F1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95" y="222909"/>
            <a:ext cx="9601200" cy="1485900"/>
          </a:xfrm>
        </p:spPr>
        <p:txBody>
          <a:bodyPr/>
          <a:lstStyle/>
          <a:p>
            <a:r>
              <a:rPr lang="it-IT" dirty="0"/>
              <a:t>#mainpage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154611-258B-4CC4-BEB3-55A70D363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1" r="3228" b="4865"/>
          <a:stretch/>
        </p:blipFill>
        <p:spPr>
          <a:xfrm>
            <a:off x="418289" y="1071568"/>
            <a:ext cx="8638161" cy="4029019"/>
          </a:xfrm>
          <a:prstGeom prst="rect">
            <a:avLst/>
          </a:prstGeom>
        </p:spPr>
      </p:pic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FC359942-7315-4165-81A2-3F472AE6DFCE}"/>
              </a:ext>
            </a:extLst>
          </p:cNvPr>
          <p:cNvSpPr/>
          <p:nvPr/>
        </p:nvSpPr>
        <p:spPr>
          <a:xfrm rot="16200000">
            <a:off x="4615959" y="-1825332"/>
            <a:ext cx="242819" cy="8250215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780A089C-D046-4DC2-926D-81E1AC1CCE43}"/>
              </a:ext>
            </a:extLst>
          </p:cNvPr>
          <p:cNvSpPr/>
          <p:nvPr/>
        </p:nvSpPr>
        <p:spPr>
          <a:xfrm>
            <a:off x="8986917" y="2392118"/>
            <a:ext cx="425024" cy="1012580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C6307D-4435-44F0-91E0-5FEE4B25BE35}"/>
              </a:ext>
            </a:extLst>
          </p:cNvPr>
          <p:cNvSpPr txBox="1"/>
          <p:nvPr/>
        </p:nvSpPr>
        <p:spPr>
          <a:xfrm>
            <a:off x="9605915" y="2477681"/>
            <a:ext cx="2488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6">
                    <a:lumMod val="75000"/>
                  </a:schemeClr>
                </a:solidFill>
              </a:rPr>
              <a:t>#mpdiv</a:t>
            </a:r>
          </a:p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Ogni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</a:rPr>
              <a:t>mpdiv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 contiene al proprio interno tre .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</a:rPr>
              <a:t>iconbox</a:t>
            </a:r>
            <a:endParaRPr lang="it-IT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EB92E3DE-6376-4B0E-B388-71B8245728B3}"/>
              </a:ext>
            </a:extLst>
          </p:cNvPr>
          <p:cNvSpPr/>
          <p:nvPr/>
        </p:nvSpPr>
        <p:spPr>
          <a:xfrm rot="5400000">
            <a:off x="4647006" y="4245896"/>
            <a:ext cx="425024" cy="1970202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CC0DA88D-E992-41D2-ACA5-9D0AE067D5CF}"/>
              </a:ext>
            </a:extLst>
          </p:cNvPr>
          <p:cNvSpPr/>
          <p:nvPr/>
        </p:nvSpPr>
        <p:spPr>
          <a:xfrm>
            <a:off x="5922359" y="4076023"/>
            <a:ext cx="425024" cy="1012580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6272F15-D43F-4A9C-9A1D-D126177D42D7}"/>
              </a:ext>
            </a:extLst>
          </p:cNvPr>
          <p:cNvSpPr txBox="1"/>
          <p:nvPr/>
        </p:nvSpPr>
        <p:spPr>
          <a:xfrm>
            <a:off x="4422743" y="5432984"/>
            <a:ext cx="2488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it-IT" sz="1400" b="1" dirty="0" err="1">
                <a:solidFill>
                  <a:schemeClr val="accent4">
                    <a:lumMod val="75000"/>
                  </a:schemeClr>
                </a:solidFill>
              </a:rPr>
              <a:t>iconbox</a:t>
            </a:r>
            <a:endParaRPr lang="it-IT" sz="1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it-IT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display: </a:t>
            </a:r>
            <a:r>
              <a:rPr lang="it-IT" sz="1400" dirty="0" err="1">
                <a:solidFill>
                  <a:schemeClr val="accent4">
                    <a:lumMod val="75000"/>
                  </a:schemeClr>
                </a:solidFill>
              </a:rPr>
              <a:t>flex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r>
              <a:rPr lang="it-IT" sz="1400" dirty="0" err="1">
                <a:solidFill>
                  <a:schemeClr val="accent4">
                    <a:lumMod val="75000"/>
                  </a:schemeClr>
                </a:solidFill>
              </a:rPr>
              <a:t>flex-direction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it-IT" sz="1400" dirty="0" err="1">
                <a:solidFill>
                  <a:schemeClr val="accent4">
                    <a:lumMod val="75000"/>
                  </a:schemeClr>
                </a:solidFill>
              </a:rPr>
              <a:t>row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r>
              <a:rPr lang="it-IT" sz="1400" dirty="0" err="1">
                <a:solidFill>
                  <a:schemeClr val="accent4">
                    <a:lumMod val="75000"/>
                  </a:schemeClr>
                </a:solidFill>
              </a:rPr>
              <a:t>padding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: 10px;</a:t>
            </a:r>
          </a:p>
        </p:txBody>
      </p:sp>
    </p:spTree>
    <p:extLst>
      <p:ext uri="{BB962C8B-B14F-4D97-AF65-F5344CB8AC3E}">
        <p14:creationId xmlns:p14="http://schemas.microsoft.com/office/powerpoint/2010/main" val="74375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16D37-A283-471D-8E4D-1978CA7F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374515"/>
            <a:ext cx="9601200" cy="1485900"/>
          </a:xfrm>
        </p:spPr>
        <p:txBody>
          <a:bodyPr/>
          <a:lstStyle/>
          <a:p>
            <a:r>
              <a:rPr lang="it-IT" dirty="0"/>
              <a:t>.</a:t>
            </a:r>
            <a:r>
              <a:rPr lang="it-IT" dirty="0" err="1"/>
              <a:t>iconbox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79EA89-5CE6-4898-9BAE-E15865AC0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6" t="28114" r="67554" b="37051"/>
          <a:stretch/>
        </p:blipFill>
        <p:spPr>
          <a:xfrm>
            <a:off x="472152" y="1989623"/>
            <a:ext cx="4521096" cy="2681768"/>
          </a:xfrm>
          <a:prstGeom prst="rect">
            <a:avLst/>
          </a:prstGeom>
        </p:spPr>
      </p:pic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539C2E70-49C2-4D72-BFBE-5D74F24666EB}"/>
              </a:ext>
            </a:extLst>
          </p:cNvPr>
          <p:cNvSpPr/>
          <p:nvPr/>
        </p:nvSpPr>
        <p:spPr>
          <a:xfrm rot="5400000">
            <a:off x="2440519" y="3898802"/>
            <a:ext cx="425024" cy="1970202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76EEE1-6FDF-4DEC-9DEE-9B34FE96FB54}"/>
              </a:ext>
            </a:extLst>
          </p:cNvPr>
          <p:cNvSpPr txBox="1"/>
          <p:nvPr/>
        </p:nvSpPr>
        <p:spPr>
          <a:xfrm>
            <a:off x="1831042" y="5103674"/>
            <a:ext cx="5892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it-IT" sz="1600" b="1" dirty="0" err="1">
                <a:solidFill>
                  <a:schemeClr val="accent4">
                    <a:lumMod val="75000"/>
                  </a:schemeClr>
                </a:solidFill>
              </a:rPr>
              <a:t>iconbox</a:t>
            </a:r>
            <a:r>
              <a:rPr lang="it-IT" sz="1600" b="1" dirty="0">
                <a:solidFill>
                  <a:schemeClr val="accent4">
                    <a:lumMod val="75000"/>
                  </a:schemeClr>
                </a:solidFill>
              </a:rPr>
              <a:t> p </a:t>
            </a:r>
          </a:p>
          <a:p>
            <a:endParaRPr lang="it-IT" sz="16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 display: 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inline-block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width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: 150px;</a:t>
            </a:r>
          </a:p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 text-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align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left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margin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: 0px;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CA79CA1F-64D9-4D7C-A5D4-05AD83EA231C}"/>
              </a:ext>
            </a:extLst>
          </p:cNvPr>
          <p:cNvSpPr/>
          <p:nvPr/>
        </p:nvSpPr>
        <p:spPr>
          <a:xfrm>
            <a:off x="3818467" y="2222402"/>
            <a:ext cx="237967" cy="615044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FF0B19-2FC8-4AB0-A7B1-80103590A724}"/>
              </a:ext>
            </a:extLst>
          </p:cNvPr>
          <p:cNvSpPr txBox="1"/>
          <p:nvPr/>
        </p:nvSpPr>
        <p:spPr>
          <a:xfrm>
            <a:off x="5107022" y="2091447"/>
            <a:ext cx="2850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h5 </a:t>
            </a:r>
          </a:p>
          <a:p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color: #0b3f52;</a:t>
            </a:r>
          </a:p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text-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transform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uppercase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padding-left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: 5px;</a:t>
            </a:r>
          </a:p>
          <a:p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padding-right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: 5px;</a:t>
            </a:r>
          </a:p>
          <a:p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border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-bottom: 0.5px </a:t>
            </a:r>
            <a:r>
              <a:rPr lang="it-IT" sz="1400" dirty="0" err="1">
                <a:solidFill>
                  <a:schemeClr val="accent5">
                    <a:lumMod val="75000"/>
                  </a:schemeClr>
                </a:solidFill>
              </a:rPr>
              <a:t>dotted</a:t>
            </a:r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 #062835;</a:t>
            </a:r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5C0AA5AA-374A-493A-9BAA-976BEA06A365}"/>
              </a:ext>
            </a:extLst>
          </p:cNvPr>
          <p:cNvSpPr/>
          <p:nvPr/>
        </p:nvSpPr>
        <p:spPr>
          <a:xfrm rot="16200000">
            <a:off x="1117307" y="1752353"/>
            <a:ext cx="129208" cy="807396"/>
          </a:xfrm>
          <a:prstGeom prst="rightBrace">
            <a:avLst>
              <a:gd name="adj1" fmla="val 82702"/>
              <a:gd name="adj2" fmla="val 51784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321F2B2-86BB-432F-8D76-31FEDFFF2295}"/>
              </a:ext>
            </a:extLst>
          </p:cNvPr>
          <p:cNvSpPr txBox="1"/>
          <p:nvPr/>
        </p:nvSpPr>
        <p:spPr>
          <a:xfrm>
            <a:off x="5170252" y="4671391"/>
            <a:ext cx="27237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it-IT" sz="1600" b="1" dirty="0" err="1">
                <a:solidFill>
                  <a:schemeClr val="accent6">
                    <a:lumMod val="75000"/>
                  </a:schemeClr>
                </a:solidFill>
              </a:rPr>
              <a:t>iconbox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 a</a:t>
            </a:r>
          </a:p>
          <a:p>
            <a:endParaRPr lang="it-IT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height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: 3em;</a:t>
            </a:r>
          </a:p>
          <a:p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width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: 3em;</a:t>
            </a:r>
          </a:p>
          <a:p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: 10px</a:t>
            </a:r>
            <a:r>
              <a:rPr lang="it-IT" sz="1600" dirty="0"/>
              <a:t>;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7209876-0A97-4FC7-BA75-2C3642145576}"/>
              </a:ext>
            </a:extLst>
          </p:cNvPr>
          <p:cNvSpPr txBox="1"/>
          <p:nvPr/>
        </p:nvSpPr>
        <p:spPr>
          <a:xfrm>
            <a:off x="573932" y="1620291"/>
            <a:ext cx="272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it-IT" dirty="0" err="1">
                <a:solidFill>
                  <a:schemeClr val="accent6">
                    <a:lumMod val="50000"/>
                  </a:schemeClr>
                </a:solidFill>
              </a:rPr>
              <a:t>iconbox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757982268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615</TotalTime>
  <Words>737</Words>
  <Application>Microsoft Office PowerPoint</Application>
  <PresentationFormat>Widescreen</PresentationFormat>
  <Paragraphs>201</Paragraphs>
  <Slides>13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Calibri</vt:lpstr>
      <vt:lpstr>Consolas</vt:lpstr>
      <vt:lpstr>Franklin Gothic Book</vt:lpstr>
      <vt:lpstr>Ritaglio</vt:lpstr>
      <vt:lpstr>Mini homework 1</vt:lpstr>
      <vt:lpstr>Analisi del progetto</vt:lpstr>
      <vt:lpstr>Layout complessivo</vt:lpstr>
      <vt:lpstr>Header</vt:lpstr>
      <vt:lpstr>Menù di Navigazione</vt:lpstr>
      <vt:lpstr>Sezione Contenuti(#Topsection)</vt:lpstr>
      <vt:lpstr>.sec</vt:lpstr>
      <vt:lpstr>#mainpage</vt:lpstr>
      <vt:lpstr>.iconbox</vt:lpstr>
      <vt:lpstr>Section (#bottomsection)</vt:lpstr>
      <vt:lpstr>#bs_post div</vt:lpstr>
      <vt:lpstr>Footer</vt:lpstr>
      <vt:lpstr>Proprietà non viste a lezione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homework 1</dc:title>
  <dc:creator>GIORGIA ARENA</dc:creator>
  <cp:lastModifiedBy>GIORGIA ARENA</cp:lastModifiedBy>
  <cp:revision>41</cp:revision>
  <dcterms:created xsi:type="dcterms:W3CDTF">2021-03-26T18:07:22Z</dcterms:created>
  <dcterms:modified xsi:type="dcterms:W3CDTF">2021-03-27T19:08:15Z</dcterms:modified>
</cp:coreProperties>
</file>