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7" r:id="rId4"/>
    <p:sldId id="258" r:id="rId5"/>
    <p:sldId id="259" r:id="rId6"/>
    <p:sldId id="260" r:id="rId7"/>
    <p:sldId id="261" r:id="rId8"/>
    <p:sldId id="276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3" r:id="rId22"/>
    <p:sldId id="278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A595A-637F-41B0-A7C2-A7A946D63ED3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D5F41D0-5D3D-48EF-9496-DD6E3FA5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9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A595A-637F-41B0-A7C2-A7A946D63ED3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41D0-5D3D-48EF-9496-DD6E3FA5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8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A595A-637F-41B0-A7C2-A7A946D63ED3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41D0-5D3D-48EF-9496-DD6E3FA5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6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A595A-637F-41B0-A7C2-A7A946D63ED3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41D0-5D3D-48EF-9496-DD6E3FA5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3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C1A595A-637F-41B0-A7C2-A7A946D63ED3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D5F41D0-5D3D-48EF-9496-DD6E3FA5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2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A595A-637F-41B0-A7C2-A7A946D63ED3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41D0-5D3D-48EF-9496-DD6E3FA5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9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A595A-637F-41B0-A7C2-A7A946D63ED3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41D0-5D3D-48EF-9496-DD6E3FA5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0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A595A-637F-41B0-A7C2-A7A946D63ED3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41D0-5D3D-48EF-9496-DD6E3FA5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A595A-637F-41B0-A7C2-A7A946D63ED3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41D0-5D3D-48EF-9496-DD6E3FA5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0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A595A-637F-41B0-A7C2-A7A946D63ED3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41D0-5D3D-48EF-9496-DD6E3FA5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6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A595A-637F-41B0-A7C2-A7A946D63ED3}" type="datetimeFigureOut">
              <a:rPr lang="en-US" smtClean="0"/>
              <a:t>4/18/2018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41D0-5D3D-48EF-9496-DD6E3FA5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C1A595A-637F-41B0-A7C2-A7A946D63ED3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D5F41D0-5D3D-48EF-9496-DD6E3FA5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0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155F2-891A-4AF8-ABBF-5335C476F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Simple Performance Analysis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721DE-459C-43E3-B605-9D8C466669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US" dirty="0"/>
              <a:t>Kyle Ray</a:t>
            </a:r>
          </a:p>
          <a:p>
            <a:pPr algn="l"/>
            <a:r>
              <a:rPr lang="en-US" dirty="0"/>
              <a:t>CPE 631 Advanced Computer Architecture</a:t>
            </a:r>
          </a:p>
          <a:p>
            <a:pPr algn="l"/>
            <a:r>
              <a:rPr lang="en-US" dirty="0"/>
              <a:t>Project </a:t>
            </a:r>
          </a:p>
          <a:p>
            <a:pPr algn="l"/>
            <a:r>
              <a:rPr lang="en-US" dirty="0"/>
              <a:t>April 18, 2018</a:t>
            </a:r>
          </a:p>
        </p:txBody>
      </p:sp>
    </p:spTree>
    <p:extLst>
      <p:ext uri="{BB962C8B-B14F-4D97-AF65-F5344CB8AC3E}">
        <p14:creationId xmlns:p14="http://schemas.microsoft.com/office/powerpoint/2010/main" val="3955803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2E74-982E-47D8-A3DA-47537C0C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5E391-7C6B-4B11-8DFC-65372BA32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tab of the application will give the user topology information about the current system.</a:t>
            </a:r>
          </a:p>
          <a:p>
            <a:pPr lvl="1"/>
            <a:r>
              <a:rPr lang="en-US" dirty="0"/>
              <a:t>Number of cores</a:t>
            </a:r>
          </a:p>
          <a:p>
            <a:pPr lvl="1"/>
            <a:r>
              <a:rPr lang="en-US" dirty="0"/>
              <a:t>Cache Information</a:t>
            </a:r>
          </a:p>
          <a:p>
            <a:pPr lvl="2"/>
            <a:r>
              <a:rPr lang="en-US" dirty="0"/>
              <a:t>Cache Topology</a:t>
            </a:r>
          </a:p>
          <a:p>
            <a:pPr lvl="2"/>
            <a:r>
              <a:rPr lang="en-US" dirty="0"/>
              <a:t>Cache Sizes</a:t>
            </a:r>
          </a:p>
          <a:p>
            <a:pPr lvl="2"/>
            <a:r>
              <a:rPr lang="en-US" dirty="0"/>
              <a:t>Cache Groups</a:t>
            </a:r>
          </a:p>
          <a:p>
            <a:pPr lvl="2"/>
            <a:r>
              <a:rPr lang="en-US" dirty="0"/>
              <a:t>Graphical Representation of Caches</a:t>
            </a:r>
          </a:p>
          <a:p>
            <a:r>
              <a:rPr lang="en-US" dirty="0"/>
              <a:t>Goal is to give the user preliminary hardware information </a:t>
            </a:r>
          </a:p>
        </p:txBody>
      </p:sp>
    </p:spTree>
    <p:extLst>
      <p:ext uri="{BB962C8B-B14F-4D97-AF65-F5344CB8AC3E}">
        <p14:creationId xmlns:p14="http://schemas.microsoft.com/office/powerpoint/2010/main" val="1455484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AC6F186-990E-4A9E-9C75-88580953E2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E5C0F233-759B-45C8-B4C2-FFD43E5E69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81" y="643468"/>
            <a:ext cx="6091964" cy="34571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C4A161-807E-4DA1-809A-B79A5A3BA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11898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Performance Groups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4988253-669D-488C-A8B7-B5F90AE4D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715021"/>
            <a:ext cx="3776473" cy="3385638"/>
          </a:xfrm>
        </p:spPr>
        <p:txBody>
          <a:bodyPr>
            <a:normAutofit/>
          </a:bodyPr>
          <a:lstStyle/>
          <a:p>
            <a:r>
              <a:rPr lang="en-US" sz="1400" dirty="0"/>
              <a:t>Allow pre-defined event sets for the current system architecture</a:t>
            </a:r>
          </a:p>
          <a:p>
            <a:pPr lvl="1"/>
            <a:r>
              <a:rPr lang="en-US" sz="1200" dirty="0"/>
              <a:t>If already supported by </a:t>
            </a:r>
            <a:r>
              <a:rPr lang="en-US" sz="1200" dirty="0" err="1"/>
              <a:t>Likwid</a:t>
            </a:r>
            <a:endParaRPr lang="en-US" sz="1200" dirty="0"/>
          </a:p>
          <a:p>
            <a:r>
              <a:rPr lang="en-US" sz="1400" dirty="0"/>
              <a:t>The tab allows the user to select from a variety of predefined performance groups for their architecture</a:t>
            </a:r>
          </a:p>
          <a:p>
            <a:r>
              <a:rPr lang="en-US" sz="1400" dirty="0"/>
              <a:t>Users can create new groups and add them to the </a:t>
            </a:r>
            <a:r>
              <a:rPr lang="en-US" sz="1400" dirty="0" err="1"/>
              <a:t>Likwid</a:t>
            </a:r>
            <a:r>
              <a:rPr lang="en-US" sz="1400" dirty="0"/>
              <a:t> installation and have them read and used by this UI.</a:t>
            </a:r>
          </a:p>
          <a:p>
            <a:r>
              <a:rPr lang="en-US" sz="1400" dirty="0"/>
              <a:t>When running this tool the user application with be pinned to a single processor</a:t>
            </a:r>
          </a:p>
          <a:p>
            <a:pPr lvl="1"/>
            <a:r>
              <a:rPr lang="en-US" sz="1200" dirty="0"/>
              <a:t>No multi-threaded support currently</a:t>
            </a:r>
          </a:p>
        </p:txBody>
      </p:sp>
    </p:spTree>
    <p:extLst>
      <p:ext uri="{BB962C8B-B14F-4D97-AF65-F5344CB8AC3E}">
        <p14:creationId xmlns:p14="http://schemas.microsoft.com/office/powerpoint/2010/main" val="199768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C2364-9F3D-480B-B05B-40C9BDA2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Performance Group (Haswell)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D9945A-9EB8-4DA7-ADD9-47D5F4220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804" y="2093976"/>
            <a:ext cx="8010392" cy="4552047"/>
          </a:xfrm>
        </p:spPr>
      </p:pic>
    </p:spTree>
    <p:extLst>
      <p:ext uri="{BB962C8B-B14F-4D97-AF65-F5344CB8AC3E}">
        <p14:creationId xmlns:p14="http://schemas.microsoft.com/office/powerpoint/2010/main" val="2478861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F2B3-3389-4487-8BE4-BD41571FD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Performance Metrics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3AD65B-E320-410C-B022-0FD3E1767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887" y="2093976"/>
            <a:ext cx="8136226" cy="4623555"/>
          </a:xfrm>
        </p:spPr>
      </p:pic>
    </p:spTree>
    <p:extLst>
      <p:ext uri="{BB962C8B-B14F-4D97-AF65-F5344CB8AC3E}">
        <p14:creationId xmlns:p14="http://schemas.microsoft.com/office/powerpoint/2010/main" val="728723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682C-086F-4758-B229-269D3300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BF09F-E9A1-46A8-B7D6-C80CB04D4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the user to quickly create custom event sets utilizing architecture provided events</a:t>
            </a:r>
          </a:p>
          <a:p>
            <a:r>
              <a:rPr lang="en-US" dirty="0"/>
              <a:t>Can measure as many events in one event set as there are physical counters on an architecture</a:t>
            </a:r>
          </a:p>
          <a:p>
            <a:r>
              <a:rPr lang="en-US" dirty="0"/>
              <a:t>An event will have a string at the end indicating a counter type that needs to be used with it.</a:t>
            </a:r>
          </a:p>
          <a:p>
            <a:pPr lvl="1"/>
            <a:r>
              <a:rPr lang="en-US" dirty="0"/>
              <a:t>L2_RQSTS_MISS, 0x24, 0x3F, PMC</a:t>
            </a:r>
          </a:p>
          <a:p>
            <a:r>
              <a:rPr lang="en-US" dirty="0"/>
              <a:t>An event must be paired with a corresponding counter or it will not be used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L2_RQSTS_MISS:PMC0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016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54440D9-431B-4DA7-ACD3-D93551E98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472789"/>
            <a:ext cx="6912217" cy="39226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041D05-C540-4930-9DC6-353E51C7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484632"/>
            <a:ext cx="3677264" cy="1609344"/>
          </a:xfrm>
        </p:spPr>
        <p:txBody>
          <a:bodyPr>
            <a:normAutofit/>
          </a:bodyPr>
          <a:lstStyle/>
          <a:p>
            <a:r>
              <a:rPr lang="en-US" sz="3600" dirty="0"/>
              <a:t>Feature Control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8AC448D-4209-4C73-954D-9DFE643BB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5" y="2121408"/>
            <a:ext cx="3677263" cy="4092579"/>
          </a:xfrm>
        </p:spPr>
        <p:txBody>
          <a:bodyPr>
            <a:normAutofit/>
          </a:bodyPr>
          <a:lstStyle/>
          <a:p>
            <a:r>
              <a:rPr lang="en-US" sz="1600" dirty="0"/>
              <a:t>Allow the user to change current CPU features such as:</a:t>
            </a:r>
          </a:p>
          <a:p>
            <a:pPr lvl="1"/>
            <a:r>
              <a:rPr lang="en-US" sz="1400" dirty="0"/>
              <a:t>Hardware Prefetching</a:t>
            </a:r>
          </a:p>
          <a:p>
            <a:pPr lvl="1"/>
            <a:r>
              <a:rPr lang="en-US" sz="1400" dirty="0"/>
              <a:t>Software Prefetching</a:t>
            </a:r>
          </a:p>
          <a:p>
            <a:pPr lvl="1"/>
            <a:r>
              <a:rPr lang="en-US" sz="1400" dirty="0"/>
              <a:t>Thermal Control</a:t>
            </a:r>
          </a:p>
          <a:p>
            <a:r>
              <a:rPr lang="en-US" sz="1600" dirty="0"/>
              <a:t>This could allow for a more in-depth study of the user’s software and how some hardware features affect the outcome</a:t>
            </a:r>
          </a:p>
          <a:p>
            <a:r>
              <a:rPr lang="en-US" sz="1600" dirty="0"/>
              <a:t>Currently only a subset of the shown features are allowed to be changed</a:t>
            </a:r>
          </a:p>
          <a:p>
            <a:r>
              <a:rPr lang="en-US" sz="1600" dirty="0"/>
              <a:t>(Need better text processing – LOOK AT THOSE MIS-ALIGNED SPACES!)</a:t>
            </a:r>
          </a:p>
        </p:txBody>
      </p:sp>
    </p:spTree>
    <p:extLst>
      <p:ext uri="{BB962C8B-B14F-4D97-AF65-F5344CB8AC3E}">
        <p14:creationId xmlns:p14="http://schemas.microsoft.com/office/powerpoint/2010/main" val="3733780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A0353A2-55FF-4327-9FF6-F42336861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842049"/>
            <a:ext cx="6912217" cy="51841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C2F853-AEE4-4ED5-B3D1-DD5E7B08E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484632"/>
            <a:ext cx="3677264" cy="1609344"/>
          </a:xfrm>
        </p:spPr>
        <p:txBody>
          <a:bodyPr>
            <a:normAutofit/>
          </a:bodyPr>
          <a:lstStyle/>
          <a:p>
            <a:r>
              <a:rPr lang="en-US" sz="3600"/>
              <a:t>Cpi sTACK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89D1CEF-AE44-4205-8ABD-8966B1D7C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5" y="2121408"/>
            <a:ext cx="3677263" cy="4092579"/>
          </a:xfrm>
        </p:spPr>
        <p:txBody>
          <a:bodyPr>
            <a:normAutofit/>
          </a:bodyPr>
          <a:lstStyle/>
          <a:p>
            <a:r>
              <a:rPr lang="en-US" sz="1600" dirty="0"/>
              <a:t>In the current implementation of the Simple Performance Analysis Tool if the user selects from the performance groups when testing their application, they will be presented with a visual representation of the CPI Stack.</a:t>
            </a:r>
          </a:p>
          <a:p>
            <a:pPr lvl="1"/>
            <a:r>
              <a:rPr lang="en-US" sz="1400" dirty="0"/>
              <a:t>This output was generated from running </a:t>
            </a:r>
            <a:r>
              <a:rPr lang="en-US" sz="1400" dirty="0" err="1"/>
              <a:t>mm_mult_serial</a:t>
            </a:r>
            <a:r>
              <a:rPr lang="en-US" sz="1400" dirty="0"/>
              <a:t> 2048</a:t>
            </a:r>
          </a:p>
          <a:p>
            <a:r>
              <a:rPr lang="en-US" sz="1600" dirty="0"/>
              <a:t>Results are shipped from the UI application to a python script for post-processing</a:t>
            </a:r>
          </a:p>
          <a:p>
            <a:pPr lvl="1"/>
            <a:r>
              <a:rPr lang="en-US" sz="1400" dirty="0" err="1"/>
              <a:t>numpy</a:t>
            </a:r>
            <a:r>
              <a:rPr lang="en-US" sz="1400" dirty="0"/>
              <a:t> (Numerical Analysis)</a:t>
            </a:r>
          </a:p>
          <a:p>
            <a:pPr lvl="1"/>
            <a:r>
              <a:rPr lang="en-US" sz="1400" dirty="0" err="1"/>
              <a:t>Matplotlib.pyplot</a:t>
            </a:r>
            <a:r>
              <a:rPr lang="en-US" sz="1400" dirty="0"/>
              <a:t> is used to generate the stacked bars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5479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8579B-0A6D-4BFB-A32D-3176CD4B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7EC2C9-412E-4F9C-80F1-069345BAE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943" y="2093976"/>
            <a:ext cx="8374113" cy="4710439"/>
          </a:xfrm>
        </p:spPr>
      </p:pic>
    </p:spTree>
    <p:extLst>
      <p:ext uri="{BB962C8B-B14F-4D97-AF65-F5344CB8AC3E}">
        <p14:creationId xmlns:p14="http://schemas.microsoft.com/office/powerpoint/2010/main" val="401942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377C3-EA1C-4F2F-8857-EA607DCD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361E5-0753-4182-B897-07043FF7D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Encompasses results of the current test</a:t>
            </a:r>
          </a:p>
          <a:p>
            <a:pPr lvl="1"/>
            <a:r>
              <a:rPr lang="en-US" dirty="0"/>
              <a:t>User’s application output</a:t>
            </a:r>
          </a:p>
          <a:p>
            <a:pPr lvl="1"/>
            <a:r>
              <a:rPr lang="en-US" dirty="0"/>
              <a:t>All performance results provided from </a:t>
            </a:r>
            <a:r>
              <a:rPr lang="en-US" dirty="0" err="1"/>
              <a:t>Likwid</a:t>
            </a:r>
            <a:endParaRPr lang="en-US" dirty="0"/>
          </a:p>
          <a:p>
            <a:pPr lvl="2"/>
            <a:r>
              <a:rPr lang="en-US" dirty="0"/>
              <a:t>Based on the user’s choice of metrics</a:t>
            </a:r>
          </a:p>
          <a:p>
            <a:pPr lvl="1"/>
            <a:r>
              <a:rPr lang="en-US" dirty="0"/>
              <a:t>Logged to a file for reference</a:t>
            </a:r>
          </a:p>
        </p:txBody>
      </p:sp>
    </p:spTree>
    <p:extLst>
      <p:ext uri="{BB962C8B-B14F-4D97-AF65-F5344CB8AC3E}">
        <p14:creationId xmlns:p14="http://schemas.microsoft.com/office/powerpoint/2010/main" val="2645557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00BE3-A77C-456E-A7E2-4988E1F90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Perfscope</a:t>
            </a:r>
            <a:r>
              <a:rPr lang="en-US" dirty="0"/>
              <a:t> fun!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05E668-B040-4862-8B3D-1B7494D7B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732087"/>
            <a:ext cx="10058400" cy="2828925"/>
          </a:xfrm>
        </p:spPr>
      </p:pic>
    </p:spTree>
    <p:extLst>
      <p:ext uri="{BB962C8B-B14F-4D97-AF65-F5344CB8AC3E}">
        <p14:creationId xmlns:p14="http://schemas.microsoft.com/office/powerpoint/2010/main" val="2582721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56C2-852C-402F-A42E-F95BA3660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E5F41-3D48-4E08-A6A7-0269C5F40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Earned B.S. in Computer Engineering from Tennessee Technological University in Cookeville TN in 2013</a:t>
            </a:r>
          </a:p>
          <a:p>
            <a:r>
              <a:rPr lang="en-US" dirty="0"/>
              <a:t>First engineering job Schneider Electric in Raleigh NC (1.5 years)</a:t>
            </a:r>
          </a:p>
          <a:p>
            <a:pPr lvl="1"/>
            <a:r>
              <a:rPr lang="en-US" dirty="0"/>
              <a:t>Systems Engineer</a:t>
            </a:r>
          </a:p>
          <a:p>
            <a:pPr lvl="2"/>
            <a:r>
              <a:rPr lang="en-US" dirty="0"/>
              <a:t>Software Developer for Building Automation Systems</a:t>
            </a:r>
          </a:p>
          <a:p>
            <a:pPr lvl="3"/>
            <a:r>
              <a:rPr lang="en-US" dirty="0"/>
              <a:t>HVAC</a:t>
            </a:r>
          </a:p>
          <a:p>
            <a:pPr lvl="3"/>
            <a:r>
              <a:rPr lang="en-US" dirty="0"/>
              <a:t>Security</a:t>
            </a:r>
          </a:p>
          <a:p>
            <a:pPr lvl="3"/>
            <a:r>
              <a:rPr lang="en-US" dirty="0"/>
              <a:t>Etc.</a:t>
            </a:r>
          </a:p>
          <a:p>
            <a:r>
              <a:rPr lang="en-US" dirty="0"/>
              <a:t>Current Job </a:t>
            </a:r>
            <a:r>
              <a:rPr lang="en-US" dirty="0" err="1"/>
              <a:t>Dynetics</a:t>
            </a:r>
            <a:r>
              <a:rPr lang="en-US" dirty="0"/>
              <a:t> Inc. Huntsville AL (3 years)</a:t>
            </a:r>
          </a:p>
          <a:p>
            <a:pPr lvl="1"/>
            <a:r>
              <a:rPr lang="en-US" dirty="0"/>
              <a:t>Software Engineer</a:t>
            </a:r>
          </a:p>
          <a:p>
            <a:pPr lvl="2"/>
            <a:r>
              <a:rPr lang="en-US" dirty="0"/>
              <a:t>Build software models of threat entities for use in verification of allied systems and training of allied personnel</a:t>
            </a:r>
          </a:p>
        </p:txBody>
      </p:sp>
    </p:spTree>
    <p:extLst>
      <p:ext uri="{BB962C8B-B14F-4D97-AF65-F5344CB8AC3E}">
        <p14:creationId xmlns:p14="http://schemas.microsoft.com/office/powerpoint/2010/main" val="1222177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06DE-B467-4D98-8C38-5DCFC8560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87AAD0-03B2-4F2B-9DE9-76641CB08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525" y="2120900"/>
            <a:ext cx="4051300" cy="4051300"/>
          </a:xfrm>
        </p:spPr>
      </p:pic>
    </p:spTree>
    <p:extLst>
      <p:ext uri="{BB962C8B-B14F-4D97-AF65-F5344CB8AC3E}">
        <p14:creationId xmlns:p14="http://schemas.microsoft.com/office/powerpoint/2010/main" val="707206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91AE-D4A5-4341-BB2F-7DC234A28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Under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AB1E-5471-441E-B10B-51F086AF5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Timeline Mode </a:t>
            </a:r>
          </a:p>
          <a:p>
            <a:pPr lvl="1"/>
            <a:r>
              <a:rPr lang="en-US" dirty="0"/>
              <a:t>Code is written just hasn’t been thoroughly tested</a:t>
            </a:r>
          </a:p>
          <a:p>
            <a:r>
              <a:rPr lang="en-US" dirty="0"/>
              <a:t>Stethoscope Mode</a:t>
            </a:r>
          </a:p>
          <a:p>
            <a:pPr lvl="1"/>
            <a:r>
              <a:rPr lang="en-US" dirty="0"/>
              <a:t>Code is written and is undergoing testing</a:t>
            </a:r>
          </a:p>
          <a:p>
            <a:pPr lvl="1"/>
            <a:r>
              <a:rPr lang="en-US" dirty="0"/>
              <a:t>Brought out of this current release, being replaced by </a:t>
            </a:r>
            <a:r>
              <a:rPr lang="en-US" dirty="0" err="1"/>
              <a:t>perfscope</a:t>
            </a:r>
            <a:r>
              <a:rPr lang="en-US" dirty="0"/>
              <a:t>.</a:t>
            </a:r>
          </a:p>
          <a:p>
            <a:r>
              <a:rPr lang="en-US" dirty="0"/>
              <a:t>Marker API (Want to add this before delivery)</a:t>
            </a:r>
          </a:p>
          <a:p>
            <a:pPr lvl="1"/>
            <a:r>
              <a:rPr lang="en-US" dirty="0"/>
              <a:t>I would like to add a tab to provide what user’s need to do in order to utilize this functionality</a:t>
            </a:r>
          </a:p>
          <a:p>
            <a:pPr lvl="1"/>
            <a:r>
              <a:rPr lang="en-US" dirty="0"/>
              <a:t>I would include the ability to run against the Marker if the user chose to do so.</a:t>
            </a:r>
          </a:p>
          <a:p>
            <a:r>
              <a:rPr lang="en-US" dirty="0" err="1"/>
              <a:t>Perfscope</a:t>
            </a:r>
            <a:endParaRPr lang="en-US" dirty="0"/>
          </a:p>
          <a:p>
            <a:pPr lvl="1"/>
            <a:r>
              <a:rPr lang="en-US" dirty="0"/>
              <a:t>Because of the way the </a:t>
            </a:r>
            <a:r>
              <a:rPr lang="en-US" dirty="0" err="1"/>
              <a:t>Likwid</a:t>
            </a:r>
            <a:r>
              <a:rPr lang="en-US" dirty="0"/>
              <a:t> team has written their </a:t>
            </a:r>
            <a:r>
              <a:rPr lang="en-US" dirty="0" err="1"/>
              <a:t>perl</a:t>
            </a:r>
            <a:r>
              <a:rPr lang="en-US" dirty="0"/>
              <a:t> scripts this method is not very </a:t>
            </a:r>
            <a:r>
              <a:rPr lang="en-US" dirty="0" err="1"/>
              <a:t>condusive</a:t>
            </a:r>
            <a:r>
              <a:rPr lang="en-US" dirty="0"/>
              <a:t> to working with an external UI</a:t>
            </a:r>
          </a:p>
          <a:p>
            <a:pPr lvl="1"/>
            <a:r>
              <a:rPr lang="en-US" dirty="0"/>
              <a:t>Currently figuring out a work-around to include </a:t>
            </a:r>
            <a:r>
              <a:rPr lang="en-US" dirty="0" err="1"/>
              <a:t>perfscope</a:t>
            </a:r>
            <a:r>
              <a:rPr lang="en-US" dirty="0"/>
              <a:t> without modifications to </a:t>
            </a:r>
            <a:r>
              <a:rPr lang="en-US" dirty="0" err="1"/>
              <a:t>Likwid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99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F4379-F376-4607-962A-1569464F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220FE-9FA2-4CFD-A9FC-B0E2F63A6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 to use the tool to test some of the software optimization techniques</a:t>
            </a:r>
          </a:p>
          <a:p>
            <a:pPr lvl="1"/>
            <a:r>
              <a:rPr lang="en-US" dirty="0"/>
              <a:t>Loop Interchange</a:t>
            </a:r>
          </a:p>
          <a:p>
            <a:pPr lvl="1"/>
            <a:r>
              <a:rPr lang="en-US" dirty="0"/>
              <a:t>Loop Unrolling</a:t>
            </a:r>
          </a:p>
          <a:p>
            <a:pPr lvl="1"/>
            <a:r>
              <a:rPr lang="en-US" dirty="0"/>
              <a:t>Blocking Optimization</a:t>
            </a:r>
          </a:p>
          <a:p>
            <a:r>
              <a:rPr lang="en-US" dirty="0"/>
              <a:t>Future work could include:</a:t>
            </a:r>
          </a:p>
          <a:p>
            <a:pPr lvl="1"/>
            <a:r>
              <a:rPr lang="en-US" dirty="0"/>
              <a:t>Modifying the tool to work with multiple cores</a:t>
            </a:r>
          </a:p>
          <a:p>
            <a:pPr lvl="1"/>
            <a:r>
              <a:rPr lang="en-US" dirty="0"/>
              <a:t>Modifying the tool to work with multi-threaded applications</a:t>
            </a:r>
          </a:p>
          <a:p>
            <a:pPr lvl="1"/>
            <a:r>
              <a:rPr lang="en-US" dirty="0"/>
              <a:t>Integrating more of the </a:t>
            </a:r>
            <a:r>
              <a:rPr lang="en-US" dirty="0" err="1"/>
              <a:t>Likwid</a:t>
            </a:r>
            <a:r>
              <a:rPr lang="en-US" dirty="0"/>
              <a:t> tool suite</a:t>
            </a:r>
          </a:p>
          <a:p>
            <a:pPr lvl="2"/>
            <a:r>
              <a:rPr lang="en-US" dirty="0" err="1"/>
              <a:t>Likwid-powermeter</a:t>
            </a:r>
            <a:endParaRPr lang="en-US" dirty="0"/>
          </a:p>
          <a:p>
            <a:pPr lvl="2"/>
            <a:r>
              <a:rPr lang="en-US" dirty="0" err="1"/>
              <a:t>Likwid-memsweeper</a:t>
            </a:r>
            <a:endParaRPr lang="en-US" dirty="0"/>
          </a:p>
          <a:p>
            <a:pPr lvl="2"/>
            <a:r>
              <a:rPr lang="en-US" dirty="0" err="1"/>
              <a:t>Likwid-setFrequencies</a:t>
            </a:r>
            <a:endParaRPr lang="en-US" dirty="0"/>
          </a:p>
          <a:p>
            <a:pPr lvl="2"/>
            <a:r>
              <a:rPr lang="en-US" dirty="0"/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22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667E-858B-40EC-BF47-1CC283C34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26262A-0C8F-44B2-BA08-C5D114D3D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135" y="3171190"/>
            <a:ext cx="2926080" cy="1950720"/>
          </a:xfrm>
        </p:spPr>
      </p:pic>
    </p:spTree>
    <p:extLst>
      <p:ext uri="{BB962C8B-B14F-4D97-AF65-F5344CB8AC3E}">
        <p14:creationId xmlns:p14="http://schemas.microsoft.com/office/powerpoint/2010/main" val="977186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3C47-8B89-4CA8-AF04-BD28B941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8C177-C25B-4CB7-9FAC-BA75CCB13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7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808B-798F-4AF2-88A4-1866E7DC0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B6BC6-2D01-429F-A2FF-504C09AA8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todays world, software developers cannot just rely on advances in hardware to offer “out of the box” speed-ups for their software</a:t>
            </a:r>
          </a:p>
          <a:p>
            <a:pPr lvl="1"/>
            <a:r>
              <a:rPr lang="en-US" dirty="0"/>
              <a:t>End of Moore’s Law</a:t>
            </a:r>
          </a:p>
          <a:p>
            <a:r>
              <a:rPr lang="en-US" dirty="0"/>
              <a:t>It is now a more Software-Hardware synergistic scheme</a:t>
            </a:r>
          </a:p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Most software profilers/instrumentation frameworks are expensive and very difficult to use without proper training and/or existing experience</a:t>
            </a:r>
          </a:p>
          <a:p>
            <a:pPr lvl="2"/>
            <a:r>
              <a:rPr lang="en-US" dirty="0"/>
              <a:t>Intel PIN tool</a:t>
            </a:r>
          </a:p>
          <a:p>
            <a:pPr lvl="2"/>
            <a:r>
              <a:rPr lang="en-US" dirty="0" err="1"/>
              <a:t>Gprof</a:t>
            </a:r>
            <a:endParaRPr lang="en-US" dirty="0"/>
          </a:p>
          <a:p>
            <a:pPr lvl="2"/>
            <a:r>
              <a:rPr lang="en-US" dirty="0"/>
              <a:t>ATOM</a:t>
            </a:r>
          </a:p>
          <a:p>
            <a:r>
              <a:rPr lang="en-US" dirty="0"/>
              <a:t>Need for something quick and easy to use for initial software-hardware optimization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1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9EBDF-A057-43BA-9785-08BB25AC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CD040-EB48-4965-999D-028FBD332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tool that is easy to use and that would allow a developer to:</a:t>
            </a:r>
          </a:p>
          <a:p>
            <a:pPr lvl="1"/>
            <a:r>
              <a:rPr lang="en-US" dirty="0"/>
              <a:t>Easily gain information on the current system architecture</a:t>
            </a:r>
          </a:p>
          <a:p>
            <a:pPr lvl="1"/>
            <a:r>
              <a:rPr lang="en-US" dirty="0"/>
              <a:t>Easily gather performance information for their application running on the system of choice</a:t>
            </a:r>
          </a:p>
          <a:p>
            <a:pPr lvl="2"/>
            <a:r>
              <a:rPr lang="en-US" dirty="0"/>
              <a:t>Instructions Executed</a:t>
            </a:r>
          </a:p>
          <a:p>
            <a:pPr lvl="2"/>
            <a:r>
              <a:rPr lang="en-US" dirty="0"/>
              <a:t>Branch Prediction</a:t>
            </a:r>
          </a:p>
          <a:p>
            <a:pPr lvl="2"/>
            <a:r>
              <a:rPr lang="en-US" dirty="0"/>
              <a:t>Cache Information</a:t>
            </a:r>
          </a:p>
          <a:p>
            <a:pPr lvl="3"/>
            <a:r>
              <a:rPr lang="en-US" dirty="0"/>
              <a:t>Hits/Misses</a:t>
            </a:r>
          </a:p>
          <a:p>
            <a:pPr lvl="1"/>
            <a:r>
              <a:rPr lang="en-US" dirty="0"/>
              <a:t>Allow the above with little to no knowledge of any instrumentation/profiling tool suite</a:t>
            </a:r>
          </a:p>
          <a:p>
            <a:r>
              <a:rPr lang="en-US" dirty="0"/>
              <a:t>Tool could utilize a Graphical User Interface (GUI)</a:t>
            </a:r>
          </a:p>
          <a:p>
            <a:r>
              <a:rPr lang="en-US" dirty="0"/>
              <a:t>Could wrap an existing instrumentation/profiling tool set to an easy to interact with interface</a:t>
            </a:r>
          </a:p>
          <a:p>
            <a:pPr lvl="1"/>
            <a:r>
              <a:rPr lang="en-US" dirty="0"/>
              <a:t>Goal would be to use free / open-source tools to achieve the goal</a:t>
            </a:r>
          </a:p>
        </p:txBody>
      </p:sp>
    </p:spTree>
    <p:extLst>
      <p:ext uri="{BB962C8B-B14F-4D97-AF65-F5344CB8AC3E}">
        <p14:creationId xmlns:p14="http://schemas.microsoft.com/office/powerpoint/2010/main" val="377032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D3A8-53BC-4C25-9F1B-978CB8B6B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4487-A473-40A2-B9E8-FAFD0D9E1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Development</a:t>
            </a:r>
          </a:p>
          <a:p>
            <a:pPr lvl="1"/>
            <a:r>
              <a:rPr lang="en-US" dirty="0"/>
              <a:t>GTK+ (formerly GIMP Toolkit)</a:t>
            </a:r>
          </a:p>
          <a:p>
            <a:pPr lvl="2"/>
            <a:r>
              <a:rPr lang="en-US" dirty="0"/>
              <a:t>Cross platform widget tool kit for creating graphical user interfaces</a:t>
            </a:r>
          </a:p>
          <a:p>
            <a:pPr lvl="2"/>
            <a:r>
              <a:rPr lang="en-US" dirty="0"/>
              <a:t>Open-source versions available</a:t>
            </a:r>
          </a:p>
          <a:p>
            <a:pPr lvl="1"/>
            <a:r>
              <a:rPr lang="en-US" b="1" dirty="0"/>
              <a:t>Qt (pronounced “cute”)</a:t>
            </a:r>
          </a:p>
          <a:p>
            <a:pPr lvl="2"/>
            <a:r>
              <a:rPr lang="en-US" dirty="0"/>
              <a:t>Cross platform application framework that is used for developing graphical application software</a:t>
            </a:r>
          </a:p>
          <a:p>
            <a:pPr lvl="2"/>
            <a:r>
              <a:rPr lang="en-US" dirty="0"/>
              <a:t>Qt Project is open-source</a:t>
            </a:r>
          </a:p>
          <a:p>
            <a:r>
              <a:rPr lang="en-US" dirty="0"/>
              <a:t>Instrumentation/Profiling Tools</a:t>
            </a:r>
          </a:p>
          <a:p>
            <a:pPr lvl="1"/>
            <a:r>
              <a:rPr lang="en-US" dirty="0" err="1"/>
              <a:t>Gprof</a:t>
            </a:r>
            <a:endParaRPr lang="en-US" dirty="0"/>
          </a:p>
          <a:p>
            <a:pPr lvl="1"/>
            <a:r>
              <a:rPr lang="en-US" dirty="0"/>
              <a:t>Perf</a:t>
            </a:r>
          </a:p>
          <a:p>
            <a:pPr lvl="1"/>
            <a:r>
              <a:rPr lang="en-US" b="1" dirty="0" err="1"/>
              <a:t>Likwid</a:t>
            </a:r>
            <a:endParaRPr lang="en-US" b="1" dirty="0"/>
          </a:p>
          <a:p>
            <a:pPr lvl="1"/>
            <a:r>
              <a:rPr lang="en-US" dirty="0"/>
              <a:t>Intel PIN</a:t>
            </a:r>
          </a:p>
        </p:txBody>
      </p:sp>
    </p:spTree>
    <p:extLst>
      <p:ext uri="{BB962C8B-B14F-4D97-AF65-F5344CB8AC3E}">
        <p14:creationId xmlns:p14="http://schemas.microsoft.com/office/powerpoint/2010/main" val="2319388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4CEF-F34C-4AD0-8DED-8303D5318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LIKWID (Like-I-Knew-What-I-Was-Doing)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04F64-8DD2-4B77-96FF-25E41ACF6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Tool suite developed by the HPC group of the computing center at the university of Erlanger-Nuremburg</a:t>
            </a:r>
          </a:p>
          <a:p>
            <a:r>
              <a:rPr lang="en-US" dirty="0"/>
              <a:t>Light-weight set of tools for application developers and users</a:t>
            </a:r>
          </a:p>
          <a:p>
            <a:r>
              <a:rPr lang="en-US" dirty="0"/>
              <a:t>Purely command-line driven</a:t>
            </a:r>
          </a:p>
          <a:p>
            <a:pPr lvl="1"/>
            <a:r>
              <a:rPr lang="en-US" dirty="0"/>
              <a:t>Main tool is </a:t>
            </a:r>
            <a:r>
              <a:rPr lang="en-US" dirty="0" err="1"/>
              <a:t>likwid-perfctr</a:t>
            </a:r>
            <a:endParaRPr lang="en-US" dirty="0"/>
          </a:p>
          <a:p>
            <a:pPr lvl="2"/>
            <a:r>
              <a:rPr lang="en-US" dirty="0"/>
              <a:t>Offers access to hardware performance counters via Linux MSR kernel and contains derived metrics.</a:t>
            </a:r>
          </a:p>
          <a:p>
            <a:pPr lvl="2"/>
            <a:r>
              <a:rPr lang="en-US" dirty="0"/>
              <a:t>Does require escalated privilege to access hardware counters</a:t>
            </a:r>
          </a:p>
          <a:p>
            <a:pPr lvl="2"/>
            <a:r>
              <a:rPr lang="en-US" dirty="0"/>
              <a:t>Offers four different modes</a:t>
            </a:r>
          </a:p>
          <a:p>
            <a:pPr lvl="3"/>
            <a:r>
              <a:rPr lang="en-US" dirty="0"/>
              <a:t>Wrapper Mode – Measure without altering code</a:t>
            </a:r>
          </a:p>
          <a:p>
            <a:pPr lvl="3"/>
            <a:r>
              <a:rPr lang="en-US" dirty="0"/>
              <a:t>Stethoscope Mode – Measure counters for a variable time duration independent of running code</a:t>
            </a:r>
          </a:p>
          <a:p>
            <a:pPr lvl="3"/>
            <a:r>
              <a:rPr lang="en-US" dirty="0"/>
              <a:t>Timeline Mode – Output performance metric in specified frequency</a:t>
            </a:r>
          </a:p>
          <a:p>
            <a:pPr lvl="3"/>
            <a:r>
              <a:rPr lang="en-US" dirty="0"/>
              <a:t>Marker API – Only measure regions in your code.  Must add API calls inside to perform this function.</a:t>
            </a:r>
          </a:p>
          <a:p>
            <a:pPr lvl="2"/>
            <a:r>
              <a:rPr lang="en-US" dirty="0"/>
              <a:t>Offers an extension called </a:t>
            </a:r>
            <a:r>
              <a:rPr lang="en-US" dirty="0" err="1"/>
              <a:t>likwid-perfscope</a:t>
            </a:r>
            <a:r>
              <a:rPr lang="en-US" dirty="0"/>
              <a:t> </a:t>
            </a:r>
          </a:p>
          <a:p>
            <a:pPr lvl="3"/>
            <a:r>
              <a:rPr lang="en-US" dirty="0"/>
              <a:t>Real-time plotting of counter data</a:t>
            </a:r>
          </a:p>
          <a:p>
            <a:pPr lvl="3"/>
            <a:r>
              <a:rPr lang="en-US" dirty="0"/>
              <a:t>Graphing done with </a:t>
            </a:r>
            <a:r>
              <a:rPr lang="en-US" dirty="0" err="1"/>
              <a:t>gnuplot</a:t>
            </a:r>
            <a:endParaRPr lang="en-US" dirty="0"/>
          </a:p>
          <a:p>
            <a:pPr lvl="3"/>
            <a:r>
              <a:rPr lang="en-US" dirty="0"/>
              <a:t>Utilizes </a:t>
            </a:r>
            <a:r>
              <a:rPr lang="en-US" dirty="0" err="1"/>
              <a:t>feedGnuPlot</a:t>
            </a:r>
            <a:r>
              <a:rPr lang="en-US" dirty="0"/>
              <a:t> to transfer </a:t>
            </a:r>
            <a:r>
              <a:rPr lang="en-US" dirty="0" err="1"/>
              <a:t>likwid</a:t>
            </a:r>
            <a:r>
              <a:rPr lang="en-US" dirty="0"/>
              <a:t> data to </a:t>
            </a:r>
            <a:r>
              <a:rPr lang="en-US" dirty="0" err="1"/>
              <a:t>gnuplot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84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8411-3F8D-4EC2-998D-38AE794E8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BF184-9A62-4EAF-908F-D9C6D6230D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814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0F603-F25B-49F2-8B83-412632284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Simple Performance Analysis Tool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AD37BB-073E-4F89-9E11-6C1AFBE65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09" y="1757006"/>
            <a:ext cx="8606182" cy="4890616"/>
          </a:xfrm>
        </p:spPr>
      </p:pic>
    </p:spTree>
    <p:extLst>
      <p:ext uri="{BB962C8B-B14F-4D97-AF65-F5344CB8AC3E}">
        <p14:creationId xmlns:p14="http://schemas.microsoft.com/office/powerpoint/2010/main" val="909643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79</TotalTime>
  <Words>1031</Words>
  <Application>Microsoft Office PowerPoint</Application>
  <PresentationFormat>Widescreen</PresentationFormat>
  <Paragraphs>145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Rockwell</vt:lpstr>
      <vt:lpstr>Rockwell Condensed</vt:lpstr>
      <vt:lpstr>Wingdings</vt:lpstr>
      <vt:lpstr>Wood Type</vt:lpstr>
      <vt:lpstr>Simple Performance Analysis Tool</vt:lpstr>
      <vt:lpstr>About Me</vt:lpstr>
      <vt:lpstr>Proposition</vt:lpstr>
      <vt:lpstr>Mission Statement</vt:lpstr>
      <vt:lpstr>Proposition</vt:lpstr>
      <vt:lpstr>Available Tools</vt:lpstr>
      <vt:lpstr>LIKWID (Like-I-Knew-What-I-Was-Doing)</vt:lpstr>
      <vt:lpstr>Project Results</vt:lpstr>
      <vt:lpstr>Simple Performance Analysis Tool</vt:lpstr>
      <vt:lpstr>Architecture Information</vt:lpstr>
      <vt:lpstr>Performance Groups</vt:lpstr>
      <vt:lpstr>Example Performance Group (Haswell)</vt:lpstr>
      <vt:lpstr>Performance Metrics</vt:lpstr>
      <vt:lpstr>Performance Metrics</vt:lpstr>
      <vt:lpstr>Feature Control</vt:lpstr>
      <vt:lpstr>Cpi sTACK</vt:lpstr>
      <vt:lpstr>Application Output</vt:lpstr>
      <vt:lpstr>Application Output</vt:lpstr>
      <vt:lpstr>Perfscope fun!</vt:lpstr>
      <vt:lpstr>Demo</vt:lpstr>
      <vt:lpstr>Still Under Development</vt:lpstr>
      <vt:lpstr>Future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Performance Analysis Tool</dc:title>
  <dc:creator>Kyle Ray</dc:creator>
  <cp:lastModifiedBy>Kyle Ray</cp:lastModifiedBy>
  <cp:revision>40</cp:revision>
  <dcterms:created xsi:type="dcterms:W3CDTF">2018-04-19T01:46:21Z</dcterms:created>
  <dcterms:modified xsi:type="dcterms:W3CDTF">2018-04-18T22:18:25Z</dcterms:modified>
</cp:coreProperties>
</file>