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A0C01-44D5-4177-A614-6BC9EE51328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930CA-7694-4D69-867E-77B9A47C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BE40-D7C7-4EC9-925A-5A46ED364A52}" type="slidenum">
              <a:rPr lang="en-GB"/>
              <a:pPr/>
              <a:t>1</a:t>
            </a:fld>
            <a:endParaRPr lang="en-GB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5763" y="687388"/>
            <a:ext cx="6092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7" y="4343703"/>
            <a:ext cx="5033367" cy="41123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9BD68-E9AD-473F-85E8-E3C61EF5C1A2}" type="slidenum">
              <a:rPr lang="en-GB"/>
              <a:pPr/>
              <a:t>2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9CA19-9B36-459C-9943-F5BEA80B1BBF}" type="slidenum">
              <a:rPr lang="en-GB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3095E-7AB3-4B92-A770-882C9C1B2938}" type="slidenum">
              <a:rPr lang="en-GB"/>
              <a:pPr/>
              <a:t>4</a:t>
            </a:fld>
            <a:endParaRPr lang="en-GB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E4548-9FCB-4FD5-931E-792A9067883D}" type="slidenum">
              <a:rPr lang="en-GB"/>
              <a:pPr/>
              <a:t>5</a:t>
            </a:fld>
            <a:endParaRPr lang="en-GB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2313"/>
            <a:ext cx="6396038" cy="3598862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42" tIns="48321" rIns="96642" bIns="483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A3C5F-907F-4BFE-8418-23CE47A8F9D5}" type="slidenum">
              <a:rPr lang="en-GB"/>
              <a:pPr/>
              <a:t>6</a:t>
            </a:fld>
            <a:endParaRPr lang="en-GB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F8332-E7B9-4B36-A49A-4F7BE673FCCF}" type="slidenum">
              <a:rPr lang="en-GB"/>
              <a:pPr/>
              <a:t>7</a:t>
            </a:fld>
            <a:endParaRPr lang="en-GB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7997-F8BC-4EB2-AD1E-97BA130C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9AA8C-E623-4DBE-9CE7-361D76EEB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D054-38D2-48E8-A07F-3C41E52C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C2EC-412A-49EF-A6B8-542094C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74B8-820F-4DD1-BDF1-0313C02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3EC8-7E8F-4D0A-8F95-004FA29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2DF5-F0AC-4D78-A2B3-3C7F192C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1F64-C026-462C-AFB0-EDE17CE1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2C5C-82ED-45DA-BF21-A3869A0A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6FEB-B9FC-4872-B3DE-04B7A2E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3CAC3-500C-473C-BC7C-6FF8DA2CF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9BD55-83C2-43DF-9B30-98A20FA7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3AAB-8A9B-479C-91CC-0FD9251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A805-1D25-418D-A509-BC6673A0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86C-7FC3-493F-8A20-66D7F40B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859C-E7C4-4542-90D1-208AC1E6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8FF7-0B7A-490A-AA25-E550DB62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E99B-8AB2-4A59-B1B0-7A0B2C19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6CFE-3171-48B1-816B-D0ECE880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97A8-CA00-42F1-9358-305E6AC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7AF9-29B7-42C6-92AC-1216C6B2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13FD-504E-4EE1-BF40-50709FF7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1962-CB6E-4556-97CC-B856A77B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1627-CFEE-4E74-A7EA-308FFAAE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DC20-0DF9-4065-A2B5-646B3ABD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6ACF-6976-42CC-9F5F-AEE6B834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1D93-CD6F-47A1-8973-2D9FC64D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A6D1B-F3AF-43E7-A494-0CC4F9F9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5C31-EBD9-408C-B59F-207A1492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EC24-FDCA-4E4B-949C-BD99CE6B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10D5-5F13-40D9-97A8-BFDF490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5338-2E7A-42FB-A041-6C26CA95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447C-54E2-4403-9563-9ED3D0FF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7478-BF6E-40AE-8509-7DC5238A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13BF-AB71-421C-8B08-6D38E4A45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587C4-3059-4CC4-95A4-041974BF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EDA04-C720-468F-B595-E8FE824E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5131D-CD65-4BBF-A6E5-2876C2E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DFD8-036C-429A-A7DD-BAE734D8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8C1D-4A26-4B95-AEB8-F407AD1E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E7A72-D3B2-4337-B8D0-E7517AA5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704E-AF38-4E17-9260-019A400E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615DD-2FB8-40C1-87D0-D8EA12E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40509-8A95-4102-B8B3-060ACBEF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832EE-DF5F-4D04-BA0B-9DEEB6F1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5AB5C-050B-4FC4-AF79-6B556298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79D8-E4D6-4CE7-8FDA-1BDAC00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C781-095C-4A06-A877-33CC21E0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95CD2-C5D2-4EDD-AC7A-1B545B8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DFEB-4CB1-46B6-AD1C-071918C6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6120-C23A-4A36-A45A-02CC0825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DC187-64F5-4FFE-B94D-65CE46EA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A02-A831-4C40-BC84-6326992E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23CDD-8427-41F9-810A-7F09048A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68EC7-0E31-4093-8EE4-00A9D7BF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2688-8D9F-4EE8-9F67-29BB1B68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48232-C577-4685-BD90-8C8CB56F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047B-0B86-4F55-8086-815C496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DF2C-7774-4C11-9081-78E79A2A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1553-E609-468B-8E37-B69B1E8D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EBA3-1B83-42BE-B7BD-77EA3A5B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C572-5D0E-43D0-8FD4-D5A2F0E94F4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C963-4F4E-4C50-B223-256E178BB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F6CD-90D5-46D4-B916-22F197261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222F-B96B-4DB0-B83A-F59E86ED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891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Optimization Summary</a:t>
            </a:r>
          </a:p>
        </p:txBody>
      </p:sp>
      <p:sp>
        <p:nvSpPr>
          <p:cNvPr id="10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B8A8-D30F-4B29-AC97-190192E0A5F4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58893" name="Group 109"/>
          <p:cNvGraphicFramePr>
            <a:graphicFrameLocks noGrp="1"/>
          </p:cNvGraphicFramePr>
          <p:nvPr/>
        </p:nvGraphicFramePr>
        <p:xfrm>
          <a:off x="2314575" y="1508125"/>
          <a:ext cx="8045450" cy="5120640"/>
        </p:xfrm>
        <a:graphic>
          <a:graphicData uri="http://schemas.openxmlformats.org/drawingml/2006/table">
            <a:tbl>
              <a:tblPr/>
              <a:tblGrid>
                <a:gridCol w="422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Larger Block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Higher Associativity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Victim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Pseudo-Associative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 Prefetching of Instr/Data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 Controlled Prefetching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 Reduce Misses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 to Read Misses	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Restart &amp; Critical Word 1st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Non-Blocking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Level 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Better memory system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 &amp; Simple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Avoiding Address Translation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Pipelining Caches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gress_Marker"/>
          <p:cNvSpPr/>
          <p:nvPr/>
        </p:nvSpPr>
        <p:spPr>
          <a:xfrm>
            <a:off x="1524001" y="1"/>
            <a:ext cx="696444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Intro</a:t>
            </a:r>
          </a:p>
        </p:txBody>
      </p:sp>
      <p:sp>
        <p:nvSpPr>
          <p:cNvPr id="21" name="Progress_Marker"/>
          <p:cNvSpPr/>
          <p:nvPr/>
        </p:nvSpPr>
        <p:spPr>
          <a:xfrm>
            <a:off x="2222500" y="1"/>
            <a:ext cx="836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Four Q?</a:t>
            </a:r>
          </a:p>
        </p:txBody>
      </p:sp>
      <p:sp>
        <p:nvSpPr>
          <p:cNvPr id="22" name="Progress_Marker"/>
          <p:cNvSpPr/>
          <p:nvPr/>
        </p:nvSpPr>
        <p:spPr>
          <a:xfrm>
            <a:off x="3060700" y="1"/>
            <a:ext cx="164506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Performance</a:t>
            </a:r>
          </a:p>
        </p:txBody>
      </p:sp>
      <p:sp>
        <p:nvSpPr>
          <p:cNvPr id="23" name="Progress_Marker"/>
          <p:cNvSpPr/>
          <p:nvPr/>
        </p:nvSpPr>
        <p:spPr>
          <a:xfrm>
            <a:off x="4711700" y="1"/>
            <a:ext cx="1681616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Optimizations</a:t>
            </a:r>
          </a:p>
        </p:txBody>
      </p:sp>
      <p:sp>
        <p:nvSpPr>
          <p:cNvPr id="24" name="Progress_Marker"/>
          <p:cNvSpPr/>
          <p:nvPr/>
        </p:nvSpPr>
        <p:spPr>
          <a:xfrm>
            <a:off x="6388101" y="1"/>
            <a:ext cx="1369155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076628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2 levels of hierarchy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A33-BE54-42F9-A083-E6B9CC92301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74190" name="Group 46"/>
          <p:cNvGraphicFramePr>
            <a:graphicFrameLocks noGrp="1"/>
          </p:cNvGraphicFramePr>
          <p:nvPr>
            <p:extLst/>
          </p:nvPr>
        </p:nvGraphicFramePr>
        <p:xfrm>
          <a:off x="2318315" y="1722524"/>
          <a:ext cx="8067147" cy="4928427"/>
        </p:xfrm>
        <a:graphic>
          <a:graphicData uri="http://schemas.openxmlformats.org/drawingml/2006/table">
            <a:tbl>
              <a:tblPr/>
              <a:tblGrid>
                <a:gridCol w="170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L1 Cache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Virtual Memory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Block/Page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16B – 128B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4KB – 64KB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– 3 cc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 – 200 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 Penalty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(Access time)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(Transfer time)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 – 200 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– 160 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– 40 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1M – 10M cc (Page Fault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800K – 8M 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200K – 2M 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 – 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0.00001 – 0.001%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Placement: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 or N-way SA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Fully associative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(OS allows pages to be placed anywhere in main memory)</a:t>
                      </a:r>
                      <a:endParaRPr kumimoji="0" lang="en-GB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 Mapping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25-45 bit physical address to 14-20 bit cache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32-64 bit virtual address to </a:t>
                      </a:r>
                      <a:b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25-45 bit physical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Replacement: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LRU or Random (HW cntr.)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LRU (SW controlled)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Write 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 or WT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gressTitle"/>
          <p:cNvSpPr/>
          <p:nvPr/>
        </p:nvSpPr>
        <p:spPr>
          <a:xfrm>
            <a:off x="1524000" y="1143000"/>
            <a:ext cx="1939636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gress_Marker"/>
          <p:cNvSpPr/>
          <p:nvPr/>
        </p:nvSpPr>
        <p:spPr>
          <a:xfrm>
            <a:off x="1524001" y="1"/>
            <a:ext cx="696444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Intro</a:t>
            </a:r>
          </a:p>
        </p:txBody>
      </p:sp>
      <p:sp>
        <p:nvSpPr>
          <p:cNvPr id="21" name="Progress_Marker"/>
          <p:cNvSpPr/>
          <p:nvPr/>
        </p:nvSpPr>
        <p:spPr>
          <a:xfrm>
            <a:off x="2222500" y="1"/>
            <a:ext cx="836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Four Q?</a:t>
            </a:r>
          </a:p>
        </p:txBody>
      </p:sp>
      <p:sp>
        <p:nvSpPr>
          <p:cNvPr id="22" name="Progress_Marker"/>
          <p:cNvSpPr/>
          <p:nvPr/>
        </p:nvSpPr>
        <p:spPr>
          <a:xfrm>
            <a:off x="3060700" y="1"/>
            <a:ext cx="164506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Performance</a:t>
            </a:r>
          </a:p>
        </p:txBody>
      </p:sp>
      <p:sp>
        <p:nvSpPr>
          <p:cNvPr id="23" name="Progress_Marker"/>
          <p:cNvSpPr/>
          <p:nvPr/>
        </p:nvSpPr>
        <p:spPr>
          <a:xfrm>
            <a:off x="4711700" y="1"/>
            <a:ext cx="1681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Optimizations</a:t>
            </a:r>
          </a:p>
        </p:txBody>
      </p:sp>
      <p:sp>
        <p:nvSpPr>
          <p:cNvPr id="24" name="Progress_Marker"/>
          <p:cNvSpPr/>
          <p:nvPr/>
        </p:nvSpPr>
        <p:spPr>
          <a:xfrm>
            <a:off x="6388101" y="1"/>
            <a:ext cx="1369155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9858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Paging vs. Segmentation: </a:t>
            </a:r>
            <a:br>
              <a:rPr lang="en-US"/>
            </a:br>
            <a:r>
              <a:rPr lang="en-US"/>
              <a:t>Pros and Cons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6E1-8EC6-4382-A96F-74ECF862A19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76226" name="Group 34"/>
          <p:cNvGraphicFramePr>
            <a:graphicFrameLocks noGrp="1"/>
          </p:cNvGraphicFramePr>
          <p:nvPr>
            <p:extLst/>
          </p:nvPr>
        </p:nvGraphicFramePr>
        <p:xfrm>
          <a:off x="2033892" y="2226069"/>
          <a:ext cx="8456613" cy="3663951"/>
        </p:xfrm>
        <a:graphic>
          <a:graphicData uri="http://schemas.openxmlformats.org/drawingml/2006/table">
            <a:tbl>
              <a:tblPr/>
              <a:tblGrid>
                <a:gridCol w="25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Segment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Words per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(segment + 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Programmer visible?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Invisible to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 be visible to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Replacing a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Trivial (all blocks are the same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(must find contiguous, variable-size unused portion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Memory use inefficiency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Internal fragmentation (unused portion of page)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External fragmentation (unused pieces of main memory)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Efficient disk traffic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 (adjust page size to balance access time and transfer time)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always (small segments transfer few 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gressTitle"/>
          <p:cNvSpPr/>
          <p:nvPr/>
        </p:nvSpPr>
        <p:spPr>
          <a:xfrm>
            <a:off x="1524000" y="1143000"/>
            <a:ext cx="2493818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gress_Marker"/>
          <p:cNvSpPr/>
          <p:nvPr/>
        </p:nvSpPr>
        <p:spPr>
          <a:xfrm>
            <a:off x="1524001" y="1"/>
            <a:ext cx="696444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Intro</a:t>
            </a:r>
          </a:p>
        </p:txBody>
      </p:sp>
      <p:sp>
        <p:nvSpPr>
          <p:cNvPr id="21" name="Progress_Marker"/>
          <p:cNvSpPr/>
          <p:nvPr/>
        </p:nvSpPr>
        <p:spPr>
          <a:xfrm>
            <a:off x="2222500" y="1"/>
            <a:ext cx="836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Four Q?</a:t>
            </a:r>
          </a:p>
        </p:txBody>
      </p:sp>
      <p:sp>
        <p:nvSpPr>
          <p:cNvPr id="22" name="Progress_Marker"/>
          <p:cNvSpPr/>
          <p:nvPr/>
        </p:nvSpPr>
        <p:spPr>
          <a:xfrm>
            <a:off x="3060700" y="1"/>
            <a:ext cx="164506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Performance</a:t>
            </a:r>
          </a:p>
        </p:txBody>
      </p:sp>
      <p:sp>
        <p:nvSpPr>
          <p:cNvPr id="23" name="Progress_Marker"/>
          <p:cNvSpPr/>
          <p:nvPr/>
        </p:nvSpPr>
        <p:spPr>
          <a:xfrm>
            <a:off x="4711700" y="1"/>
            <a:ext cx="1681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Optimizations</a:t>
            </a:r>
          </a:p>
        </p:txBody>
      </p:sp>
      <p:sp>
        <p:nvSpPr>
          <p:cNvPr id="24" name="Progress_Marker"/>
          <p:cNvSpPr/>
          <p:nvPr/>
        </p:nvSpPr>
        <p:spPr>
          <a:xfrm>
            <a:off x="6388101" y="1"/>
            <a:ext cx="1369155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12166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TLB Format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 Portion of virtual address</a:t>
            </a:r>
          </a:p>
          <a:p>
            <a:r>
              <a:rPr lang="en-US" dirty="0"/>
              <a:t>Data: Physical Page number</a:t>
            </a:r>
          </a:p>
          <a:p>
            <a:r>
              <a:rPr lang="en-US" dirty="0"/>
              <a:t>Dirty: since use write back, need to know whether or not to write page to disk when replaced</a:t>
            </a:r>
          </a:p>
          <a:p>
            <a:r>
              <a:rPr lang="en-US" dirty="0"/>
              <a:t>Ref: Used to help calculate LRU on replacement</a:t>
            </a:r>
          </a:p>
          <a:p>
            <a:r>
              <a:rPr lang="en-US" dirty="0"/>
              <a:t>Valid: Entry is valid</a:t>
            </a:r>
          </a:p>
          <a:p>
            <a:r>
              <a:rPr lang="en-US" dirty="0"/>
              <a:t>Access rights: R (read permission), W (write perm.)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0F42-F294-432E-826A-DD7A59ED3F6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8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1487"/>
              </p:ext>
            </p:extLst>
          </p:nvPr>
        </p:nvGraphicFramePr>
        <p:xfrm>
          <a:off x="1872223" y="5270499"/>
          <a:ext cx="7904162" cy="1268413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Virtual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Addr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Physical Addr.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Dirty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Valid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Access Rights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gressTitle"/>
          <p:cNvSpPr/>
          <p:nvPr/>
        </p:nvSpPr>
        <p:spPr>
          <a:xfrm>
            <a:off x="1524001" y="1143000"/>
            <a:ext cx="4710545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gress_Marker"/>
          <p:cNvSpPr/>
          <p:nvPr/>
        </p:nvSpPr>
        <p:spPr>
          <a:xfrm>
            <a:off x="1524001" y="1"/>
            <a:ext cx="696444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Intro</a:t>
            </a:r>
          </a:p>
        </p:txBody>
      </p:sp>
      <p:sp>
        <p:nvSpPr>
          <p:cNvPr id="21" name="Progress_Marker"/>
          <p:cNvSpPr/>
          <p:nvPr/>
        </p:nvSpPr>
        <p:spPr>
          <a:xfrm>
            <a:off x="2222500" y="1"/>
            <a:ext cx="836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Four Q?</a:t>
            </a:r>
          </a:p>
        </p:txBody>
      </p:sp>
      <p:sp>
        <p:nvSpPr>
          <p:cNvPr id="22" name="Progress_Marker"/>
          <p:cNvSpPr/>
          <p:nvPr/>
        </p:nvSpPr>
        <p:spPr>
          <a:xfrm>
            <a:off x="3060700" y="1"/>
            <a:ext cx="164506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Performance</a:t>
            </a:r>
          </a:p>
        </p:txBody>
      </p:sp>
      <p:sp>
        <p:nvSpPr>
          <p:cNvPr id="23" name="Progress_Marker"/>
          <p:cNvSpPr/>
          <p:nvPr/>
        </p:nvSpPr>
        <p:spPr>
          <a:xfrm>
            <a:off x="4711700" y="1"/>
            <a:ext cx="1681616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Cache Optimizations</a:t>
            </a:r>
          </a:p>
        </p:txBody>
      </p:sp>
      <p:sp>
        <p:nvSpPr>
          <p:cNvPr id="24" name="Progress_Marker"/>
          <p:cNvSpPr/>
          <p:nvPr/>
        </p:nvSpPr>
        <p:spPr>
          <a:xfrm>
            <a:off x="6388101" y="1"/>
            <a:ext cx="1369155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50453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Techniques to exploit parallelism</a:t>
            </a:r>
          </a:p>
        </p:txBody>
      </p:sp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010340-1498-48B6-8BFC-90CFC974D497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extLst/>
          </p:nvPr>
        </p:nvGraphicFramePr>
        <p:xfrm>
          <a:off x="2246651" y="1240480"/>
          <a:ext cx="8285162" cy="5435605"/>
        </p:xfrm>
        <a:graphic>
          <a:graphicData uri="http://schemas.openxmlformats.org/drawingml/2006/table">
            <a:tbl>
              <a:tblPr/>
              <a:tblGrid>
                <a:gridCol w="552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Technique (Section in the textbook)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Forwarding and bypassing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Data hazard (DH)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Delayed branches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Control hazard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Basic dynamic scheduling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DH stalls (RAW)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Dynamic scheduling with register renaming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WAR and WAW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Dynamic branch prediction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CH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Issuing multiple instruction per 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Ideal 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Speculation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Data and control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Dynamic memory disambiguation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RAW stalls w.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Loop Unrolling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CH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Basic compiler pipeline scheduling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DH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Compiler dependence 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Ideal CPI, DH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Software pipelining and trace scheduling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Ideal CPI and DH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Compiler speculation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Ideal CPI, and D/CH stalls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ogressTitle"/>
          <p:cNvSpPr/>
          <p:nvPr/>
        </p:nvSpPr>
        <p:spPr>
          <a:xfrm>
            <a:off x="1524000" y="1143000"/>
            <a:ext cx="2110154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ogress_Marker"/>
          <p:cNvSpPr/>
          <p:nvPr/>
        </p:nvSpPr>
        <p:spPr>
          <a:xfrm>
            <a:off x="1524001" y="1"/>
            <a:ext cx="674427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ILP</a:t>
            </a:r>
          </a:p>
        </p:txBody>
      </p:sp>
      <p:sp>
        <p:nvSpPr>
          <p:cNvPr id="28" name="Progress_Marker"/>
          <p:cNvSpPr/>
          <p:nvPr/>
        </p:nvSpPr>
        <p:spPr>
          <a:xfrm>
            <a:off x="2197101" y="1"/>
            <a:ext cx="1079023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Scoreboard</a:t>
            </a:r>
          </a:p>
        </p:txBody>
      </p:sp>
      <p:sp>
        <p:nvSpPr>
          <p:cNvPr id="29" name="Progress_Marker"/>
          <p:cNvSpPr/>
          <p:nvPr/>
        </p:nvSpPr>
        <p:spPr>
          <a:xfrm>
            <a:off x="3276600" y="1"/>
            <a:ext cx="983972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Tomasulo</a:t>
            </a:r>
          </a:p>
        </p:txBody>
      </p:sp>
      <p:sp>
        <p:nvSpPr>
          <p:cNvPr id="30" name="Progress_Marker"/>
          <p:cNvSpPr/>
          <p:nvPr/>
        </p:nvSpPr>
        <p:spPr>
          <a:xfrm>
            <a:off x="4254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rogress_Marker"/>
          <p:cNvSpPr/>
          <p:nvPr/>
        </p:nvSpPr>
        <p:spPr>
          <a:xfrm>
            <a:off x="4381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rogress_Marker"/>
          <p:cNvSpPr/>
          <p:nvPr/>
        </p:nvSpPr>
        <p:spPr>
          <a:xfrm>
            <a:off x="4508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Execution in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Dual-issue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Tomasulo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Pipeline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475FF-9146-4209-9AA4-0C3908638F26}" type="slidenum">
              <a:rPr lang="en-US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0739" name="Group 3"/>
          <p:cNvGraphicFramePr>
            <a:graphicFrameLocks noGrp="1"/>
          </p:cNvGraphicFramePr>
          <p:nvPr>
            <p:extLst/>
          </p:nvPr>
        </p:nvGraphicFramePr>
        <p:xfrm>
          <a:off x="1800226" y="1335084"/>
          <a:ext cx="8867775" cy="5522917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Issue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Exe. </a:t>
                      </a:r>
                      <a:b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(begins)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Mem.</a:t>
                      </a:r>
                      <a:b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 at CDB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LD.D F0,0(R1)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first issue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ADD.D F4,F0,F2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LD.D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S.D 0(R1), F4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ADD.D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DADDIU R1,R1,-#8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ALU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BNE R1,R2,Loop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DAIDU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LD.D F0,0(R1)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BNE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ADD.D F4,F0,F2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LD.D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S.D 0(R1), F4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ADD.D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DADDIU R1,R1,-#8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ALU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BNE R1,R2,Loop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DAIDU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LD.D F0,0(R1)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BNE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ADD.D F4,F0,F2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LD.D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S.D 0(R1), F4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ADD.D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DADDIU R1,R1,-#8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ALU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BNE R1,R2,Loop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Wait for DAIDU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5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ogressTitle"/>
          <p:cNvSpPr/>
          <p:nvPr/>
        </p:nvSpPr>
        <p:spPr>
          <a:xfrm>
            <a:off x="1524000" y="1143000"/>
            <a:ext cx="7596554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ogress_Marker"/>
          <p:cNvSpPr/>
          <p:nvPr/>
        </p:nvSpPr>
        <p:spPr>
          <a:xfrm>
            <a:off x="1524001" y="1"/>
            <a:ext cx="674427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ILP</a:t>
            </a:r>
          </a:p>
        </p:txBody>
      </p:sp>
      <p:sp>
        <p:nvSpPr>
          <p:cNvPr id="28" name="Progress_Marker"/>
          <p:cNvSpPr/>
          <p:nvPr/>
        </p:nvSpPr>
        <p:spPr>
          <a:xfrm>
            <a:off x="2197101" y="1"/>
            <a:ext cx="1079023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Scoreboard</a:t>
            </a:r>
          </a:p>
        </p:txBody>
      </p:sp>
      <p:sp>
        <p:nvSpPr>
          <p:cNvPr id="29" name="Progress_Marker"/>
          <p:cNvSpPr/>
          <p:nvPr/>
        </p:nvSpPr>
        <p:spPr>
          <a:xfrm>
            <a:off x="3276600" y="1"/>
            <a:ext cx="983972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Tomasulo</a:t>
            </a:r>
          </a:p>
        </p:txBody>
      </p:sp>
      <p:sp>
        <p:nvSpPr>
          <p:cNvPr id="30" name="Progress_Marker"/>
          <p:cNvSpPr/>
          <p:nvPr/>
        </p:nvSpPr>
        <p:spPr>
          <a:xfrm>
            <a:off x="4254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rogress_Marker"/>
          <p:cNvSpPr/>
          <p:nvPr/>
        </p:nvSpPr>
        <p:spPr>
          <a:xfrm>
            <a:off x="4381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rogress_Marker"/>
          <p:cNvSpPr/>
          <p:nvPr/>
        </p:nvSpPr>
        <p:spPr>
          <a:xfrm>
            <a:off x="4508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0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Four Steps of Speculative Tomasulo Algorithm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u="sng" dirty="0">
                <a:solidFill>
                  <a:srgbClr val="92D050"/>
                </a:solidFill>
              </a:rPr>
              <a:t>1. Issue</a:t>
            </a:r>
            <a:r>
              <a:rPr lang="en-US" sz="2200" dirty="0"/>
              <a:t>—get instruction from FP Op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reservation station and reorder buffer slot free, issue </a:t>
            </a:r>
            <a:r>
              <a:rPr lang="en-US" sz="2000" dirty="0" err="1"/>
              <a:t>instr</a:t>
            </a:r>
            <a:r>
              <a:rPr lang="en-US" sz="2000" dirty="0"/>
              <a:t> &amp; send operands &amp; reorder buffer no. for destination (this stage sometimes called “dispatch”)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>
                <a:solidFill>
                  <a:srgbClr val="92D050"/>
                </a:solidFill>
              </a:rPr>
              <a:t>2. Execution</a:t>
            </a:r>
            <a:r>
              <a:rPr lang="en-US" sz="2200" dirty="0"/>
              <a:t>—operate on operands (EX)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When both operands ready then execute; if not ready, watch CDB for result; when both in reservation station, execute; checks RAW (sometimes called “issue”)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>
                <a:solidFill>
                  <a:srgbClr val="92D050"/>
                </a:solidFill>
              </a:rPr>
              <a:t>3. Write result</a:t>
            </a:r>
            <a:r>
              <a:rPr lang="en-US" sz="2200" dirty="0"/>
              <a:t>—finish execution (WB)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Write on Common Data Bus to all awaiting FUs </a:t>
            </a:r>
            <a:br>
              <a:rPr lang="en-US" sz="2000" dirty="0"/>
            </a:br>
            <a:r>
              <a:rPr lang="en-US" sz="2000" dirty="0"/>
              <a:t>&amp; reorder buffer; mark reservation station available.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>
                <a:solidFill>
                  <a:srgbClr val="92D050"/>
                </a:solidFill>
              </a:rPr>
              <a:t>4. Commit</a:t>
            </a:r>
            <a:r>
              <a:rPr lang="en-US" sz="2200" dirty="0"/>
              <a:t>—update register with reorder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When instr. at head of reorder buffer &amp; result present, update register with result (or store to memory) and remove </a:t>
            </a:r>
            <a:r>
              <a:rPr lang="en-US" sz="2000" dirty="0" err="1"/>
              <a:t>instr</a:t>
            </a:r>
            <a:r>
              <a:rPr lang="en-US" sz="2000" dirty="0"/>
              <a:t> from reorder buffer. </a:t>
            </a:r>
            <a:r>
              <a:rPr lang="en-US" sz="2000" dirty="0" err="1"/>
              <a:t>Mispredicted</a:t>
            </a:r>
            <a:r>
              <a:rPr lang="en-US" sz="2000" dirty="0"/>
              <a:t> branch flushes reorder buffer (sometimes called “graduation”)</a:t>
            </a:r>
          </a:p>
        </p:txBody>
      </p:sp>
      <p:sp>
        <p:nvSpPr>
          <p:cNvPr id="1146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A201E-BC51-4243-A1E1-7920B3DA7579}" type="slidenum">
              <a:rPr lang="en-US"/>
              <a:pPr/>
              <a:t>7</a:t>
            </a:fld>
            <a:endParaRPr lang="en-US"/>
          </a:p>
        </p:txBody>
      </p:sp>
      <p:sp>
        <p:nvSpPr>
          <p:cNvPr id="24" name="ProgressTitle"/>
          <p:cNvSpPr/>
          <p:nvPr/>
        </p:nvSpPr>
        <p:spPr>
          <a:xfrm>
            <a:off x="1524000" y="1143000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gressTitle"/>
          <p:cNvSpPr/>
          <p:nvPr/>
        </p:nvSpPr>
        <p:spPr>
          <a:xfrm>
            <a:off x="1524000" y="1143000"/>
            <a:ext cx="8862646" cy="38100"/>
          </a:xfrm>
          <a:prstGeom prst="rect">
            <a:avLst/>
          </a:prstGeom>
          <a:solidFill>
            <a:srgbClr val="96969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ogress_Marker"/>
          <p:cNvSpPr/>
          <p:nvPr/>
        </p:nvSpPr>
        <p:spPr>
          <a:xfrm>
            <a:off x="1524001" y="1"/>
            <a:ext cx="674427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ILP</a:t>
            </a:r>
          </a:p>
        </p:txBody>
      </p:sp>
      <p:sp>
        <p:nvSpPr>
          <p:cNvPr id="27" name="Progress_Marker"/>
          <p:cNvSpPr/>
          <p:nvPr/>
        </p:nvSpPr>
        <p:spPr>
          <a:xfrm>
            <a:off x="2197101" y="1"/>
            <a:ext cx="1079023" cy="200055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Scoreboard</a:t>
            </a:r>
          </a:p>
        </p:txBody>
      </p:sp>
      <p:sp>
        <p:nvSpPr>
          <p:cNvPr id="28" name="Progress_Marker"/>
          <p:cNvSpPr/>
          <p:nvPr/>
        </p:nvSpPr>
        <p:spPr>
          <a:xfrm>
            <a:off x="3276600" y="1"/>
            <a:ext cx="983972" cy="200055"/>
          </a:xfrm>
          <a:prstGeom prst="chevron">
            <a:avLst/>
          </a:prstGeom>
          <a:solidFill>
            <a:srgbClr val="17375E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0800" tIns="0" rIns="50800" bIns="0" rtlCol="0" anchor="ctr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</a:rPr>
              <a:t>Tomasulo</a:t>
            </a:r>
          </a:p>
        </p:txBody>
      </p:sp>
      <p:sp>
        <p:nvSpPr>
          <p:cNvPr id="29" name="Progress_Marker"/>
          <p:cNvSpPr/>
          <p:nvPr/>
        </p:nvSpPr>
        <p:spPr>
          <a:xfrm>
            <a:off x="4254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rogress_Marker"/>
          <p:cNvSpPr/>
          <p:nvPr/>
        </p:nvSpPr>
        <p:spPr>
          <a:xfrm>
            <a:off x="4381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rogress_Marker"/>
          <p:cNvSpPr/>
          <p:nvPr/>
        </p:nvSpPr>
        <p:spPr>
          <a:xfrm>
            <a:off x="4508500" y="0"/>
            <a:ext cx="127000" cy="190500"/>
          </a:xfrm>
          <a:prstGeom prst="chevron">
            <a:avLst/>
          </a:prstGeom>
          <a:solidFill>
            <a:srgbClr val="B5B5B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2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902</Words>
  <Application>Microsoft Office PowerPoint</Application>
  <PresentationFormat>Widescreen</PresentationFormat>
  <Paragraphs>301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Cache Optimization Summary</vt:lpstr>
      <vt:lpstr>Comparing the 2 levels of hierarchy</vt:lpstr>
      <vt:lpstr>Paging vs. Segmentation:  Pros and Cons</vt:lpstr>
      <vt:lpstr>Typical TLB Format</vt:lpstr>
      <vt:lpstr>Techniques to exploit parallelism</vt:lpstr>
      <vt:lpstr>Execution in  Dual-issue Tomasulo Pipeline</vt:lpstr>
      <vt:lpstr>Four Steps of Speculative Tomasulo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Ray</dc:creator>
  <cp:lastModifiedBy>Kyle Ray</cp:lastModifiedBy>
  <cp:revision>4</cp:revision>
  <dcterms:created xsi:type="dcterms:W3CDTF">2018-02-28T21:19:24Z</dcterms:created>
  <dcterms:modified xsi:type="dcterms:W3CDTF">2018-02-28T21:23:57Z</dcterms:modified>
</cp:coreProperties>
</file>