
<file path=[Content_Types].xml><?xml version="1.0" encoding="utf-8"?>
<Types xmlns="http://schemas.openxmlformats.org/package/2006/content-types">
  <Override PartName="/ppt/slideLayouts/slideLayout10.xml" ContentType="application/vnd.openxmlformats-officedocument.presentationml.slideLayout+xml"/>
  <Default Extension="rels" ContentType="application/vnd.openxmlformats-package.relationships+xml"/>
  <Override PartName="/ppt/slides/slide69.xml" ContentType="application/vnd.openxmlformats-officedocument.presentationml.slide+xml"/>
  <Override PartName="/ppt/slides/slide14.xml" ContentType="application/vnd.openxmlformats-officedocument.presentationml.slide+xml"/>
  <Override PartName="/ppt/slides/slide62.xml" ContentType="application/vnd.openxmlformats-officedocument.presentationml.slide+xml"/>
  <Override PartName="/ppt/embeddings/oleObject1.bin" ContentType="application/vnd.openxmlformats-officedocument.oleObject"/>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6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Default Extension="vml" ContentType="application/vnd.openxmlformats-officedocument.vmlDrawing"/>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67.xml" ContentType="application/vnd.openxmlformats-officedocument.presentationml.slide+xml"/>
  <Override PartName="/ppt/slides/slide12.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66.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65.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Override PartName="/ppt/slides/slide64.xml" ContentType="application/vnd.openxmlformats-officedocument.presentationml.slide+xml"/>
  <Default Extension="jpeg" ContentType="image/jpeg"/>
  <Override PartName="/ppt/slides/slide47.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s/slide71.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slides/slide63.xml" ContentType="application/vnd.openxmlformats-officedocument.presentationml.slide+xml"/>
  <Override PartName="/ppt/embeddings/oleObject2.bin" ContentType="application/vnd.openxmlformats-officedocument.oleObject"/>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s/slide70.xml" ContentType="application/vnd.openxmlformats-officedocument.presentationml.slide+xml"/>
  <Override PartName="/ppt/slides/slide31.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73"/>
  </p:notesMasterIdLst>
  <p:handoutMasterIdLst>
    <p:handoutMasterId r:id="rId74"/>
  </p:handoutMasterIdLst>
  <p:sldIdLst>
    <p:sldId id="256" r:id="rId2"/>
    <p:sldId id="277" r:id="rId3"/>
    <p:sldId id="357" r:id="rId4"/>
    <p:sldId id="294" r:id="rId5"/>
    <p:sldId id="345" r:id="rId6"/>
    <p:sldId id="346" r:id="rId7"/>
    <p:sldId id="347" r:id="rId8"/>
    <p:sldId id="348" r:id="rId9"/>
    <p:sldId id="349" r:id="rId10"/>
    <p:sldId id="350" r:id="rId11"/>
    <p:sldId id="360" r:id="rId12"/>
    <p:sldId id="299" r:id="rId13"/>
    <p:sldId id="300" r:id="rId14"/>
    <p:sldId id="301" r:id="rId15"/>
    <p:sldId id="361" r:id="rId16"/>
    <p:sldId id="363" r:id="rId17"/>
    <p:sldId id="364" r:id="rId18"/>
    <p:sldId id="353" r:id="rId19"/>
    <p:sldId id="329" r:id="rId20"/>
    <p:sldId id="351" r:id="rId21"/>
    <p:sldId id="362" r:id="rId22"/>
    <p:sldId id="312" r:id="rId23"/>
    <p:sldId id="313" r:id="rId24"/>
    <p:sldId id="354" r:id="rId25"/>
    <p:sldId id="365" r:id="rId26"/>
    <p:sldId id="257" r:id="rId27"/>
    <p:sldId id="282" r:id="rId28"/>
    <p:sldId id="271" r:id="rId29"/>
    <p:sldId id="272" r:id="rId30"/>
    <p:sldId id="356" r:id="rId31"/>
    <p:sldId id="290" r:id="rId32"/>
    <p:sldId id="366" r:id="rId33"/>
    <p:sldId id="355" r:id="rId34"/>
    <p:sldId id="283" r:id="rId35"/>
    <p:sldId id="284" r:id="rId36"/>
    <p:sldId id="285" r:id="rId37"/>
    <p:sldId id="286" r:id="rId38"/>
    <p:sldId id="287" r:id="rId39"/>
    <p:sldId id="288" r:id="rId40"/>
    <p:sldId id="289" r:id="rId41"/>
    <p:sldId id="358"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43" r:id="rId56"/>
    <p:sldId id="344"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59" r:id="rId71"/>
    <p:sldId id="328"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63" autoAdjust="0"/>
    <p:restoredTop sz="90729" autoAdjust="0"/>
  </p:normalViewPr>
  <p:slideViewPr>
    <p:cSldViewPr snapToGrid="0" snapToObjects="1">
      <p:cViewPr varScale="1">
        <p:scale>
          <a:sx n="90" d="100"/>
          <a:sy n="90" d="100"/>
        </p:scale>
        <p:origin x="-127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10E9E6-1E58-A040-A5FE-2C3476F4C622}" type="datetimeFigureOut">
              <a:rPr lang="en-US"/>
              <a:pPr/>
              <a:t>3/14/13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634D67-4C1C-3A4E-B70E-A49A0AC20020}" type="slidenum">
              <a: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2E3F0B-FCE5-D34D-B034-F66621217A56}" type="datetimeFigureOut">
              <a:rPr lang="en-US"/>
              <a:pPr/>
              <a:t>3/14/13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8F352-9E56-2D49-954E-875F52F9446E}" type="slidenum">
              <a:rPr/>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endParaRPr lang="en-US" dirty="0" smtClean="0">
              <a:ea typeface="+mn-ea"/>
              <a:cs typeface="+mn-cs"/>
            </a:endParaRPr>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F38D72-7275-E94B-872E-38E5D17CF655}" type="slidenum">
              <a:rPr lang="en-US" smtClean="0"/>
              <a:pPr/>
              <a:t>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endParaRPr lang="en-US" dirty="0" smtClean="0">
              <a:ea typeface="+mn-ea"/>
              <a:cs typeface="+mn-cs"/>
            </a:endParaRPr>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F2C073-3A0E-A844-8856-CF7A4A628112}" type="slidenum">
              <a:rPr lang="en-US" smtClean="0"/>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18939F-E93A-874B-92C5-72D048F13F93}" type="datetime1">
              <a:rPr lang="en-US"/>
              <a:pPr/>
              <a:t>3/14/13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95F29-D115-6341-906D-37BFB0D6389E}" type="datetime1">
              <a:rPr lang="en-US"/>
              <a:pPr/>
              <a:t>3/14/13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5BA11B-05A8-1941-AA06-CACF91EDDF50}" type="datetime1">
              <a:rPr lang="en-US"/>
              <a:pPr/>
              <a:t>3/14/13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61E173-3B0C-8E4C-95DD-16EC37B8C3C9}" type="datetime1">
              <a:rPr lang="en-US"/>
              <a:pPr/>
              <a:t>3/14/13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BD6BE-E320-E140-BD15-D8E62BD1022B}" type="datetime1">
              <a:rPr lang="en-US"/>
              <a:pPr/>
              <a:t>3/14/13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630F8B-195C-D546-8820-132C0F19C340}" type="datetime1">
              <a:rPr lang="en-US"/>
              <a:pPr/>
              <a:t>3/14/13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8D6869-D79D-BA47-BFF3-5CD197216CF0}" type="datetime1">
              <a:rPr lang="en-US"/>
              <a:pPr/>
              <a:t>3/14/13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B1FAE-938D-CF4C-A24F-459D7970C6A4}" type="datetime1">
              <a:rPr lang="en-US"/>
              <a:pPr/>
              <a:t>3/14/13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80A4E-16DA-D14D-B09A-B6F2C74BF38C}" type="datetime1">
              <a:rPr lang="en-US"/>
              <a:pPr/>
              <a:t>3/14/13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6B243D-8015-B143-B947-4DB2329C3DB2}" type="datetime1">
              <a:rPr lang="en-US"/>
              <a:pPr/>
              <a:t>3/14/13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FE1D6-C60E-D443-B80C-B13B21A360A9}" type="datetime1">
              <a:rPr lang="en-US"/>
              <a:pPr/>
              <a:t>3/14/13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CFC73-EE9A-DB4E-BAEF-761276C1F80A}"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2F93C-5013-FD45-AE6E-F276F39EAC8F}" type="datetime1">
              <a:rPr lang="en-US"/>
              <a:pPr/>
              <a:t>3/14/13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CFC73-EE9A-DB4E-BAEF-761276C1F80A}"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ols.ietf.org/html/draft-tschofenig-post-standardiz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iab.org/activities/programs/emergency-services/" TargetMode="External"/><Relationship Id="rId4" Type="http://schemas.openxmlformats.org/officeDocument/2006/relationships/hyperlink" Target="http://www.iab.org/activities/programs/" TargetMode="External"/><Relationship Id="rId5" Type="http://schemas.openxmlformats.org/officeDocument/2006/relationships/hyperlink" Target="http://www.ietf.org/mail-archive/web/ietf/current/msg62743.html" TargetMode="External"/><Relationship Id="rId1" Type="http://schemas.openxmlformats.org/officeDocument/2006/relationships/slideLayout" Target="../slideLayouts/slideLayout2.xml"/><Relationship Id="rId2" Type="http://schemas.openxmlformats.org/officeDocument/2006/relationships/hyperlink" Target="http://www.iab.org/activities/programs/privacy-progra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iab.org/activities/workshops/internet-privacy-workshop-2010/" TargetMode="External"/><Relationship Id="rId4" Type="http://schemas.openxmlformats.org/officeDocument/2006/relationships/hyperlink" Target="http://tools.ietf.org/html/draft-iab-privacy-considerations" TargetMode="External"/><Relationship Id="rId1" Type="http://schemas.openxmlformats.org/officeDocument/2006/relationships/slideLayout" Target="../slideLayouts/slideLayout2.xml"/><Relationship Id="rId2" Type="http://schemas.openxmlformats.org/officeDocument/2006/relationships/hyperlink" Target="https://www.ietf.org/mailman/listinfo/ietf-privac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www.w3.org/2010/api-privacy-ws/papers/privacy-ws-32.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tools.ietf.org/html/draft-iab-privacy-consideratio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papers.ssrn.com/sol3/papers.cfm?abstract_id=1085333" TargetMode="External"/><Relationship Id="rId4" Type="http://schemas.openxmlformats.org/officeDocument/2006/relationships/hyperlink" Target="http://www.eff.org/wp/locational-privacy" TargetMode="External"/><Relationship Id="rId1" Type="http://schemas.openxmlformats.org/officeDocument/2006/relationships/slideLayout" Target="../slideLayouts/slideLayout2.xml"/><Relationship Id="rId2" Type="http://schemas.openxmlformats.org/officeDocument/2006/relationships/hyperlink" Target="https://www.cosic.esat.kuleuven.be/publications/article-1542.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http://ec.europa.eu/justice/data-protection/article-29/index_en.htm" TargetMode="External"/><Relationship Id="rId4" Type="http://schemas.openxmlformats.org/officeDocument/2006/relationships/hyperlink" Target="mailto:http://www.datenschutz-berlin.de/content/europa-international/international-working-group-on-data-protection-in-telecommunications-iwgdpt" TargetMode="External"/><Relationship Id="rId1" Type="http://schemas.openxmlformats.org/officeDocument/2006/relationships/slideLayout" Target="../slideLayouts/slideLayout2.xml"/><Relationship Id="rId2" Type="http://schemas.openxmlformats.org/officeDocument/2006/relationships/hyperlink" Target="mailto:http://ec.europa.eu/justice/data-protection/index_en.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ud.inf.tu-dresden.de/literatu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J82Riy" TargetMode="Externa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etf.org/rfc/rfc2850.txt" TargetMode="External"/><Relationship Id="rId3" Type="http://schemas.openxmlformats.org/officeDocument/2006/relationships/hyperlink" Target="http://www.iab.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oleObject" Target="../embeddings/oleObject2.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tools.ietf.org/html/draft-iab-privacy-considera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529" y="2130425"/>
            <a:ext cx="8501529" cy="1470025"/>
          </a:xfrm>
        </p:spPr>
        <p:txBody>
          <a:bodyPr>
            <a:noAutofit/>
          </a:bodyPr>
          <a:lstStyle/>
          <a:p>
            <a:r>
              <a:rPr lang="en-US" sz="5400" dirty="0" smtClean="0"/>
              <a:t>Designing Privacy into Internet Protocols</a:t>
            </a:r>
            <a:endParaRPr lang="en-US" sz="5400" b="1" dirty="0">
              <a:solidFill>
                <a:srgbClr val="4F81BD"/>
              </a:solidFill>
            </a:endParaRPr>
          </a:p>
        </p:txBody>
      </p:sp>
      <p:sp>
        <p:nvSpPr>
          <p:cNvPr id="3" name="Subtitle 2"/>
          <p:cNvSpPr>
            <a:spLocks noGrp="1"/>
          </p:cNvSpPr>
          <p:nvPr>
            <p:ph type="subTitle" idx="1"/>
          </p:nvPr>
        </p:nvSpPr>
        <p:spPr>
          <a:xfrm>
            <a:off x="1371600" y="3886199"/>
            <a:ext cx="6400800" cy="2416151"/>
          </a:xfrm>
        </p:spPr>
        <p:txBody>
          <a:bodyPr>
            <a:normAutofit/>
          </a:bodyPr>
          <a:lstStyle/>
          <a:p>
            <a:r>
              <a:rPr lang="en-US" dirty="0" smtClean="0"/>
              <a:t>IAB Privacy Program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smtClean="0"/>
              <a:t>Move to Software Innovation </a:t>
            </a:r>
            <a:r>
              <a:rPr lang="en-US" dirty="0" err="1" smtClean="0"/>
              <a:t>Cylcle</a:t>
            </a:r>
            <a:endParaRPr lang="en-US" dirty="0" smtClean="0"/>
          </a:p>
        </p:txBody>
      </p:sp>
      <p:sp>
        <p:nvSpPr>
          <p:cNvPr id="29699" name="Content Placeholder 2"/>
          <p:cNvSpPr>
            <a:spLocks noGrp="1"/>
          </p:cNvSpPr>
          <p:nvPr>
            <p:ph idx="1"/>
          </p:nvPr>
        </p:nvSpPr>
        <p:spPr>
          <a:xfrm>
            <a:off x="457200" y="1447800"/>
            <a:ext cx="8229600" cy="4678363"/>
          </a:xfrm>
        </p:spPr>
        <p:txBody>
          <a:bodyPr>
            <a:normAutofit fontScale="92500"/>
          </a:bodyPr>
          <a:lstStyle/>
          <a:p>
            <a:r>
              <a:rPr lang="en-US" sz="2700" dirty="0" smtClean="0"/>
              <a:t>The IAB organized a plenary talk on the “Future of Applications” at IETF#80. </a:t>
            </a:r>
          </a:p>
          <a:p>
            <a:r>
              <a:rPr lang="en-US" sz="2700" dirty="0" smtClean="0"/>
              <a:t>Write up available: </a:t>
            </a:r>
          </a:p>
          <a:p>
            <a:pPr lvl="1"/>
            <a:r>
              <a:rPr lang="en-US" sz="1900" dirty="0" smtClean="0">
                <a:hlinkClick r:id="rId2"/>
              </a:rPr>
              <a:t>http://tools.ietf.org/html/draft-tschofenig-post-standardization</a:t>
            </a:r>
            <a:r>
              <a:rPr lang="en-US" sz="1900" dirty="0" smtClean="0"/>
              <a:t> </a:t>
            </a:r>
          </a:p>
          <a:p>
            <a:r>
              <a:rPr lang="en-US" sz="2700" dirty="0" smtClean="0"/>
              <a:t>Focus on the implications caused by the usage of JavaScript for mobile code distribution and the lower need for interoperability.</a:t>
            </a:r>
          </a:p>
          <a:p>
            <a:r>
              <a:rPr lang="en-US" sz="2700" dirty="0" smtClean="0"/>
              <a:t>Very powerful model allowing fast innovation speed. </a:t>
            </a:r>
          </a:p>
          <a:p>
            <a:r>
              <a:rPr lang="en-US" sz="2700" dirty="0" smtClean="0"/>
              <a:t>More decision making freedom given to companies deploying software</a:t>
            </a:r>
          </a:p>
          <a:p>
            <a:pPr lvl="1"/>
            <a:r>
              <a:rPr lang="en-US" sz="2300" dirty="0" smtClean="0"/>
              <a:t>Cases of “design by committee” may decrease as a consequence.     </a:t>
            </a:r>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in the IETF</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53CFC73-EE9A-DB4E-BAEF-761276C1F80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Security in the IETF</a:t>
            </a:r>
          </a:p>
        </p:txBody>
      </p:sp>
      <p:sp>
        <p:nvSpPr>
          <p:cNvPr id="16387" name="Content Placeholder 2"/>
          <p:cNvSpPr>
            <a:spLocks noGrp="1"/>
          </p:cNvSpPr>
          <p:nvPr>
            <p:ph idx="1"/>
          </p:nvPr>
        </p:nvSpPr>
        <p:spPr/>
        <p:txBody>
          <a:bodyPr/>
          <a:lstStyle/>
          <a:p>
            <a:r>
              <a:rPr lang="en-US" sz="2800" dirty="0" smtClean="0"/>
              <a:t>All </a:t>
            </a:r>
            <a:r>
              <a:rPr lang="en-US" sz="2800" dirty="0" err="1" smtClean="0"/>
              <a:t>RFCs</a:t>
            </a:r>
            <a:r>
              <a:rPr lang="en-US" sz="2800" dirty="0" smtClean="0"/>
              <a:t> are required to have a Security Considerations section, as stated in RFC 1543 (and updated by RFC 2223).</a:t>
            </a:r>
          </a:p>
          <a:p>
            <a:r>
              <a:rPr lang="en-US" sz="2800" dirty="0" smtClean="0"/>
              <a:t>At the beginning the quality of the write-ups in those security considerations sections was relatively weak, as confirmed in [1].</a:t>
            </a:r>
          </a:p>
          <a:p>
            <a:r>
              <a:rPr lang="en-US" sz="2800" dirty="0" smtClean="0"/>
              <a:t>Neither RFC provides much guidance: </a:t>
            </a:r>
          </a:p>
          <a:p>
            <a:pPr lvl="1"/>
            <a:r>
              <a:rPr lang="en-US" sz="2400" dirty="0" smtClean="0"/>
              <a:t>”All </a:t>
            </a:r>
            <a:r>
              <a:rPr lang="en-US" sz="2400" dirty="0" err="1" smtClean="0"/>
              <a:t>RFCs</a:t>
            </a:r>
            <a:r>
              <a:rPr lang="en-US" sz="2400" dirty="0" smtClean="0"/>
              <a:t> must contain a section near the end of the document that discusses the security considerations of the protocol or procedures that are the main topic of the RFC.” </a:t>
            </a:r>
          </a:p>
          <a:p>
            <a:endParaRPr lang="en-US" sz="2800" dirty="0" smtClean="0"/>
          </a:p>
        </p:txBody>
      </p:sp>
      <p:sp>
        <p:nvSpPr>
          <p:cNvPr id="16388" name="Rectangle 3"/>
          <p:cNvSpPr>
            <a:spLocks noChangeArrowheads="1"/>
          </p:cNvSpPr>
          <p:nvPr/>
        </p:nvSpPr>
        <p:spPr bwMode="auto">
          <a:xfrm>
            <a:off x="228600" y="6257925"/>
            <a:ext cx="8915400" cy="523875"/>
          </a:xfrm>
          <a:prstGeom prst="rect">
            <a:avLst/>
          </a:prstGeom>
          <a:noFill/>
          <a:ln w="9525">
            <a:noFill/>
            <a:miter lim="800000"/>
            <a:headEnd/>
            <a:tailEnd/>
          </a:ln>
        </p:spPr>
        <p:txBody>
          <a:bodyPr>
            <a:prstTxWarp prst="textNoShape">
              <a:avLst/>
            </a:prstTxWarp>
            <a:spAutoFit/>
          </a:bodyPr>
          <a:lstStyle/>
          <a:p>
            <a:r>
              <a:rPr lang="en-US" sz="1400"/>
              <a:t>[1] A. Rabkin, N. Doty, and D. K. Mulligan, “Facilitate, don’t mandate,” Dec. 2010, position Paper for the IAB/W3C/MIT/ISOC Internet Privacy Workshop, Boston, Dec. 2010, http://www.iab.org/about/workshops/privacy/papers/nick doty.pdf.</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Security in the IETF, cont. </a:t>
            </a:r>
          </a:p>
        </p:txBody>
      </p:sp>
      <p:sp>
        <p:nvSpPr>
          <p:cNvPr id="17411" name="Content Placeholder 2"/>
          <p:cNvSpPr>
            <a:spLocks noGrp="1"/>
          </p:cNvSpPr>
          <p:nvPr>
            <p:ph idx="1"/>
          </p:nvPr>
        </p:nvSpPr>
        <p:spPr>
          <a:xfrm>
            <a:off x="457200" y="1600200"/>
            <a:ext cx="8305800" cy="5105400"/>
          </a:xfrm>
        </p:spPr>
        <p:txBody>
          <a:bodyPr/>
          <a:lstStyle/>
          <a:p>
            <a:r>
              <a:rPr lang="en-US" sz="2800" smtClean="0"/>
              <a:t>With the introduction of this mandatory security analysis a separate review group, called ”Security Area Directorate”, was established.</a:t>
            </a:r>
          </a:p>
          <a:p>
            <a:pPr lvl="1"/>
            <a:r>
              <a:rPr lang="en-US" sz="2400" smtClean="0"/>
              <a:t>Goal was to review all IETF documents prior to publication.</a:t>
            </a:r>
          </a:p>
          <a:p>
            <a:pPr lvl="1"/>
            <a:r>
              <a:rPr lang="en-US" sz="2400" smtClean="0"/>
              <a:t>Reviews provided input to the Area Directors in their review of the documents and offered feedback to the protocol authors from experienced standards experts. </a:t>
            </a:r>
          </a:p>
          <a:p>
            <a:r>
              <a:rPr lang="en-US" sz="2400" smtClean="0"/>
              <a:t>Members of the directorate were typically cryptography experts and chairs of working groups from the IETF security area.</a:t>
            </a:r>
          </a:p>
          <a:p>
            <a:r>
              <a:rPr lang="en-US" sz="2400" smtClean="0"/>
              <a:t>Group has a face-to-face meeting at every IETF to discuss current challenges and a separate mailing list.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Security in the IETF, cont. </a:t>
            </a:r>
          </a:p>
        </p:txBody>
      </p:sp>
      <p:sp>
        <p:nvSpPr>
          <p:cNvPr id="18435" name="Content Placeholder 2"/>
          <p:cNvSpPr>
            <a:spLocks noGrp="1"/>
          </p:cNvSpPr>
          <p:nvPr>
            <p:ph idx="1"/>
          </p:nvPr>
        </p:nvSpPr>
        <p:spPr>
          <a:xfrm>
            <a:off x="457200" y="1447800"/>
            <a:ext cx="8229600" cy="4678363"/>
          </a:xfrm>
        </p:spPr>
        <p:txBody>
          <a:bodyPr>
            <a:normAutofit fontScale="92500"/>
          </a:bodyPr>
          <a:lstStyle/>
          <a:p>
            <a:r>
              <a:rPr lang="en-US" sz="2400" dirty="0" smtClean="0">
                <a:latin typeface="Calibri"/>
                <a:cs typeface="Calibri"/>
              </a:rPr>
              <a:t>Later, the following </a:t>
            </a:r>
            <a:r>
              <a:rPr lang="en-US" sz="2400" dirty="0" err="1" smtClean="0">
                <a:latin typeface="Calibri"/>
                <a:cs typeface="Calibri"/>
              </a:rPr>
              <a:t>RFCs</a:t>
            </a:r>
            <a:r>
              <a:rPr lang="en-US" sz="2400" dirty="0" smtClean="0">
                <a:latin typeface="Calibri"/>
                <a:cs typeface="Calibri"/>
              </a:rPr>
              <a:t> were written:</a:t>
            </a:r>
          </a:p>
          <a:p>
            <a:pPr lvl="1"/>
            <a:r>
              <a:rPr lang="en-US" sz="2000" dirty="0" smtClean="0">
                <a:latin typeface="Calibri"/>
                <a:cs typeface="Calibri"/>
              </a:rPr>
              <a:t>”</a:t>
            </a:r>
            <a:r>
              <a:rPr lang="en-US" sz="2000" b="1" i="1" dirty="0" smtClean="0">
                <a:latin typeface="Calibri"/>
                <a:cs typeface="Calibri"/>
              </a:rPr>
              <a:t>Guidelines for Writing RFC Text on Security Considerations</a:t>
            </a:r>
            <a:r>
              <a:rPr lang="en-US" sz="2000" dirty="0" smtClean="0">
                <a:latin typeface="Calibri"/>
                <a:cs typeface="Calibri"/>
              </a:rPr>
              <a:t>” RFC 3552, </a:t>
            </a:r>
          </a:p>
          <a:p>
            <a:pPr lvl="1"/>
            <a:r>
              <a:rPr lang="en-US" sz="2000" dirty="0" smtClean="0">
                <a:latin typeface="Calibri"/>
                <a:cs typeface="Calibri"/>
              </a:rPr>
              <a:t>”</a:t>
            </a:r>
            <a:r>
              <a:rPr lang="en-US" sz="2000" b="1" i="1" dirty="0" smtClean="0">
                <a:latin typeface="Calibri"/>
                <a:cs typeface="Calibri"/>
              </a:rPr>
              <a:t>Internet Security Glossary</a:t>
            </a:r>
            <a:r>
              <a:rPr lang="en-US" sz="2000" dirty="0" smtClean="0">
                <a:latin typeface="Calibri"/>
                <a:cs typeface="Calibri"/>
              </a:rPr>
              <a:t>” RFC 4949, and </a:t>
            </a:r>
          </a:p>
          <a:p>
            <a:pPr lvl="1"/>
            <a:r>
              <a:rPr lang="en-US" sz="2000" dirty="0" smtClean="0">
                <a:latin typeface="Calibri"/>
                <a:cs typeface="Calibri"/>
              </a:rPr>
              <a:t>”</a:t>
            </a:r>
            <a:r>
              <a:rPr lang="en-US" sz="2000" b="1" i="1" dirty="0" smtClean="0">
                <a:latin typeface="Calibri"/>
                <a:cs typeface="Calibri"/>
              </a:rPr>
              <a:t>Writing Protocol Models</a:t>
            </a:r>
            <a:r>
              <a:rPr lang="en-US" sz="2000" dirty="0" smtClean="0">
                <a:latin typeface="Calibri"/>
                <a:cs typeface="Calibri"/>
              </a:rPr>
              <a:t>” RFC 4101</a:t>
            </a:r>
          </a:p>
          <a:p>
            <a:r>
              <a:rPr lang="en-US" sz="2400" dirty="0" smtClean="0">
                <a:latin typeface="Calibri"/>
                <a:cs typeface="Calibri"/>
              </a:rPr>
              <a:t>These documents …  </a:t>
            </a:r>
          </a:p>
          <a:p>
            <a:pPr lvl="1"/>
            <a:r>
              <a:rPr lang="en-US" sz="2000" dirty="0" smtClean="0">
                <a:latin typeface="Calibri"/>
                <a:cs typeface="Calibri"/>
              </a:rPr>
              <a:t>Introduce terminology, </a:t>
            </a:r>
          </a:p>
          <a:p>
            <a:pPr lvl="1"/>
            <a:r>
              <a:rPr lang="en-US" sz="2000" dirty="0" smtClean="0">
                <a:latin typeface="Calibri"/>
                <a:cs typeface="Calibri"/>
              </a:rPr>
              <a:t>Illustrate the security threat model, and </a:t>
            </a:r>
          </a:p>
          <a:p>
            <a:pPr lvl="1"/>
            <a:r>
              <a:rPr lang="en-US" sz="2000" dirty="0" smtClean="0">
                <a:latin typeface="Calibri"/>
                <a:cs typeface="Calibri"/>
              </a:rPr>
              <a:t>Provide guidance for incorporating security in the design protocols and architectures.</a:t>
            </a:r>
          </a:p>
          <a:p>
            <a:r>
              <a:rPr lang="en-US" sz="2400" dirty="0" smtClean="0">
                <a:latin typeface="Calibri"/>
                <a:cs typeface="Calibri"/>
              </a:rPr>
              <a:t>Public discussion about current security challenges at every IETF meeting: Security Area Open Meeting </a:t>
            </a:r>
          </a:p>
          <a:p>
            <a:pPr lvl="1"/>
            <a:r>
              <a:rPr lang="en-US" sz="2000" dirty="0" smtClean="0">
                <a:latin typeface="Calibri"/>
                <a:cs typeface="Calibri"/>
              </a:rPr>
              <a:t>Public mailing list: </a:t>
            </a:r>
            <a:br>
              <a:rPr lang="en-US" sz="2000" dirty="0" smtClean="0">
                <a:latin typeface="Calibri"/>
                <a:cs typeface="Calibri"/>
              </a:rPr>
            </a:br>
            <a:r>
              <a:rPr lang="en-US" sz="2000" u="sng" dirty="0" smtClean="0">
                <a:solidFill>
                  <a:srgbClr val="0000FF"/>
                </a:solidFill>
                <a:latin typeface="Calibri"/>
                <a:ea typeface="Consolas" charset="0"/>
                <a:cs typeface="Calibri"/>
              </a:rPr>
              <a:t>https://</a:t>
            </a:r>
            <a:r>
              <a:rPr lang="en-US" sz="2000" u="sng" dirty="0" err="1" smtClean="0">
                <a:solidFill>
                  <a:srgbClr val="0000FF"/>
                </a:solidFill>
                <a:latin typeface="Calibri"/>
                <a:ea typeface="Consolas" charset="0"/>
                <a:cs typeface="Calibri"/>
              </a:rPr>
              <a:t>www.ietf.org/mailman/listinfo/saag</a:t>
            </a:r>
            <a:endParaRPr lang="en-US" sz="2000" dirty="0" smtClean="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Security to Privacy</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53CFC73-EE9A-DB4E-BAEF-761276C1F80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7DC8C8-0C63-204D-A8F1-7224D7CF94D0}" type="slidenum">
              <a:rPr lang="fi-FI"/>
              <a:pPr/>
              <a:t>16</a:t>
            </a:fld>
            <a:endParaRPr lang="fi-FI"/>
          </a:p>
        </p:txBody>
      </p:sp>
      <p:sp>
        <p:nvSpPr>
          <p:cNvPr id="4098" name="Rectangle 2"/>
          <p:cNvSpPr>
            <a:spLocks noGrp="1" noChangeArrowheads="1"/>
          </p:cNvSpPr>
          <p:nvPr>
            <p:ph type="title"/>
          </p:nvPr>
        </p:nvSpPr>
        <p:spPr/>
        <p:txBody>
          <a:bodyPr/>
          <a:lstStyle/>
          <a:p>
            <a:r>
              <a:rPr lang="en-US" dirty="0"/>
              <a:t>The</a:t>
            </a:r>
            <a:r>
              <a:rPr lang="en-US" dirty="0" smtClean="0"/>
              <a:t> IAB Privacy </a:t>
            </a:r>
            <a:r>
              <a:rPr lang="en-US" dirty="0"/>
              <a:t>Program</a:t>
            </a:r>
            <a:endParaRPr lang="fi-FI" dirty="0"/>
          </a:p>
        </p:txBody>
      </p:sp>
      <p:sp>
        <p:nvSpPr>
          <p:cNvPr id="4099" name="Rectangle 3"/>
          <p:cNvSpPr>
            <a:spLocks noGrp="1" noChangeArrowheads="1"/>
          </p:cNvSpPr>
          <p:nvPr>
            <p:ph type="body" idx="1"/>
          </p:nvPr>
        </p:nvSpPr>
        <p:spPr>
          <a:xfrm>
            <a:off x="457200" y="1600200"/>
            <a:ext cx="8218488" cy="4852988"/>
          </a:xfrm>
        </p:spPr>
        <p:txBody>
          <a:bodyPr>
            <a:normAutofit/>
          </a:bodyPr>
          <a:lstStyle/>
          <a:p>
            <a:pPr>
              <a:lnSpc>
                <a:spcPct val="90000"/>
              </a:lnSpc>
            </a:pPr>
            <a:r>
              <a:rPr lang="en-US" dirty="0"/>
              <a:t>Olaf </a:t>
            </a:r>
            <a:r>
              <a:rPr lang="en-US" dirty="0" err="1"/>
              <a:t>Kolkman</a:t>
            </a:r>
            <a:r>
              <a:rPr lang="en-US" dirty="0"/>
              <a:t>, the IAB </a:t>
            </a:r>
            <a:r>
              <a:rPr lang="en-US" dirty="0" smtClean="0"/>
              <a:t>Chair at that time, </a:t>
            </a:r>
            <a:r>
              <a:rPr lang="en-US" dirty="0"/>
              <a:t>announced a new way of working in time for the IETF#78 </a:t>
            </a:r>
            <a:r>
              <a:rPr lang="en-US" dirty="0" smtClean="0"/>
              <a:t>meeting*. </a:t>
            </a:r>
          </a:p>
          <a:p>
            <a:pPr>
              <a:lnSpc>
                <a:spcPct val="90000"/>
              </a:lnSpc>
            </a:pPr>
            <a:r>
              <a:rPr lang="en-US" dirty="0" smtClean="0"/>
              <a:t>A few programs were created. For example, </a:t>
            </a:r>
          </a:p>
          <a:p>
            <a:pPr lvl="1">
              <a:lnSpc>
                <a:spcPct val="90000"/>
              </a:lnSpc>
            </a:pPr>
            <a:r>
              <a:rPr lang="en-US" dirty="0" smtClean="0"/>
              <a:t>Privacy: </a:t>
            </a:r>
            <a:br>
              <a:rPr lang="en-US" dirty="0" smtClean="0"/>
            </a:br>
            <a:r>
              <a:rPr lang="en-US" sz="2000" dirty="0" smtClean="0">
                <a:hlinkClick r:id="rId2"/>
              </a:rPr>
              <a:t>http://www.iab.org/activities/programs/privacy-program/</a:t>
            </a:r>
            <a:endParaRPr lang="en-US" sz="2400" dirty="0" smtClean="0"/>
          </a:p>
          <a:p>
            <a:pPr lvl="1">
              <a:lnSpc>
                <a:spcPct val="90000"/>
              </a:lnSpc>
            </a:pPr>
            <a:r>
              <a:rPr lang="en-US" dirty="0" smtClean="0"/>
              <a:t>Emergency </a:t>
            </a:r>
            <a:r>
              <a:rPr lang="en-US" dirty="0" err="1" smtClean="0"/>
              <a:t>Services:</a:t>
            </a:r>
            <a:r>
              <a:rPr lang="en-US" sz="2000" dirty="0" err="1" smtClean="0">
                <a:hlinkClick r:id="rId3"/>
              </a:rPr>
              <a:t>http://www.iab.org/activities/programs/emergency-services/</a:t>
            </a:r>
            <a:endParaRPr lang="en-US" sz="2000" dirty="0" smtClean="0"/>
          </a:p>
          <a:p>
            <a:pPr lvl="1">
              <a:lnSpc>
                <a:spcPct val="90000"/>
              </a:lnSpc>
            </a:pPr>
            <a:r>
              <a:rPr lang="en-US" dirty="0" smtClean="0"/>
              <a:t>Other programs:</a:t>
            </a:r>
            <a:r>
              <a:rPr lang="en-US" sz="2000" dirty="0" smtClean="0"/>
              <a:t> </a:t>
            </a:r>
            <a:r>
              <a:rPr lang="en-US" sz="2000" dirty="0" smtClean="0">
                <a:hlinkClick r:id="rId4"/>
              </a:rPr>
              <a:t>http://www.iab.org/activities/programs/</a:t>
            </a:r>
            <a:r>
              <a:rPr lang="en-US" sz="2000" dirty="0" smtClean="0"/>
              <a:t> </a:t>
            </a:r>
          </a:p>
        </p:txBody>
      </p:sp>
      <p:sp>
        <p:nvSpPr>
          <p:cNvPr id="5" name="Rectangle 4"/>
          <p:cNvSpPr/>
          <p:nvPr/>
        </p:nvSpPr>
        <p:spPr>
          <a:xfrm>
            <a:off x="0" y="6030764"/>
            <a:ext cx="9144000" cy="595548"/>
          </a:xfrm>
          <a:prstGeom prst="rect">
            <a:avLst/>
          </a:prstGeom>
        </p:spPr>
        <p:txBody>
          <a:bodyPr wrap="square">
            <a:spAutoFit/>
          </a:bodyPr>
          <a:lstStyle/>
          <a:p>
            <a:pPr lvl="1">
              <a:lnSpc>
                <a:spcPct val="90000"/>
              </a:lnSpc>
            </a:pPr>
            <a:r>
              <a:rPr lang="en-US" dirty="0" smtClean="0"/>
              <a:t>*: Olaf’s mail can be found here:</a:t>
            </a:r>
            <a:r>
              <a:rPr lang="en-US" dirty="0" smtClean="0">
                <a:hlinkClick r:id="rId5"/>
              </a:rPr>
              <a:t>http://www.ietf.org/mail-archive/web/ietf/current/msg62743.html</a:t>
            </a:r>
            <a:r>
              <a:rPr lang="en-US"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Title 1"/>
          <p:cNvSpPr>
            <a:spLocks noGrp="1"/>
          </p:cNvSpPr>
          <p:nvPr>
            <p:ph type="title"/>
          </p:nvPr>
        </p:nvSpPr>
        <p:spPr>
          <a:xfrm>
            <a:off x="533400" y="-96798"/>
            <a:ext cx="8229600" cy="1143000"/>
          </a:xfrm>
        </p:spPr>
        <p:txBody>
          <a:bodyPr>
            <a:normAutofit/>
          </a:bodyPr>
          <a:lstStyle/>
          <a:p>
            <a:r>
              <a:rPr lang="en-US" dirty="0" smtClean="0"/>
              <a:t>IAB Privacy Program - Roadmap </a:t>
            </a:r>
          </a:p>
        </p:txBody>
      </p:sp>
      <p:sp>
        <p:nvSpPr>
          <p:cNvPr id="20484" name="Content Placeholder 2"/>
          <p:cNvSpPr>
            <a:spLocks noGrp="1"/>
          </p:cNvSpPr>
          <p:nvPr>
            <p:ph idx="1"/>
          </p:nvPr>
        </p:nvSpPr>
        <p:spPr>
          <a:xfrm>
            <a:off x="457200" y="1034220"/>
            <a:ext cx="8686800" cy="5399088"/>
          </a:xfrm>
        </p:spPr>
        <p:txBody>
          <a:bodyPr>
            <a:normAutofit/>
          </a:bodyPr>
          <a:lstStyle/>
          <a:p>
            <a:r>
              <a:rPr lang="en-US" sz="2400" dirty="0" smtClean="0"/>
              <a:t>Education and awareness</a:t>
            </a:r>
          </a:p>
          <a:p>
            <a:pPr lvl="1"/>
            <a:r>
              <a:rPr lang="en-US" sz="2000" dirty="0" smtClean="0"/>
              <a:t>Discussion List: </a:t>
            </a:r>
            <a:r>
              <a:rPr lang="en-US" sz="2000" dirty="0" smtClean="0">
                <a:hlinkClick r:id="rId2"/>
              </a:rPr>
              <a:t>https://www.ietf.org/mailman/listinfo/ietf-privacy</a:t>
            </a:r>
            <a:endParaRPr lang="en-US" sz="2000" dirty="0" smtClean="0"/>
          </a:p>
          <a:p>
            <a:pPr lvl="1"/>
            <a:r>
              <a:rPr lang="en-US" sz="2000" dirty="0" smtClean="0"/>
              <a:t>IAB technical plenary talk on privacy at IETF#81 </a:t>
            </a:r>
            <a:br>
              <a:rPr lang="en-US" sz="2000" dirty="0" smtClean="0"/>
            </a:br>
            <a:r>
              <a:rPr lang="en-US" sz="2000" dirty="0" smtClean="0"/>
              <a:t>(Quebec City, Canada, July 24-29, 2011) </a:t>
            </a:r>
          </a:p>
          <a:p>
            <a:pPr lvl="1"/>
            <a:r>
              <a:rPr lang="en-US" sz="2000" dirty="0" smtClean="0"/>
              <a:t>Privacy plenary talk at IETF#77</a:t>
            </a:r>
          </a:p>
          <a:p>
            <a:pPr lvl="1"/>
            <a:r>
              <a:rPr lang="en-US" sz="2000" dirty="0" smtClean="0"/>
              <a:t>IAB/W3C/ISOC/MIT Internet Privacy Workshop (Boston, Dec. 2010)</a:t>
            </a:r>
            <a:br>
              <a:rPr lang="en-US" sz="2000" dirty="0" smtClean="0"/>
            </a:br>
            <a:r>
              <a:rPr lang="en-US" sz="2000" dirty="0" smtClean="0">
                <a:hlinkClick r:id="rId3"/>
              </a:rPr>
              <a:t>http://www.iab.org/activities/workshops/internet-privacy-workshop-2010/</a:t>
            </a:r>
            <a:endParaRPr lang="en-US" sz="2000" dirty="0" smtClean="0"/>
          </a:p>
          <a:p>
            <a:r>
              <a:rPr lang="en-US" sz="2400" dirty="0" smtClean="0"/>
              <a:t>Privacy Area Directorate</a:t>
            </a:r>
          </a:p>
          <a:p>
            <a:pPr lvl="1"/>
            <a:r>
              <a:rPr lang="en-US" sz="2000" dirty="0" smtClean="0"/>
              <a:t>Established in response to the Internet Privacy workshop by IETF Security Area Director Sean Turner and IETF chair Russ </a:t>
            </a:r>
            <a:r>
              <a:rPr lang="en-US" sz="2000" dirty="0" err="1" smtClean="0"/>
              <a:t>Housley</a:t>
            </a:r>
            <a:r>
              <a:rPr lang="en-US" sz="2000" dirty="0" smtClean="0"/>
              <a:t>. </a:t>
            </a:r>
          </a:p>
          <a:p>
            <a:pPr lvl="1"/>
            <a:r>
              <a:rPr lang="en-US" sz="2000" dirty="0" smtClean="0"/>
              <a:t>Later dissolved…</a:t>
            </a:r>
          </a:p>
          <a:p>
            <a:r>
              <a:rPr lang="en-US" sz="2400" dirty="0" smtClean="0">
                <a:solidFill>
                  <a:srgbClr val="000000"/>
                </a:solidFill>
              </a:rPr>
              <a:t>Privacy Terminology &amp; Privacy Guidelines</a:t>
            </a:r>
          </a:p>
          <a:p>
            <a:pPr lvl="1"/>
            <a:r>
              <a:rPr lang="en-US" sz="2000" dirty="0" smtClean="0">
                <a:hlinkClick r:id="rId4"/>
              </a:rPr>
              <a:t>http://tools.ietf.org/html/draft-iab-privacy-considerations</a:t>
            </a:r>
            <a:endParaRPr lang="en-US" sz="2000" dirty="0" smtClean="0"/>
          </a:p>
          <a:p>
            <a:r>
              <a:rPr lang="en-US" sz="2400" dirty="0" smtClean="0"/>
              <a:t>Privacy </a:t>
            </a:r>
            <a:r>
              <a:rPr lang="en-US" sz="2400" dirty="0" smtClean="0"/>
              <a:t>Tutorial (this one)</a:t>
            </a:r>
          </a:p>
          <a:p>
            <a:pPr lvl="1">
              <a:buNone/>
            </a:pPr>
            <a:endParaRPr lang="en-US" sz="2000" dirty="0" smtClean="0"/>
          </a:p>
          <a:p>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did we tackle Privacy in the IETF?</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Privacy is being considered in IETF already, see</a:t>
            </a:r>
            <a:r>
              <a:rPr lang="en-US" dirty="0" smtClean="0"/>
              <a:t> </a:t>
            </a:r>
            <a:r>
              <a:rPr lang="en-US" dirty="0" smtClean="0">
                <a:hlinkClick r:id="rId2"/>
              </a:rPr>
              <a:t>position paper</a:t>
            </a:r>
            <a:r>
              <a:rPr lang="en-US" dirty="0" smtClean="0"/>
              <a:t> to the W3C workshop on </a:t>
            </a:r>
            <a:r>
              <a:rPr lang="en-US" dirty="0" smtClean="0"/>
              <a:t>“</a:t>
            </a:r>
            <a:r>
              <a:rPr lang="en-US" dirty="0" smtClean="0"/>
              <a:t>Advanced Device API</a:t>
            </a:r>
            <a:r>
              <a:rPr lang="en-US" dirty="0" smtClean="0"/>
              <a:t>”</a:t>
            </a:r>
            <a:r>
              <a:rPr lang="en-US" dirty="0" smtClean="0"/>
              <a:t>.</a:t>
            </a:r>
            <a:endParaRPr lang="en-US" sz="2353" dirty="0" smtClean="0"/>
          </a:p>
          <a:p>
            <a:r>
              <a:rPr lang="en-US" dirty="0" smtClean="0"/>
              <a:t>Our observations:</a:t>
            </a:r>
          </a:p>
          <a:p>
            <a:pPr lvl="1"/>
            <a:r>
              <a:rPr lang="en-US" dirty="0" smtClean="0"/>
              <a:t>We need some terminology.</a:t>
            </a:r>
          </a:p>
          <a:p>
            <a:pPr lvl="1"/>
            <a:r>
              <a:rPr lang="en-US" dirty="0" smtClean="0"/>
              <a:t>We need to be more systematic in analyzing protocols and architectures. </a:t>
            </a:r>
          </a:p>
          <a:p>
            <a:r>
              <a:rPr lang="en-US" dirty="0" smtClean="0"/>
              <a:t>Questions: </a:t>
            </a:r>
          </a:p>
          <a:p>
            <a:pPr lvl="1"/>
            <a:r>
              <a:rPr lang="en-US" dirty="0" smtClean="0"/>
              <a:t>Do we need new processes (e.g., review directorates)? </a:t>
            </a:r>
          </a:p>
          <a:p>
            <a:pPr lvl="1"/>
            <a:r>
              <a:rPr lang="en-US" dirty="0" smtClean="0"/>
              <a:t>Is there a need for standardizing new technology?</a:t>
            </a:r>
          </a:p>
          <a:p>
            <a:pPr lvl="1"/>
            <a:r>
              <a:rPr lang="en-US" dirty="0" smtClean="0"/>
              <a:t>How should privacy design guidelines look like?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Alternate Process 10"/>
          <p:cNvSpPr/>
          <p:nvPr/>
        </p:nvSpPr>
        <p:spPr bwMode="auto">
          <a:xfrm>
            <a:off x="2717800" y="3476618"/>
            <a:ext cx="6172200" cy="2009781"/>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9" name="Alternate Process 8"/>
          <p:cNvSpPr/>
          <p:nvPr/>
        </p:nvSpPr>
        <p:spPr bwMode="auto">
          <a:xfrm>
            <a:off x="255588" y="5631378"/>
            <a:ext cx="4572000" cy="1226622"/>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8" name="Alternate Process 7"/>
          <p:cNvSpPr/>
          <p:nvPr/>
        </p:nvSpPr>
        <p:spPr bwMode="auto">
          <a:xfrm>
            <a:off x="3698691" y="1236077"/>
            <a:ext cx="4302309" cy="538609"/>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28683" name="Title 1"/>
          <p:cNvSpPr>
            <a:spLocks noGrp="1"/>
          </p:cNvSpPr>
          <p:nvPr>
            <p:ph type="title"/>
          </p:nvPr>
        </p:nvSpPr>
        <p:spPr/>
        <p:txBody>
          <a:bodyPr/>
          <a:lstStyle/>
          <a:p>
            <a:r>
              <a:rPr lang="en-US" dirty="0" smtClean="0"/>
              <a:t>What is Privacy?</a:t>
            </a:r>
          </a:p>
        </p:txBody>
      </p:sp>
      <p:sp>
        <p:nvSpPr>
          <p:cNvPr id="4" name="Alternate Process 3"/>
          <p:cNvSpPr/>
          <p:nvPr/>
        </p:nvSpPr>
        <p:spPr bwMode="auto">
          <a:xfrm>
            <a:off x="381000" y="2057399"/>
            <a:ext cx="5046096" cy="1200329"/>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sp>
      <p:sp>
        <p:nvSpPr>
          <p:cNvPr id="28687" name="Rectangle 4"/>
          <p:cNvSpPr>
            <a:spLocks noChangeArrowheads="1"/>
          </p:cNvSpPr>
          <p:nvPr/>
        </p:nvSpPr>
        <p:spPr bwMode="auto">
          <a:xfrm>
            <a:off x="420687" y="2057400"/>
            <a:ext cx="5006409" cy="1200329"/>
          </a:xfrm>
          <a:prstGeom prst="rect">
            <a:avLst/>
          </a:prstGeom>
          <a:noFill/>
          <a:ln w="9525">
            <a:noFill/>
            <a:miter lim="800000"/>
            <a:headEnd/>
            <a:tailEnd/>
          </a:ln>
        </p:spPr>
        <p:txBody>
          <a:bodyPr wrap="square">
            <a:prstTxWarp prst="textNoShape">
              <a:avLst/>
            </a:prstTxWarp>
            <a:spAutoFit/>
          </a:bodyPr>
          <a:lstStyle/>
          <a:p>
            <a:r>
              <a:rPr lang="en-US" dirty="0"/>
              <a:t>Privacy requires that an individual has a means to exercise selective control of access to the self and is aware of the potential consequences of exercising that control (</a:t>
            </a:r>
            <a:r>
              <a:rPr lang="en-US" i="1" dirty="0"/>
              <a:t>Altman</a:t>
            </a:r>
            <a:r>
              <a:rPr lang="en-US" dirty="0"/>
              <a:t>).</a:t>
            </a:r>
          </a:p>
        </p:txBody>
      </p:sp>
      <p:sp>
        <p:nvSpPr>
          <p:cNvPr id="28688" name="Rectangle 5"/>
          <p:cNvSpPr>
            <a:spLocks noChangeArrowheads="1"/>
          </p:cNvSpPr>
          <p:nvPr/>
        </p:nvSpPr>
        <p:spPr bwMode="auto">
          <a:xfrm>
            <a:off x="255588" y="5631378"/>
            <a:ext cx="4572000" cy="1200329"/>
          </a:xfrm>
          <a:prstGeom prst="rect">
            <a:avLst/>
          </a:prstGeom>
          <a:noFill/>
          <a:ln w="9525">
            <a:noFill/>
            <a:miter lim="800000"/>
            <a:headEnd/>
            <a:tailEnd/>
          </a:ln>
        </p:spPr>
        <p:txBody>
          <a:bodyPr wrap="square">
            <a:prstTxWarp prst="textNoShape">
              <a:avLst/>
            </a:prstTxWarp>
            <a:spAutoFit/>
          </a:bodyPr>
          <a:lstStyle/>
          <a:p>
            <a:r>
              <a:rPr lang="en-US" dirty="0"/>
              <a:t>Privacy is the claim of individuals, groups, or institutions to determine for themselves when, how, and to what extent information about them is communicated to others. (</a:t>
            </a:r>
            <a:r>
              <a:rPr lang="en-US" i="1" dirty="0"/>
              <a:t>Westin</a:t>
            </a:r>
            <a:r>
              <a:rPr lang="en-US" dirty="0"/>
              <a:t>)</a:t>
            </a:r>
          </a:p>
        </p:txBody>
      </p:sp>
      <p:sp>
        <p:nvSpPr>
          <p:cNvPr id="28689" name="Rectangle 6"/>
          <p:cNvSpPr>
            <a:spLocks noChangeArrowheads="1"/>
          </p:cNvSpPr>
          <p:nvPr/>
        </p:nvSpPr>
        <p:spPr bwMode="auto">
          <a:xfrm>
            <a:off x="3886200" y="1312863"/>
            <a:ext cx="4141616" cy="369332"/>
          </a:xfrm>
          <a:prstGeom prst="rect">
            <a:avLst/>
          </a:prstGeom>
          <a:noFill/>
          <a:ln w="9525">
            <a:noFill/>
            <a:miter lim="800000"/>
            <a:headEnd/>
            <a:tailEnd/>
          </a:ln>
        </p:spPr>
        <p:txBody>
          <a:bodyPr wrap="none">
            <a:prstTxWarp prst="textNoShape">
              <a:avLst/>
            </a:prstTxWarp>
            <a:spAutoFit/>
          </a:bodyPr>
          <a:lstStyle/>
          <a:p>
            <a:r>
              <a:rPr lang="en-US" dirty="0"/>
              <a:t>Right to be let alone” (</a:t>
            </a:r>
            <a:r>
              <a:rPr lang="en-US" i="1" dirty="0"/>
              <a:t>Warren &amp; Brandeis</a:t>
            </a:r>
            <a:r>
              <a:rPr lang="en-US" dirty="0"/>
              <a:t>)</a:t>
            </a:r>
          </a:p>
        </p:txBody>
      </p:sp>
      <p:sp>
        <p:nvSpPr>
          <p:cNvPr id="28690" name="Rectangle 9"/>
          <p:cNvSpPr>
            <a:spLocks noChangeArrowheads="1"/>
          </p:cNvSpPr>
          <p:nvPr/>
        </p:nvSpPr>
        <p:spPr bwMode="auto">
          <a:xfrm>
            <a:off x="2717800" y="3477304"/>
            <a:ext cx="6172200" cy="2031325"/>
          </a:xfrm>
          <a:prstGeom prst="rect">
            <a:avLst/>
          </a:prstGeom>
          <a:noFill/>
          <a:ln w="9525">
            <a:noFill/>
            <a:miter lim="800000"/>
            <a:headEnd/>
            <a:tailEnd/>
          </a:ln>
        </p:spPr>
        <p:txBody>
          <a:bodyPr>
            <a:prstTxWarp prst="textNoShape">
              <a:avLst/>
            </a:prstTxWarp>
            <a:spAutoFit/>
          </a:bodyPr>
          <a:lstStyle/>
          <a:p>
            <a:r>
              <a:rPr lang="en-US" i="1" dirty="0"/>
              <a:t>Prosser </a:t>
            </a:r>
            <a:r>
              <a:rPr lang="en-US" dirty="0"/>
              <a:t>focuses on a categorization of privacy based on four torts:  </a:t>
            </a:r>
          </a:p>
          <a:p>
            <a:pPr lvl="1" algn="l">
              <a:buFont typeface="Arial" charset="0"/>
              <a:buChar char="•"/>
            </a:pPr>
            <a:r>
              <a:rPr lang="en-US" dirty="0"/>
              <a:t> Intrusion upon an individual’s seclusion, solitude, </a:t>
            </a:r>
            <a:br>
              <a:rPr lang="en-US" dirty="0"/>
            </a:br>
            <a:r>
              <a:rPr lang="en-US" dirty="0"/>
              <a:t>   or private affairs</a:t>
            </a:r>
          </a:p>
          <a:p>
            <a:pPr lvl="1" algn="l">
              <a:buFont typeface="Arial" charset="0"/>
              <a:buChar char="•"/>
            </a:pPr>
            <a:r>
              <a:rPr lang="en-US" dirty="0"/>
              <a:t> Public disclosure of </a:t>
            </a:r>
            <a:r>
              <a:rPr lang="en-US" dirty="0" err="1"/>
              <a:t>embarassing</a:t>
            </a:r>
            <a:r>
              <a:rPr lang="en-US" dirty="0"/>
              <a:t> private facts</a:t>
            </a:r>
          </a:p>
          <a:p>
            <a:pPr lvl="1" algn="l">
              <a:buFont typeface="Arial" charset="0"/>
              <a:buChar char="•"/>
            </a:pPr>
            <a:r>
              <a:rPr lang="en-US" dirty="0"/>
              <a:t> Publicity placing an individual in a false light</a:t>
            </a:r>
          </a:p>
          <a:p>
            <a:pPr lvl="1" algn="l">
              <a:buFont typeface="Arial" charset="0"/>
              <a:buChar char="•"/>
            </a:pPr>
            <a:r>
              <a:rPr lang="en-US" dirty="0"/>
              <a:t>  Appropriation of an individual’s likeness for advantage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p>
        </p:txBody>
      </p:sp>
      <p:sp>
        <p:nvSpPr>
          <p:cNvPr id="3" name="Content Placeholder 2"/>
          <p:cNvSpPr>
            <a:spLocks noGrp="1"/>
          </p:cNvSpPr>
          <p:nvPr>
            <p:ph idx="1"/>
          </p:nvPr>
        </p:nvSpPr>
        <p:spPr>
          <a:xfrm>
            <a:off x="457200" y="1600200"/>
            <a:ext cx="8444198" cy="4756150"/>
          </a:xfrm>
        </p:spPr>
        <p:txBody>
          <a:bodyPr>
            <a:normAutofit/>
          </a:bodyPr>
          <a:lstStyle/>
          <a:p>
            <a:r>
              <a:rPr lang="en-US" dirty="0" smtClean="0"/>
              <a:t>Background IAB &amp; </a:t>
            </a:r>
            <a:r>
              <a:rPr lang="en-US" dirty="0" smtClean="0"/>
              <a:t>IETF </a:t>
            </a:r>
          </a:p>
          <a:p>
            <a:pPr lvl="1"/>
            <a:r>
              <a:rPr lang="en-US" dirty="0" smtClean="0"/>
              <a:t>(Relevant for audience not familiar with IETF.)</a:t>
            </a:r>
          </a:p>
          <a:p>
            <a:r>
              <a:rPr lang="en-US" dirty="0" smtClean="0"/>
              <a:t>Security </a:t>
            </a:r>
            <a:r>
              <a:rPr lang="en-US" dirty="0" smtClean="0"/>
              <a:t>in the IETF</a:t>
            </a:r>
          </a:p>
          <a:p>
            <a:r>
              <a:rPr lang="en-US" dirty="0" smtClean="0"/>
              <a:t>From Security to Privacy</a:t>
            </a:r>
          </a:p>
          <a:p>
            <a:r>
              <a:rPr lang="en-US" dirty="0" smtClean="0"/>
              <a:t>Privacy Engineering</a:t>
            </a:r>
          </a:p>
          <a:p>
            <a:r>
              <a:rPr lang="en-US" dirty="0" smtClean="0"/>
              <a:t>Our Privacy Guidelines</a:t>
            </a:r>
          </a:p>
          <a:p>
            <a:r>
              <a:rPr lang="en-US" dirty="0" smtClean="0"/>
              <a:t>Examples</a:t>
            </a:r>
          </a:p>
        </p:txBody>
      </p:sp>
      <p:sp>
        <p:nvSpPr>
          <p:cNvPr id="4" name="Slide Number Placeholder 3"/>
          <p:cNvSpPr>
            <a:spLocks noGrp="1"/>
          </p:cNvSpPr>
          <p:nvPr>
            <p:ph type="sldNum" sz="quarter" idx="12"/>
          </p:nvPr>
        </p:nvSpPr>
        <p:spPr/>
        <p:txBody>
          <a:bodyPr/>
          <a:lstStyle/>
          <a:p>
            <a:fld id="{653CFC73-EE9A-DB4E-BAEF-761276C1F80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Privacy? (cont.)</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r>
              <a:rPr lang="en-US" dirty="0" smtClean="0"/>
              <a:t>“Privacy is a complicated concept with a rich history that spans many disciplines.  With regard to data, often it is a concept applied to ‘personal data’, information relating to an identified or identifiable individual.” (</a:t>
            </a:r>
            <a:r>
              <a:rPr lang="en-US" dirty="0" smtClean="0">
                <a:hlinkClick r:id="rId2"/>
              </a:rPr>
              <a:t>draft-</a:t>
            </a:r>
            <a:r>
              <a:rPr lang="en-US" dirty="0" err="1" smtClean="0">
                <a:hlinkClick r:id="rId2"/>
              </a:rPr>
              <a:t>iab</a:t>
            </a:r>
            <a:r>
              <a:rPr lang="en-US" dirty="0" smtClean="0">
                <a:hlinkClick r:id="rId2"/>
              </a:rPr>
              <a:t>-privacy-considerations</a:t>
            </a:r>
            <a:r>
              <a:rPr lang="en-US" dirty="0" smtClean="0"/>
              <a:t>)</a:t>
            </a:r>
          </a:p>
          <a:p>
            <a:r>
              <a:rPr lang="en-US" dirty="0" smtClean="0"/>
              <a:t>“We recognize when we see it (or loose it).” concept.</a:t>
            </a:r>
          </a:p>
          <a:p>
            <a:r>
              <a:rPr lang="en-US" dirty="0" smtClean="0"/>
              <a:t>In the end we decided not to define privacy explicitly. It is the sum of what is described in </a:t>
            </a:r>
            <a:r>
              <a:rPr lang="en-US" dirty="0" smtClean="0">
                <a:hlinkClick r:id="rId2"/>
              </a:rPr>
              <a:t>draft-iab-privacy-considerations</a:t>
            </a:r>
            <a:r>
              <a:rPr lang="en-US" dirty="0" smtClean="0">
                <a:hlinkClick r:id="rId2"/>
              </a:rPr>
              <a:t> </a:t>
            </a:r>
            <a:endParaRPr lang="en-US" dirty="0" smtClean="0"/>
          </a:p>
          <a:p>
            <a:pPr lvl="1"/>
            <a:r>
              <a:rPr lang="en-US" dirty="0" smtClean="0"/>
              <a:t>Similar approach token with RFC 3552 (Security)</a:t>
            </a:r>
            <a:endParaRPr lang="en-US" dirty="0" smtClean="0"/>
          </a:p>
          <a:p>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Engineering</a:t>
            </a:r>
          </a:p>
        </p:txBody>
      </p:sp>
      <p:sp>
        <p:nvSpPr>
          <p:cNvPr id="5" name="Text Placeholder 4"/>
          <p:cNvSpPr>
            <a:spLocks noGrp="1"/>
          </p:cNvSpPr>
          <p:nvPr>
            <p:ph type="body" idx="1"/>
          </p:nvPr>
        </p:nvSpPr>
        <p:spPr/>
        <p:txBody>
          <a:bodyPr/>
          <a:lstStyle/>
          <a:p>
            <a:r>
              <a:rPr lang="en-US" dirty="0" smtClean="0"/>
              <a:t>What can we re-use?</a:t>
            </a:r>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Existing Guidelines</a:t>
            </a:r>
          </a:p>
        </p:txBody>
      </p:sp>
      <p:sp>
        <p:nvSpPr>
          <p:cNvPr id="31747" name="Content Placeholder 2"/>
          <p:cNvSpPr>
            <a:spLocks noGrp="1"/>
          </p:cNvSpPr>
          <p:nvPr>
            <p:ph idx="1"/>
          </p:nvPr>
        </p:nvSpPr>
        <p:spPr/>
        <p:txBody>
          <a:bodyPr>
            <a:normAutofit lnSpcReduction="10000"/>
          </a:bodyPr>
          <a:lstStyle/>
          <a:p>
            <a:r>
              <a:rPr lang="en-US" sz="2400" dirty="0" smtClean="0"/>
              <a:t>Publications on privacy engineering exist: </a:t>
            </a:r>
          </a:p>
          <a:p>
            <a:pPr lvl="1"/>
            <a:r>
              <a:rPr lang="en-US" sz="2000" dirty="0" smtClean="0"/>
              <a:t>Claudia Diaz, et al.</a:t>
            </a:r>
            <a:r>
              <a:rPr lang="en-US" sz="2000" dirty="0" smtClean="0">
                <a:hlinkClick r:id="rId2"/>
              </a:rPr>
              <a:t>https://www.cosic.esat.kuleuven.be/publications/article-1542.pdf</a:t>
            </a:r>
            <a:r>
              <a:rPr lang="en-US" sz="2000" dirty="0" smtClean="0"/>
              <a:t> </a:t>
            </a:r>
          </a:p>
          <a:p>
            <a:pPr lvl="1"/>
            <a:r>
              <a:rPr lang="en-US" sz="2000" dirty="0" smtClean="0"/>
              <a:t>Lorrie </a:t>
            </a:r>
            <a:r>
              <a:rPr lang="en-US" sz="2000" dirty="0" err="1" smtClean="0"/>
              <a:t>Cranor</a:t>
            </a:r>
            <a:r>
              <a:rPr lang="en-US" sz="2000" dirty="0" smtClean="0"/>
              <a:t>, et al. </a:t>
            </a:r>
            <a:r>
              <a:rPr lang="en-US" sz="2000" u="sng" dirty="0" smtClean="0"/>
              <a:t> </a:t>
            </a:r>
            <a:r>
              <a:rPr lang="en-US" sz="2000" dirty="0" smtClean="0">
                <a:hlinkClick r:id="rId3"/>
              </a:rPr>
              <a:t>http://papers.ssrn.com/sol3/papers.cfm?abstract_id=1085333</a:t>
            </a:r>
            <a:r>
              <a:rPr lang="en-US" sz="2000" dirty="0" smtClean="0"/>
              <a:t> </a:t>
            </a:r>
            <a:endParaRPr lang="en-US" sz="2000" dirty="0" smtClean="0"/>
          </a:p>
          <a:p>
            <a:pPr lvl="1"/>
            <a:r>
              <a:rPr lang="en-US" sz="2000" dirty="0" smtClean="0"/>
              <a:t>Challenge: We are not in control of the entire lifecycle</a:t>
            </a:r>
          </a:p>
          <a:p>
            <a:r>
              <a:rPr lang="en-US" sz="2400" dirty="0" smtClean="0"/>
              <a:t>Many domain specific proposal for improving privacy</a:t>
            </a:r>
          </a:p>
          <a:p>
            <a:pPr lvl="1"/>
            <a:r>
              <a:rPr lang="en-US" sz="2000" dirty="0" smtClean="0"/>
              <a:t>Example: EFF location privacy (with examples on road pricing)</a:t>
            </a:r>
          </a:p>
          <a:p>
            <a:pPr lvl="1"/>
            <a:r>
              <a:rPr lang="en-US" sz="2000" dirty="0" smtClean="0">
                <a:hlinkClick r:id="rId4"/>
              </a:rPr>
              <a:t>http://www.eff.org/wp/locational-privacy</a:t>
            </a:r>
            <a:r>
              <a:rPr lang="en-US" sz="2000" dirty="0" smtClean="0"/>
              <a:t> </a:t>
            </a:r>
          </a:p>
          <a:p>
            <a:pPr lvl="1"/>
            <a:r>
              <a:rPr lang="en-US" sz="2000" dirty="0" smtClean="0"/>
              <a:t> </a:t>
            </a:r>
            <a:r>
              <a:rPr lang="en-US" sz="2000" dirty="0" smtClean="0"/>
              <a:t>Challenge: We do not standardize domain specific solutions.</a:t>
            </a:r>
          </a:p>
          <a:p>
            <a:r>
              <a:rPr lang="en-US" sz="2800" dirty="0" smtClean="0"/>
              <a:t>Privacy Impact Assessments</a:t>
            </a:r>
            <a:endParaRPr lang="en-US" sz="2800" dirty="0" smtClean="0"/>
          </a:p>
          <a:p>
            <a:pPr lvl="1"/>
            <a:r>
              <a:rPr lang="en-US" sz="2000" dirty="0" smtClean="0"/>
              <a:t>Challenge: Focus often on later stages of the development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Re-Using Existing Guidelines, cont.</a:t>
            </a:r>
          </a:p>
        </p:txBody>
      </p:sp>
      <p:sp>
        <p:nvSpPr>
          <p:cNvPr id="32771" name="Content Placeholder 2"/>
          <p:cNvSpPr>
            <a:spLocks noGrp="1"/>
          </p:cNvSpPr>
          <p:nvPr>
            <p:ph idx="1"/>
          </p:nvPr>
        </p:nvSpPr>
        <p:spPr/>
        <p:txBody>
          <a:bodyPr>
            <a:normAutofit fontScale="92500" lnSpcReduction="10000"/>
          </a:bodyPr>
          <a:lstStyle/>
          <a:p>
            <a:r>
              <a:rPr lang="en-US" sz="2800" dirty="0" smtClean="0"/>
              <a:t>Privacy Principles</a:t>
            </a:r>
          </a:p>
          <a:p>
            <a:pPr lvl="1"/>
            <a:r>
              <a:rPr lang="en-US" sz="2400" dirty="0" smtClean="0"/>
              <a:t>Many available and they all provide valuable insight.</a:t>
            </a:r>
          </a:p>
          <a:p>
            <a:pPr lvl="1">
              <a:buNone/>
            </a:pPr>
            <a:r>
              <a:rPr lang="en-US" sz="2400" dirty="0" smtClean="0"/>
              <a:t>	(e.g., </a:t>
            </a:r>
            <a:r>
              <a:rPr lang="en-US" sz="2400" dirty="0" err="1" smtClean="0"/>
              <a:t>FIPs</a:t>
            </a:r>
            <a:r>
              <a:rPr lang="en-US" sz="2400" dirty="0" smtClean="0"/>
              <a:t>, OECD Privacy Principles,  Madrid Resolution)</a:t>
            </a:r>
          </a:p>
          <a:p>
            <a:pPr lvl="1"/>
            <a:r>
              <a:rPr lang="en-US" sz="2400" dirty="0" smtClean="0"/>
              <a:t>Example:  Fair Information Practices</a:t>
            </a:r>
          </a:p>
          <a:p>
            <a:pPr lvl="2"/>
            <a:r>
              <a:rPr lang="en-US" sz="2000" dirty="0" smtClean="0"/>
              <a:t>Notice and Consent</a:t>
            </a:r>
          </a:p>
          <a:p>
            <a:pPr lvl="2"/>
            <a:r>
              <a:rPr lang="en-US" sz="2000" dirty="0" smtClean="0"/>
              <a:t>Collection Limitation</a:t>
            </a:r>
          </a:p>
          <a:p>
            <a:pPr lvl="2"/>
            <a:r>
              <a:rPr lang="en-US" sz="2000" dirty="0" smtClean="0"/>
              <a:t>Use/Disclosure Limitation</a:t>
            </a:r>
          </a:p>
          <a:p>
            <a:pPr lvl="2"/>
            <a:r>
              <a:rPr lang="en-US" sz="2000" dirty="0" smtClean="0"/>
              <a:t>Retention Limitation</a:t>
            </a:r>
          </a:p>
          <a:p>
            <a:pPr lvl="2"/>
            <a:r>
              <a:rPr lang="en-US" sz="2000" dirty="0" smtClean="0"/>
              <a:t>Accuracy</a:t>
            </a:r>
          </a:p>
          <a:p>
            <a:pPr lvl="2"/>
            <a:r>
              <a:rPr lang="en-US" sz="2000" dirty="0" smtClean="0"/>
              <a:t>Access</a:t>
            </a:r>
          </a:p>
          <a:p>
            <a:pPr lvl="2"/>
            <a:r>
              <a:rPr lang="en-US" sz="2000" dirty="0" smtClean="0"/>
              <a:t>Security </a:t>
            </a:r>
            <a:endParaRPr lang="en-US" sz="2000" dirty="0" smtClean="0"/>
          </a:p>
          <a:p>
            <a:pPr lvl="1"/>
            <a:r>
              <a:rPr lang="en-US" sz="2378" dirty="0" smtClean="0"/>
              <a:t>Challenge: Too abstract and largely outside the scope of protocol engineers. </a:t>
            </a:r>
          </a:p>
          <a:p>
            <a:pPr lvl="2"/>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Guidance from Regulators &amp; Data Protection Authorities</a:t>
            </a:r>
            <a:endParaRPr lang="en-US" sz="3200" dirty="0"/>
          </a:p>
        </p:txBody>
      </p:sp>
      <p:sp>
        <p:nvSpPr>
          <p:cNvPr id="3" name="Content Placeholder 2"/>
          <p:cNvSpPr>
            <a:spLocks noGrp="1"/>
          </p:cNvSpPr>
          <p:nvPr>
            <p:ph idx="1"/>
          </p:nvPr>
        </p:nvSpPr>
        <p:spPr>
          <a:xfrm>
            <a:off x="457200" y="1600200"/>
            <a:ext cx="8432218" cy="4917821"/>
          </a:xfrm>
        </p:spPr>
        <p:txBody>
          <a:bodyPr>
            <a:normAutofit fontScale="70000" lnSpcReduction="20000"/>
          </a:bodyPr>
          <a:lstStyle/>
          <a:p>
            <a:r>
              <a:rPr lang="en-US" dirty="0" smtClean="0">
                <a:hlinkClick r:id="rId2"/>
              </a:rPr>
              <a:t>European Commission</a:t>
            </a:r>
            <a:r>
              <a:rPr lang="en-US" dirty="0" smtClean="0"/>
              <a:t>:</a:t>
            </a:r>
          </a:p>
          <a:p>
            <a:pPr lvl="1"/>
            <a:r>
              <a:rPr lang="en-US" dirty="0" smtClean="0"/>
              <a:t>Example: Directive 95/46/EC</a:t>
            </a:r>
          </a:p>
          <a:p>
            <a:r>
              <a:rPr lang="en-US" dirty="0" smtClean="0">
                <a:hlinkClick r:id="rId3"/>
              </a:rPr>
              <a:t>Article 29 WP</a:t>
            </a:r>
            <a:r>
              <a:rPr lang="en-US" dirty="0" smtClean="0"/>
              <a:t> issue “opinions” on how different directives are applied to recent developments, such as changes in the business eco-system. </a:t>
            </a:r>
          </a:p>
          <a:p>
            <a:pPr lvl="1"/>
            <a:r>
              <a:rPr lang="en-US" dirty="0" smtClean="0"/>
              <a:t>Example Opinion 2/2010 on </a:t>
            </a:r>
            <a:r>
              <a:rPr lang="en-US" dirty="0" err="1" smtClean="0"/>
              <a:t>Behavioural</a:t>
            </a:r>
            <a:r>
              <a:rPr lang="en-US" dirty="0" smtClean="0"/>
              <a:t> Advertising, which is an analysis of the “Cookie” Directive. </a:t>
            </a:r>
          </a:p>
          <a:p>
            <a:r>
              <a:rPr lang="en-US" dirty="0" smtClean="0"/>
              <a:t>The </a:t>
            </a:r>
            <a:r>
              <a:rPr lang="en-US" dirty="0" smtClean="0">
                <a:hlinkClick r:id="rId4"/>
              </a:rPr>
              <a:t>International Working Group on Data Protection in Telecommunications (IWGDPT)</a:t>
            </a:r>
            <a:r>
              <a:rPr lang="en-US" dirty="0" smtClean="0"/>
              <a:t> (aka Berlin Group) goes a step further than the Article 29 WP and takes technology into consideration in their analysis.</a:t>
            </a:r>
          </a:p>
          <a:p>
            <a:r>
              <a:rPr lang="en-US" dirty="0" smtClean="0"/>
              <a:t>Guidance is at a high level and often technology neutral.</a:t>
            </a:r>
            <a:endParaRPr lang="en-US" dirty="0" smtClean="0"/>
          </a:p>
          <a:p>
            <a:r>
              <a:rPr lang="en-US" sz="3143" dirty="0" smtClean="0"/>
              <a:t>Challenge: It cannot immediately be applied to technical standards and often talks to a different audience.</a:t>
            </a:r>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Privacy Guidelines</a:t>
            </a:r>
          </a:p>
        </p:txBody>
      </p:sp>
      <p:sp>
        <p:nvSpPr>
          <p:cNvPr id="5" name="Text Placeholder 4"/>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405"/>
            <a:ext cx="8229600" cy="1143000"/>
          </a:xfrm>
        </p:spPr>
        <p:txBody>
          <a:bodyPr>
            <a:noAutofit/>
          </a:bodyPr>
          <a:lstStyle/>
          <a:p>
            <a:r>
              <a:rPr lang="en-US" sz="3600" dirty="0" smtClean="0"/>
              <a:t>Privacy Considerations </a:t>
            </a:r>
            <a:br>
              <a:rPr lang="en-US" sz="3600" dirty="0" smtClean="0"/>
            </a:br>
            <a:r>
              <a:rPr lang="en-US" sz="3600" dirty="0" smtClean="0"/>
              <a:t>Document</a:t>
            </a:r>
            <a:r>
              <a:rPr lang="en-US" sz="3600" dirty="0" smtClean="0"/>
              <a:t> Content</a:t>
            </a:r>
            <a:endParaRPr lang="en-US" sz="3600" dirty="0"/>
          </a:p>
        </p:txBody>
      </p:sp>
      <p:sp>
        <p:nvSpPr>
          <p:cNvPr id="3" name="Content Placeholder 2"/>
          <p:cNvSpPr>
            <a:spLocks noGrp="1"/>
          </p:cNvSpPr>
          <p:nvPr>
            <p:ph idx="1"/>
          </p:nvPr>
        </p:nvSpPr>
        <p:spPr>
          <a:xfrm>
            <a:off x="457200" y="1223406"/>
            <a:ext cx="8229600" cy="5498070"/>
          </a:xfrm>
        </p:spPr>
        <p:txBody>
          <a:bodyPr>
            <a:normAutofit/>
          </a:bodyPr>
          <a:lstStyle/>
          <a:p>
            <a:endParaRPr lang="en-US" dirty="0" smtClean="0"/>
          </a:p>
          <a:p>
            <a:r>
              <a:rPr lang="en-US" dirty="0" smtClean="0"/>
              <a:t>Terminology </a:t>
            </a:r>
          </a:p>
          <a:p>
            <a:r>
              <a:rPr lang="en-US" dirty="0" smtClean="0"/>
              <a:t>Threat model </a:t>
            </a:r>
          </a:p>
          <a:p>
            <a:r>
              <a:rPr lang="en-US" dirty="0" smtClean="0"/>
              <a:t>Threat mitigation </a:t>
            </a:r>
          </a:p>
          <a:p>
            <a:r>
              <a:rPr lang="en-US" dirty="0" smtClean="0"/>
              <a:t>Guidelines</a:t>
            </a:r>
          </a:p>
          <a:p>
            <a:pPr lvl="1">
              <a:buNone/>
            </a:pPr>
            <a:endParaRPr lang="en-US" dirty="0"/>
          </a:p>
        </p:txBody>
      </p:sp>
      <p:sp>
        <p:nvSpPr>
          <p:cNvPr id="4" name="Slide Number Placeholder 3"/>
          <p:cNvSpPr>
            <a:spLocks noGrp="1"/>
          </p:cNvSpPr>
          <p:nvPr>
            <p:ph type="sldNum" sz="quarter" idx="12"/>
          </p:nvPr>
        </p:nvSpPr>
        <p:spPr/>
        <p:txBody>
          <a:bodyPr/>
          <a:lstStyle/>
          <a:p>
            <a:fld id="{653CFC73-EE9A-DB4E-BAEF-761276C1F80A}" type="slidenum">
              <a: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a:t>
            </a:r>
          </a:p>
        </p:txBody>
      </p:sp>
      <p:sp>
        <p:nvSpPr>
          <p:cNvPr id="3" name="Content Placeholder 2"/>
          <p:cNvSpPr>
            <a:spLocks noGrp="1"/>
          </p:cNvSpPr>
          <p:nvPr>
            <p:ph idx="1"/>
          </p:nvPr>
        </p:nvSpPr>
        <p:spPr>
          <a:xfrm>
            <a:off x="457200" y="1600200"/>
            <a:ext cx="8229600" cy="4756150"/>
          </a:xfrm>
        </p:spPr>
        <p:txBody>
          <a:bodyPr>
            <a:normAutofit fontScale="92500" lnSpcReduction="20000"/>
          </a:bodyPr>
          <a:lstStyle/>
          <a:p>
            <a:r>
              <a:rPr lang="en-US" dirty="0" smtClean="0"/>
              <a:t>Initially terminology was taken from here: </a:t>
            </a:r>
            <a:r>
              <a:rPr lang="en-US" dirty="0" smtClean="0">
                <a:hlinkClick r:id="rId2"/>
              </a:rPr>
              <a:t>http://dud.inf.tu-dresden.de/literatur/</a:t>
            </a:r>
            <a:r>
              <a:rPr lang="en-US" dirty="0" smtClean="0"/>
              <a:t> </a:t>
            </a:r>
          </a:p>
          <a:p>
            <a:r>
              <a:rPr lang="en-US" dirty="0" smtClean="0"/>
              <a:t>This was the terminology that researchers used in their publications. </a:t>
            </a:r>
          </a:p>
          <a:p>
            <a:r>
              <a:rPr lang="en-US" dirty="0" smtClean="0"/>
              <a:t>Unfortunately, it was far too complex for the standardization context.</a:t>
            </a:r>
          </a:p>
          <a:p>
            <a:r>
              <a:rPr lang="en-US" dirty="0" smtClean="0"/>
              <a:t>Example: </a:t>
            </a:r>
          </a:p>
          <a:p>
            <a:pPr lvl="1"/>
            <a:r>
              <a:rPr lang="en-US" dirty="0" smtClean="0"/>
              <a:t>Pseudonym: “</a:t>
            </a:r>
            <a:r>
              <a:rPr lang="en-US" i="1" dirty="0" smtClean="0"/>
              <a:t>A pseudonym is an identifier of a subject other than one of the subject’s real names.</a:t>
            </a:r>
            <a:r>
              <a:rPr lang="en-US" dirty="0" smtClean="0"/>
              <a:t>”</a:t>
            </a:r>
          </a:p>
          <a:p>
            <a:pPr lvl="1"/>
            <a:r>
              <a:rPr lang="en-US" dirty="0" smtClean="0"/>
              <a:t>Protocols may carry identifiers, such as the ‘username’, but there is no requirement that the text contains the subject’s real name.</a:t>
            </a:r>
          </a:p>
        </p:txBody>
      </p:sp>
      <p:sp>
        <p:nvSpPr>
          <p:cNvPr id="4" name="Slide Number Placeholder 3"/>
          <p:cNvSpPr>
            <a:spLocks noGrp="1"/>
          </p:cNvSpPr>
          <p:nvPr>
            <p:ph type="sldNum" sz="quarter" idx="12"/>
          </p:nvPr>
        </p:nvSpPr>
        <p:spPr/>
        <p:txBody>
          <a:bodyPr/>
          <a:lstStyle/>
          <a:p>
            <a:fld id="{653CFC73-EE9A-DB4E-BAEF-761276C1F80A}" type="slidenum">
              <a:rPr lang="en-US" smtClean="0"/>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Threat</a:t>
            </a:r>
            <a:r>
              <a:rPr lang="en-US" dirty="0" smtClean="0"/>
              <a:t> Model</a:t>
            </a:r>
            <a:endParaRPr lang="en-US" dirty="0"/>
          </a:p>
        </p:txBody>
      </p:sp>
      <p:sp>
        <p:nvSpPr>
          <p:cNvPr id="3" name="Content Placeholder 2"/>
          <p:cNvSpPr>
            <a:spLocks noGrp="1"/>
          </p:cNvSpPr>
          <p:nvPr>
            <p:ph idx="1"/>
          </p:nvPr>
        </p:nvSpPr>
        <p:spPr>
          <a:xfrm>
            <a:off x="457200" y="1465731"/>
            <a:ext cx="8229600" cy="4525963"/>
          </a:xfrm>
        </p:spPr>
        <p:txBody>
          <a:bodyPr>
            <a:normAutofit fontScale="85000" lnSpcReduction="20000"/>
          </a:bodyPr>
          <a:lstStyle/>
          <a:p>
            <a:r>
              <a:rPr lang="en-US" dirty="0" smtClean="0">
                <a:latin typeface="Calibri"/>
                <a:cs typeface="Calibri"/>
              </a:rPr>
              <a:t>Privacy threat models builds on security threat model and extends it. </a:t>
            </a:r>
          </a:p>
          <a:p>
            <a:r>
              <a:rPr lang="en-US" dirty="0" smtClean="0">
                <a:latin typeface="Calibri"/>
                <a:cs typeface="Calibri"/>
              </a:rPr>
              <a:t>Combined </a:t>
            </a:r>
            <a:r>
              <a:rPr lang="en-US" dirty="0">
                <a:latin typeface="Calibri"/>
                <a:cs typeface="Calibri"/>
              </a:rPr>
              <a:t>security-privacy threats</a:t>
            </a:r>
          </a:p>
          <a:p>
            <a:pPr lvl="1"/>
            <a:r>
              <a:rPr lang="en-US" dirty="0">
                <a:latin typeface="Calibri"/>
                <a:cs typeface="Calibri"/>
              </a:rPr>
              <a:t>Surveillance</a:t>
            </a:r>
          </a:p>
          <a:p>
            <a:pPr lvl="1"/>
            <a:r>
              <a:rPr lang="en-US" dirty="0">
                <a:latin typeface="Calibri"/>
                <a:cs typeface="Calibri"/>
              </a:rPr>
              <a:t>Stored data compromise</a:t>
            </a:r>
          </a:p>
          <a:p>
            <a:pPr lvl="1"/>
            <a:r>
              <a:rPr lang="en-US" dirty="0" smtClean="0">
                <a:latin typeface="Calibri"/>
                <a:cs typeface="Calibri"/>
              </a:rPr>
              <a:t>Intrusion</a:t>
            </a:r>
          </a:p>
          <a:p>
            <a:pPr lvl="1"/>
            <a:r>
              <a:rPr lang="en-US" dirty="0" smtClean="0"/>
              <a:t>Misattribution</a:t>
            </a:r>
            <a:endParaRPr lang="en-US" dirty="0" smtClean="0">
              <a:latin typeface="Calibri"/>
              <a:cs typeface="Calibri"/>
            </a:endParaRPr>
          </a:p>
          <a:p>
            <a:r>
              <a:rPr lang="en-US" dirty="0">
                <a:cs typeface="Calibri"/>
              </a:rPr>
              <a:t>Privacy-specific threats</a:t>
            </a:r>
          </a:p>
          <a:p>
            <a:pPr lvl="1"/>
            <a:r>
              <a:rPr lang="en-US" dirty="0">
                <a:cs typeface="Calibri"/>
              </a:rPr>
              <a:t>Correlation</a:t>
            </a:r>
          </a:p>
          <a:p>
            <a:pPr lvl="1"/>
            <a:r>
              <a:rPr lang="en-US" dirty="0">
                <a:cs typeface="Calibri"/>
              </a:rPr>
              <a:t>Identification</a:t>
            </a:r>
          </a:p>
          <a:p>
            <a:pPr lvl="1"/>
            <a:r>
              <a:rPr lang="en-US" dirty="0">
                <a:cs typeface="Calibri"/>
              </a:rPr>
              <a:t>Secondary use</a:t>
            </a:r>
          </a:p>
          <a:p>
            <a:pPr lvl="1"/>
            <a:r>
              <a:rPr lang="en-US" dirty="0">
                <a:cs typeface="Calibri"/>
              </a:rPr>
              <a:t>Exclusion</a:t>
            </a:r>
          </a:p>
          <a:p>
            <a:pPr>
              <a:buNone/>
            </a:pPr>
            <a:endParaRPr lang="en-US" dirty="0">
              <a:latin typeface="Calibri"/>
              <a:cs typeface="Calibri"/>
            </a:endParaRPr>
          </a:p>
        </p:txBody>
      </p:sp>
      <p:sp>
        <p:nvSpPr>
          <p:cNvPr id="4" name="Slide Number Placeholder 3"/>
          <p:cNvSpPr>
            <a:spLocks noGrp="1"/>
          </p:cNvSpPr>
          <p:nvPr>
            <p:ph type="sldNum" sz="quarter" idx="12"/>
          </p:nvPr>
        </p:nvSpPr>
        <p:spPr/>
        <p:txBody>
          <a:bodyPr/>
          <a:lstStyle/>
          <a:p>
            <a:fld id="{653CFC73-EE9A-DB4E-BAEF-761276C1F80A}" type="slidenum">
              <a: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346"/>
            <a:ext cx="8229600" cy="1143000"/>
          </a:xfrm>
        </p:spPr>
        <p:txBody>
          <a:bodyPr>
            <a:normAutofit/>
          </a:bodyPr>
          <a:lstStyle/>
          <a:p>
            <a:r>
              <a:rPr lang="en-US" dirty="0" smtClean="0"/>
              <a:t>Threat Mitigation</a:t>
            </a:r>
            <a:endParaRPr lang="en-US" dirty="0"/>
          </a:p>
        </p:txBody>
      </p:sp>
      <p:sp>
        <p:nvSpPr>
          <p:cNvPr id="3" name="Content Placeholder 2"/>
          <p:cNvSpPr>
            <a:spLocks noGrp="1"/>
          </p:cNvSpPr>
          <p:nvPr>
            <p:ph idx="1"/>
          </p:nvPr>
        </p:nvSpPr>
        <p:spPr>
          <a:xfrm>
            <a:off x="457200" y="1238346"/>
            <a:ext cx="8229600" cy="5483129"/>
          </a:xfrm>
        </p:spPr>
        <p:txBody>
          <a:bodyPr>
            <a:normAutofit lnSpcReduction="10000"/>
          </a:bodyPr>
          <a:lstStyle/>
          <a:p>
            <a:r>
              <a:rPr lang="en-US" dirty="0">
                <a:latin typeface="Calibri"/>
                <a:cs typeface="Calibri"/>
              </a:rPr>
              <a:t>Data minimization</a:t>
            </a:r>
            <a:endParaRPr lang="en-US" dirty="0" smtClean="0">
              <a:latin typeface="Calibri"/>
              <a:cs typeface="Calibri"/>
            </a:endParaRPr>
          </a:p>
          <a:p>
            <a:pPr lvl="1"/>
            <a:r>
              <a:rPr lang="en-US" dirty="0" smtClean="0">
                <a:latin typeface="Calibri"/>
                <a:cs typeface="Calibri"/>
              </a:rPr>
              <a:t>Anonymity</a:t>
            </a:r>
          </a:p>
          <a:p>
            <a:pPr lvl="1"/>
            <a:r>
              <a:rPr lang="en-US" dirty="0" err="1" smtClean="0">
                <a:latin typeface="Calibri"/>
                <a:cs typeface="Calibri"/>
              </a:rPr>
              <a:t>Pseudonymity</a:t>
            </a:r>
            <a:endParaRPr lang="en-US" dirty="0" smtClean="0">
              <a:latin typeface="Calibri"/>
              <a:cs typeface="Calibri"/>
            </a:endParaRPr>
          </a:p>
          <a:p>
            <a:pPr lvl="1"/>
            <a:r>
              <a:rPr lang="en-US" dirty="0" smtClean="0">
                <a:latin typeface="Calibri"/>
                <a:cs typeface="Calibri"/>
              </a:rPr>
              <a:t>Identity Confidentiality</a:t>
            </a:r>
          </a:p>
          <a:p>
            <a:pPr lvl="1"/>
            <a:r>
              <a:rPr lang="en-US" dirty="0" smtClean="0"/>
              <a:t>Data Minimization within Identity Management</a:t>
            </a:r>
            <a:endParaRPr lang="en-US" dirty="0" smtClean="0">
              <a:latin typeface="Calibri"/>
              <a:cs typeface="Calibri"/>
            </a:endParaRPr>
          </a:p>
          <a:p>
            <a:r>
              <a:rPr lang="en-US" dirty="0" smtClean="0">
                <a:latin typeface="Calibri"/>
                <a:cs typeface="Calibri"/>
              </a:rPr>
              <a:t>User </a:t>
            </a:r>
            <a:r>
              <a:rPr lang="en-US" dirty="0">
                <a:latin typeface="Calibri"/>
                <a:cs typeface="Calibri"/>
              </a:rPr>
              <a:t>participation</a:t>
            </a:r>
            <a:endParaRPr lang="en-US" dirty="0" smtClean="0">
              <a:latin typeface="Calibri"/>
              <a:cs typeface="Calibri"/>
            </a:endParaRPr>
          </a:p>
          <a:p>
            <a:r>
              <a:rPr lang="en-US" dirty="0" smtClean="0">
                <a:latin typeface="Calibri"/>
                <a:cs typeface="Calibri"/>
              </a:rPr>
              <a:t>Security (already described in RFC 3552)</a:t>
            </a:r>
          </a:p>
          <a:p>
            <a:pPr lvl="1"/>
            <a:r>
              <a:rPr lang="en-US" dirty="0">
                <a:latin typeface="Calibri"/>
                <a:cs typeface="Calibri"/>
              </a:rPr>
              <a:t>Confidentiality</a:t>
            </a:r>
          </a:p>
          <a:p>
            <a:pPr lvl="1"/>
            <a:r>
              <a:rPr lang="en-US" dirty="0">
                <a:latin typeface="Calibri"/>
                <a:cs typeface="Calibri"/>
              </a:rPr>
              <a:t>Peer entity authentication</a:t>
            </a:r>
          </a:p>
          <a:p>
            <a:pPr lvl="1"/>
            <a:r>
              <a:rPr lang="en-US" dirty="0">
                <a:latin typeface="Calibri"/>
                <a:cs typeface="Calibri"/>
              </a:rPr>
              <a:t>Unauthorized usage limitation</a:t>
            </a:r>
          </a:p>
          <a:p>
            <a:pPr lvl="1"/>
            <a:r>
              <a:rPr lang="en-US" dirty="0">
                <a:latin typeface="Calibri"/>
                <a:cs typeface="Calibri"/>
              </a:rPr>
              <a:t>Inappropriate usage limitation</a:t>
            </a:r>
            <a:endParaRPr lang="en-US" dirty="0">
              <a:cs typeface="Calibri"/>
            </a:endParaRPr>
          </a:p>
          <a:p>
            <a:pPr>
              <a:buNone/>
            </a:pPr>
            <a:endParaRPr lang="en-US" dirty="0">
              <a:latin typeface="Calibri"/>
              <a:cs typeface="Calibri"/>
            </a:endParaRPr>
          </a:p>
        </p:txBody>
      </p:sp>
      <p:sp>
        <p:nvSpPr>
          <p:cNvPr id="4" name="Slide Number Placeholder 3"/>
          <p:cNvSpPr>
            <a:spLocks noGrp="1"/>
          </p:cNvSpPr>
          <p:nvPr>
            <p:ph type="sldNum" sz="quarter" idx="12"/>
          </p:nvPr>
        </p:nvSpPr>
        <p:spPr/>
        <p:txBody>
          <a:bodyPr/>
          <a:lstStyle/>
          <a:p>
            <a:fld id="{653CFC73-EE9A-DB4E-BAEF-761276C1F80A}" type="slidenum">
              <a: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IAB &amp; IETF </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53CFC73-EE9A-DB4E-BAEF-761276C1F80A}"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Consists of questions to get protocol designers to think about privacy and to describe the tradeoff decisions. </a:t>
            </a:r>
          </a:p>
          <a:p>
            <a:pPr lvl="1"/>
            <a:r>
              <a:rPr lang="en-US" dirty="0" smtClean="0"/>
              <a:t>Does not tell what the solution should be. </a:t>
            </a:r>
          </a:p>
          <a:p>
            <a:r>
              <a:rPr lang="en-US" dirty="0" smtClean="0"/>
              <a:t>Example: Identifiers.</a:t>
            </a:r>
          </a:p>
          <a:p>
            <a:pPr lvl="1"/>
            <a:r>
              <a:rPr lang="en-US" dirty="0" smtClean="0"/>
              <a:t>What identifiers does the protocol use for distinguishing initiators of communications? </a:t>
            </a:r>
          </a:p>
          <a:p>
            <a:pPr lvl="1"/>
            <a:r>
              <a:rPr lang="en-US" dirty="0" smtClean="0"/>
              <a:t>Does the protocol use identifiers that allow different protocol interactions to be correlated? </a:t>
            </a:r>
          </a:p>
          <a:p>
            <a:pPr lvl="1"/>
            <a:r>
              <a:rPr lang="en-US" dirty="0" smtClean="0"/>
              <a:t>What identifiers could be omitted or be made less identifying while still fulfilling the protocol's goals?</a:t>
            </a:r>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Challenges with the </a:t>
            </a:r>
            <a:br>
              <a:rPr lang="en-US" dirty="0" smtClean="0"/>
            </a:br>
            <a:r>
              <a:rPr lang="en-US" dirty="0" smtClean="0"/>
              <a:t>Development Process</a:t>
            </a:r>
          </a:p>
        </p:txBody>
      </p:sp>
      <p:sp>
        <p:nvSpPr>
          <p:cNvPr id="3" name="Content Placeholder 2"/>
          <p:cNvSpPr>
            <a:spLocks noGrp="1"/>
          </p:cNvSpPr>
          <p:nvPr>
            <p:ph idx="1"/>
          </p:nvPr>
        </p:nvSpPr>
        <p:spPr>
          <a:xfrm>
            <a:off x="457200" y="1600200"/>
            <a:ext cx="8229600" cy="4756150"/>
          </a:xfrm>
        </p:spPr>
        <p:txBody>
          <a:bodyPr>
            <a:normAutofit fontScale="85000" lnSpcReduction="20000"/>
          </a:bodyPr>
          <a:lstStyle/>
          <a:p>
            <a:r>
              <a:rPr lang="en-US" dirty="0" smtClean="0"/>
              <a:t>The Internet protocol development process is not monolithic</a:t>
            </a:r>
          </a:p>
          <a:p>
            <a:r>
              <a:rPr lang="en-US" dirty="0" smtClean="0"/>
              <a:t>Depending on the protocol layer it may take many, many years.</a:t>
            </a:r>
          </a:p>
          <a:p>
            <a:r>
              <a:rPr lang="en-US" dirty="0" smtClean="0"/>
              <a:t>There is no single process for how to develop protocols and architectures.</a:t>
            </a:r>
          </a:p>
          <a:p>
            <a:r>
              <a:rPr lang="en-US" dirty="0" smtClean="0"/>
              <a:t>Data minimization and purpose limitation principles are difficult to apply to IETF protocols</a:t>
            </a:r>
          </a:p>
          <a:p>
            <a:pPr lvl="1"/>
            <a:r>
              <a:rPr lang="en-US" dirty="0" smtClean="0"/>
              <a:t>We do not necessarily know the detailed purpose of the applications our protocols are used with.</a:t>
            </a:r>
          </a:p>
          <a:p>
            <a:pPr lvl="1"/>
            <a:r>
              <a:rPr lang="en-US" dirty="0" smtClean="0"/>
              <a:t>The building blocks can be used for many different purposes. </a:t>
            </a:r>
          </a:p>
          <a:p>
            <a:r>
              <a:rPr lang="en-US" dirty="0" smtClean="0"/>
              <a:t>Next slides illustrate some examples. </a:t>
            </a:r>
          </a:p>
        </p:txBody>
      </p:sp>
      <p:sp>
        <p:nvSpPr>
          <p:cNvPr id="4" name="Slide Number Placeholder 3"/>
          <p:cNvSpPr>
            <a:spLocks noGrp="1"/>
          </p:cNvSpPr>
          <p:nvPr>
            <p:ph type="sldNum" sz="quarter" idx="12"/>
          </p:nvPr>
        </p:nvSpPr>
        <p:spPr/>
        <p:txBody>
          <a:bodyPr/>
          <a:lstStyle/>
          <a:p>
            <a:fld id="{653CFC73-EE9A-DB4E-BAEF-761276C1F80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smtClean="0"/>
          </a:p>
        </p:txBody>
      </p:sp>
      <p:sp>
        <p:nvSpPr>
          <p:cNvPr id="5" name="Text Placeholder 4"/>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ctrTitle"/>
          </p:nvPr>
        </p:nvSpPr>
        <p:spPr>
          <a:xfrm>
            <a:off x="457200" y="2130425"/>
            <a:ext cx="8229600" cy="1470025"/>
          </a:xfrm>
        </p:spPr>
        <p:txBody>
          <a:bodyPr/>
          <a:lstStyle/>
          <a:p>
            <a:pPr eaLnBrk="1" hangingPunct="1"/>
            <a:r>
              <a:rPr lang="en-US" sz="4000" dirty="0" smtClean="0"/>
              <a:t>Use Case: </a:t>
            </a:r>
            <a:br>
              <a:rPr lang="en-US" sz="4000" dirty="0" smtClean="0"/>
            </a:br>
            <a:r>
              <a:rPr lang="en-US" sz="4000" dirty="0" err="1" smtClean="0"/>
              <a:t>OAuth</a:t>
            </a:r>
            <a:endParaRPr lang="en-US" sz="4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Protocol Development Example</a:t>
            </a:r>
            <a:br>
              <a:rPr lang="en-US" sz="3600" dirty="0" smtClean="0"/>
            </a:br>
            <a:r>
              <a:rPr lang="en-US" sz="3600" dirty="0" smtClean="0"/>
              <a:t>Stage 1: Identification of a problem</a:t>
            </a:r>
            <a:endParaRPr lang="en-US" sz="3600"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34</a:t>
            </a:fld>
            <a:endParaRPr lang="en-US"/>
          </a:p>
        </p:txBody>
      </p:sp>
      <p:sp>
        <p:nvSpPr>
          <p:cNvPr id="5" name="Content Placeholder 4"/>
          <p:cNvSpPr>
            <a:spLocks noGrp="1"/>
          </p:cNvSpPr>
          <p:nvPr>
            <p:ph idx="1"/>
          </p:nvPr>
        </p:nvSpPr>
        <p:spPr>
          <a:xfrm>
            <a:off x="457200" y="1600200"/>
            <a:ext cx="2442044" cy="4833597"/>
          </a:xfrm>
        </p:spPr>
        <p:txBody>
          <a:bodyPr>
            <a:normAutofit fontScale="77500" lnSpcReduction="20000"/>
          </a:bodyPr>
          <a:lstStyle/>
          <a:p>
            <a:r>
              <a:rPr lang="en-US" dirty="0" smtClean="0"/>
              <a:t>Web mash-ups use data from different sources. </a:t>
            </a:r>
          </a:p>
          <a:p>
            <a:r>
              <a:rPr lang="en-US" dirty="0" smtClean="0"/>
              <a:t>No problem reading public data but protected data requires credentials.</a:t>
            </a:r>
          </a:p>
          <a:p>
            <a:r>
              <a:rPr lang="en-US" dirty="0" smtClean="0"/>
              <a:t>Credential sharing leads to security and privacy problems.</a:t>
            </a:r>
          </a:p>
        </p:txBody>
      </p:sp>
      <p:pic>
        <p:nvPicPr>
          <p:cNvPr id="6" name="Picture 4"/>
          <p:cNvPicPr>
            <a:picLocks noChangeAspect="1" noChangeArrowheads="1"/>
          </p:cNvPicPr>
          <p:nvPr/>
        </p:nvPicPr>
        <p:blipFill>
          <a:blip r:embed="rId2"/>
          <a:srcRect l="1750" t="888" r="2888"/>
          <a:stretch>
            <a:fillRect/>
          </a:stretch>
        </p:blipFill>
        <p:spPr bwMode="auto">
          <a:xfrm>
            <a:off x="3059201" y="1417638"/>
            <a:ext cx="5818187" cy="501615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1587" y="274638"/>
            <a:ext cx="8637831" cy="1143000"/>
          </a:xfrm>
        </p:spPr>
        <p:txBody>
          <a:bodyPr>
            <a:noAutofit/>
          </a:bodyPr>
          <a:lstStyle/>
          <a:p>
            <a:r>
              <a:rPr lang="en-US" sz="3600" dirty="0" smtClean="0"/>
              <a:t>Protocol Development Example</a:t>
            </a:r>
            <a:br>
              <a:rPr lang="en-US" sz="3600" dirty="0" smtClean="0"/>
            </a:br>
            <a:r>
              <a:rPr lang="en-US" sz="3600" dirty="0" smtClean="0"/>
              <a:t>Stage 2: Initial Deployment</a:t>
            </a:r>
            <a:endParaRPr lang="en-US" sz="3600" dirty="0"/>
          </a:p>
        </p:txBody>
      </p:sp>
      <p:sp>
        <p:nvSpPr>
          <p:cNvPr id="3" name="Content Placeholder 2"/>
          <p:cNvSpPr>
            <a:spLocks noGrp="1"/>
          </p:cNvSpPr>
          <p:nvPr>
            <p:ph idx="1"/>
          </p:nvPr>
        </p:nvSpPr>
        <p:spPr>
          <a:xfrm>
            <a:off x="457200" y="1600200"/>
            <a:ext cx="8229600" cy="4756150"/>
          </a:xfrm>
        </p:spPr>
        <p:txBody>
          <a:bodyPr>
            <a:normAutofit fontScale="92500"/>
          </a:bodyPr>
          <a:lstStyle/>
          <a:p>
            <a:r>
              <a:rPr lang="en-US" dirty="0" smtClean="0"/>
              <a:t>Around 2006: Companies create ad-hoc solutions and offer them on their Web pages</a:t>
            </a:r>
          </a:p>
          <a:p>
            <a:r>
              <a:rPr lang="en-US" dirty="0" smtClean="0"/>
              <a:t>Early 2007: Group of people gather to agree on a common solution. </a:t>
            </a:r>
            <a:r>
              <a:rPr lang="en-US" dirty="0" err="1" smtClean="0"/>
              <a:t>OAuth</a:t>
            </a:r>
            <a:r>
              <a:rPr lang="en-US" dirty="0" smtClean="0"/>
              <a:t> starts to exist.</a:t>
            </a:r>
          </a:p>
          <a:p>
            <a:endParaRPr lang="en-US" dirty="0" smtClean="0"/>
          </a:p>
          <a:p>
            <a:endParaRPr lang="en-US" dirty="0" smtClean="0"/>
          </a:p>
          <a:p>
            <a:pPr>
              <a:buNone/>
            </a:pPr>
            <a:r>
              <a:rPr lang="en-US" dirty="0" smtClean="0"/>
              <a:t> </a:t>
            </a:r>
          </a:p>
          <a:p>
            <a:pPr>
              <a:buNone/>
            </a:pPr>
            <a:endParaRPr lang="en-US" dirty="0" smtClean="0"/>
          </a:p>
          <a:p>
            <a:r>
              <a:rPr lang="en-US" dirty="0" smtClean="0"/>
              <a:t>Late 2007: Deployment of </a:t>
            </a:r>
            <a:r>
              <a:rPr lang="en-US" dirty="0" err="1" smtClean="0"/>
              <a:t>OAuth</a:t>
            </a:r>
            <a:r>
              <a:rPr lang="en-US" dirty="0" smtClean="0"/>
              <a:t> well on its way.</a:t>
            </a:r>
          </a:p>
        </p:txBody>
      </p:sp>
      <p:sp>
        <p:nvSpPr>
          <p:cNvPr id="4" name="Slide Number Placeholder 3"/>
          <p:cNvSpPr>
            <a:spLocks noGrp="1"/>
          </p:cNvSpPr>
          <p:nvPr>
            <p:ph type="sldNum" sz="quarter" idx="12"/>
          </p:nvPr>
        </p:nvSpPr>
        <p:spPr/>
        <p:txBody>
          <a:bodyPr/>
          <a:lstStyle/>
          <a:p>
            <a:fld id="{653CFC73-EE9A-DB4E-BAEF-761276C1F80A}" type="slidenum">
              <a:rPr lang="en-US" smtClean="0"/>
              <a:pPr/>
              <a:t>35</a:t>
            </a:fld>
            <a:endParaRPr lang="en-US"/>
          </a:p>
        </p:txBody>
      </p:sp>
      <p:pic>
        <p:nvPicPr>
          <p:cNvPr id="5" name="Picture 4"/>
          <p:cNvPicPr>
            <a:picLocks noChangeAspect="1" noChangeArrowheads="1"/>
          </p:cNvPicPr>
          <p:nvPr/>
        </p:nvPicPr>
        <p:blipFill>
          <a:blip r:embed="rId2"/>
          <a:srcRect/>
          <a:stretch>
            <a:fillRect/>
          </a:stretch>
        </p:blipFill>
        <p:spPr bwMode="auto">
          <a:xfrm>
            <a:off x="3109953" y="3593628"/>
            <a:ext cx="2137440" cy="212888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3999" cy="1143000"/>
          </a:xfrm>
        </p:spPr>
        <p:txBody>
          <a:bodyPr>
            <a:noAutofit/>
          </a:bodyPr>
          <a:lstStyle/>
          <a:p>
            <a:r>
              <a:rPr lang="en-US" sz="3600" dirty="0" smtClean="0"/>
              <a:t>Protocol Development Example</a:t>
            </a:r>
            <a:br>
              <a:rPr lang="en-US" sz="3600" dirty="0" smtClean="0"/>
            </a:br>
            <a:r>
              <a:rPr lang="en-US" sz="3600" dirty="0" smtClean="0"/>
              <a:t>Stage 3: IETF Standardization/Deployment</a:t>
            </a:r>
            <a:endParaRPr lang="en-US" sz="3600"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dirty="0" smtClean="0"/>
              <a:t>Early 2009: Working group gets created. </a:t>
            </a:r>
          </a:p>
          <a:p>
            <a:r>
              <a:rPr lang="en-US" dirty="0" smtClean="0"/>
              <a:t>2012: Working group still works on standardizing </a:t>
            </a:r>
            <a:r>
              <a:rPr lang="en-US" dirty="0" err="1" smtClean="0"/>
              <a:t>OAuth</a:t>
            </a:r>
            <a:r>
              <a:rPr lang="en-US" dirty="0" smtClean="0"/>
              <a:t> 2.0. </a:t>
            </a:r>
          </a:p>
          <a:p>
            <a:pPr lvl="1"/>
            <a:r>
              <a:rPr lang="en-US" dirty="0" smtClean="0"/>
              <a:t>Protocol sees widespread deployment to enables data sharing on the Internet. </a:t>
            </a:r>
          </a:p>
          <a:p>
            <a:pPr lvl="1"/>
            <a:r>
              <a:rPr lang="en-US" dirty="0" smtClean="0"/>
              <a:t>Working group has 850+ members. </a:t>
            </a:r>
          </a:p>
          <a:p>
            <a:pPr lvl="2"/>
            <a:r>
              <a:rPr lang="en-US" dirty="0" smtClean="0"/>
              <a:t>50+ are actively contributing in the standardization process</a:t>
            </a:r>
          </a:p>
          <a:p>
            <a:pPr lvl="2"/>
            <a:r>
              <a:rPr lang="en-US" dirty="0" smtClean="0"/>
              <a:t>10+ people belong to the inner core </a:t>
            </a:r>
          </a:p>
          <a:p>
            <a:pPr lvl="1"/>
            <a:r>
              <a:rPr lang="en-US" dirty="0" smtClean="0"/>
              <a:t>Available implementations: thousands</a:t>
            </a:r>
          </a:p>
          <a:p>
            <a:r>
              <a:rPr lang="en-US" dirty="0" smtClean="0"/>
              <a:t>Related groups start to appear:</a:t>
            </a:r>
          </a:p>
          <a:p>
            <a:pPr lvl="1"/>
            <a:r>
              <a:rPr lang="en-US" dirty="0" smtClean="0"/>
              <a:t>IETF JavaScript Object Signing and Encryption (JOSE)</a:t>
            </a:r>
          </a:p>
          <a:p>
            <a:pPr lvl="1"/>
            <a:r>
              <a:rPr lang="en-US" dirty="0" smtClean="0"/>
              <a:t>W3C JavaScript Crypto API</a:t>
            </a:r>
          </a:p>
          <a:p>
            <a:pPr lvl="1"/>
            <a:r>
              <a:rPr lang="en-US" dirty="0" smtClean="0"/>
              <a:t>IETF Secure Cloud Identity Management (SCIM)</a:t>
            </a:r>
          </a:p>
          <a:p>
            <a:r>
              <a:rPr lang="en-US" dirty="0" err="1" smtClean="0"/>
              <a:t>OAuth</a:t>
            </a:r>
            <a:r>
              <a:rPr lang="en-US" dirty="0" smtClean="0"/>
              <a:t> gets used by other </a:t>
            </a:r>
            <a:r>
              <a:rPr lang="en-US" dirty="0" err="1" smtClean="0"/>
              <a:t>SDOs</a:t>
            </a:r>
            <a:r>
              <a:rPr lang="en-US" dirty="0" smtClean="0"/>
              <a:t> in their architecture.</a:t>
            </a:r>
          </a:p>
          <a:p>
            <a:pPr lvl="1"/>
            <a:r>
              <a:rPr lang="en-US" dirty="0" smtClean="0"/>
              <a:t>Examples: NIST </a:t>
            </a:r>
            <a:r>
              <a:rPr lang="en-US" dirty="0" err="1" smtClean="0"/>
              <a:t>GreenButton</a:t>
            </a:r>
            <a:r>
              <a:rPr lang="en-US" dirty="0" smtClean="0"/>
              <a:t>/Smart Grids, GSMA/OMA </a:t>
            </a:r>
            <a:r>
              <a:rPr lang="en-US" dirty="0" err="1" smtClean="0"/>
              <a:t>OneAPI</a:t>
            </a:r>
            <a:r>
              <a:rPr lang="en-US" dirty="0" smtClean="0"/>
              <a:t> </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653CFC73-EE9A-DB4E-BAEF-761276C1F80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Protocol Development Example</a:t>
            </a:r>
            <a:br>
              <a:rPr lang="en-US" sz="3600" dirty="0" smtClean="0"/>
            </a:br>
            <a:r>
              <a:rPr lang="en-US" sz="3600" dirty="0" smtClean="0"/>
              <a:t>View of the Standardization Expert</a:t>
            </a:r>
            <a:endParaRPr lang="en-US" sz="3600" dirty="0"/>
          </a:p>
        </p:txBody>
      </p:sp>
      <p:pic>
        <p:nvPicPr>
          <p:cNvPr id="5" name="Content Placeholder 4" descr="Screen shot 2012-04-21 at 4.45.44 PM.png"/>
          <p:cNvPicPr>
            <a:picLocks noGrp="1" noChangeAspect="1"/>
          </p:cNvPicPr>
          <p:nvPr>
            <p:ph idx="1"/>
          </p:nvPr>
        </p:nvPicPr>
        <p:blipFill>
          <a:blip r:embed="rId2"/>
          <a:srcRect l="-71807" r="-71807"/>
          <a:stretch>
            <a:fillRect/>
          </a:stretch>
        </p:blipFill>
        <p:spPr>
          <a:xfrm>
            <a:off x="545360" y="1619250"/>
            <a:ext cx="8229600" cy="4525963"/>
          </a:xfrm>
        </p:spPr>
      </p:pic>
      <p:sp>
        <p:nvSpPr>
          <p:cNvPr id="4" name="Slide Number Placeholder 3"/>
          <p:cNvSpPr>
            <a:spLocks noGrp="1"/>
          </p:cNvSpPr>
          <p:nvPr>
            <p:ph type="sldNum" sz="quarter" idx="12"/>
          </p:nvPr>
        </p:nvSpPr>
        <p:spPr/>
        <p:txBody>
          <a:bodyPr/>
          <a:lstStyle/>
          <a:p>
            <a:fld id="{653CFC73-EE9A-DB4E-BAEF-761276C1F80A}" type="slidenum">
              <a:rPr lang="en-US" smtClean="0"/>
              <a:pPr/>
              <a:t>37</a:t>
            </a:fld>
            <a:endParaRPr lang="en-US"/>
          </a:p>
        </p:txBody>
      </p:sp>
      <p:pic>
        <p:nvPicPr>
          <p:cNvPr id="6" name="Picture 5" descr="Screen shot 2012-04-21 at 4.46.00 PM.png"/>
          <p:cNvPicPr>
            <a:picLocks noChangeAspect="1"/>
          </p:cNvPicPr>
          <p:nvPr/>
        </p:nvPicPr>
        <p:blipFill>
          <a:blip r:embed="rId3"/>
          <a:stretch>
            <a:fillRect/>
          </a:stretch>
        </p:blipFill>
        <p:spPr>
          <a:xfrm>
            <a:off x="1814870" y="6356350"/>
            <a:ext cx="4889500" cy="520700"/>
          </a:xfrm>
          <a:prstGeom prst="rect">
            <a:avLst/>
          </a:prstGeom>
        </p:spPr>
      </p:pic>
      <p:pic>
        <p:nvPicPr>
          <p:cNvPr id="7" name="Picture 6" descr="Screen shot 2012-04-21 at 4.46.11 PM.png"/>
          <p:cNvPicPr>
            <a:picLocks noChangeAspect="1"/>
          </p:cNvPicPr>
          <p:nvPr/>
        </p:nvPicPr>
        <p:blipFill>
          <a:blip r:embed="rId4"/>
          <a:stretch>
            <a:fillRect/>
          </a:stretch>
        </p:blipFill>
        <p:spPr>
          <a:xfrm rot="16200000">
            <a:off x="-293330" y="3727450"/>
            <a:ext cx="4737100" cy="520700"/>
          </a:xfrm>
          <a:prstGeom prst="rect">
            <a:avLst/>
          </a:prstGeom>
        </p:spPr>
      </p:pic>
      <p:sp>
        <p:nvSpPr>
          <p:cNvPr id="8" name="Rectangle 7"/>
          <p:cNvSpPr/>
          <p:nvPr/>
        </p:nvSpPr>
        <p:spPr>
          <a:xfrm>
            <a:off x="6704370" y="2782669"/>
            <a:ext cx="2439630" cy="646331"/>
          </a:xfrm>
          <a:prstGeom prst="rect">
            <a:avLst/>
          </a:prstGeom>
        </p:spPr>
        <p:txBody>
          <a:bodyPr wrap="square">
            <a:spAutoFit/>
          </a:bodyPr>
          <a:lstStyle/>
          <a:p>
            <a:pPr>
              <a:buNone/>
            </a:pPr>
            <a:r>
              <a:rPr lang="en-US" dirty="0" smtClean="0"/>
              <a:t>This is how it is shown</a:t>
            </a:r>
            <a:br>
              <a:rPr lang="en-US" dirty="0" smtClean="0"/>
            </a:br>
            <a:r>
              <a:rPr lang="en-US" dirty="0" smtClean="0"/>
              <a:t>in presentations.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Protocol Development Example</a:t>
            </a:r>
            <a:br>
              <a:rPr lang="en-US" sz="3600" dirty="0" smtClean="0"/>
            </a:br>
            <a:r>
              <a:rPr lang="en-US" sz="3600" dirty="0" smtClean="0"/>
              <a:t>View of the Standardization Expert (2)</a:t>
            </a:r>
            <a:endParaRPr lang="en-US" sz="36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This is how it looks like in the standard:</a:t>
            </a:r>
          </a:p>
          <a:p>
            <a:pPr>
              <a:buNone/>
            </a:pPr>
            <a:endParaRPr lang="en-US" dirty="0" smtClean="0"/>
          </a:p>
          <a:p>
            <a:pPr>
              <a:buNone/>
            </a:pPr>
            <a:r>
              <a:rPr lang="en-US" dirty="0" smtClean="0"/>
              <a:t>     HTTP/1.1 200 OK</a:t>
            </a:r>
          </a:p>
          <a:p>
            <a:pPr>
              <a:buNone/>
            </a:pPr>
            <a:r>
              <a:rPr lang="en-US" dirty="0" smtClean="0"/>
              <a:t>     Content-Type: application/</a:t>
            </a:r>
            <a:r>
              <a:rPr lang="en-US" dirty="0" err="1" smtClean="0"/>
              <a:t>json;charset</a:t>
            </a:r>
            <a:r>
              <a:rPr lang="en-US" dirty="0" smtClean="0"/>
              <a:t>=UTF-8</a:t>
            </a:r>
          </a:p>
          <a:p>
            <a:pPr>
              <a:buNone/>
            </a:pPr>
            <a:r>
              <a:rPr lang="en-US" dirty="0" smtClean="0"/>
              <a:t>     Cache-Control: no-store</a:t>
            </a:r>
          </a:p>
          <a:p>
            <a:pPr>
              <a:buNone/>
            </a:pPr>
            <a:r>
              <a:rPr lang="en-US" dirty="0" smtClean="0"/>
              <a:t>     </a:t>
            </a:r>
            <a:r>
              <a:rPr lang="en-US" dirty="0" err="1" smtClean="0"/>
              <a:t>Pragma</a:t>
            </a:r>
            <a:r>
              <a:rPr lang="en-US" dirty="0" smtClean="0"/>
              <a:t>: no-cache</a:t>
            </a:r>
          </a:p>
          <a:p>
            <a:pPr>
              <a:buNone/>
            </a:pPr>
            <a:endParaRPr lang="en-US" dirty="0" smtClean="0"/>
          </a:p>
          <a:p>
            <a:pPr>
              <a:buNone/>
            </a:pPr>
            <a:r>
              <a:rPr lang="en-US" dirty="0" smtClean="0"/>
              <a:t>     {</a:t>
            </a:r>
          </a:p>
          <a:p>
            <a:pPr>
              <a:buNone/>
            </a:pPr>
            <a:r>
              <a:rPr lang="en-US" dirty="0" smtClean="0"/>
              <a:t>       "access_token":"2YotnFZFEjr1zCsicMWpAA",</a:t>
            </a:r>
          </a:p>
          <a:p>
            <a:pPr>
              <a:buNone/>
            </a:pPr>
            <a:r>
              <a:rPr lang="en-US" dirty="0" smtClean="0"/>
              <a:t>       "</a:t>
            </a:r>
            <a:r>
              <a:rPr lang="en-US" dirty="0" err="1" smtClean="0"/>
              <a:t>token_type":"example</a:t>
            </a:r>
            <a:r>
              <a:rPr lang="en-US" dirty="0" smtClean="0"/>
              <a:t>",</a:t>
            </a:r>
          </a:p>
          <a:p>
            <a:pPr>
              <a:buNone/>
            </a:pPr>
            <a:r>
              <a:rPr lang="en-US" dirty="0" smtClean="0"/>
              <a:t>       "expires_in":3600,</a:t>
            </a:r>
          </a:p>
          <a:p>
            <a:pPr>
              <a:buNone/>
            </a:pPr>
            <a:r>
              <a:rPr lang="en-US" dirty="0" smtClean="0"/>
              <a:t>       "refresh_token":"tGzv3JOkF0XG5Qx2TlKWIA",</a:t>
            </a:r>
          </a:p>
          <a:p>
            <a:pPr>
              <a:buNone/>
            </a:pPr>
            <a:r>
              <a:rPr lang="en-US" dirty="0" smtClean="0"/>
              <a:t>       "</a:t>
            </a:r>
            <a:r>
              <a:rPr lang="en-US" dirty="0" err="1" smtClean="0"/>
              <a:t>example_parameter":"example_value</a:t>
            </a:r>
            <a:r>
              <a:rPr lang="en-US" dirty="0" smtClean="0"/>
              <a:t>"</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Protocol Development Example</a:t>
            </a:r>
            <a:br>
              <a:rPr lang="en-US" sz="3600" dirty="0" smtClean="0"/>
            </a:br>
            <a:r>
              <a:rPr lang="en-US" sz="3600" dirty="0" smtClean="0"/>
              <a:t>View of the Implementer</a:t>
            </a:r>
            <a:endParaRPr lang="en-US" sz="3600" dirty="0"/>
          </a:p>
        </p:txBody>
      </p:sp>
      <p:sp>
        <p:nvSpPr>
          <p:cNvPr id="3" name="Content Placeholder 2"/>
          <p:cNvSpPr>
            <a:spLocks noGrp="1"/>
          </p:cNvSpPr>
          <p:nvPr>
            <p:ph idx="1"/>
          </p:nvPr>
        </p:nvSpPr>
        <p:spPr>
          <a:xfrm>
            <a:off x="397301" y="1600200"/>
            <a:ext cx="2752300" cy="5121275"/>
          </a:xfrm>
        </p:spPr>
        <p:txBody>
          <a:bodyPr/>
          <a:lstStyle/>
          <a:p>
            <a:r>
              <a:rPr lang="en-US" sz="2400" dirty="0" smtClean="0"/>
              <a:t>Example: Those who implement libraries, such as </a:t>
            </a:r>
            <a:r>
              <a:rPr lang="en-US" sz="2400" dirty="0" smtClean="0">
                <a:hlinkClick r:id="rId2"/>
              </a:rPr>
              <a:t>http://bit.ly/J82Riy</a:t>
            </a:r>
            <a:endParaRPr lang="en-US" sz="2400" dirty="0" smtClean="0"/>
          </a:p>
          <a:p>
            <a:r>
              <a:rPr lang="en-US" sz="2400" dirty="0" smtClean="0"/>
              <a:t>Library implementers typically do not know for what use cases their code will be utilized. </a:t>
            </a:r>
          </a:p>
          <a:p>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39</a:t>
            </a:fld>
            <a:endParaRPr lang="en-US"/>
          </a:p>
        </p:txBody>
      </p:sp>
      <p:pic>
        <p:nvPicPr>
          <p:cNvPr id="5" name="Picture 4" descr="Screen shot 2012-04-21 at 4.55.28 PM.png"/>
          <p:cNvPicPr>
            <a:picLocks noChangeAspect="1"/>
          </p:cNvPicPr>
          <p:nvPr/>
        </p:nvPicPr>
        <p:blipFill>
          <a:blip r:embed="rId3"/>
          <a:stretch>
            <a:fillRect/>
          </a:stretch>
        </p:blipFill>
        <p:spPr>
          <a:xfrm>
            <a:off x="3149600" y="1600200"/>
            <a:ext cx="5537200" cy="4864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A280F8-B95D-7948-A0E5-79C7AA982012}" type="slidenum">
              <a:rPr lang="fi-FI"/>
              <a:pPr/>
              <a:t>4</a:t>
            </a:fld>
            <a:endParaRPr lang="fi-FI"/>
          </a:p>
        </p:txBody>
      </p:sp>
      <p:sp>
        <p:nvSpPr>
          <p:cNvPr id="3074" name="Rectangle 2"/>
          <p:cNvSpPr>
            <a:spLocks noGrp="1" noChangeArrowheads="1"/>
          </p:cNvSpPr>
          <p:nvPr>
            <p:ph type="title"/>
          </p:nvPr>
        </p:nvSpPr>
        <p:spPr/>
        <p:txBody>
          <a:bodyPr>
            <a:normAutofit fontScale="90000"/>
          </a:bodyPr>
          <a:lstStyle/>
          <a:p>
            <a:r>
              <a:rPr lang="en-US" dirty="0"/>
              <a:t>The</a:t>
            </a:r>
            <a:r>
              <a:rPr lang="en-US" dirty="0" smtClean="0"/>
              <a:t> Internet Architecture Board (IAB)</a:t>
            </a:r>
            <a:endParaRPr lang="fi-FI" dirty="0"/>
          </a:p>
        </p:txBody>
      </p:sp>
      <p:sp>
        <p:nvSpPr>
          <p:cNvPr id="3075" name="Rectangle 3"/>
          <p:cNvSpPr>
            <a:spLocks noGrp="1" noChangeArrowheads="1"/>
          </p:cNvSpPr>
          <p:nvPr>
            <p:ph type="body" idx="1"/>
          </p:nvPr>
        </p:nvSpPr>
        <p:spPr/>
        <p:txBody>
          <a:bodyPr>
            <a:normAutofit/>
          </a:bodyPr>
          <a:lstStyle/>
          <a:p>
            <a:pPr>
              <a:lnSpc>
                <a:spcPct val="90000"/>
              </a:lnSpc>
            </a:pPr>
            <a:r>
              <a:rPr lang="en-US" sz="2800" dirty="0"/>
              <a:t>The IAB is chartered both as a committee of the Internet Engineering Task Force (IETF) and as an advisory body of the Internet Society (ISOC). Its responsibilities include architectural oversight of IETF activities, Internet Standards Process oversight and appeal, and the appointment of the RFC Editor. The IAB is also responsible for the management of the IETF protocol parameter registries.</a:t>
            </a:r>
            <a:endParaRPr lang="en-US" sz="2800" dirty="0" smtClean="0"/>
          </a:p>
          <a:p>
            <a:pPr>
              <a:lnSpc>
                <a:spcPct val="90000"/>
              </a:lnSpc>
            </a:pPr>
            <a:r>
              <a:rPr lang="en-US" sz="2800" dirty="0" smtClean="0"/>
              <a:t>The IAB charter with more details is available with </a:t>
            </a:r>
            <a:r>
              <a:rPr lang="en-US" sz="2800" dirty="0" smtClean="0">
                <a:hlinkClick r:id="rId2"/>
              </a:rPr>
              <a:t>RFC 2850</a:t>
            </a:r>
            <a:r>
              <a:rPr lang="en-US" sz="2800" dirty="0" smtClean="0"/>
              <a:t>.</a:t>
            </a:r>
          </a:p>
          <a:p>
            <a:pPr>
              <a:lnSpc>
                <a:spcPct val="90000"/>
              </a:lnSpc>
            </a:pPr>
            <a:r>
              <a:rPr lang="fi-FI" sz="2800" dirty="0" err="1" smtClean="0"/>
              <a:t>More</a:t>
            </a:r>
            <a:r>
              <a:rPr lang="fi-FI" sz="2800" dirty="0" smtClean="0"/>
              <a:t> info is </a:t>
            </a:r>
            <a:r>
              <a:rPr lang="fi-FI" sz="2800" dirty="0" err="1" smtClean="0"/>
              <a:t>available</a:t>
            </a:r>
            <a:r>
              <a:rPr lang="fi-FI" sz="2800" dirty="0" smtClean="0"/>
              <a:t> at </a:t>
            </a:r>
            <a:r>
              <a:rPr lang="fi-FI" sz="2800" dirty="0">
                <a:hlinkClick r:id="rId3"/>
              </a:rPr>
              <a:t>http://www.iab.org</a:t>
            </a:r>
            <a:endParaRPr lang="fi-FI" sz="2800" dirty="0"/>
          </a:p>
          <a:p>
            <a:pPr>
              <a:lnSpc>
                <a:spcPct val="90000"/>
              </a:lnSpc>
            </a:pPr>
            <a:endParaRPr lang="fi-FI" sz="28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Protocol Development Example</a:t>
            </a:r>
            <a:br>
              <a:rPr lang="en-US" sz="3600" dirty="0" smtClean="0"/>
            </a:br>
            <a:r>
              <a:rPr lang="en-US" sz="3600" dirty="0" smtClean="0"/>
              <a:t>View of those who deploy</a:t>
            </a:r>
            <a:endParaRPr lang="en-US" sz="3600" dirty="0"/>
          </a:p>
        </p:txBody>
      </p:sp>
      <p:sp>
        <p:nvSpPr>
          <p:cNvPr id="3" name="Content Placeholder 2"/>
          <p:cNvSpPr>
            <a:spLocks noGrp="1"/>
          </p:cNvSpPr>
          <p:nvPr>
            <p:ph idx="1"/>
          </p:nvPr>
        </p:nvSpPr>
        <p:spPr>
          <a:xfrm>
            <a:off x="0" y="1600200"/>
            <a:ext cx="3093975" cy="5121275"/>
          </a:xfrm>
        </p:spPr>
        <p:txBody>
          <a:bodyPr>
            <a:normAutofit lnSpcReduction="10000"/>
          </a:bodyPr>
          <a:lstStyle/>
          <a:p>
            <a:r>
              <a:rPr lang="en-US" dirty="0" smtClean="0"/>
              <a:t>Those who deploy combine a number of protocols, decide about the configuration parameters, and design the user interface.  </a:t>
            </a:r>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40</a:t>
            </a:fld>
            <a:endParaRPr lang="en-US"/>
          </a:p>
        </p:txBody>
      </p:sp>
      <p:pic>
        <p:nvPicPr>
          <p:cNvPr id="5" name="Picture 11" descr="fb_basic_authz"/>
          <p:cNvPicPr>
            <a:picLocks noChangeAspect="1" noChangeArrowheads="1"/>
          </p:cNvPicPr>
          <p:nvPr/>
        </p:nvPicPr>
        <p:blipFill>
          <a:blip r:embed="rId2"/>
          <a:srcRect/>
          <a:stretch>
            <a:fillRect/>
          </a:stretch>
        </p:blipFill>
        <p:spPr bwMode="auto">
          <a:xfrm>
            <a:off x="3093975" y="1761303"/>
            <a:ext cx="5761038" cy="3729038"/>
          </a:xfrm>
          <a:prstGeom prst="rect">
            <a:avLst/>
          </a:prstGeom>
          <a:noFill/>
          <a:ln w="9525">
            <a:noFill/>
            <a:miter lim="800000"/>
            <a:headEnd/>
            <a:tailEnd/>
          </a:ln>
        </p:spPr>
      </p:pic>
      <p:sp>
        <p:nvSpPr>
          <p:cNvPr id="6" name="Rectangle 5"/>
          <p:cNvSpPr/>
          <p:nvPr/>
        </p:nvSpPr>
        <p:spPr>
          <a:xfrm>
            <a:off x="457200" y="6488668"/>
            <a:ext cx="4163933" cy="369332"/>
          </a:xfrm>
          <a:prstGeom prst="rect">
            <a:avLst/>
          </a:prstGeom>
        </p:spPr>
        <p:txBody>
          <a:bodyPr wrap="none">
            <a:spAutoFit/>
          </a:bodyPr>
          <a:lstStyle/>
          <a:p>
            <a:r>
              <a:rPr lang="en-US" dirty="0" smtClean="0"/>
              <a:t>… and often do not read the specifications.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ctrTitle"/>
          </p:nvPr>
        </p:nvSpPr>
        <p:spPr>
          <a:xfrm>
            <a:off x="457200" y="2130425"/>
            <a:ext cx="8229600" cy="1470025"/>
          </a:xfrm>
        </p:spPr>
        <p:txBody>
          <a:bodyPr/>
          <a:lstStyle/>
          <a:p>
            <a:pPr eaLnBrk="1" hangingPunct="1"/>
            <a:r>
              <a:rPr lang="en-US" sz="4000" dirty="0" smtClean="0"/>
              <a:t>Use Case: </a:t>
            </a:r>
            <a:br>
              <a:rPr lang="en-US" sz="4000" dirty="0" smtClean="0"/>
            </a:br>
            <a:r>
              <a:rPr lang="en-US" sz="4000" dirty="0" smtClean="0"/>
              <a:t>Network Access Authentication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Oval 4"/>
          <p:cNvSpPr>
            <a:spLocks noChangeArrowheads="1"/>
          </p:cNvSpPr>
          <p:nvPr/>
        </p:nvSpPr>
        <p:spPr bwMode="auto">
          <a:xfrm>
            <a:off x="3348038" y="1773238"/>
            <a:ext cx="2447925" cy="2087562"/>
          </a:xfrm>
          <a:prstGeom prst="ellipse">
            <a:avLst/>
          </a:prstGeom>
          <a:solidFill>
            <a:schemeClr val="bg1"/>
          </a:solidFill>
          <a:ln w="28575">
            <a:solidFill>
              <a:schemeClr val="tx1"/>
            </a:solidFill>
            <a:round/>
            <a:headEnd/>
            <a:tailEnd/>
          </a:ln>
        </p:spPr>
        <p:txBody>
          <a:bodyPr wrap="none" lIns="90488" tIns="44450" rIns="90488" bIns="44450" anchor="ctr">
            <a:prstTxWarp prst="textNoShape">
              <a:avLst/>
            </a:prstTxWarp>
          </a:bodyPr>
          <a:lstStyle/>
          <a:p>
            <a:pPr algn="ctr" defTabSz="762000" eaLnBrk="0" hangingPunct="0">
              <a:spcBef>
                <a:spcPct val="15000"/>
              </a:spcBef>
              <a:spcAft>
                <a:spcPct val="15000"/>
              </a:spcAft>
              <a:buClr>
                <a:schemeClr val="accent1"/>
              </a:buClr>
            </a:pPr>
            <a:endParaRPr lang="en-GB">
              <a:latin typeface="Yanone Kaffeesatz Lt" pitchFamily="50" charset="0"/>
            </a:endParaRPr>
          </a:p>
        </p:txBody>
      </p:sp>
      <p:pic>
        <p:nvPicPr>
          <p:cNvPr id="38915" name="Picture 5"/>
          <p:cNvPicPr>
            <a:picLocks noChangeAspect="1" noChangeArrowheads="1"/>
          </p:cNvPicPr>
          <p:nvPr/>
        </p:nvPicPr>
        <p:blipFill>
          <a:blip r:embed="rId2"/>
          <a:srcRect/>
          <a:stretch>
            <a:fillRect/>
          </a:stretch>
        </p:blipFill>
        <p:spPr bwMode="auto">
          <a:xfrm>
            <a:off x="901700" y="4149725"/>
            <a:ext cx="1809750" cy="1085850"/>
          </a:xfrm>
          <a:prstGeom prst="rect">
            <a:avLst/>
          </a:prstGeom>
          <a:noFill/>
          <a:ln w="9525">
            <a:noFill/>
            <a:miter lim="800000"/>
            <a:headEnd/>
            <a:tailEnd/>
          </a:ln>
        </p:spPr>
      </p:pic>
      <p:sp>
        <p:nvSpPr>
          <p:cNvPr id="38916" name="Rectangle 6"/>
          <p:cNvSpPr>
            <a:spLocks noChangeArrowheads="1"/>
          </p:cNvSpPr>
          <p:nvPr/>
        </p:nvSpPr>
        <p:spPr bwMode="auto">
          <a:xfrm>
            <a:off x="1187450" y="5229225"/>
            <a:ext cx="1811338" cy="749300"/>
          </a:xfrm>
          <a:prstGeom prst="rect">
            <a:avLst/>
          </a:prstGeom>
          <a:noFill/>
          <a:ln w="9525">
            <a:noFill/>
            <a:miter lim="800000"/>
            <a:headEnd/>
            <a:tailEnd/>
          </a:ln>
        </p:spPr>
        <p:txBody>
          <a:bodyPr>
            <a:prstTxWarp prst="textNoShape">
              <a:avLst/>
            </a:prstTxWarp>
          </a:bodyPr>
          <a:lstStyle/>
          <a:p>
            <a:pPr marL="342900" indent="-342900">
              <a:spcBef>
                <a:spcPct val="20000"/>
              </a:spcBef>
            </a:pPr>
            <a:r>
              <a:rPr lang="en-US" sz="2400"/>
              <a:t>End Host</a:t>
            </a:r>
          </a:p>
        </p:txBody>
      </p:sp>
      <p:sp>
        <p:nvSpPr>
          <p:cNvPr id="38917" name="Freeform 7"/>
          <p:cNvSpPr>
            <a:spLocks/>
          </p:cNvSpPr>
          <p:nvPr/>
        </p:nvSpPr>
        <p:spPr bwMode="auto">
          <a:xfrm rot="-5400000">
            <a:off x="1234282" y="3464719"/>
            <a:ext cx="865187" cy="504825"/>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1129628826 h 1078"/>
              <a:gd name="T16" fmla="*/ 2147483647 w 803"/>
              <a:gd name="T17" fmla="*/ 0 h 1078"/>
              <a:gd name="T18" fmla="*/ 2147483647 w 803"/>
              <a:gd name="T19" fmla="*/ 1129628826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prstTxWarp prst="textNoShape">
              <a:avLst/>
            </a:prstTxWarp>
            <a:spAutoFit/>
          </a:bodyPr>
          <a:lstStyle/>
          <a:p>
            <a:endParaRPr lang="en-US"/>
          </a:p>
        </p:txBody>
      </p:sp>
      <p:sp>
        <p:nvSpPr>
          <p:cNvPr id="38918" name="Rectangle 8"/>
          <p:cNvSpPr>
            <a:spLocks noChangeArrowheads="1"/>
          </p:cNvSpPr>
          <p:nvPr/>
        </p:nvSpPr>
        <p:spPr bwMode="auto">
          <a:xfrm rot="-5400000">
            <a:off x="1414463" y="3429000"/>
            <a:ext cx="503238" cy="503237"/>
          </a:xfrm>
          <a:prstGeom prst="rect">
            <a:avLst/>
          </a:prstGeom>
          <a:noFill/>
          <a:ln w="9525">
            <a:noFill/>
            <a:miter lim="800000"/>
            <a:headEnd/>
            <a:tailEnd/>
          </a:ln>
        </p:spPr>
        <p:txBody>
          <a:bodyPr>
            <a:prstTxWarp prst="textNoShape">
              <a:avLst/>
            </a:prstTxWarp>
          </a:bodyPr>
          <a:lstStyle/>
          <a:p>
            <a:pPr marL="342900" indent="-342900">
              <a:spcBef>
                <a:spcPct val="20000"/>
              </a:spcBef>
            </a:pPr>
            <a:endParaRPr lang="en-US" sz="2400"/>
          </a:p>
        </p:txBody>
      </p:sp>
      <p:pic>
        <p:nvPicPr>
          <p:cNvPr id="38919" name="Picture 9"/>
          <p:cNvPicPr>
            <a:picLocks noChangeAspect="1" noChangeArrowheads="1"/>
          </p:cNvPicPr>
          <p:nvPr/>
        </p:nvPicPr>
        <p:blipFill>
          <a:blip r:embed="rId3"/>
          <a:srcRect/>
          <a:stretch>
            <a:fillRect/>
          </a:stretch>
        </p:blipFill>
        <p:spPr bwMode="auto">
          <a:xfrm>
            <a:off x="1414463" y="2492375"/>
            <a:ext cx="552450" cy="798513"/>
          </a:xfrm>
          <a:prstGeom prst="rect">
            <a:avLst/>
          </a:prstGeom>
          <a:noFill/>
          <a:ln w="9525">
            <a:noFill/>
            <a:miter lim="800000"/>
            <a:headEnd/>
            <a:tailEnd/>
          </a:ln>
        </p:spPr>
      </p:pic>
      <p:pic>
        <p:nvPicPr>
          <p:cNvPr id="38920" name="Picture 10" descr="PSAPController_PSAPContoller"/>
          <p:cNvPicPr>
            <a:picLocks noChangeAspect="1" noChangeArrowheads="1"/>
          </p:cNvPicPr>
          <p:nvPr/>
        </p:nvPicPr>
        <p:blipFill>
          <a:blip r:embed="rId4"/>
          <a:srcRect/>
          <a:stretch>
            <a:fillRect/>
          </a:stretch>
        </p:blipFill>
        <p:spPr bwMode="auto">
          <a:xfrm>
            <a:off x="7092950" y="2133600"/>
            <a:ext cx="1531938" cy="2057400"/>
          </a:xfrm>
          <a:prstGeom prst="rect">
            <a:avLst/>
          </a:prstGeom>
          <a:noFill/>
          <a:ln w="9525">
            <a:noFill/>
            <a:miter lim="800000"/>
            <a:headEnd/>
            <a:tailEnd/>
          </a:ln>
        </p:spPr>
      </p:pic>
      <p:sp>
        <p:nvSpPr>
          <p:cNvPr id="38921" name="Rectangle 11"/>
          <p:cNvSpPr>
            <a:spLocks noChangeArrowheads="1"/>
          </p:cNvSpPr>
          <p:nvPr/>
        </p:nvSpPr>
        <p:spPr bwMode="auto">
          <a:xfrm>
            <a:off x="7169150" y="4005263"/>
            <a:ext cx="1746250" cy="719137"/>
          </a:xfrm>
          <a:prstGeom prst="rect">
            <a:avLst/>
          </a:prstGeom>
          <a:noFill/>
          <a:ln w="9525">
            <a:noFill/>
            <a:miter lim="800000"/>
            <a:headEnd/>
            <a:tailEnd/>
          </a:ln>
        </p:spPr>
        <p:txBody>
          <a:bodyPr>
            <a:prstTxWarp prst="textNoShape">
              <a:avLst/>
            </a:prstTxWarp>
          </a:bodyPr>
          <a:lstStyle/>
          <a:p>
            <a:pPr marL="342900" indent="-342900">
              <a:spcBef>
                <a:spcPct val="20000"/>
              </a:spcBef>
            </a:pPr>
            <a:r>
              <a:rPr lang="en-US" sz="2400"/>
              <a:t>AAA Server</a:t>
            </a:r>
          </a:p>
        </p:txBody>
      </p:sp>
      <p:sp>
        <p:nvSpPr>
          <p:cNvPr id="38922" name="Rectangle 12"/>
          <p:cNvSpPr>
            <a:spLocks noChangeArrowheads="1"/>
          </p:cNvSpPr>
          <p:nvPr/>
        </p:nvSpPr>
        <p:spPr bwMode="auto">
          <a:xfrm>
            <a:off x="107950" y="2420938"/>
            <a:ext cx="1811338" cy="749300"/>
          </a:xfrm>
          <a:prstGeom prst="rect">
            <a:avLst/>
          </a:prstGeom>
          <a:noFill/>
          <a:ln w="9525">
            <a:noFill/>
            <a:miter lim="800000"/>
            <a:headEnd/>
            <a:tailEnd/>
          </a:ln>
        </p:spPr>
        <p:txBody>
          <a:bodyPr>
            <a:prstTxWarp prst="textNoShape">
              <a:avLst/>
            </a:prstTxWarp>
          </a:bodyPr>
          <a:lstStyle/>
          <a:p>
            <a:pPr marL="342900" indent="-342900">
              <a:spcBef>
                <a:spcPct val="20000"/>
              </a:spcBef>
            </a:pPr>
            <a:r>
              <a:rPr lang="en-US" sz="2400"/>
              <a:t>Network </a:t>
            </a:r>
          </a:p>
          <a:p>
            <a:pPr marL="342900" indent="-342900">
              <a:spcBef>
                <a:spcPct val="20000"/>
              </a:spcBef>
            </a:pPr>
            <a:r>
              <a:rPr lang="en-US" sz="2400"/>
              <a:t>Access</a:t>
            </a:r>
          </a:p>
          <a:p>
            <a:pPr marL="342900" indent="-342900">
              <a:spcBef>
                <a:spcPct val="20000"/>
              </a:spcBef>
            </a:pPr>
            <a:r>
              <a:rPr lang="en-US" sz="2400"/>
              <a:t>Server</a:t>
            </a:r>
          </a:p>
        </p:txBody>
      </p:sp>
      <p:sp>
        <p:nvSpPr>
          <p:cNvPr id="38923" name="Freeform 13"/>
          <p:cNvSpPr>
            <a:spLocks/>
          </p:cNvSpPr>
          <p:nvPr/>
        </p:nvSpPr>
        <p:spPr bwMode="auto">
          <a:xfrm>
            <a:off x="2052638" y="2492375"/>
            <a:ext cx="1223962"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1119050527 h 1078"/>
              <a:gd name="T16" fmla="*/ 2147483647 w 803"/>
              <a:gd name="T17" fmla="*/ 0 h 1078"/>
              <a:gd name="T18" fmla="*/ 2147483647 w 803"/>
              <a:gd name="T19" fmla="*/ 111905052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prstTxWarp prst="textNoShape">
              <a:avLst/>
            </a:prstTxWarp>
            <a:spAutoFit/>
          </a:bodyPr>
          <a:lstStyle/>
          <a:p>
            <a:endParaRPr lang="en-US"/>
          </a:p>
        </p:txBody>
      </p:sp>
      <p:sp>
        <p:nvSpPr>
          <p:cNvPr id="38924" name="Freeform 15"/>
          <p:cNvSpPr>
            <a:spLocks/>
          </p:cNvSpPr>
          <p:nvPr/>
        </p:nvSpPr>
        <p:spPr bwMode="auto">
          <a:xfrm>
            <a:off x="5940425" y="2565400"/>
            <a:ext cx="1223963"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1119050527 h 1078"/>
              <a:gd name="T16" fmla="*/ 2147483647 w 803"/>
              <a:gd name="T17" fmla="*/ 0 h 1078"/>
              <a:gd name="T18" fmla="*/ 2147483647 w 803"/>
              <a:gd name="T19" fmla="*/ 111905052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prstTxWarp prst="textNoShape">
              <a:avLst/>
            </a:prstTxWarp>
            <a:spAutoFit/>
          </a:bodyPr>
          <a:lstStyle/>
          <a:p>
            <a:endParaRPr lang="en-US"/>
          </a:p>
        </p:txBody>
      </p:sp>
      <p:sp>
        <p:nvSpPr>
          <p:cNvPr id="38925" name="Rectangle 16"/>
          <p:cNvSpPr>
            <a:spLocks noChangeArrowheads="1"/>
          </p:cNvSpPr>
          <p:nvPr/>
        </p:nvSpPr>
        <p:spPr bwMode="auto">
          <a:xfrm>
            <a:off x="3048000" y="2286000"/>
            <a:ext cx="2952750" cy="749300"/>
          </a:xfrm>
          <a:prstGeom prst="rect">
            <a:avLst/>
          </a:prstGeom>
          <a:noFill/>
          <a:ln w="9525">
            <a:noFill/>
            <a:miter lim="800000"/>
            <a:headEnd/>
            <a:tailEnd/>
          </a:ln>
        </p:spPr>
        <p:txBody>
          <a:bodyPr>
            <a:prstTxWarp prst="textNoShape">
              <a:avLst/>
            </a:prstTxWarp>
          </a:bodyPr>
          <a:lstStyle/>
          <a:p>
            <a:pPr marL="342900" indent="-342900">
              <a:spcBef>
                <a:spcPct val="20000"/>
              </a:spcBef>
            </a:pPr>
            <a:r>
              <a:rPr lang="en-US" sz="2800"/>
              <a:t>      AAA Clearing </a:t>
            </a:r>
            <a:br>
              <a:rPr lang="en-US" sz="2800"/>
            </a:br>
            <a:r>
              <a:rPr lang="en-US" sz="2800"/>
              <a:t>House / Broker</a:t>
            </a:r>
          </a:p>
        </p:txBody>
      </p:sp>
      <p:sp>
        <p:nvSpPr>
          <p:cNvPr id="14" name="Title 1"/>
          <p:cNvSpPr txBox="1">
            <a:spLocks/>
          </p:cNvSpPr>
          <p:nvPr/>
        </p:nvSpPr>
        <p:spPr bwMode="auto">
          <a:xfrm>
            <a:off x="457200" y="274638"/>
            <a:ext cx="8229600" cy="1143000"/>
          </a:xfrm>
          <a:prstGeom prst="rect">
            <a:avLst/>
          </a:prstGeom>
          <a:noFill/>
          <a:ln w="9525">
            <a:noFill/>
            <a:miter lim="800000"/>
            <a:headEnd/>
            <a:tailEnd/>
          </a:ln>
        </p:spPr>
        <p:txBody>
          <a:bodyPr anchor="ctr">
            <a:prstTxWarp prst="textNoShape">
              <a:avLst/>
            </a:prstTxWarp>
          </a:bodyPr>
          <a:lstStyle/>
          <a:p>
            <a:pPr algn="ctr">
              <a:defRPr/>
            </a:pPr>
            <a:r>
              <a:rPr lang="en-US" sz="3600">
                <a:latin typeface="+mj-lt"/>
                <a:ea typeface="ＭＳ Ｐゴシック" charset="-128"/>
                <a:cs typeface="ＭＳ Ｐゴシック" charset="-128"/>
              </a:rPr>
              <a:t>Architecture, cont.</a:t>
            </a:r>
            <a:endParaRPr lang="en-GB" sz="3600" dirty="0">
              <a:latin typeface="+mj-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z="3600" smtClean="0"/>
              <a:t>Architecture, cont.</a:t>
            </a:r>
            <a:endParaRPr lang="en-GB" sz="3600" smtClean="0"/>
          </a:p>
        </p:txBody>
      </p:sp>
      <p:grpSp>
        <p:nvGrpSpPr>
          <p:cNvPr id="2" name="Group 33"/>
          <p:cNvGrpSpPr/>
          <p:nvPr/>
        </p:nvGrpSpPr>
        <p:grpSpPr>
          <a:xfrm>
            <a:off x="683972" y="1484782"/>
            <a:ext cx="7711254" cy="4860544"/>
            <a:chOff x="468280" y="779441"/>
            <a:chExt cx="8501122" cy="5357850"/>
          </a:xfrm>
          <a:solidFill>
            <a:srgbClr val="3399FF">
              <a:alpha val="30196"/>
            </a:srgbClr>
          </a:solidFill>
        </p:grpSpPr>
        <p:sp>
          <p:nvSpPr>
            <p:cNvPr id="8" name="Rectangle 7"/>
            <p:cNvSpPr/>
            <p:nvPr/>
          </p:nvSpPr>
          <p:spPr bwMode="auto">
            <a:xfrm>
              <a:off x="6111882"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endParaRPr>
            </a:p>
          </p:txBody>
        </p:sp>
        <p:sp>
          <p:nvSpPr>
            <p:cNvPr id="9" name="Rectangle 8"/>
            <p:cNvSpPr/>
            <p:nvPr/>
          </p:nvSpPr>
          <p:spPr bwMode="auto">
            <a:xfrm>
              <a:off x="468280"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dirty="0">
                <a:latin typeface="+mn-lt"/>
              </a:endParaRPr>
            </a:p>
          </p:txBody>
        </p:sp>
        <p:sp>
          <p:nvSpPr>
            <p:cNvPr id="10" name="Rectangle 9"/>
            <p:cNvSpPr/>
            <p:nvPr/>
          </p:nvSpPr>
          <p:spPr bwMode="auto">
            <a:xfrm>
              <a:off x="468280" y="779441"/>
              <a:ext cx="8501122" cy="71438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endParaRPr>
            </a:p>
          </p:txBody>
        </p:sp>
      </p:grpSp>
      <p:sp>
        <p:nvSpPr>
          <p:cNvPr id="39940" name="Rectangle 3"/>
          <p:cNvSpPr>
            <a:spLocks noChangeArrowheads="1"/>
          </p:cNvSpPr>
          <p:nvPr/>
        </p:nvSpPr>
        <p:spPr bwMode="auto">
          <a:xfrm>
            <a:off x="1201738" y="3170238"/>
            <a:ext cx="1555750" cy="1554162"/>
          </a:xfrm>
          <a:prstGeom prst="rect">
            <a:avLst/>
          </a:prstGeom>
          <a:solidFill>
            <a:schemeClr val="bg1"/>
          </a:solidFill>
          <a:ln w="9525">
            <a:solidFill>
              <a:schemeClr val="tx1"/>
            </a:solidFill>
            <a:round/>
            <a:headEnd/>
            <a:tailEnd/>
          </a:ln>
        </p:spPr>
        <p:txBody>
          <a:bodyPr lIns="82945" tIns="41473" rIns="82945" bIns="41473" anchor="ctr">
            <a:prstTxWarp prst="textNoShape">
              <a:avLst/>
            </a:prstTxWarp>
          </a:bodyPr>
          <a:lstStyle/>
          <a:p>
            <a:pPr algn="ctr" hangingPunct="0">
              <a:lnSpc>
                <a:spcPct val="93000"/>
              </a:lnSpc>
              <a:buClr>
                <a:srgbClr val="000000"/>
              </a:buClr>
              <a:buSzPct val="100000"/>
              <a:buFont typeface="Times New Roman" charset="0"/>
              <a:buNone/>
            </a:pPr>
            <a:r>
              <a:rPr lang="en-US"/>
              <a:t>EAP peer (supplicant)</a:t>
            </a:r>
            <a:endParaRPr lang="en-GB"/>
          </a:p>
        </p:txBody>
      </p:sp>
      <p:sp>
        <p:nvSpPr>
          <p:cNvPr id="39941" name="Rectangle 4"/>
          <p:cNvSpPr>
            <a:spLocks noChangeArrowheads="1"/>
          </p:cNvSpPr>
          <p:nvPr/>
        </p:nvSpPr>
        <p:spPr bwMode="auto">
          <a:xfrm>
            <a:off x="1201738" y="4724400"/>
            <a:ext cx="1555750" cy="1231900"/>
          </a:xfrm>
          <a:prstGeom prst="rect">
            <a:avLst/>
          </a:prstGeom>
          <a:solidFill>
            <a:schemeClr val="bg1"/>
          </a:solidFill>
          <a:ln w="9525">
            <a:solidFill>
              <a:schemeClr val="tx1"/>
            </a:solidFill>
            <a:round/>
            <a:headEnd/>
            <a:tailEnd/>
          </a:ln>
        </p:spPr>
        <p:txBody>
          <a:bodyPr lIns="82945" tIns="41473" rIns="82945" bIns="41473" anchor="ctr">
            <a:prstTxWarp prst="textNoShape">
              <a:avLst/>
            </a:prstTxWarp>
          </a:bodyPr>
          <a:lstStyle/>
          <a:p>
            <a:pPr algn="ctr" hangingPunct="0">
              <a:lnSpc>
                <a:spcPct val="93000"/>
              </a:lnSpc>
              <a:buClr>
                <a:srgbClr val="000000"/>
              </a:buClr>
              <a:buSzPct val="100000"/>
              <a:buFont typeface="Times New Roman" charset="0"/>
              <a:buNone/>
            </a:pPr>
            <a:r>
              <a:rPr lang="en-US"/>
              <a:t>EAP lower</a:t>
            </a:r>
          </a:p>
          <a:p>
            <a:pPr algn="ctr" hangingPunct="0">
              <a:lnSpc>
                <a:spcPct val="93000"/>
              </a:lnSpc>
              <a:buClr>
                <a:srgbClr val="000000"/>
              </a:buClr>
              <a:buSzPct val="100000"/>
              <a:buFont typeface="Times New Roman" charset="0"/>
              <a:buNone/>
            </a:pPr>
            <a:r>
              <a:rPr lang="en-US"/>
              <a:t>Layer</a:t>
            </a:r>
          </a:p>
          <a:p>
            <a:pPr algn="ctr" hangingPunct="0">
              <a:lnSpc>
                <a:spcPct val="93000"/>
              </a:lnSpc>
              <a:buClr>
                <a:srgbClr val="000000"/>
              </a:buClr>
              <a:buSzPct val="100000"/>
              <a:buFont typeface="Times New Roman" charset="0"/>
              <a:buNone/>
            </a:pPr>
            <a:r>
              <a:rPr lang="en-US"/>
              <a:t>(e.g., </a:t>
            </a:r>
          </a:p>
          <a:p>
            <a:pPr algn="ctr" hangingPunct="0">
              <a:lnSpc>
                <a:spcPct val="93000"/>
              </a:lnSpc>
              <a:buClr>
                <a:srgbClr val="000000"/>
              </a:buClr>
              <a:buSzPct val="100000"/>
              <a:buFont typeface="Times New Roman" charset="0"/>
              <a:buNone/>
            </a:pPr>
            <a:r>
              <a:rPr lang="en-US"/>
              <a:t>802.11i)</a:t>
            </a:r>
            <a:endParaRPr lang="en-GB"/>
          </a:p>
        </p:txBody>
      </p:sp>
      <p:sp>
        <p:nvSpPr>
          <p:cNvPr id="39942" name="Rectangle 5"/>
          <p:cNvSpPr>
            <a:spLocks noChangeArrowheads="1"/>
          </p:cNvSpPr>
          <p:nvPr/>
        </p:nvSpPr>
        <p:spPr bwMode="auto">
          <a:xfrm>
            <a:off x="3794125" y="3948113"/>
            <a:ext cx="1555750" cy="776287"/>
          </a:xfrm>
          <a:prstGeom prst="rect">
            <a:avLst/>
          </a:prstGeom>
          <a:solidFill>
            <a:schemeClr val="bg1"/>
          </a:solidFill>
          <a:ln w="9525">
            <a:solidFill>
              <a:schemeClr val="tx1"/>
            </a:solidFill>
            <a:round/>
            <a:headEnd/>
            <a:tailEnd/>
          </a:ln>
        </p:spPr>
        <p:txBody>
          <a:bodyPr lIns="82945" tIns="41473" rIns="82945" bIns="41473" anchor="ctr">
            <a:prstTxWarp prst="textNoShape">
              <a:avLst/>
            </a:prstTxWarp>
          </a:bodyPr>
          <a:lstStyle/>
          <a:p>
            <a:pPr algn="ctr" hangingPunct="0">
              <a:lnSpc>
                <a:spcPct val="93000"/>
              </a:lnSpc>
              <a:buClr>
                <a:srgbClr val="000000"/>
              </a:buClr>
              <a:buSzPct val="100000"/>
              <a:buFont typeface="Times New Roman" charset="0"/>
              <a:buNone/>
            </a:pPr>
            <a:r>
              <a:rPr lang="en-US"/>
              <a:t>AAA Client</a:t>
            </a:r>
            <a:endParaRPr lang="en-GB"/>
          </a:p>
        </p:txBody>
      </p:sp>
      <p:sp>
        <p:nvSpPr>
          <p:cNvPr id="39943" name="Rectangle 6"/>
          <p:cNvSpPr>
            <a:spLocks noChangeArrowheads="1"/>
          </p:cNvSpPr>
          <p:nvPr/>
        </p:nvSpPr>
        <p:spPr bwMode="auto">
          <a:xfrm>
            <a:off x="3794125" y="4724400"/>
            <a:ext cx="1555750" cy="1231900"/>
          </a:xfrm>
          <a:prstGeom prst="rect">
            <a:avLst/>
          </a:prstGeom>
          <a:solidFill>
            <a:schemeClr val="bg1"/>
          </a:solidFill>
          <a:ln w="9525">
            <a:solidFill>
              <a:schemeClr val="tx1"/>
            </a:solidFill>
            <a:round/>
            <a:headEnd/>
            <a:tailEnd/>
          </a:ln>
        </p:spPr>
        <p:txBody>
          <a:bodyPr lIns="82945" tIns="41473" rIns="82945" bIns="41473" anchor="ctr">
            <a:prstTxWarp prst="textNoShape">
              <a:avLst/>
            </a:prstTxWarp>
          </a:bodyPr>
          <a:lstStyle/>
          <a:p>
            <a:pPr algn="ctr" hangingPunct="0">
              <a:lnSpc>
                <a:spcPct val="93000"/>
              </a:lnSpc>
              <a:buClr>
                <a:srgbClr val="000000"/>
              </a:buClr>
              <a:buSzPct val="100000"/>
              <a:buFont typeface="Times New Roman" charset="0"/>
              <a:buNone/>
            </a:pPr>
            <a:r>
              <a:rPr lang="en-US"/>
              <a:t>EAP lower</a:t>
            </a:r>
          </a:p>
          <a:p>
            <a:pPr algn="ctr" hangingPunct="0">
              <a:lnSpc>
                <a:spcPct val="93000"/>
              </a:lnSpc>
              <a:buClr>
                <a:srgbClr val="000000"/>
              </a:buClr>
              <a:buSzPct val="100000"/>
              <a:buFont typeface="Times New Roman" charset="0"/>
              <a:buNone/>
            </a:pPr>
            <a:r>
              <a:rPr lang="en-US"/>
              <a:t>Layer</a:t>
            </a:r>
          </a:p>
          <a:p>
            <a:pPr algn="ctr" hangingPunct="0">
              <a:lnSpc>
                <a:spcPct val="93000"/>
              </a:lnSpc>
              <a:buClr>
                <a:srgbClr val="000000"/>
              </a:buClr>
              <a:buSzPct val="100000"/>
              <a:buFont typeface="Times New Roman" charset="0"/>
              <a:buNone/>
            </a:pPr>
            <a:r>
              <a:rPr lang="en-US"/>
              <a:t>(e.g.,</a:t>
            </a:r>
          </a:p>
          <a:p>
            <a:pPr algn="ctr" hangingPunct="0">
              <a:lnSpc>
                <a:spcPct val="93000"/>
              </a:lnSpc>
              <a:buClr>
                <a:srgbClr val="000000"/>
              </a:buClr>
              <a:buSzPct val="100000"/>
              <a:buFont typeface="Times New Roman" charset="0"/>
              <a:buNone/>
            </a:pPr>
            <a:r>
              <a:rPr lang="en-US"/>
              <a:t>802.11i)</a:t>
            </a:r>
            <a:endParaRPr lang="en-GB"/>
          </a:p>
        </p:txBody>
      </p:sp>
      <p:sp>
        <p:nvSpPr>
          <p:cNvPr id="39944" name="Rectangle 8"/>
          <p:cNvSpPr>
            <a:spLocks noChangeArrowheads="1"/>
          </p:cNvSpPr>
          <p:nvPr/>
        </p:nvSpPr>
        <p:spPr bwMode="auto">
          <a:xfrm>
            <a:off x="6321425" y="3948113"/>
            <a:ext cx="1555750" cy="776287"/>
          </a:xfrm>
          <a:prstGeom prst="rect">
            <a:avLst/>
          </a:prstGeom>
          <a:solidFill>
            <a:schemeClr val="bg1"/>
          </a:solidFill>
          <a:ln w="9525">
            <a:solidFill>
              <a:schemeClr val="tx1"/>
            </a:solidFill>
            <a:round/>
            <a:headEnd/>
            <a:tailEnd/>
          </a:ln>
        </p:spPr>
        <p:txBody>
          <a:bodyPr lIns="82945" tIns="41473" rIns="82945" bIns="41473" anchor="ctr">
            <a:prstTxWarp prst="textNoShape">
              <a:avLst/>
            </a:prstTxWarp>
          </a:bodyPr>
          <a:lstStyle/>
          <a:p>
            <a:pPr algn="ctr" hangingPunct="0">
              <a:lnSpc>
                <a:spcPct val="93000"/>
              </a:lnSpc>
              <a:buClr>
                <a:srgbClr val="000000"/>
              </a:buClr>
              <a:buSzPct val="100000"/>
              <a:buFont typeface="Times New Roman" charset="0"/>
              <a:buNone/>
            </a:pPr>
            <a:r>
              <a:rPr lang="en-US"/>
              <a:t>AAA </a:t>
            </a:r>
          </a:p>
          <a:p>
            <a:pPr algn="ctr" hangingPunct="0">
              <a:lnSpc>
                <a:spcPct val="93000"/>
              </a:lnSpc>
              <a:buClr>
                <a:srgbClr val="000000"/>
              </a:buClr>
              <a:buSzPct val="100000"/>
              <a:buFont typeface="Times New Roman" charset="0"/>
              <a:buNone/>
            </a:pPr>
            <a:r>
              <a:rPr lang="en-US"/>
              <a:t>Server</a:t>
            </a:r>
            <a:endParaRPr lang="en-GB"/>
          </a:p>
        </p:txBody>
      </p:sp>
      <p:sp>
        <p:nvSpPr>
          <p:cNvPr id="39945" name="Rectangle 9"/>
          <p:cNvSpPr>
            <a:spLocks noChangeArrowheads="1"/>
          </p:cNvSpPr>
          <p:nvPr/>
        </p:nvSpPr>
        <p:spPr bwMode="auto">
          <a:xfrm>
            <a:off x="6321425" y="3170238"/>
            <a:ext cx="1555750" cy="777875"/>
          </a:xfrm>
          <a:prstGeom prst="rect">
            <a:avLst/>
          </a:prstGeom>
          <a:solidFill>
            <a:schemeClr val="bg1"/>
          </a:solidFill>
          <a:ln w="9525">
            <a:solidFill>
              <a:schemeClr val="tx1"/>
            </a:solidFill>
            <a:round/>
            <a:headEnd/>
            <a:tailEnd/>
          </a:ln>
        </p:spPr>
        <p:txBody>
          <a:bodyPr lIns="82945" tIns="41473" rIns="82945" bIns="41473" anchor="ctr">
            <a:prstTxWarp prst="textNoShape">
              <a:avLst/>
            </a:prstTxWarp>
          </a:bodyPr>
          <a:lstStyle/>
          <a:p>
            <a:pPr algn="ctr" hangingPunct="0">
              <a:lnSpc>
                <a:spcPct val="93000"/>
              </a:lnSpc>
              <a:buClr>
                <a:srgbClr val="000000"/>
              </a:buClr>
              <a:buSzPct val="100000"/>
              <a:buFont typeface="Times New Roman" charset="0"/>
              <a:buNone/>
            </a:pPr>
            <a:r>
              <a:rPr lang="en-US"/>
              <a:t>EAP server</a:t>
            </a:r>
            <a:endParaRPr lang="en-GB"/>
          </a:p>
        </p:txBody>
      </p:sp>
      <p:sp>
        <p:nvSpPr>
          <p:cNvPr id="39946" name="TextBox 16"/>
          <p:cNvSpPr txBox="1">
            <a:spLocks noChangeArrowheads="1"/>
          </p:cNvSpPr>
          <p:nvPr/>
        </p:nvSpPr>
        <p:spPr bwMode="auto">
          <a:xfrm>
            <a:off x="1655763" y="2327275"/>
            <a:ext cx="1027112" cy="344488"/>
          </a:xfrm>
          <a:prstGeom prst="rect">
            <a:avLst/>
          </a:prstGeom>
          <a:noFill/>
          <a:ln w="9525">
            <a:noFill/>
            <a:miter lim="800000"/>
            <a:headEnd/>
            <a:tailEnd/>
          </a:ln>
        </p:spPr>
        <p:txBody>
          <a:bodyPr wrap="none" lIns="82945" tIns="41473" rIns="82945" bIns="41473">
            <a:prstTxWarp prst="textNoShape">
              <a:avLst/>
            </a:prstTxWarp>
            <a:spAutoFit/>
          </a:bodyPr>
          <a:lstStyle/>
          <a:p>
            <a:pPr hangingPunct="0">
              <a:lnSpc>
                <a:spcPct val="93000"/>
              </a:lnSpc>
              <a:buClr>
                <a:srgbClr val="000000"/>
              </a:buClr>
              <a:buSzPct val="100000"/>
              <a:buFont typeface="Times New Roman" charset="0"/>
              <a:buNone/>
            </a:pPr>
            <a:r>
              <a:rPr lang="en-US" b="1"/>
              <a:t>EAP Peer</a:t>
            </a:r>
            <a:endParaRPr lang="en-GB" b="1"/>
          </a:p>
        </p:txBody>
      </p:sp>
      <p:sp>
        <p:nvSpPr>
          <p:cNvPr id="39947" name="TextBox 17"/>
          <p:cNvSpPr txBox="1">
            <a:spLocks noChangeArrowheads="1"/>
          </p:cNvSpPr>
          <p:nvPr/>
        </p:nvSpPr>
        <p:spPr bwMode="auto">
          <a:xfrm>
            <a:off x="3794125" y="2327275"/>
            <a:ext cx="1497013" cy="341313"/>
          </a:xfrm>
          <a:prstGeom prst="rect">
            <a:avLst/>
          </a:prstGeom>
          <a:noFill/>
          <a:ln w="9525">
            <a:noFill/>
            <a:miter lim="800000"/>
            <a:headEnd/>
            <a:tailEnd/>
          </a:ln>
        </p:spPr>
        <p:txBody>
          <a:bodyPr wrap="none" lIns="82945" tIns="41473" rIns="82945" bIns="41473">
            <a:prstTxWarp prst="textNoShape">
              <a:avLst/>
            </a:prstTxWarp>
            <a:spAutoFit/>
          </a:bodyPr>
          <a:lstStyle/>
          <a:p>
            <a:pPr hangingPunct="0">
              <a:lnSpc>
                <a:spcPct val="93000"/>
              </a:lnSpc>
              <a:buClr>
                <a:srgbClr val="000000"/>
              </a:buClr>
              <a:buSzPct val="100000"/>
              <a:buFont typeface="Times New Roman" charset="0"/>
              <a:buNone/>
            </a:pPr>
            <a:r>
              <a:rPr lang="en-US" b="1"/>
              <a:t>Authenticator</a:t>
            </a:r>
            <a:endParaRPr lang="en-GB" b="1"/>
          </a:p>
        </p:txBody>
      </p:sp>
      <p:sp>
        <p:nvSpPr>
          <p:cNvPr id="39948" name="TextBox 18"/>
          <p:cNvSpPr txBox="1">
            <a:spLocks noChangeArrowheads="1"/>
          </p:cNvSpPr>
          <p:nvPr/>
        </p:nvSpPr>
        <p:spPr bwMode="auto">
          <a:xfrm>
            <a:off x="6321425" y="2327275"/>
            <a:ext cx="1187450" cy="341313"/>
          </a:xfrm>
          <a:prstGeom prst="rect">
            <a:avLst/>
          </a:prstGeom>
          <a:noFill/>
          <a:ln w="9525">
            <a:noFill/>
            <a:miter lim="800000"/>
            <a:headEnd/>
            <a:tailEnd/>
          </a:ln>
        </p:spPr>
        <p:txBody>
          <a:bodyPr wrap="none" lIns="82945" tIns="41473" rIns="82945" bIns="41473">
            <a:prstTxWarp prst="textNoShape">
              <a:avLst/>
            </a:prstTxWarp>
            <a:spAutoFit/>
          </a:bodyPr>
          <a:lstStyle/>
          <a:p>
            <a:pPr hangingPunct="0">
              <a:lnSpc>
                <a:spcPct val="93000"/>
              </a:lnSpc>
              <a:buClr>
                <a:srgbClr val="000000"/>
              </a:buClr>
              <a:buSzPct val="100000"/>
              <a:buFont typeface="Times New Roman" charset="0"/>
              <a:buNone/>
            </a:pPr>
            <a:r>
              <a:rPr lang="en-US" b="1"/>
              <a:t>EAP server</a:t>
            </a:r>
            <a:endParaRPr lang="en-GB" b="1"/>
          </a:p>
        </p:txBody>
      </p:sp>
      <p:grpSp>
        <p:nvGrpSpPr>
          <p:cNvPr id="3" name="Group 33"/>
          <p:cNvGrpSpPr>
            <a:grpSpLocks/>
          </p:cNvGrpSpPr>
          <p:nvPr/>
        </p:nvGrpSpPr>
        <p:grpSpPr bwMode="auto">
          <a:xfrm>
            <a:off x="5219700" y="3754438"/>
            <a:ext cx="1492250" cy="1490662"/>
            <a:chOff x="5753898" y="4137821"/>
            <a:chExt cx="1644662" cy="1643074"/>
          </a:xfrm>
        </p:grpSpPr>
        <p:cxnSp>
          <p:nvCxnSpPr>
            <p:cNvPr id="39961" name="Straight Connector 22"/>
            <p:cNvCxnSpPr>
              <a:cxnSpLocks noChangeShapeType="1"/>
            </p:cNvCxnSpPr>
            <p:nvPr/>
          </p:nvCxnSpPr>
          <p:spPr bwMode="auto">
            <a:xfrm rot="5400000">
              <a:off x="6897700" y="4637093"/>
              <a:ext cx="1000132" cy="1588"/>
            </a:xfrm>
            <a:prstGeom prst="line">
              <a:avLst/>
            </a:prstGeom>
            <a:noFill/>
            <a:ln w="28575">
              <a:solidFill>
                <a:srgbClr val="FF00FF"/>
              </a:solidFill>
              <a:round/>
              <a:headEnd/>
              <a:tailEnd/>
            </a:ln>
          </p:spPr>
        </p:cxnSp>
        <p:cxnSp>
          <p:nvCxnSpPr>
            <p:cNvPr id="39962" name="Straight Connector 24"/>
            <p:cNvCxnSpPr>
              <a:cxnSpLocks noChangeShapeType="1"/>
            </p:cNvCxnSpPr>
            <p:nvPr/>
          </p:nvCxnSpPr>
          <p:spPr bwMode="auto">
            <a:xfrm rot="10800000">
              <a:off x="5754692" y="5137159"/>
              <a:ext cx="1643074" cy="1588"/>
            </a:xfrm>
            <a:prstGeom prst="line">
              <a:avLst/>
            </a:prstGeom>
            <a:noFill/>
            <a:ln w="28575">
              <a:solidFill>
                <a:srgbClr val="FF00FF"/>
              </a:solidFill>
              <a:round/>
              <a:headEnd/>
              <a:tailEnd/>
            </a:ln>
          </p:spPr>
        </p:cxnSp>
        <p:cxnSp>
          <p:nvCxnSpPr>
            <p:cNvPr id="39963" name="Straight Arrow Connector 29"/>
            <p:cNvCxnSpPr>
              <a:cxnSpLocks noChangeShapeType="1"/>
            </p:cNvCxnSpPr>
            <p:nvPr/>
          </p:nvCxnSpPr>
          <p:spPr bwMode="auto">
            <a:xfrm rot="5400000">
              <a:off x="5433221" y="5458630"/>
              <a:ext cx="642942" cy="1588"/>
            </a:xfrm>
            <a:prstGeom prst="straightConnector1">
              <a:avLst/>
            </a:prstGeom>
            <a:noFill/>
            <a:ln w="28575">
              <a:solidFill>
                <a:srgbClr val="FF00FF"/>
              </a:solidFill>
              <a:round/>
              <a:headEnd/>
              <a:tailEnd type="arrow" w="med" len="med"/>
            </a:ln>
          </p:spPr>
        </p:cxnSp>
      </p:grpSp>
      <p:cxnSp>
        <p:nvCxnSpPr>
          <p:cNvPr id="39950" name="Straight Arrow Connector 35"/>
          <p:cNvCxnSpPr>
            <a:cxnSpLocks noChangeShapeType="1"/>
          </p:cNvCxnSpPr>
          <p:nvPr/>
        </p:nvCxnSpPr>
        <p:spPr bwMode="auto">
          <a:xfrm rot="5400000">
            <a:off x="650875" y="4564063"/>
            <a:ext cx="1360487" cy="1588"/>
          </a:xfrm>
          <a:prstGeom prst="straightConnector1">
            <a:avLst/>
          </a:prstGeom>
          <a:noFill/>
          <a:ln w="28575">
            <a:solidFill>
              <a:srgbClr val="FF00FF"/>
            </a:solidFill>
            <a:round/>
            <a:headEnd/>
            <a:tailEnd type="arrow" w="med" len="med"/>
          </a:ln>
        </p:spPr>
      </p:cxnSp>
      <p:grpSp>
        <p:nvGrpSpPr>
          <p:cNvPr id="4" name="Group 37"/>
          <p:cNvGrpSpPr>
            <a:grpSpLocks/>
          </p:cNvGrpSpPr>
          <p:nvPr/>
        </p:nvGrpSpPr>
        <p:grpSpPr bwMode="auto">
          <a:xfrm>
            <a:off x="2563813" y="3752850"/>
            <a:ext cx="3954462" cy="2054225"/>
            <a:chOff x="2825768" y="4137025"/>
            <a:chExt cx="4359306" cy="2263945"/>
          </a:xfrm>
        </p:grpSpPr>
        <p:grpSp>
          <p:nvGrpSpPr>
            <p:cNvPr id="5" name="Group 24"/>
            <p:cNvGrpSpPr>
              <a:grpSpLocks/>
            </p:cNvGrpSpPr>
            <p:nvPr/>
          </p:nvGrpSpPr>
          <p:grpSpPr bwMode="auto">
            <a:xfrm>
              <a:off x="2825768" y="4137025"/>
              <a:ext cx="4359306" cy="2216150"/>
              <a:chOff x="2539188" y="3280565"/>
              <a:chExt cx="4359306" cy="2215372"/>
            </a:xfrm>
          </p:grpSpPr>
          <p:cxnSp>
            <p:nvCxnSpPr>
              <p:cNvPr id="39956" name="Straight Connector 13"/>
              <p:cNvCxnSpPr>
                <a:cxnSpLocks noChangeShapeType="1"/>
              </p:cNvCxnSpPr>
              <p:nvPr/>
            </p:nvCxnSpPr>
            <p:spPr bwMode="auto">
              <a:xfrm rot="5400000">
                <a:off x="1467618" y="4422779"/>
                <a:ext cx="2143934" cy="794"/>
              </a:xfrm>
              <a:prstGeom prst="line">
                <a:avLst/>
              </a:prstGeom>
              <a:noFill/>
              <a:ln w="28575">
                <a:solidFill>
                  <a:srgbClr val="FF0000"/>
                </a:solidFill>
                <a:round/>
                <a:headEnd type="arrow" w="med" len="med"/>
                <a:tailEnd/>
              </a:ln>
            </p:spPr>
          </p:cxnSp>
          <p:cxnSp>
            <p:nvCxnSpPr>
              <p:cNvPr id="39957" name="Straight Connector 15"/>
              <p:cNvCxnSpPr>
                <a:cxnSpLocks noChangeShapeType="1"/>
              </p:cNvCxnSpPr>
              <p:nvPr/>
            </p:nvCxnSpPr>
            <p:spPr bwMode="auto">
              <a:xfrm>
                <a:off x="2539982" y="5494349"/>
                <a:ext cx="1571636" cy="1588"/>
              </a:xfrm>
              <a:prstGeom prst="line">
                <a:avLst/>
              </a:prstGeom>
              <a:noFill/>
              <a:ln w="28575">
                <a:solidFill>
                  <a:srgbClr val="FF0000"/>
                </a:solidFill>
                <a:round/>
                <a:headEnd/>
                <a:tailEnd/>
              </a:ln>
            </p:spPr>
          </p:cxnSp>
          <p:cxnSp>
            <p:nvCxnSpPr>
              <p:cNvPr id="39958" name="Straight Connector 19"/>
              <p:cNvCxnSpPr>
                <a:cxnSpLocks noChangeShapeType="1"/>
              </p:cNvCxnSpPr>
              <p:nvPr/>
            </p:nvCxnSpPr>
            <p:spPr bwMode="auto">
              <a:xfrm rot="5400000" flipH="1" flipV="1">
                <a:off x="3433751" y="4814894"/>
                <a:ext cx="1357322" cy="1588"/>
              </a:xfrm>
              <a:prstGeom prst="line">
                <a:avLst/>
              </a:prstGeom>
              <a:noFill/>
              <a:ln w="28575">
                <a:solidFill>
                  <a:srgbClr val="FF0000"/>
                </a:solidFill>
                <a:round/>
                <a:headEnd/>
                <a:tailEnd/>
              </a:ln>
            </p:spPr>
          </p:cxnSp>
          <p:cxnSp>
            <p:nvCxnSpPr>
              <p:cNvPr id="39959" name="Straight Connector 21"/>
              <p:cNvCxnSpPr>
                <a:cxnSpLocks noChangeShapeType="1"/>
              </p:cNvCxnSpPr>
              <p:nvPr/>
            </p:nvCxnSpPr>
            <p:spPr bwMode="auto">
              <a:xfrm>
                <a:off x="4111618" y="4137027"/>
                <a:ext cx="2786082" cy="1588"/>
              </a:xfrm>
              <a:prstGeom prst="line">
                <a:avLst/>
              </a:prstGeom>
              <a:noFill/>
              <a:ln w="28575">
                <a:solidFill>
                  <a:srgbClr val="FF0000"/>
                </a:solidFill>
                <a:round/>
                <a:headEnd/>
                <a:tailEnd/>
              </a:ln>
            </p:spPr>
          </p:cxnSp>
          <p:cxnSp>
            <p:nvCxnSpPr>
              <p:cNvPr id="39960" name="Straight Connector 23"/>
              <p:cNvCxnSpPr>
                <a:cxnSpLocks noChangeShapeType="1"/>
              </p:cNvCxnSpPr>
              <p:nvPr/>
            </p:nvCxnSpPr>
            <p:spPr bwMode="auto">
              <a:xfrm rot="5400000" flipH="1" flipV="1">
                <a:off x="6469072" y="3708399"/>
                <a:ext cx="857256" cy="1588"/>
              </a:xfrm>
              <a:prstGeom prst="line">
                <a:avLst/>
              </a:prstGeom>
              <a:noFill/>
              <a:ln w="28575">
                <a:solidFill>
                  <a:srgbClr val="FF0000"/>
                </a:solidFill>
                <a:round/>
                <a:headEnd/>
                <a:tailEnd type="arrow" w="med" len="med"/>
              </a:ln>
            </p:spPr>
          </p:cxnSp>
        </p:grpSp>
        <p:sp>
          <p:nvSpPr>
            <p:cNvPr id="39955" name="TextBox 26"/>
            <p:cNvSpPr txBox="1">
              <a:spLocks noChangeArrowheads="1"/>
            </p:cNvSpPr>
            <p:nvPr/>
          </p:nvSpPr>
          <p:spPr bwMode="auto">
            <a:xfrm>
              <a:off x="2897518" y="5993320"/>
              <a:ext cx="1501519" cy="407650"/>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EAP method</a:t>
              </a:r>
              <a:endParaRPr lang="en-GB" b="1">
                <a:solidFill>
                  <a:srgbClr val="FF0000"/>
                </a:solidFill>
              </a:endParaRPr>
            </a:p>
          </p:txBody>
        </p:sp>
      </p:grpSp>
      <p:sp>
        <p:nvSpPr>
          <p:cNvPr id="39952" name="TextBox 32"/>
          <p:cNvSpPr txBox="1">
            <a:spLocks noChangeArrowheads="1"/>
          </p:cNvSpPr>
          <p:nvPr/>
        </p:nvSpPr>
        <p:spPr bwMode="auto">
          <a:xfrm rot="-5400000">
            <a:off x="584200" y="4325938"/>
            <a:ext cx="1030288" cy="360362"/>
          </a:xfrm>
          <a:prstGeom prst="rect">
            <a:avLst/>
          </a:prstGeom>
          <a:noFill/>
          <a:ln w="9525">
            <a:noFill/>
            <a:miter lim="800000"/>
            <a:headEnd/>
            <a:tailEnd/>
          </a:ln>
        </p:spPr>
        <p:txBody>
          <a:bodyPr wrap="none" lIns="82945" tIns="41473" rIns="82945" bIns="41473">
            <a:prstTxWarp prst="textNoShape">
              <a:avLst/>
            </a:prstTxWarp>
            <a:spAutoFit/>
          </a:bodyPr>
          <a:lstStyle/>
          <a:p>
            <a:r>
              <a:rPr lang="en-US" b="1">
                <a:solidFill>
                  <a:srgbClr val="FF00FF"/>
                </a:solidFill>
              </a:rPr>
              <a:t>EAP MSK</a:t>
            </a:r>
            <a:endParaRPr lang="en-GB" b="1">
              <a:solidFill>
                <a:srgbClr val="FF00FF"/>
              </a:solidFill>
            </a:endParaRPr>
          </a:p>
        </p:txBody>
      </p:sp>
      <p:sp>
        <p:nvSpPr>
          <p:cNvPr id="39953" name="TextBox 33"/>
          <p:cNvSpPr txBox="1">
            <a:spLocks noChangeArrowheads="1"/>
          </p:cNvSpPr>
          <p:nvPr/>
        </p:nvSpPr>
        <p:spPr bwMode="auto">
          <a:xfrm>
            <a:off x="5268913" y="4648200"/>
            <a:ext cx="1030287" cy="361950"/>
          </a:xfrm>
          <a:prstGeom prst="rect">
            <a:avLst/>
          </a:prstGeom>
          <a:noFill/>
          <a:ln w="9525">
            <a:noFill/>
            <a:miter lim="800000"/>
            <a:headEnd/>
            <a:tailEnd/>
          </a:ln>
        </p:spPr>
        <p:txBody>
          <a:bodyPr wrap="none" lIns="82945" tIns="41473" rIns="82945" bIns="41473">
            <a:prstTxWarp prst="textNoShape">
              <a:avLst/>
            </a:prstTxWarp>
            <a:spAutoFit/>
          </a:bodyPr>
          <a:lstStyle/>
          <a:p>
            <a:r>
              <a:rPr lang="en-US" b="1">
                <a:solidFill>
                  <a:srgbClr val="FF00FF"/>
                </a:solidFill>
              </a:rPr>
              <a:t>EAP MSK</a:t>
            </a:r>
            <a:endParaRPr lang="en-GB" b="1">
              <a:solidFill>
                <a:srgbClr val="FF00FF"/>
              </a:solidFil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Relevant Identifiers</a:t>
            </a:r>
          </a:p>
        </p:txBody>
      </p:sp>
      <p:sp>
        <p:nvSpPr>
          <p:cNvPr id="3" name="Content Placeholder 2"/>
          <p:cNvSpPr txBox="1">
            <a:spLocks/>
          </p:cNvSpPr>
          <p:nvPr/>
        </p:nvSpPr>
        <p:spPr bwMode="auto">
          <a:xfrm>
            <a:off x="457200" y="1600200"/>
            <a:ext cx="8229600" cy="4525963"/>
          </a:xfrm>
          <a:prstGeom prst="rect">
            <a:avLst/>
          </a:prstGeom>
          <a:noFill/>
          <a:ln w="9525">
            <a:noFill/>
            <a:miter lim="800000"/>
            <a:headEnd/>
            <a:tailEnd/>
          </a:ln>
        </p:spPr>
        <p:txBody>
          <a:bodyPr>
            <a:prstTxWarp prst="textNoShape">
              <a:avLst/>
            </a:prstTxWarp>
          </a:bodyPr>
          <a:lstStyle/>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The MAC address of the end device.</a:t>
            </a:r>
          </a:p>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The IP address of the user, typically assigned after the EAP exchange has completed.</a:t>
            </a:r>
          </a:p>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The EAP network access identifier (NAI) used in the EAP-Response/Identity exchange.  The NAI is defined in RFC 4282. </a:t>
            </a:r>
          </a:p>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The EAP NAI used within the (potentially protected) EAP method exchange</a:t>
            </a:r>
          </a:p>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Network Access Server (NAS) identifiers carried by the AAA protocol.   There include: NAS-Identifier, NAS-IPv4-Address (RFC 2865), NAS-IPv6-Address (RFC 3162) and Called-Station-Id (RFC 2865, 3580).  In addition to identifying the NAS, these attributes can be used to infer the user's location. </a:t>
            </a:r>
          </a:p>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User identifiers carried by the AAA protocol.  These include the following attributes: User-Name (RFC 2865), Calling-Station-Id (RFC 3580)  EAP-Message attribute (RFC 3579), Chargeable User Identity (RFC 4372). </a:t>
            </a:r>
          </a:p>
          <a:p>
            <a:pPr marL="342900" indent="-342900" eaLnBrk="0" hangingPunct="0">
              <a:spcBef>
                <a:spcPct val="20000"/>
              </a:spcBef>
              <a:buFont typeface="Arial" charset="0"/>
              <a:buChar char="•"/>
              <a:defRPr/>
            </a:pPr>
            <a:r>
              <a:rPr lang="en-US" sz="2000" dirty="0">
                <a:latin typeface="+mn-lt"/>
                <a:ea typeface="ＭＳ Ｐゴシック" charset="-128"/>
                <a:cs typeface="ＭＳ Ｐゴシック" charset="-128"/>
              </a:rPr>
              <a:t>Often ignored: intermediate AAA entities (like proxies and relays).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Lessons Learned</a:t>
            </a:r>
          </a:p>
        </p:txBody>
      </p:sp>
      <p:sp>
        <p:nvSpPr>
          <p:cNvPr id="41987"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457200" indent="-457200">
              <a:spcBef>
                <a:spcPct val="20000"/>
              </a:spcBef>
              <a:buFont typeface="+mj-lt"/>
              <a:buAutoNum type="arabicPeriod"/>
            </a:pPr>
            <a:r>
              <a:rPr lang="en-US" sz="2400" dirty="0" smtClean="0"/>
              <a:t>No </a:t>
            </a:r>
            <a:r>
              <a:rPr lang="en-US" sz="2400" dirty="0"/>
              <a:t>privacy threat model was developed. Instead the debate occurred on a piecemeal basis across multiple documents and </a:t>
            </a:r>
            <a:r>
              <a:rPr lang="en-US" sz="2400" dirty="0" err="1"/>
              <a:t>WGs</a:t>
            </a:r>
            <a:r>
              <a:rPr lang="en-US" sz="2400" dirty="0"/>
              <a:t>. </a:t>
            </a:r>
            <a:endParaRPr lang="en-US" sz="2400" dirty="0" smtClean="0"/>
          </a:p>
          <a:p>
            <a:pPr marL="457200" indent="-457200">
              <a:spcBef>
                <a:spcPct val="20000"/>
              </a:spcBef>
              <a:buFont typeface="+mj-lt"/>
              <a:buAutoNum type="arabicPeriod"/>
            </a:pPr>
            <a:r>
              <a:rPr lang="en-US" sz="2400" dirty="0" smtClean="0"/>
              <a:t>Due </a:t>
            </a:r>
            <a:r>
              <a:rPr lang="en-US" sz="2400" dirty="0"/>
              <a:t>to the piecemeal nature of the discussion, introduction of partial anonymity in one part of the system (e.g. user-NAS communications) resulted in issues arising for other actors (e.g. network providers, administrators). </a:t>
            </a:r>
            <a:endParaRPr lang="en-US" sz="2400" dirty="0" smtClean="0"/>
          </a:p>
          <a:p>
            <a:pPr marL="457200" indent="-457200">
              <a:spcBef>
                <a:spcPct val="20000"/>
              </a:spcBef>
              <a:buFont typeface="+mj-lt"/>
              <a:buAutoNum type="arabicPeriod"/>
            </a:pPr>
            <a:r>
              <a:rPr lang="en-US" sz="2400" dirty="0" smtClean="0"/>
              <a:t>No </a:t>
            </a:r>
            <a:r>
              <a:rPr lang="en-US" sz="2400" dirty="0"/>
              <a:t>terminology was defined, nor were the goals laid out.  Indeed the initial concerns seemed to be more about security than privacy, and subsequent arguments more about </a:t>
            </a:r>
            <a:r>
              <a:rPr lang="en-US" sz="2400" dirty="0" smtClean="0"/>
              <a:t>billing assurance </a:t>
            </a:r>
            <a:r>
              <a:rPr lang="en-US" sz="2400" dirty="0"/>
              <a:t>than privacy. </a:t>
            </a:r>
            <a:r>
              <a:rPr lang="en-US" sz="3200" dirty="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Lessons Learned, cont.</a:t>
            </a:r>
          </a:p>
        </p:txBody>
      </p:sp>
      <p:sp>
        <p:nvSpPr>
          <p:cNvPr id="43011"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457200" indent="-457200">
              <a:spcBef>
                <a:spcPct val="20000"/>
              </a:spcBef>
              <a:buFont typeface="+mj-lt"/>
              <a:buAutoNum type="arabicPeriod" startAt="4"/>
            </a:pPr>
            <a:r>
              <a:rPr lang="en-US" sz="2000" dirty="0" smtClean="0"/>
              <a:t>Although </a:t>
            </a:r>
            <a:r>
              <a:rPr lang="en-US" sz="2000" dirty="0"/>
              <a:t>regulatory requirements eventually loomed large in the debate, these were never referenced in any of the documents, or even comprehensively discussed.  As a result, there were arguments within the IETF as well as IEEE 802 about what those requirements were real or imagined that were never put to rest  (e.g</a:t>
            </a:r>
            <a:r>
              <a:rPr lang="en-US" sz="2000" dirty="0" smtClean="0"/>
              <a:t>., </a:t>
            </a:r>
            <a:r>
              <a:rPr lang="en-US" sz="2000" dirty="0"/>
              <a:t>is a MAC address considered PII, and if so, in what countries?  What other things in the EAP/AAA system are considered PII?).  </a:t>
            </a:r>
            <a:endParaRPr lang="en-US" sz="2000" dirty="0" smtClean="0"/>
          </a:p>
          <a:p>
            <a:pPr marL="457200" indent="-457200">
              <a:spcBef>
                <a:spcPct val="20000"/>
              </a:spcBef>
              <a:buFont typeface="+mj-lt"/>
              <a:buAutoNum type="arabicPeriod" startAt="4"/>
            </a:pPr>
            <a:r>
              <a:rPr lang="en-US" sz="2000" dirty="0" smtClean="0"/>
              <a:t>The </a:t>
            </a:r>
            <a:r>
              <a:rPr lang="en-US" sz="2000" dirty="0"/>
              <a:t>lack of a definition of privacy goals lead to somewhat odd design decisions that were not fully justified or even discussed.</a:t>
            </a:r>
            <a:endParaRPr lang="en-US" sz="2000" dirty="0" smtClean="0"/>
          </a:p>
          <a:p>
            <a:pPr marL="457200" indent="-457200">
              <a:spcBef>
                <a:spcPct val="20000"/>
              </a:spcBef>
              <a:buFont typeface="+mj-lt"/>
              <a:buAutoNum type="arabicPeriod" startAt="4"/>
            </a:pPr>
            <a:r>
              <a:rPr lang="en-US" sz="2000" dirty="0" smtClean="0"/>
              <a:t>The </a:t>
            </a:r>
            <a:r>
              <a:rPr lang="en-US" sz="2000" dirty="0"/>
              <a:t>use of EAP and AAA data in other contexts has continued to grow.  </a:t>
            </a:r>
          </a:p>
          <a:p>
            <a:pPr marL="800100" lvl="1" indent="-342900">
              <a:spcBef>
                <a:spcPct val="20000"/>
              </a:spcBef>
              <a:buFont typeface="Arial" charset="0"/>
              <a:buChar char="•"/>
            </a:pPr>
            <a:r>
              <a:rPr lang="en-US" sz="2000" dirty="0"/>
              <a:t>For example, this data is a very popular source of location info as provided in location configuration protocols (e.g</a:t>
            </a:r>
            <a:r>
              <a:rPr lang="en-US" sz="2000" dirty="0" smtClean="0"/>
              <a:t>., </a:t>
            </a:r>
            <a:r>
              <a:rPr lang="en-US" sz="2000" dirty="0"/>
              <a:t>HELD, DHCP).  </a:t>
            </a:r>
          </a:p>
          <a:p>
            <a:pPr marL="800100" lvl="1" indent="-342900">
              <a:spcBef>
                <a:spcPct val="20000"/>
              </a:spcBef>
              <a:buFont typeface="Arial" charset="0"/>
              <a:buChar char="•"/>
            </a:pPr>
            <a:r>
              <a:rPr lang="en-US" sz="2000" dirty="0"/>
              <a:t>It is also commonly used in response to security incidents (e.g</a:t>
            </a:r>
            <a:r>
              <a:rPr lang="en-US" sz="2000" dirty="0" smtClean="0"/>
              <a:t>., </a:t>
            </a:r>
            <a:r>
              <a:rPr lang="en-US" sz="2000" dirty="0"/>
              <a:t>denying access to infected machines, detection of spoofing or </a:t>
            </a:r>
            <a:r>
              <a:rPr lang="en-US" sz="2000" dirty="0" err="1"/>
              <a:t>bot</a:t>
            </a:r>
            <a:r>
              <a:rPr lang="en-US" sz="2000" dirty="0"/>
              <a:t> infection, etc.).</a:t>
            </a:r>
            <a:endParaRPr lang="en-US" sz="2000" dirty="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457200" y="2130425"/>
            <a:ext cx="8229600" cy="1470025"/>
          </a:xfrm>
        </p:spPr>
        <p:txBody>
          <a:bodyPr/>
          <a:lstStyle/>
          <a:p>
            <a:pPr eaLnBrk="1" hangingPunct="1"/>
            <a:r>
              <a:rPr lang="en-US" sz="4000" dirty="0" smtClean="0"/>
              <a:t>Use </a:t>
            </a:r>
            <a:r>
              <a:rPr lang="en-US" sz="4000" dirty="0" smtClean="0"/>
              <a:t>Case: </a:t>
            </a:r>
            <a:r>
              <a:rPr lang="en-US" sz="4000" dirty="0" smtClean="0"/>
              <a:t>IPv6</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History of IPv6 address assignment</a:t>
            </a:r>
          </a:p>
        </p:txBody>
      </p:sp>
      <p:sp>
        <p:nvSpPr>
          <p:cNvPr id="3"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defRPr/>
            </a:pPr>
            <a:r>
              <a:rPr lang="en-US" sz="3200" dirty="0"/>
              <a:t>In IPv4, we used static addresses or DHCP</a:t>
            </a:r>
          </a:p>
          <a:p>
            <a:pPr marL="800100" lvl="1" indent="-342900">
              <a:spcBef>
                <a:spcPct val="20000"/>
              </a:spcBef>
              <a:buFont typeface="Arial" charset="0"/>
              <a:buChar char="•"/>
              <a:defRPr/>
            </a:pPr>
            <a:r>
              <a:rPr lang="en-US" sz="3200" dirty="0"/>
              <a:t>Static is manually intensive and error prone</a:t>
            </a:r>
          </a:p>
          <a:p>
            <a:pPr marL="800100" lvl="1" indent="-342900">
              <a:spcBef>
                <a:spcPct val="20000"/>
              </a:spcBef>
              <a:buFont typeface="Arial" charset="0"/>
              <a:buChar char="•"/>
              <a:defRPr/>
            </a:pPr>
            <a:r>
              <a:rPr lang="en-US" sz="3200" dirty="0"/>
              <a:t>DHCP is state intensive, doesn’t have fate-sharing, and requires manual configuration on server</a:t>
            </a:r>
          </a:p>
          <a:p>
            <a:pPr marL="342900" indent="-342900">
              <a:spcBef>
                <a:spcPct val="20000"/>
              </a:spcBef>
              <a:buFont typeface="Arial" charset="0"/>
              <a:buChar char="•"/>
              <a:defRPr/>
            </a:pPr>
            <a:r>
              <a:rPr lang="en-US" sz="3200" dirty="0"/>
              <a:t>IPv6 then added (in addition) stateless address auto-configuration</a:t>
            </a:r>
          </a:p>
          <a:p>
            <a:pPr marL="800100" lvl="1" indent="-342900">
              <a:spcBef>
                <a:spcPct val="20000"/>
              </a:spcBef>
              <a:buFont typeface="Arial" charset="0"/>
              <a:buChar char="•"/>
              <a:defRPr/>
            </a:pPr>
            <a:r>
              <a:rPr lang="en-US" sz="3200" dirty="0"/>
              <a:t>Routers advertise on-link prefix (fate-sharing)</a:t>
            </a:r>
          </a:p>
          <a:p>
            <a:pPr marL="800100" lvl="1" indent="-342900">
              <a:spcBef>
                <a:spcPct val="20000"/>
              </a:spcBef>
              <a:buFont typeface="Arial" charset="0"/>
              <a:buChar char="•"/>
              <a:defRPr/>
            </a:pPr>
            <a:r>
              <a:rPr lang="en-US" sz="3200" dirty="0"/>
              <a:t>Hosts generate own suffix and append it to prefix</a:t>
            </a:r>
            <a:endParaRPr lang="en-US" sz="3200" dirty="0">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335" y="4877670"/>
            <a:ext cx="3363913" cy="1562100"/>
          </a:xfrm>
        </p:spPr>
        <p:txBody>
          <a:bodyPr>
            <a:normAutofit fontScale="85000" lnSpcReduction="10000"/>
          </a:bodyPr>
          <a:lstStyle/>
          <a:p>
            <a:pPr>
              <a:defRPr/>
            </a:pPr>
            <a:r>
              <a:rPr lang="en-US" dirty="0" smtClean="0"/>
              <a:t>Huge investment costs</a:t>
            </a:r>
          </a:p>
          <a:p>
            <a:pPr>
              <a:defRPr/>
            </a:pPr>
            <a:r>
              <a:rPr lang="en-US" dirty="0" smtClean="0"/>
              <a:t>(Innovation cycle: multiple years)</a:t>
            </a:r>
            <a:endParaRPr lang="en-US" dirty="0"/>
          </a:p>
        </p:txBody>
      </p:sp>
      <p:sp>
        <p:nvSpPr>
          <p:cNvPr id="4" name="Title 1"/>
          <p:cNvSpPr txBox="1">
            <a:spLocks/>
          </p:cNvSpPr>
          <p:nvPr/>
        </p:nvSpPr>
        <p:spPr>
          <a:xfrm>
            <a:off x="1160385" y="5695232"/>
            <a:ext cx="3425825" cy="984250"/>
          </a:xfrm>
          <a:prstGeom prst="rect">
            <a:avLst/>
          </a:prstGeom>
        </p:spPr>
        <p:style>
          <a:lnRef idx="1">
            <a:schemeClr val="accent2"/>
          </a:lnRef>
          <a:fillRef idx="2">
            <a:schemeClr val="accent2"/>
          </a:fillRef>
          <a:effectRef idx="1">
            <a:schemeClr val="accent2"/>
          </a:effectRef>
          <a:fontRef idx="minor">
            <a:schemeClr val="dk1"/>
          </a:fontRef>
        </p:style>
        <p:txBody>
          <a:bodyPr anchor="ctr">
            <a:normAutofit/>
          </a:bodyPr>
          <a:lstStyle/>
          <a:p>
            <a:pPr algn="ctr" defTabSz="457200" fontAlgn="auto">
              <a:spcAft>
                <a:spcPts val="0"/>
              </a:spcAft>
              <a:defRPr/>
            </a:pPr>
            <a:r>
              <a:rPr lang="en-US" sz="4400" dirty="0">
                <a:solidFill>
                  <a:schemeClr val="tx1"/>
                </a:solidFill>
                <a:latin typeface="+mj-lt"/>
                <a:ea typeface="+mj-ea"/>
                <a:cs typeface="+mj-cs"/>
              </a:rPr>
              <a:t>Physical Layer</a:t>
            </a:r>
          </a:p>
        </p:txBody>
      </p:sp>
      <p:sp>
        <p:nvSpPr>
          <p:cNvPr id="5" name="Title 1"/>
          <p:cNvSpPr txBox="1">
            <a:spLocks/>
          </p:cNvSpPr>
          <p:nvPr/>
        </p:nvSpPr>
        <p:spPr>
          <a:xfrm>
            <a:off x="1160385" y="4523657"/>
            <a:ext cx="3425825" cy="98425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a:bodyPr>
          <a:lstStyle/>
          <a:p>
            <a:pPr algn="ctr" defTabSz="457200" fontAlgn="auto">
              <a:spcAft>
                <a:spcPts val="0"/>
              </a:spcAft>
              <a:defRPr/>
            </a:pPr>
            <a:r>
              <a:rPr lang="en-US" sz="4400" dirty="0">
                <a:solidFill>
                  <a:schemeClr val="tx1"/>
                </a:solidFill>
                <a:latin typeface="+mj-lt"/>
                <a:ea typeface="+mj-ea"/>
                <a:cs typeface="+mj-cs"/>
              </a:rPr>
              <a:t>Link Layer</a:t>
            </a:r>
          </a:p>
        </p:txBody>
      </p:sp>
      <p:sp>
        <p:nvSpPr>
          <p:cNvPr id="6" name="Title 1"/>
          <p:cNvSpPr txBox="1">
            <a:spLocks/>
          </p:cNvSpPr>
          <p:nvPr/>
        </p:nvSpPr>
        <p:spPr>
          <a:xfrm>
            <a:off x="1160385" y="3293345"/>
            <a:ext cx="3425825" cy="984250"/>
          </a:xfrm>
          <a:prstGeom prst="rect">
            <a:avLst/>
          </a:prstGeom>
        </p:spPr>
        <p:style>
          <a:lnRef idx="1">
            <a:schemeClr val="accent2"/>
          </a:lnRef>
          <a:fillRef idx="2">
            <a:schemeClr val="accent2"/>
          </a:fillRef>
          <a:effectRef idx="1">
            <a:schemeClr val="accent2"/>
          </a:effectRef>
          <a:fontRef idx="minor">
            <a:schemeClr val="dk1"/>
          </a:fontRef>
        </p:style>
        <p:txBody>
          <a:bodyPr anchor="ctr">
            <a:normAutofit fontScale="92500"/>
          </a:bodyPr>
          <a:lstStyle/>
          <a:p>
            <a:pPr algn="ctr" defTabSz="457200" fontAlgn="auto">
              <a:spcAft>
                <a:spcPts val="0"/>
              </a:spcAft>
              <a:defRPr/>
            </a:pPr>
            <a:r>
              <a:rPr lang="en-US" sz="4400" dirty="0">
                <a:solidFill>
                  <a:schemeClr val="tx1"/>
                </a:solidFill>
                <a:latin typeface="+mj-lt"/>
                <a:ea typeface="+mj-ea"/>
                <a:cs typeface="+mj-cs"/>
              </a:rPr>
              <a:t>Network Layer</a:t>
            </a:r>
          </a:p>
        </p:txBody>
      </p:sp>
      <p:sp>
        <p:nvSpPr>
          <p:cNvPr id="7" name="Title 1"/>
          <p:cNvSpPr txBox="1">
            <a:spLocks/>
          </p:cNvSpPr>
          <p:nvPr/>
        </p:nvSpPr>
        <p:spPr>
          <a:xfrm>
            <a:off x="1160385" y="2029695"/>
            <a:ext cx="3425825" cy="984250"/>
          </a:xfrm>
          <a:prstGeom prst="rect">
            <a:avLst/>
          </a:prstGeom>
        </p:spPr>
        <p:style>
          <a:lnRef idx="1">
            <a:schemeClr val="accent1"/>
          </a:lnRef>
          <a:fillRef idx="2">
            <a:schemeClr val="accent1"/>
          </a:fillRef>
          <a:effectRef idx="1">
            <a:schemeClr val="accent1"/>
          </a:effectRef>
          <a:fontRef idx="minor">
            <a:schemeClr val="dk1"/>
          </a:fontRef>
        </p:style>
        <p:txBody>
          <a:bodyPr anchor="ctr">
            <a:normAutofit fontScale="85000" lnSpcReduction="10000"/>
          </a:bodyPr>
          <a:lstStyle/>
          <a:p>
            <a:pPr algn="ctr" defTabSz="457200" fontAlgn="auto">
              <a:spcAft>
                <a:spcPts val="0"/>
              </a:spcAft>
              <a:defRPr/>
            </a:pPr>
            <a:r>
              <a:rPr lang="en-US" sz="4400" dirty="0">
                <a:solidFill>
                  <a:schemeClr val="tx1"/>
                </a:solidFill>
                <a:latin typeface="+mj-lt"/>
                <a:ea typeface="+mj-ea"/>
                <a:cs typeface="+mj-cs"/>
              </a:rPr>
              <a:t>Transport Layer</a:t>
            </a:r>
          </a:p>
        </p:txBody>
      </p:sp>
      <p:sp>
        <p:nvSpPr>
          <p:cNvPr id="8" name="Title 1"/>
          <p:cNvSpPr txBox="1">
            <a:spLocks/>
          </p:cNvSpPr>
          <p:nvPr/>
        </p:nvSpPr>
        <p:spPr>
          <a:xfrm>
            <a:off x="1160385" y="847007"/>
            <a:ext cx="3425825" cy="984250"/>
          </a:xfrm>
          <a:prstGeom prst="rect">
            <a:avLst/>
          </a:prstGeom>
        </p:spPr>
        <p:style>
          <a:lnRef idx="1">
            <a:schemeClr val="accent2"/>
          </a:lnRef>
          <a:fillRef idx="2">
            <a:schemeClr val="accent2"/>
          </a:fillRef>
          <a:effectRef idx="1">
            <a:schemeClr val="accent2"/>
          </a:effectRef>
          <a:fontRef idx="minor">
            <a:schemeClr val="dk1"/>
          </a:fontRef>
        </p:style>
        <p:txBody>
          <a:bodyPr anchor="ctr">
            <a:normAutofit fontScale="77500" lnSpcReduction="20000"/>
          </a:bodyPr>
          <a:lstStyle/>
          <a:p>
            <a:pPr algn="ctr" defTabSz="457200" fontAlgn="auto">
              <a:spcAft>
                <a:spcPts val="0"/>
              </a:spcAft>
              <a:defRPr/>
            </a:pPr>
            <a:r>
              <a:rPr lang="en-US" sz="4400" dirty="0">
                <a:solidFill>
                  <a:schemeClr val="tx1"/>
                </a:solidFill>
                <a:latin typeface="+mj-lt"/>
                <a:ea typeface="+mj-ea"/>
                <a:cs typeface="+mj-cs"/>
              </a:rPr>
              <a:t>Application Layer</a:t>
            </a:r>
          </a:p>
        </p:txBody>
      </p:sp>
      <p:pic>
        <p:nvPicPr>
          <p:cNvPr id="22536" name="Picture 9"/>
          <p:cNvPicPr>
            <a:picLocks noChangeAspect="1"/>
          </p:cNvPicPr>
          <p:nvPr/>
        </p:nvPicPr>
        <p:blipFill>
          <a:blip r:embed="rId2"/>
          <a:srcRect/>
          <a:stretch>
            <a:fillRect/>
          </a:stretch>
        </p:blipFill>
        <p:spPr bwMode="auto">
          <a:xfrm rot="10800000">
            <a:off x="4694160" y="4507782"/>
            <a:ext cx="528638" cy="2146300"/>
          </a:xfrm>
          <a:prstGeom prst="rect">
            <a:avLst/>
          </a:prstGeom>
          <a:noFill/>
          <a:ln w="9525">
            <a:noFill/>
            <a:miter lim="800000"/>
            <a:headEnd/>
            <a:tailEnd/>
          </a:ln>
        </p:spPr>
      </p:pic>
      <p:pic>
        <p:nvPicPr>
          <p:cNvPr id="22537" name="Picture 10"/>
          <p:cNvPicPr>
            <a:picLocks noChangeAspect="1"/>
          </p:cNvPicPr>
          <p:nvPr/>
        </p:nvPicPr>
        <p:blipFill>
          <a:blip r:embed="rId2"/>
          <a:srcRect/>
          <a:stretch>
            <a:fillRect/>
          </a:stretch>
        </p:blipFill>
        <p:spPr bwMode="auto">
          <a:xfrm rot="10800000">
            <a:off x="4686223" y="2080495"/>
            <a:ext cx="541337" cy="2198687"/>
          </a:xfrm>
          <a:prstGeom prst="rect">
            <a:avLst/>
          </a:prstGeom>
          <a:noFill/>
          <a:ln w="9525">
            <a:noFill/>
            <a:miter lim="800000"/>
            <a:headEnd/>
            <a:tailEnd/>
          </a:ln>
        </p:spPr>
      </p:pic>
      <p:sp>
        <p:nvSpPr>
          <p:cNvPr id="12" name="Subtitle 2"/>
          <p:cNvSpPr txBox="1">
            <a:spLocks/>
          </p:cNvSpPr>
          <p:nvPr/>
        </p:nvSpPr>
        <p:spPr>
          <a:xfrm>
            <a:off x="5252960" y="2574207"/>
            <a:ext cx="3327400" cy="1703388"/>
          </a:xfrm>
          <a:prstGeom prst="rect">
            <a:avLst/>
          </a:prstGeom>
        </p:spPr>
        <p:txBody>
          <a:bodyPr>
            <a:prstTxWarp prst="textNoShape">
              <a:avLst/>
            </a:prstTxWarp>
            <a:normAutofit/>
          </a:bodyPr>
          <a:lstStyle/>
          <a:p>
            <a:pPr algn="ctr" defTabSz="457200">
              <a:lnSpc>
                <a:spcPct val="80000"/>
              </a:lnSpc>
              <a:spcBef>
                <a:spcPct val="20000"/>
              </a:spcBef>
              <a:buFont typeface="Arial" charset="0"/>
              <a:buNone/>
            </a:pPr>
            <a:r>
              <a:rPr lang="en-US" sz="2500">
                <a:solidFill>
                  <a:srgbClr val="898989"/>
                </a:solidFill>
              </a:rPr>
              <a:t>Large deployed base of core Internet infrastructure lead to slow change and  evolutionary approach</a:t>
            </a:r>
          </a:p>
        </p:txBody>
      </p:sp>
      <p:sp>
        <p:nvSpPr>
          <p:cNvPr id="14" name="Subtitle 2"/>
          <p:cNvSpPr txBox="1">
            <a:spLocks/>
          </p:cNvSpPr>
          <p:nvPr/>
        </p:nvSpPr>
        <p:spPr>
          <a:xfrm>
            <a:off x="5252960" y="847007"/>
            <a:ext cx="3141663" cy="1528763"/>
          </a:xfrm>
          <a:prstGeom prst="rect">
            <a:avLst/>
          </a:prstGeom>
        </p:spPr>
        <p:txBody>
          <a:bodyPr>
            <a:prstTxWarp prst="textNoShape">
              <a:avLst/>
            </a:prstTxWarp>
            <a:normAutofit/>
          </a:bodyPr>
          <a:lstStyle/>
          <a:p>
            <a:pPr algn="ctr" defTabSz="457200">
              <a:lnSpc>
                <a:spcPct val="90000"/>
              </a:lnSpc>
              <a:spcBef>
                <a:spcPct val="20000"/>
              </a:spcBef>
              <a:buFont typeface="Arial" charset="0"/>
              <a:buNone/>
            </a:pPr>
            <a:r>
              <a:rPr lang="en-US" sz="2700">
                <a:solidFill>
                  <a:srgbClr val="898989"/>
                </a:solidFill>
              </a:rPr>
              <a:t>Area for innovation (mostly because of end-to-end principle)</a:t>
            </a:r>
          </a:p>
        </p:txBody>
      </p:sp>
      <p:pic>
        <p:nvPicPr>
          <p:cNvPr id="22540" name="Picture 14"/>
          <p:cNvPicPr>
            <a:picLocks noChangeAspect="1"/>
          </p:cNvPicPr>
          <p:nvPr/>
        </p:nvPicPr>
        <p:blipFill>
          <a:blip r:embed="rId2"/>
          <a:srcRect/>
          <a:stretch>
            <a:fillRect/>
          </a:stretch>
        </p:blipFill>
        <p:spPr bwMode="auto">
          <a:xfrm rot="10800000">
            <a:off x="4743373" y="621582"/>
            <a:ext cx="331787" cy="1343025"/>
          </a:xfrm>
          <a:prstGeom prst="rect">
            <a:avLst/>
          </a:prstGeom>
          <a:noFill/>
          <a:ln w="9525">
            <a:noFill/>
            <a:miter lim="800000"/>
            <a:headEnd/>
            <a:tailEnd/>
          </a:ln>
        </p:spPr>
      </p:pic>
      <p:sp>
        <p:nvSpPr>
          <p:cNvPr id="13" name="Rectangle 2"/>
          <p:cNvSpPr txBox="1">
            <a:spLocks noChangeArrowheads="1"/>
          </p:cNvSpPr>
          <p:nvPr/>
        </p:nvSpPr>
        <p:spPr bwMode="auto">
          <a:xfrm>
            <a:off x="0" y="-228600"/>
            <a:ext cx="9144000" cy="1143000"/>
          </a:xfrm>
          <a:prstGeom prst="rect">
            <a:avLst/>
          </a:prstGeom>
          <a:noFill/>
          <a:ln w="9525">
            <a:noFill/>
            <a:miter lim="800000"/>
            <a:headEnd/>
            <a:tailEnd/>
          </a:ln>
        </p:spPr>
        <p:txBody>
          <a:bodyPr anchor="ctr">
            <a:prstTxWarp prst="textNoShape">
              <a:avLst/>
            </a:prstTxWarp>
          </a:bodyPr>
          <a:lstStyle/>
          <a:p>
            <a:pPr algn="ctr" eaLnBrk="0" hangingPunct="0">
              <a:defRPr/>
            </a:pPr>
            <a:r>
              <a:rPr lang="en-US" sz="3600" dirty="0" smtClean="0">
                <a:latin typeface="+mj-lt"/>
                <a:ea typeface="ＭＳ Ｐゴシック" charset="-128"/>
                <a:cs typeface="ＭＳ Ｐゴシック" charset="-128"/>
              </a:rPr>
              <a:t>Scope of the IETF</a:t>
            </a:r>
            <a:endParaRPr lang="en-US" sz="3600" dirty="0">
              <a:latin typeface="+mj-lt"/>
              <a:ea typeface="ＭＳ Ｐゴシック" charset="-128"/>
              <a:cs typeface="ＭＳ Ｐゴシック" charset="-128"/>
            </a:endParaRPr>
          </a:p>
        </p:txBody>
      </p:sp>
      <p:sp>
        <p:nvSpPr>
          <p:cNvPr id="15" name="Rectangle 14"/>
          <p:cNvSpPr/>
          <p:nvPr/>
        </p:nvSpPr>
        <p:spPr>
          <a:xfrm>
            <a:off x="5595285" y="6223651"/>
            <a:ext cx="2274982" cy="646331"/>
          </a:xfrm>
          <a:prstGeom prst="rect">
            <a:avLst/>
          </a:prstGeom>
        </p:spPr>
        <p:txBody>
          <a:bodyPr wrap="none">
            <a:spAutoFit/>
          </a:bodyPr>
          <a:lstStyle/>
          <a:p>
            <a:pPr algn="ctr" eaLnBrk="0" hangingPunct="0">
              <a:defRPr/>
            </a:pPr>
            <a:r>
              <a:rPr lang="en-US" dirty="0" smtClean="0">
                <a:ea typeface="ＭＳ Ｐゴシック" charset="-128"/>
                <a:cs typeface="ＭＳ Ｐゴシック" charset="-128"/>
              </a:rPr>
              <a:t>Innovation Cycles vary </a:t>
            </a:r>
            <a:br>
              <a:rPr lang="en-US" dirty="0" smtClean="0">
                <a:ea typeface="ＭＳ Ｐゴシック" charset="-128"/>
                <a:cs typeface="ＭＳ Ｐゴシック" charset="-128"/>
              </a:rPr>
            </a:br>
            <a:r>
              <a:rPr lang="en-US" dirty="0" smtClean="0">
                <a:ea typeface="ＭＳ Ｐゴシック" charset="-128"/>
                <a:cs typeface="ＭＳ Ｐゴシック" charset="-128"/>
              </a:rPr>
              <a:t>throughout the Layers</a:t>
            </a:r>
            <a:endParaRPr lang="en-US" dirty="0">
              <a:ea typeface="ＭＳ Ｐゴシック" charset="-128"/>
              <a:cs typeface="ＭＳ Ｐゴシック" charset="-128"/>
            </a:endParaRPr>
          </a:p>
        </p:txBody>
      </p:sp>
      <p:pic>
        <p:nvPicPr>
          <p:cNvPr id="16" name="Picture 9"/>
          <p:cNvPicPr>
            <a:picLocks noChangeAspect="1"/>
          </p:cNvPicPr>
          <p:nvPr/>
        </p:nvPicPr>
        <p:blipFill>
          <a:blip r:embed="rId2"/>
          <a:srcRect/>
          <a:stretch>
            <a:fillRect/>
          </a:stretch>
        </p:blipFill>
        <p:spPr bwMode="auto">
          <a:xfrm rot="10800000" flipH="1">
            <a:off x="795881" y="4475729"/>
            <a:ext cx="321883" cy="2291114"/>
          </a:xfrm>
          <a:prstGeom prst="rect">
            <a:avLst/>
          </a:prstGeom>
          <a:noFill/>
          <a:ln w="9525">
            <a:noFill/>
            <a:miter lim="800000"/>
            <a:headEnd/>
            <a:tailEnd/>
          </a:ln>
        </p:spPr>
      </p:pic>
      <p:sp>
        <p:nvSpPr>
          <p:cNvPr id="17" name="Rectangle 16"/>
          <p:cNvSpPr/>
          <p:nvPr/>
        </p:nvSpPr>
        <p:spPr>
          <a:xfrm rot="16200000">
            <a:off x="-642396" y="5298119"/>
            <a:ext cx="2291113" cy="646331"/>
          </a:xfrm>
          <a:prstGeom prst="rect">
            <a:avLst/>
          </a:prstGeom>
        </p:spPr>
        <p:txBody>
          <a:bodyPr wrap="square">
            <a:spAutoFit/>
          </a:bodyPr>
          <a:lstStyle/>
          <a:p>
            <a:pPr algn="ctr" eaLnBrk="0" hangingPunct="0">
              <a:defRPr/>
            </a:pPr>
            <a:r>
              <a:rPr lang="en-US" dirty="0" smtClean="0">
                <a:ea typeface="ＭＳ Ｐゴシック" charset="-128"/>
                <a:cs typeface="ＭＳ Ｐゴシック" charset="-128"/>
              </a:rPr>
              <a:t>Not in scope of the IETF</a:t>
            </a:r>
            <a:endParaRPr lang="en-US" dirty="0">
              <a:ea typeface="ＭＳ Ｐゴシック" charset="-128"/>
              <a:cs typeface="ＭＳ Ｐゴシック" charset="-128"/>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Privacy impact of prefix</a:t>
            </a:r>
          </a:p>
        </p:txBody>
      </p:sp>
      <p:sp>
        <p:nvSpPr>
          <p:cNvPr id="3"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defRPr/>
            </a:pPr>
            <a:r>
              <a:rPr lang="en-US" sz="3200" dirty="0"/>
              <a:t>Prefix reveals location</a:t>
            </a:r>
          </a:p>
          <a:p>
            <a:pPr marL="800100" lvl="1" indent="-342900">
              <a:spcBef>
                <a:spcPct val="20000"/>
              </a:spcBef>
              <a:buFont typeface="Arial" charset="0"/>
              <a:buChar char="•"/>
              <a:defRPr/>
            </a:pPr>
            <a:r>
              <a:rPr lang="en-US" sz="3200" dirty="0"/>
              <a:t>Initially same impact in IPv6 and IPv4</a:t>
            </a:r>
          </a:p>
          <a:p>
            <a:pPr marL="800100" lvl="1" indent="-342900">
              <a:spcBef>
                <a:spcPct val="20000"/>
              </a:spcBef>
              <a:buFont typeface="Arial" charset="0"/>
              <a:buChar char="•"/>
              <a:defRPr/>
            </a:pPr>
            <a:r>
              <a:rPr lang="en-US" sz="3200" dirty="0"/>
              <a:t>But if you NAT IPv4 and route IPv6, location granularity far more in IPv6</a:t>
            </a:r>
          </a:p>
          <a:p>
            <a:pPr marL="800100" lvl="1" indent="-342900">
              <a:spcBef>
                <a:spcPct val="20000"/>
              </a:spcBef>
              <a:buFont typeface="Arial" charset="0"/>
              <a:buChar char="•"/>
              <a:defRPr/>
            </a:pPr>
            <a:r>
              <a:rPr lang="en-US" sz="3200" dirty="0"/>
              <a:t>This is one motivation for NAT in IPv6 (see IAB RFC 5902, Section 2.4)</a:t>
            </a:r>
            <a:endParaRPr lang="en-US" sz="3200" dirty="0">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Suffix generation mechanisms</a:t>
            </a:r>
          </a:p>
        </p:txBody>
      </p:sp>
      <p:sp>
        <p:nvSpPr>
          <p:cNvPr id="47107"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pPr>
            <a:r>
              <a:rPr lang="en-US" sz="2400"/>
              <a:t>Many suffix generation mechanisms are defined:</a:t>
            </a:r>
          </a:p>
          <a:p>
            <a:pPr marL="800100" lvl="1" indent="-342900">
              <a:spcBef>
                <a:spcPct val="20000"/>
              </a:spcBef>
              <a:buFont typeface="Arial" charset="0"/>
              <a:buChar char="•"/>
            </a:pPr>
            <a:r>
              <a:rPr lang="en-US" sz="2400"/>
              <a:t>Manual configuration</a:t>
            </a:r>
          </a:p>
          <a:p>
            <a:pPr marL="800100" lvl="1" indent="-342900">
              <a:spcBef>
                <a:spcPct val="20000"/>
              </a:spcBef>
              <a:buFont typeface="Arial" charset="0"/>
              <a:buChar char="•"/>
            </a:pPr>
            <a:r>
              <a:rPr lang="en-US" sz="2400"/>
              <a:t>Link-layer address derived</a:t>
            </a:r>
          </a:p>
          <a:p>
            <a:pPr marL="1257300" lvl="2" indent="-342900">
              <a:spcBef>
                <a:spcPct val="20000"/>
              </a:spcBef>
              <a:buFont typeface="Arial" charset="0"/>
              <a:buChar char="•"/>
            </a:pPr>
            <a:r>
              <a:rPr lang="en-US" sz="2400"/>
              <a:t>MAC address (RFC 1972/2464)</a:t>
            </a:r>
          </a:p>
          <a:p>
            <a:pPr marL="1257300" lvl="2" indent="-342900">
              <a:spcBef>
                <a:spcPct val="20000"/>
              </a:spcBef>
              <a:buFont typeface="Arial" charset="0"/>
              <a:buChar char="•"/>
            </a:pPr>
            <a:r>
              <a:rPr lang="en-US" sz="2400"/>
              <a:t>IPv4 address (many RFCs)</a:t>
            </a:r>
          </a:p>
          <a:p>
            <a:pPr marL="1257300" lvl="2" indent="-342900">
              <a:spcBef>
                <a:spcPct val="20000"/>
              </a:spcBef>
              <a:buFont typeface="Arial" charset="0"/>
              <a:buChar char="•"/>
            </a:pPr>
            <a:r>
              <a:rPr lang="en-US" sz="2400"/>
              <a:t>IPv4 address + port (RFC 4380)</a:t>
            </a:r>
          </a:p>
          <a:p>
            <a:pPr marL="800100" lvl="1" indent="-342900">
              <a:spcBef>
                <a:spcPct val="20000"/>
              </a:spcBef>
              <a:buFont typeface="Arial" charset="0"/>
              <a:buChar char="•"/>
            </a:pPr>
            <a:r>
              <a:rPr lang="en-US" sz="2400"/>
              <a:t>Random (RFC 3041/4941)</a:t>
            </a:r>
          </a:p>
          <a:p>
            <a:pPr marL="800100" lvl="1" indent="-342900">
              <a:spcBef>
                <a:spcPct val="20000"/>
              </a:spcBef>
              <a:buFont typeface="Arial" charset="0"/>
              <a:buChar char="•"/>
            </a:pPr>
            <a:r>
              <a:rPr lang="en-US" sz="2400"/>
              <a:t>Hash of public key (RFC 3972)</a:t>
            </a:r>
          </a:p>
          <a:p>
            <a:pPr marL="342900" indent="-342900">
              <a:spcBef>
                <a:spcPct val="20000"/>
              </a:spcBef>
              <a:buFont typeface="Arial" charset="0"/>
              <a:buChar char="•"/>
            </a:pPr>
            <a:r>
              <a:rPr lang="en-US" sz="2400"/>
              <a:t>Questions for each address generation method: </a:t>
            </a:r>
          </a:p>
          <a:p>
            <a:pPr marL="800100" lvl="1" indent="-342900">
              <a:spcBef>
                <a:spcPct val="20000"/>
              </a:spcBef>
              <a:buFont typeface="Arial" charset="0"/>
              <a:buChar char="•"/>
            </a:pPr>
            <a:r>
              <a:rPr lang="en-US" sz="2400"/>
              <a:t>What do they reveal?</a:t>
            </a:r>
          </a:p>
          <a:p>
            <a:pPr marL="800100" lvl="1" indent="-342900">
              <a:spcBef>
                <a:spcPct val="20000"/>
              </a:spcBef>
              <a:buFont typeface="Arial" charset="0"/>
              <a:buChar char="•"/>
            </a:pPr>
            <a:r>
              <a:rPr lang="en-US" sz="2400"/>
              <a:t>How long do they reveal it for?</a:t>
            </a:r>
            <a:endParaRPr lang="en-US" sz="240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MAC-derived suffixes</a:t>
            </a:r>
          </a:p>
        </p:txBody>
      </p:sp>
      <p:sp>
        <p:nvSpPr>
          <p:cNvPr id="3"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defRPr/>
            </a:pPr>
            <a:r>
              <a:rPr lang="en-US" sz="2000" dirty="0"/>
              <a:t>IPv6 (RFC 2462) specified creating suffix from (globally-unique) MAC address</a:t>
            </a:r>
          </a:p>
          <a:p>
            <a:pPr marL="800100" lvl="1" indent="-342900">
              <a:spcBef>
                <a:spcPct val="20000"/>
              </a:spcBef>
              <a:buFont typeface="Arial" charset="0"/>
              <a:buChar char="•"/>
              <a:defRPr/>
            </a:pPr>
            <a:r>
              <a:rPr lang="en-US" sz="2000" dirty="0"/>
              <a:t>IPv6 compliance suites now test for (require) this</a:t>
            </a:r>
          </a:p>
          <a:p>
            <a:pPr marL="342900" indent="-342900">
              <a:spcBef>
                <a:spcPct val="20000"/>
              </a:spcBef>
              <a:buFont typeface="Arial" charset="0"/>
              <a:buChar char="•"/>
              <a:defRPr/>
            </a:pPr>
            <a:r>
              <a:rPr lang="en-US" sz="2000" dirty="0"/>
              <a:t>MAC addresses have a “OUI” that identifies the vendor</a:t>
            </a:r>
          </a:p>
          <a:p>
            <a:pPr marL="342900" indent="-342900">
              <a:spcBef>
                <a:spcPct val="20000"/>
              </a:spcBef>
              <a:buFont typeface="Arial" charset="0"/>
              <a:buChar char="•"/>
              <a:defRPr/>
            </a:pPr>
            <a:r>
              <a:rPr lang="en-US" sz="2000" dirty="0"/>
              <a:t>Problems:</a:t>
            </a:r>
          </a:p>
          <a:p>
            <a:pPr marL="914400" lvl="1" indent="-457200">
              <a:spcBef>
                <a:spcPct val="20000"/>
              </a:spcBef>
              <a:buFont typeface="+mj-lt"/>
              <a:buAutoNum type="arabicPeriod"/>
              <a:defRPr/>
            </a:pPr>
            <a:r>
              <a:rPr lang="en-US" sz="2000" dirty="0"/>
              <a:t>Unique suffix means can be tracked as move</a:t>
            </a:r>
          </a:p>
          <a:p>
            <a:pPr marL="1371600" lvl="2" indent="-457200">
              <a:spcBef>
                <a:spcPct val="20000"/>
              </a:spcBef>
              <a:buFont typeface="Arial"/>
              <a:buChar char="•"/>
              <a:defRPr/>
            </a:pPr>
            <a:r>
              <a:rPr lang="en-US" sz="2000" dirty="0"/>
              <a:t>Web sites (not just ones you authenticate to) can correlate where you’ve been</a:t>
            </a:r>
          </a:p>
          <a:p>
            <a:pPr marL="914400" lvl="1" indent="-457200">
              <a:spcBef>
                <a:spcPct val="20000"/>
              </a:spcBef>
              <a:buFont typeface="+mj-lt"/>
              <a:buAutoNum type="arabicPeriod"/>
              <a:defRPr/>
            </a:pPr>
            <a:r>
              <a:rPr lang="en-US" sz="2000" dirty="0"/>
              <a:t>“Permanent” suffix means can be tracked over long timescales</a:t>
            </a:r>
          </a:p>
          <a:p>
            <a:pPr marL="914400" lvl="1" indent="-457200">
              <a:spcBef>
                <a:spcPct val="20000"/>
              </a:spcBef>
              <a:buFont typeface="+mj-lt"/>
              <a:buAutoNum type="arabicPeriod"/>
              <a:defRPr/>
            </a:pPr>
            <a:r>
              <a:rPr lang="en-US" sz="2000" dirty="0"/>
              <a:t>Address scans are much easier if limit to popular </a:t>
            </a:r>
            <a:r>
              <a:rPr lang="en-US" sz="2000" dirty="0" err="1"/>
              <a:t>OUIs</a:t>
            </a:r>
            <a:endParaRPr lang="en-US" sz="2000" dirty="0"/>
          </a:p>
          <a:p>
            <a:pPr marL="914400" lvl="1" indent="-457200">
              <a:spcBef>
                <a:spcPct val="20000"/>
              </a:spcBef>
              <a:buFont typeface="+mj-lt"/>
              <a:buAutoNum type="arabicPeriod"/>
              <a:defRPr/>
            </a:pPr>
            <a:r>
              <a:rPr lang="en-US" sz="2000" dirty="0"/>
              <a:t>Correlating known </a:t>
            </a:r>
            <a:r>
              <a:rPr lang="en-US" sz="2000" dirty="0" err="1"/>
              <a:t>OUIs</a:t>
            </a:r>
            <a:r>
              <a:rPr lang="en-US" sz="2000" dirty="0"/>
              <a:t> to </a:t>
            </a:r>
            <a:r>
              <a:rPr lang="en-US" sz="2000" dirty="0" err="1"/>
              <a:t>OSs</a:t>
            </a:r>
            <a:r>
              <a:rPr lang="en-US" sz="2000" dirty="0"/>
              <a:t>/devices can be used to hint at possible vulnerabilities</a:t>
            </a:r>
          </a:p>
          <a:p>
            <a:pPr marL="914400" lvl="1" indent="-457200">
              <a:spcBef>
                <a:spcPct val="20000"/>
              </a:spcBef>
              <a:buFont typeface="+mj-lt"/>
              <a:buAutoNum type="arabicPeriod"/>
              <a:defRPr/>
            </a:pPr>
            <a:r>
              <a:rPr lang="en-US" sz="2000" dirty="0"/>
              <a:t>Knowing MAC address can be used to remotely wake a machine (“magic packet”) and consume power.</a:t>
            </a:r>
            <a:endParaRPr lang="en-US" sz="2000" dirty="0">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IPv6 “Privacy Extensions”</a:t>
            </a:r>
          </a:p>
        </p:txBody>
      </p:sp>
      <p:sp>
        <p:nvSpPr>
          <p:cNvPr id="4"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defRPr/>
            </a:pPr>
            <a:r>
              <a:rPr lang="en-US" sz="2800" dirty="0"/>
              <a:t>RFC 3041 mainly addressed problems 1 &amp; 2</a:t>
            </a:r>
          </a:p>
          <a:p>
            <a:pPr marL="342900" indent="-342900">
              <a:spcBef>
                <a:spcPct val="20000"/>
              </a:spcBef>
              <a:buFont typeface="Arial" charset="0"/>
              <a:buChar char="•"/>
              <a:defRPr/>
            </a:pPr>
            <a:r>
              <a:rPr lang="en-US" sz="2800" dirty="0"/>
              <a:t>Defines “temporary addresses” (aka “privacy addresses”) used for </a:t>
            </a:r>
            <a:r>
              <a:rPr lang="en-US" sz="2800" b="1" dirty="0"/>
              <a:t>outbound </a:t>
            </a:r>
            <a:r>
              <a:rPr lang="en-US" sz="2800" dirty="0"/>
              <a:t>connections</a:t>
            </a:r>
          </a:p>
          <a:p>
            <a:pPr marL="800100" lvl="1" indent="-342900">
              <a:spcBef>
                <a:spcPct val="20000"/>
              </a:spcBef>
              <a:buFont typeface="Arial" charset="0"/>
              <a:buChar char="•"/>
              <a:defRPr/>
            </a:pPr>
            <a:r>
              <a:rPr lang="en-US" sz="2800" dirty="0"/>
              <a:t>Randomly generated</a:t>
            </a:r>
          </a:p>
          <a:p>
            <a:pPr marL="800100" lvl="1" indent="-342900">
              <a:spcBef>
                <a:spcPct val="20000"/>
              </a:spcBef>
              <a:buFont typeface="Arial" charset="0"/>
              <a:buChar char="•"/>
              <a:defRPr/>
            </a:pPr>
            <a:r>
              <a:rPr lang="en-US" sz="2800" dirty="0"/>
              <a:t>Changes daily by default (1d preferred, 7d valid)</a:t>
            </a:r>
          </a:p>
          <a:p>
            <a:pPr marL="342900" indent="-342900">
              <a:spcBef>
                <a:spcPct val="20000"/>
              </a:spcBef>
              <a:buFont typeface="Arial" charset="0"/>
              <a:buChar char="•"/>
              <a:defRPr/>
            </a:pPr>
            <a:r>
              <a:rPr lang="en-US" sz="2800" dirty="0"/>
              <a:t>Idea was that you use temporary addresses for anonymous web browsing etc. and “public” addresses for advertising in DNS etc.</a:t>
            </a:r>
          </a:p>
          <a:p>
            <a:pPr marL="342900" indent="-342900">
              <a:spcBef>
                <a:spcPct val="20000"/>
              </a:spcBef>
              <a:buFont typeface="Arial" charset="0"/>
              <a:buChar char="•"/>
              <a:defRPr/>
            </a:pPr>
            <a:r>
              <a:rPr lang="en-US" sz="2800" dirty="0"/>
              <a:t>DON’T mix temporary &amp; public addresses, or the temporary addresses become </a:t>
            </a:r>
            <a:r>
              <a:rPr lang="en-US" sz="2800" dirty="0" err="1"/>
              <a:t>correlatable</a:t>
            </a:r>
            <a:endParaRPr lang="en-US" sz="2800" dirty="0">
              <a:latin typeface="+mn-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marL="342900" indent="-342900">
              <a:spcBef>
                <a:spcPct val="20000"/>
              </a:spcBef>
            </a:pPr>
            <a:r>
              <a:rPr lang="en-US" smtClean="0"/>
              <a:t>Address Selection – RFC 3484</a:t>
            </a:r>
          </a:p>
        </p:txBody>
      </p:sp>
      <p:sp>
        <p:nvSpPr>
          <p:cNvPr id="50179"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pPr>
            <a:r>
              <a:rPr lang="en-US" sz="2800"/>
              <a:t>Public address used for outbound unless application opted in</a:t>
            </a:r>
          </a:p>
          <a:p>
            <a:pPr marL="342900" indent="-342900">
              <a:spcBef>
                <a:spcPct val="20000"/>
              </a:spcBef>
              <a:buFont typeface="Arial" charset="0"/>
              <a:buChar char="•"/>
            </a:pPr>
            <a:r>
              <a:rPr lang="en-US" sz="2800"/>
              <a:t>RFC 3484: “Implementations for which privacy considerations outweigh these application compatibility concerns MAY reverse the sense of this rule and by default prefer temporary addresses over public addresses.”</a:t>
            </a:r>
          </a:p>
          <a:p>
            <a:pPr marL="342900" indent="-342900">
              <a:spcBef>
                <a:spcPct val="20000"/>
              </a:spcBef>
              <a:buFont typeface="Arial" charset="0"/>
              <a:buChar char="•"/>
            </a:pPr>
            <a:r>
              <a:rPr lang="en-US" sz="2800"/>
              <a:t>Rationale unclear, but probably risk of breaking apps (e.g. servers that do reverse DNS resolution)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Lessons Learned</a:t>
            </a:r>
          </a:p>
        </p:txBody>
      </p:sp>
      <p:sp>
        <p:nvSpPr>
          <p:cNvPr id="51203" name="Content Placeholder 2"/>
          <p:cNvSpPr txBox="1">
            <a:spLocks/>
          </p:cNvSpPr>
          <p:nvPr/>
        </p:nvSpPr>
        <p:spPr bwMode="auto">
          <a:xfrm>
            <a:off x="381000" y="1493838"/>
            <a:ext cx="8458200" cy="4525962"/>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charset="0"/>
              <a:buChar char="•"/>
            </a:pPr>
            <a:r>
              <a:rPr lang="en-US" sz="3200" dirty="0"/>
              <a:t>Think about privacy up front.</a:t>
            </a:r>
          </a:p>
          <a:p>
            <a:pPr marL="342900" indent="-342900">
              <a:spcBef>
                <a:spcPct val="20000"/>
              </a:spcBef>
              <a:buFont typeface="Arial" charset="0"/>
              <a:buChar char="•"/>
            </a:pPr>
            <a:r>
              <a:rPr lang="en-US" sz="3200" dirty="0"/>
              <a:t>If you specify non-privacy solution first, it’ll be seen as required and there will be barriers to privacy.</a:t>
            </a:r>
          </a:p>
          <a:p>
            <a:pPr marL="342900" indent="-342900">
              <a:spcBef>
                <a:spcPct val="20000"/>
              </a:spcBef>
              <a:buFont typeface="Arial" charset="0"/>
              <a:buChar char="•"/>
            </a:pPr>
            <a:r>
              <a:rPr lang="en-US" sz="3200" dirty="0"/>
              <a:t>Stable identifiers (incl. MAC address) often cause concerns.</a:t>
            </a:r>
          </a:p>
          <a:p>
            <a:pPr marL="342900" indent="-342900">
              <a:spcBef>
                <a:spcPct val="20000"/>
              </a:spcBef>
              <a:buFont typeface="Arial" charset="0"/>
              <a:buChar char="•"/>
            </a:pPr>
            <a:r>
              <a:rPr lang="en-US" sz="3200" dirty="0"/>
              <a:t>Mixing stable identifiers and “privacy” identifiers is easy to do by accident.</a:t>
            </a:r>
            <a:endParaRPr lang="en-US" sz="3200" dirty="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457200" y="2130425"/>
            <a:ext cx="8229600" cy="1470025"/>
          </a:xfrm>
        </p:spPr>
        <p:txBody>
          <a:bodyPr/>
          <a:lstStyle/>
          <a:p>
            <a:pPr eaLnBrk="1" hangingPunct="1"/>
            <a:r>
              <a:rPr lang="en-US" sz="4000" dirty="0" smtClean="0"/>
              <a:t>Use </a:t>
            </a:r>
            <a:r>
              <a:rPr lang="en-US" sz="4000" dirty="0" smtClean="0"/>
              <a:t>Case: SIP-based </a:t>
            </a:r>
            <a:r>
              <a:rPr lang="en-US" sz="4000" dirty="0" smtClean="0"/>
              <a:t>Real-Time Communication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SIP in a Nutshell</a:t>
            </a:r>
          </a:p>
        </p:txBody>
      </p:sp>
      <p:sp>
        <p:nvSpPr>
          <p:cNvPr id="30723" name="Rectangle 3"/>
          <p:cNvSpPr>
            <a:spLocks noGrp="1" noChangeArrowheads="1"/>
          </p:cNvSpPr>
          <p:nvPr>
            <p:ph type="body" idx="1"/>
          </p:nvPr>
        </p:nvSpPr>
        <p:spPr>
          <a:xfrm>
            <a:off x="457200" y="4005263"/>
            <a:ext cx="8291513" cy="2592387"/>
          </a:xfrm>
        </p:spPr>
        <p:txBody>
          <a:bodyPr/>
          <a:lstStyle/>
          <a:p>
            <a:r>
              <a:rPr lang="en-US" sz="2400" dirty="0"/>
              <a:t>Session Initiation Protocol (SIP</a:t>
            </a:r>
            <a:r>
              <a:rPr lang="en-US" sz="2400" dirty="0" smtClean="0"/>
              <a:t>), RFC 3261 </a:t>
            </a:r>
            <a:endParaRPr lang="en-US" sz="2400" dirty="0"/>
          </a:p>
          <a:p>
            <a:r>
              <a:rPr lang="en-US" sz="2400" dirty="0"/>
              <a:t>SIP is an application-layer control (signaling) protocol for creating, modifying, and terminating sessions with one or more participants. </a:t>
            </a:r>
          </a:p>
          <a:p>
            <a:r>
              <a:rPr lang="en-US" sz="2400" dirty="0"/>
              <a:t>These sessions include Internet telephone calls, multimedia distribution, and multimedia conferences.</a:t>
            </a:r>
          </a:p>
        </p:txBody>
      </p:sp>
      <p:pic>
        <p:nvPicPr>
          <p:cNvPr id="30724" name="Picture 4" descr="sipd"/>
          <p:cNvPicPr>
            <a:picLocks noChangeAspect="1" noChangeArrowheads="1"/>
          </p:cNvPicPr>
          <p:nvPr/>
        </p:nvPicPr>
        <p:blipFill>
          <a:blip r:embed="rId2"/>
          <a:srcRect/>
          <a:stretch>
            <a:fillRect/>
          </a:stretch>
        </p:blipFill>
        <p:spPr bwMode="auto">
          <a:xfrm>
            <a:off x="2932113" y="1770063"/>
            <a:ext cx="685800" cy="609600"/>
          </a:xfrm>
          <a:prstGeom prst="rect">
            <a:avLst/>
          </a:prstGeom>
          <a:noFill/>
        </p:spPr>
      </p:pic>
      <p:pic>
        <p:nvPicPr>
          <p:cNvPr id="30725" name="Picture 5" descr="sipd"/>
          <p:cNvPicPr>
            <a:picLocks noChangeAspect="1" noChangeArrowheads="1"/>
          </p:cNvPicPr>
          <p:nvPr/>
        </p:nvPicPr>
        <p:blipFill>
          <a:blip r:embed="rId2"/>
          <a:srcRect/>
          <a:stretch>
            <a:fillRect/>
          </a:stretch>
        </p:blipFill>
        <p:spPr bwMode="auto">
          <a:xfrm>
            <a:off x="5446713" y="1770063"/>
            <a:ext cx="685800" cy="609600"/>
          </a:xfrm>
          <a:prstGeom prst="rect">
            <a:avLst/>
          </a:prstGeom>
          <a:noFill/>
        </p:spPr>
      </p:pic>
      <p:sp>
        <p:nvSpPr>
          <p:cNvPr id="30726" name="Line 6"/>
          <p:cNvSpPr>
            <a:spLocks noChangeShapeType="1"/>
          </p:cNvSpPr>
          <p:nvPr/>
        </p:nvSpPr>
        <p:spPr bwMode="auto">
          <a:xfrm flipV="1">
            <a:off x="1258888" y="1998663"/>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0727" name="Line 7"/>
          <p:cNvSpPr>
            <a:spLocks noChangeShapeType="1"/>
          </p:cNvSpPr>
          <p:nvPr/>
        </p:nvSpPr>
        <p:spPr bwMode="auto">
          <a:xfrm>
            <a:off x="3617913" y="2074863"/>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0728" name="Line 8"/>
          <p:cNvSpPr>
            <a:spLocks noChangeShapeType="1"/>
          </p:cNvSpPr>
          <p:nvPr/>
        </p:nvSpPr>
        <p:spPr bwMode="auto">
          <a:xfrm>
            <a:off x="6132513" y="2074863"/>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0729" name="Line 9"/>
          <p:cNvSpPr>
            <a:spLocks noChangeShapeType="1"/>
          </p:cNvSpPr>
          <p:nvPr/>
        </p:nvSpPr>
        <p:spPr bwMode="auto">
          <a:xfrm>
            <a:off x="1295400" y="3141663"/>
            <a:ext cx="6480175" cy="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30730" name="Text Box 10"/>
          <p:cNvSpPr txBox="1">
            <a:spLocks noChangeArrowheads="1"/>
          </p:cNvSpPr>
          <p:nvPr/>
        </p:nvSpPr>
        <p:spPr bwMode="auto">
          <a:xfrm>
            <a:off x="3348038" y="2636838"/>
            <a:ext cx="26225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RTP / RTCP</a:t>
            </a:r>
          </a:p>
        </p:txBody>
      </p:sp>
      <p:sp>
        <p:nvSpPr>
          <p:cNvPr id="30731" name="Text Box 11"/>
          <p:cNvSpPr txBox="1">
            <a:spLocks noChangeArrowheads="1"/>
          </p:cNvSpPr>
          <p:nvPr/>
        </p:nvSpPr>
        <p:spPr bwMode="auto">
          <a:xfrm>
            <a:off x="4876800" y="13414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sp>
        <p:nvSpPr>
          <p:cNvPr id="30732" name="Text Box 12"/>
          <p:cNvSpPr txBox="1">
            <a:spLocks noChangeArrowheads="1"/>
          </p:cNvSpPr>
          <p:nvPr/>
        </p:nvSpPr>
        <p:spPr bwMode="auto">
          <a:xfrm>
            <a:off x="3851275" y="1557338"/>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pic>
        <p:nvPicPr>
          <p:cNvPr id="30733" name="Picture 13" descr="phone_black3"/>
          <p:cNvPicPr>
            <a:picLocks noChangeAspect="1" noChangeArrowheads="1"/>
          </p:cNvPicPr>
          <p:nvPr/>
        </p:nvPicPr>
        <p:blipFill>
          <a:blip r:embed="rId3"/>
          <a:srcRect/>
          <a:stretch>
            <a:fillRect/>
          </a:stretch>
        </p:blipFill>
        <p:spPr bwMode="auto">
          <a:xfrm>
            <a:off x="0" y="2205038"/>
            <a:ext cx="1296988" cy="1136650"/>
          </a:xfrm>
          <a:prstGeom prst="rect">
            <a:avLst/>
          </a:prstGeom>
          <a:noFill/>
        </p:spPr>
      </p:pic>
      <p:sp>
        <p:nvSpPr>
          <p:cNvPr id="30734" name="Rectangle 14"/>
          <p:cNvSpPr>
            <a:spLocks noChangeArrowheads="1"/>
          </p:cNvSpPr>
          <p:nvPr/>
        </p:nvSpPr>
        <p:spPr bwMode="auto">
          <a:xfrm>
            <a:off x="468313" y="3429000"/>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30735" name="Text Box 15"/>
          <p:cNvSpPr txBox="1">
            <a:spLocks noChangeArrowheads="1"/>
          </p:cNvSpPr>
          <p:nvPr/>
        </p:nvSpPr>
        <p:spPr bwMode="auto">
          <a:xfrm>
            <a:off x="2303463" y="13414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30736" name="Text Box 16"/>
          <p:cNvSpPr txBox="1">
            <a:spLocks noChangeArrowheads="1"/>
          </p:cNvSpPr>
          <p:nvPr/>
        </p:nvSpPr>
        <p:spPr bwMode="auto">
          <a:xfrm>
            <a:off x="1258888" y="1844675"/>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0737" name="Text Box 17"/>
          <p:cNvSpPr txBox="1">
            <a:spLocks noChangeArrowheads="1"/>
          </p:cNvSpPr>
          <p:nvPr/>
        </p:nvSpPr>
        <p:spPr bwMode="auto">
          <a:xfrm>
            <a:off x="6443663" y="1844675"/>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0738" name="Rectangle 18"/>
          <p:cNvSpPr>
            <a:spLocks noChangeArrowheads="1"/>
          </p:cNvSpPr>
          <p:nvPr/>
        </p:nvSpPr>
        <p:spPr bwMode="auto">
          <a:xfrm>
            <a:off x="8243888" y="3573463"/>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30739" name="Picture 19" descr="Nokia_Smiler_phone_front_2"/>
          <p:cNvPicPr>
            <a:picLocks noChangeAspect="1" noChangeArrowheads="1"/>
          </p:cNvPicPr>
          <p:nvPr/>
        </p:nvPicPr>
        <p:blipFill>
          <a:blip r:embed="rId4"/>
          <a:srcRect/>
          <a:stretch>
            <a:fillRect/>
          </a:stretch>
        </p:blipFill>
        <p:spPr bwMode="auto">
          <a:xfrm>
            <a:off x="7885113" y="1628775"/>
            <a:ext cx="1112837" cy="184785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69" name="Rectangle 25"/>
          <p:cNvSpPr>
            <a:spLocks noGrp="1" noChangeArrowheads="1"/>
          </p:cNvSpPr>
          <p:nvPr>
            <p:ph type="title"/>
          </p:nvPr>
        </p:nvSpPr>
        <p:spPr/>
        <p:txBody>
          <a:bodyPr/>
          <a:lstStyle/>
          <a:p>
            <a:r>
              <a:rPr lang="en-US"/>
              <a:t>Security Architecture</a:t>
            </a:r>
            <a:endParaRPr lang="fi-FI"/>
          </a:p>
        </p:txBody>
      </p:sp>
      <p:pic>
        <p:nvPicPr>
          <p:cNvPr id="31748" name="Picture 4"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p:spPr>
      </p:pic>
      <p:pic>
        <p:nvPicPr>
          <p:cNvPr id="31749" name="Picture 5"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p:spPr>
      </p:pic>
      <p:sp>
        <p:nvSpPr>
          <p:cNvPr id="31750" name="Line 6"/>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1751" name="Line 7"/>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1752" name="Line 8"/>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1753" name="Line 9"/>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31754" name="Text Box 10"/>
          <p:cNvSpPr txBox="1">
            <a:spLocks noChangeArrowheads="1"/>
          </p:cNvSpPr>
          <p:nvPr/>
        </p:nvSpPr>
        <p:spPr bwMode="auto">
          <a:xfrm>
            <a:off x="3348038" y="3573463"/>
            <a:ext cx="26225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RTP / RTCP</a:t>
            </a:r>
          </a:p>
        </p:txBody>
      </p:sp>
      <p:sp>
        <p:nvSpPr>
          <p:cNvPr id="31755" name="Text Box 11"/>
          <p:cNvSpPr txBox="1">
            <a:spLocks noChangeArrowheads="1"/>
          </p:cNvSpPr>
          <p:nvPr/>
        </p:nvSpPr>
        <p:spPr bwMode="auto">
          <a:xfrm>
            <a:off x="4876800" y="2278063"/>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sp>
        <p:nvSpPr>
          <p:cNvPr id="31756" name="Text Box 12"/>
          <p:cNvSpPr txBox="1">
            <a:spLocks noChangeArrowheads="1"/>
          </p:cNvSpPr>
          <p:nvPr/>
        </p:nvSpPr>
        <p:spPr bwMode="auto">
          <a:xfrm>
            <a:off x="3851275" y="2493963"/>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pic>
        <p:nvPicPr>
          <p:cNvPr id="31757" name="Picture 13"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p:spPr>
      </p:pic>
      <p:sp>
        <p:nvSpPr>
          <p:cNvPr id="31758" name="Rectangle 14"/>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31759" name="Text Box 15"/>
          <p:cNvSpPr txBox="1">
            <a:spLocks noChangeArrowheads="1"/>
          </p:cNvSpPr>
          <p:nvPr/>
        </p:nvSpPr>
        <p:spPr bwMode="auto">
          <a:xfrm>
            <a:off x="2303463" y="2278063"/>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31760" name="Text Box 16"/>
          <p:cNvSpPr txBox="1">
            <a:spLocks noChangeArrowheads="1"/>
          </p:cNvSpPr>
          <p:nvPr/>
        </p:nvSpPr>
        <p:spPr bwMode="auto">
          <a:xfrm>
            <a:off x="1258888" y="2781300"/>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1761" name="Text Box 17"/>
          <p:cNvSpPr txBox="1">
            <a:spLocks noChangeArrowheads="1"/>
          </p:cNvSpPr>
          <p:nvPr/>
        </p:nvSpPr>
        <p:spPr bwMode="auto">
          <a:xfrm>
            <a:off x="6443663" y="2781300"/>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1762" name="Rectangle 18"/>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31763" name="Picture 19"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p:spPr>
      </p:pic>
      <p:sp>
        <p:nvSpPr>
          <p:cNvPr id="31771" name="Oval 27"/>
          <p:cNvSpPr>
            <a:spLocks noChangeArrowheads="1"/>
          </p:cNvSpPr>
          <p:nvPr/>
        </p:nvSpPr>
        <p:spPr bwMode="auto">
          <a:xfrm>
            <a:off x="395288" y="1700213"/>
            <a:ext cx="3240087" cy="2592387"/>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31772" name="Line 28"/>
          <p:cNvSpPr>
            <a:spLocks noChangeShapeType="1"/>
          </p:cNvSpPr>
          <p:nvPr/>
        </p:nvSpPr>
        <p:spPr bwMode="auto">
          <a:xfrm>
            <a:off x="2555875" y="4292600"/>
            <a:ext cx="1439863" cy="1368425"/>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31773" name="Text Box 29"/>
          <p:cNvSpPr txBox="1">
            <a:spLocks noChangeArrowheads="1"/>
          </p:cNvSpPr>
          <p:nvPr/>
        </p:nvSpPr>
        <p:spPr bwMode="auto">
          <a:xfrm>
            <a:off x="4067175" y="5373688"/>
            <a:ext cx="3384550" cy="100488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User Authentication</a:t>
            </a:r>
          </a:p>
          <a:p>
            <a:pPr>
              <a:spcBef>
                <a:spcPct val="50000"/>
              </a:spcBef>
            </a:pPr>
            <a:r>
              <a:rPr lang="en-US" sz="2400">
                <a:solidFill>
                  <a:srgbClr val="800000"/>
                </a:solidFill>
                <a:latin typeface="Tahoma" charset="0"/>
                <a:ea typeface="굴림" charset="-127"/>
                <a:cs typeface="굴림" charset="-127"/>
              </a:rPr>
              <a:t>(e.g. using SIP digest)</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Security Architecture</a:t>
            </a:r>
            <a:endParaRPr lang="fi-FI"/>
          </a:p>
        </p:txBody>
      </p:sp>
      <p:pic>
        <p:nvPicPr>
          <p:cNvPr id="35843"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p:spPr>
      </p:pic>
      <p:pic>
        <p:nvPicPr>
          <p:cNvPr id="35844"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p:spPr>
      </p:pic>
      <p:sp>
        <p:nvSpPr>
          <p:cNvPr id="35845"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5846"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5847"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5848"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35849" name="Text Box 9"/>
          <p:cNvSpPr txBox="1">
            <a:spLocks noChangeArrowheads="1"/>
          </p:cNvSpPr>
          <p:nvPr/>
        </p:nvSpPr>
        <p:spPr bwMode="auto">
          <a:xfrm>
            <a:off x="3348038" y="3573463"/>
            <a:ext cx="26225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RTP / RTCP</a:t>
            </a:r>
          </a:p>
        </p:txBody>
      </p:sp>
      <p:sp>
        <p:nvSpPr>
          <p:cNvPr id="35850" name="Text Box 10"/>
          <p:cNvSpPr txBox="1">
            <a:spLocks noChangeArrowheads="1"/>
          </p:cNvSpPr>
          <p:nvPr/>
        </p:nvSpPr>
        <p:spPr bwMode="auto">
          <a:xfrm>
            <a:off x="4876800" y="2278063"/>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sp>
        <p:nvSpPr>
          <p:cNvPr id="35851" name="Text Box 11"/>
          <p:cNvSpPr txBox="1">
            <a:spLocks noChangeArrowheads="1"/>
          </p:cNvSpPr>
          <p:nvPr/>
        </p:nvSpPr>
        <p:spPr bwMode="auto">
          <a:xfrm>
            <a:off x="3851275" y="2493963"/>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pic>
        <p:nvPicPr>
          <p:cNvPr id="35852" name="Picture 12"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p:spPr>
      </p:pic>
      <p:sp>
        <p:nvSpPr>
          <p:cNvPr id="35853" name="Rectangle 13"/>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35854" name="Text Box 14"/>
          <p:cNvSpPr txBox="1">
            <a:spLocks noChangeArrowheads="1"/>
          </p:cNvSpPr>
          <p:nvPr/>
        </p:nvSpPr>
        <p:spPr bwMode="auto">
          <a:xfrm>
            <a:off x="2303463" y="2278063"/>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35855" name="Text Box 15"/>
          <p:cNvSpPr txBox="1">
            <a:spLocks noChangeArrowheads="1"/>
          </p:cNvSpPr>
          <p:nvPr/>
        </p:nvSpPr>
        <p:spPr bwMode="auto">
          <a:xfrm>
            <a:off x="1258888" y="2781300"/>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5856" name="Text Box 16"/>
          <p:cNvSpPr txBox="1">
            <a:spLocks noChangeArrowheads="1"/>
          </p:cNvSpPr>
          <p:nvPr/>
        </p:nvSpPr>
        <p:spPr bwMode="auto">
          <a:xfrm>
            <a:off x="6443663" y="2781300"/>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5857" name="Rectangle 17"/>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35858" name="Picture 18"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p:spPr>
      </p:pic>
      <p:sp>
        <p:nvSpPr>
          <p:cNvPr id="35859" name="Oval 19"/>
          <p:cNvSpPr>
            <a:spLocks noChangeArrowheads="1"/>
          </p:cNvSpPr>
          <p:nvPr/>
        </p:nvSpPr>
        <p:spPr bwMode="auto">
          <a:xfrm>
            <a:off x="2987675" y="1412875"/>
            <a:ext cx="3240088" cy="2592388"/>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35860" name="Line 20"/>
          <p:cNvSpPr>
            <a:spLocks noChangeShapeType="1"/>
          </p:cNvSpPr>
          <p:nvPr/>
        </p:nvSpPr>
        <p:spPr bwMode="auto">
          <a:xfrm>
            <a:off x="4932363" y="4076700"/>
            <a:ext cx="215900" cy="1152525"/>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35861" name="Text Box 21"/>
          <p:cNvSpPr txBox="1">
            <a:spLocks noChangeArrowheads="1"/>
          </p:cNvSpPr>
          <p:nvPr/>
        </p:nvSpPr>
        <p:spPr bwMode="auto">
          <a:xfrm>
            <a:off x="4067175" y="5189538"/>
            <a:ext cx="48260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Asserting the user’s authenticated identity to others (e.g. using P-Asserted-Identity, RFC 3325, SIP Identity RFC 4474).</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1143000"/>
          </a:xfrm>
        </p:spPr>
        <p:txBody>
          <a:bodyPr/>
          <a:lstStyle/>
          <a:p>
            <a:r>
              <a:rPr lang="en-US" smtClean="0"/>
              <a:t>Classical Innovation Cycle </a:t>
            </a:r>
          </a:p>
        </p:txBody>
      </p:sp>
      <p:sp>
        <p:nvSpPr>
          <p:cNvPr id="12" name="Rectangle 11"/>
          <p:cNvSpPr/>
          <p:nvPr/>
        </p:nvSpPr>
        <p:spPr>
          <a:xfrm>
            <a:off x="1752600" y="11430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1752600" y="28194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1752600" y="46482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6" name="Straight Arrow Connector 15"/>
          <p:cNvCxnSpPr/>
          <p:nvPr/>
        </p:nvCxnSpPr>
        <p:spPr>
          <a:xfrm>
            <a:off x="2514600" y="1905000"/>
            <a:ext cx="381000" cy="1600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276600" y="3657600"/>
            <a:ext cx="381000" cy="1600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886200" y="5181600"/>
            <a:ext cx="11430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5257800" y="3733800"/>
            <a:ext cx="457200" cy="1371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6019800" y="2133600"/>
            <a:ext cx="457200" cy="1371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781800" y="1905000"/>
            <a:ext cx="11430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564" name="TextBox 24"/>
          <p:cNvSpPr txBox="1">
            <a:spLocks noChangeArrowheads="1"/>
          </p:cNvSpPr>
          <p:nvPr/>
        </p:nvSpPr>
        <p:spPr bwMode="auto">
          <a:xfrm>
            <a:off x="2133600" y="2362200"/>
            <a:ext cx="1244600" cy="461963"/>
          </a:xfrm>
          <a:prstGeom prst="rect">
            <a:avLst/>
          </a:prstGeom>
          <a:noFill/>
          <a:ln w="9525">
            <a:noFill/>
            <a:miter lim="800000"/>
            <a:headEnd/>
            <a:tailEnd/>
          </a:ln>
        </p:spPr>
        <p:txBody>
          <a:bodyPr wrap="none">
            <a:prstTxWarp prst="textNoShape">
              <a:avLst/>
            </a:prstTxWarp>
            <a:spAutoFit/>
          </a:bodyPr>
          <a:lstStyle/>
          <a:p>
            <a:r>
              <a:rPr lang="en-US" sz="2400"/>
              <a:t>Demand</a:t>
            </a:r>
            <a:endParaRPr lang="en-US"/>
          </a:p>
        </p:txBody>
      </p:sp>
      <p:sp>
        <p:nvSpPr>
          <p:cNvPr id="23565" name="TextBox 25"/>
          <p:cNvSpPr txBox="1">
            <a:spLocks noChangeArrowheads="1"/>
          </p:cNvSpPr>
          <p:nvPr/>
        </p:nvSpPr>
        <p:spPr bwMode="auto">
          <a:xfrm>
            <a:off x="2971800" y="4114800"/>
            <a:ext cx="844550" cy="461963"/>
          </a:xfrm>
          <a:prstGeom prst="rect">
            <a:avLst/>
          </a:prstGeom>
          <a:noFill/>
          <a:ln w="9525">
            <a:noFill/>
            <a:miter lim="800000"/>
            <a:headEnd/>
            <a:tailEnd/>
          </a:ln>
        </p:spPr>
        <p:txBody>
          <a:bodyPr wrap="none">
            <a:prstTxWarp prst="textNoShape">
              <a:avLst/>
            </a:prstTxWarp>
            <a:spAutoFit/>
          </a:bodyPr>
          <a:lstStyle/>
          <a:p>
            <a:r>
              <a:rPr lang="en-US" sz="2400"/>
              <a:t>Drive</a:t>
            </a:r>
            <a:endParaRPr lang="en-US"/>
          </a:p>
        </p:txBody>
      </p:sp>
      <p:sp>
        <p:nvSpPr>
          <p:cNvPr id="23566" name="TextBox 26"/>
          <p:cNvSpPr txBox="1">
            <a:spLocks noChangeArrowheads="1"/>
          </p:cNvSpPr>
          <p:nvPr/>
        </p:nvSpPr>
        <p:spPr bwMode="auto">
          <a:xfrm>
            <a:off x="3886200" y="4724400"/>
            <a:ext cx="1214438" cy="461963"/>
          </a:xfrm>
          <a:prstGeom prst="rect">
            <a:avLst/>
          </a:prstGeom>
          <a:noFill/>
          <a:ln w="9525">
            <a:noFill/>
            <a:miter lim="800000"/>
            <a:headEnd/>
            <a:tailEnd/>
          </a:ln>
        </p:spPr>
        <p:txBody>
          <a:bodyPr wrap="none">
            <a:prstTxWarp prst="textNoShape">
              <a:avLst/>
            </a:prstTxWarp>
            <a:spAutoFit/>
          </a:bodyPr>
          <a:lstStyle/>
          <a:p>
            <a:r>
              <a:rPr lang="en-US" sz="2400"/>
              <a:t>Develop</a:t>
            </a:r>
            <a:endParaRPr lang="en-US"/>
          </a:p>
        </p:txBody>
      </p:sp>
      <p:sp>
        <p:nvSpPr>
          <p:cNvPr id="23567" name="TextBox 27"/>
          <p:cNvSpPr txBox="1">
            <a:spLocks noChangeArrowheads="1"/>
          </p:cNvSpPr>
          <p:nvPr/>
        </p:nvSpPr>
        <p:spPr bwMode="auto">
          <a:xfrm>
            <a:off x="6858000" y="1447800"/>
            <a:ext cx="1060450" cy="461963"/>
          </a:xfrm>
          <a:prstGeom prst="rect">
            <a:avLst/>
          </a:prstGeom>
          <a:noFill/>
          <a:ln w="9525">
            <a:noFill/>
            <a:miter lim="800000"/>
            <a:headEnd/>
            <a:tailEnd/>
          </a:ln>
        </p:spPr>
        <p:txBody>
          <a:bodyPr wrap="none">
            <a:prstTxWarp prst="textNoShape">
              <a:avLst/>
            </a:prstTxWarp>
            <a:spAutoFit/>
          </a:bodyPr>
          <a:lstStyle/>
          <a:p>
            <a:r>
              <a:rPr lang="en-US" sz="2400"/>
              <a:t>Deploy</a:t>
            </a:r>
            <a:endParaRPr lang="en-US"/>
          </a:p>
        </p:txBody>
      </p:sp>
      <p:sp>
        <p:nvSpPr>
          <p:cNvPr id="23568" name="TextBox 28"/>
          <p:cNvSpPr txBox="1">
            <a:spLocks noChangeArrowheads="1"/>
          </p:cNvSpPr>
          <p:nvPr/>
        </p:nvSpPr>
        <p:spPr bwMode="auto">
          <a:xfrm>
            <a:off x="5867400" y="2895600"/>
            <a:ext cx="620713" cy="461963"/>
          </a:xfrm>
          <a:prstGeom prst="rect">
            <a:avLst/>
          </a:prstGeom>
          <a:noFill/>
          <a:ln w="9525">
            <a:noFill/>
            <a:miter lim="800000"/>
            <a:headEnd/>
            <a:tailEnd/>
          </a:ln>
        </p:spPr>
        <p:txBody>
          <a:bodyPr wrap="none">
            <a:prstTxWarp prst="textNoShape">
              <a:avLst/>
            </a:prstTxWarp>
            <a:spAutoFit/>
          </a:bodyPr>
          <a:lstStyle/>
          <a:p>
            <a:r>
              <a:rPr lang="en-US" sz="2400"/>
              <a:t>Sell</a:t>
            </a:r>
            <a:endParaRPr lang="en-US"/>
          </a:p>
        </p:txBody>
      </p:sp>
      <p:sp>
        <p:nvSpPr>
          <p:cNvPr id="23569" name="TextBox 29"/>
          <p:cNvSpPr txBox="1">
            <a:spLocks noChangeArrowheads="1"/>
          </p:cNvSpPr>
          <p:nvPr/>
        </p:nvSpPr>
        <p:spPr bwMode="auto">
          <a:xfrm>
            <a:off x="4953000" y="4114800"/>
            <a:ext cx="1557338" cy="461963"/>
          </a:xfrm>
          <a:prstGeom prst="rect">
            <a:avLst/>
          </a:prstGeom>
          <a:noFill/>
          <a:ln w="9525">
            <a:noFill/>
            <a:miter lim="800000"/>
            <a:headEnd/>
            <a:tailEnd/>
          </a:ln>
        </p:spPr>
        <p:txBody>
          <a:bodyPr wrap="none">
            <a:prstTxWarp prst="textNoShape">
              <a:avLst/>
            </a:prstTxWarp>
            <a:spAutoFit/>
          </a:bodyPr>
          <a:lstStyle/>
          <a:p>
            <a:r>
              <a:rPr lang="en-US" sz="2400"/>
              <a:t>Implement</a:t>
            </a:r>
            <a:endParaRPr lang="en-US"/>
          </a:p>
        </p:txBody>
      </p:sp>
      <p:sp>
        <p:nvSpPr>
          <p:cNvPr id="23570" name="TextBox 30"/>
          <p:cNvSpPr txBox="1">
            <a:spLocks noChangeArrowheads="1"/>
          </p:cNvSpPr>
          <p:nvPr/>
        </p:nvSpPr>
        <p:spPr bwMode="auto">
          <a:xfrm>
            <a:off x="171450" y="1524000"/>
            <a:ext cx="1365250" cy="830263"/>
          </a:xfrm>
          <a:prstGeom prst="rect">
            <a:avLst/>
          </a:prstGeom>
          <a:noFill/>
          <a:ln w="9525">
            <a:noFill/>
            <a:miter lim="800000"/>
            <a:headEnd/>
            <a:tailEnd/>
          </a:ln>
        </p:spPr>
        <p:txBody>
          <a:bodyPr wrap="none">
            <a:prstTxWarp prst="textNoShape">
              <a:avLst/>
            </a:prstTxWarp>
            <a:spAutoFit/>
          </a:bodyPr>
          <a:lstStyle/>
          <a:p>
            <a:pPr algn="ctr"/>
            <a:r>
              <a:rPr lang="en-US" sz="2400"/>
              <a:t>Service</a:t>
            </a:r>
            <a:br>
              <a:rPr lang="en-US" sz="2400"/>
            </a:br>
            <a:r>
              <a:rPr lang="en-US" sz="2400"/>
              <a:t>Providers</a:t>
            </a:r>
            <a:endParaRPr lang="en-US"/>
          </a:p>
        </p:txBody>
      </p:sp>
      <p:sp>
        <p:nvSpPr>
          <p:cNvPr id="23571" name="TextBox 31"/>
          <p:cNvSpPr txBox="1">
            <a:spLocks noChangeArrowheads="1"/>
          </p:cNvSpPr>
          <p:nvPr/>
        </p:nvSpPr>
        <p:spPr bwMode="auto">
          <a:xfrm>
            <a:off x="76200" y="3276600"/>
            <a:ext cx="1554163" cy="830263"/>
          </a:xfrm>
          <a:prstGeom prst="rect">
            <a:avLst/>
          </a:prstGeom>
          <a:noFill/>
          <a:ln w="9525">
            <a:noFill/>
            <a:miter lim="800000"/>
            <a:headEnd/>
            <a:tailEnd/>
          </a:ln>
        </p:spPr>
        <p:txBody>
          <a:bodyPr wrap="none">
            <a:prstTxWarp prst="textNoShape">
              <a:avLst/>
            </a:prstTxWarp>
            <a:spAutoFit/>
          </a:bodyPr>
          <a:lstStyle/>
          <a:p>
            <a:pPr algn="ctr"/>
            <a:r>
              <a:rPr lang="en-US" sz="2400"/>
              <a:t>Equipment</a:t>
            </a:r>
          </a:p>
          <a:p>
            <a:pPr algn="ctr"/>
            <a:r>
              <a:rPr lang="en-US" sz="2400"/>
              <a:t>Vendors</a:t>
            </a:r>
            <a:endParaRPr lang="en-US"/>
          </a:p>
        </p:txBody>
      </p:sp>
      <p:sp>
        <p:nvSpPr>
          <p:cNvPr id="23572" name="TextBox 32"/>
          <p:cNvSpPr txBox="1">
            <a:spLocks noChangeArrowheads="1"/>
          </p:cNvSpPr>
          <p:nvPr/>
        </p:nvSpPr>
        <p:spPr bwMode="auto">
          <a:xfrm>
            <a:off x="400050" y="5181600"/>
            <a:ext cx="838200" cy="461963"/>
          </a:xfrm>
          <a:prstGeom prst="rect">
            <a:avLst/>
          </a:prstGeom>
          <a:noFill/>
          <a:ln w="9525">
            <a:noFill/>
            <a:miter lim="800000"/>
            <a:headEnd/>
            <a:tailEnd/>
          </a:ln>
        </p:spPr>
        <p:txBody>
          <a:bodyPr wrap="none">
            <a:prstTxWarp prst="textNoShape">
              <a:avLst/>
            </a:prstTxWarp>
            <a:spAutoFit/>
          </a:bodyPr>
          <a:lstStyle/>
          <a:p>
            <a:pPr algn="ctr"/>
            <a:r>
              <a:rPr lang="en-US" sz="2400"/>
              <a:t>SDOs</a:t>
            </a:r>
            <a:endParaRPr lang="en-US"/>
          </a:p>
        </p:txBody>
      </p:sp>
      <p:cxnSp>
        <p:nvCxnSpPr>
          <p:cNvPr id="35" name="Straight Arrow Connector 34"/>
          <p:cNvCxnSpPr/>
          <p:nvPr/>
        </p:nvCxnSpPr>
        <p:spPr>
          <a:xfrm>
            <a:off x="1752600" y="62484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574" name="TextBox 35"/>
          <p:cNvSpPr txBox="1">
            <a:spLocks noChangeArrowheads="1"/>
          </p:cNvSpPr>
          <p:nvPr/>
        </p:nvSpPr>
        <p:spPr bwMode="auto">
          <a:xfrm>
            <a:off x="1066800" y="6000750"/>
            <a:ext cx="804863" cy="461963"/>
          </a:xfrm>
          <a:prstGeom prst="rect">
            <a:avLst/>
          </a:prstGeom>
          <a:noFill/>
          <a:ln w="9525">
            <a:noFill/>
            <a:miter lim="800000"/>
            <a:headEnd/>
            <a:tailEnd/>
          </a:ln>
        </p:spPr>
        <p:txBody>
          <a:bodyPr wrap="none">
            <a:prstTxWarp prst="textNoShape">
              <a:avLst/>
            </a:prstTxWarp>
            <a:spAutoFit/>
          </a:bodyPr>
          <a:lstStyle/>
          <a:p>
            <a:r>
              <a:rPr lang="en-US" sz="2400"/>
              <a:t>Time</a:t>
            </a:r>
            <a:endParaRPr lang="en-US"/>
          </a:p>
        </p:txBody>
      </p:sp>
      <p:sp>
        <p:nvSpPr>
          <p:cNvPr id="23575" name="Rectangle 24"/>
          <p:cNvSpPr>
            <a:spLocks noChangeArrowheads="1"/>
          </p:cNvSpPr>
          <p:nvPr/>
        </p:nvSpPr>
        <p:spPr bwMode="auto">
          <a:xfrm>
            <a:off x="2122488" y="6581775"/>
            <a:ext cx="5040312" cy="276225"/>
          </a:xfrm>
          <a:prstGeom prst="rect">
            <a:avLst/>
          </a:prstGeom>
          <a:noFill/>
          <a:ln w="9525">
            <a:noFill/>
            <a:miter lim="800000"/>
            <a:headEnd/>
            <a:tailEnd/>
          </a:ln>
        </p:spPr>
        <p:txBody>
          <a:bodyPr wrap="none">
            <a:prstTxWarp prst="textNoShape">
              <a:avLst/>
            </a:prstTxWarp>
            <a:spAutoFit/>
          </a:bodyPr>
          <a:lstStyle/>
          <a:p>
            <a:r>
              <a:rPr lang="en-US" sz="1200"/>
              <a:t>Slides re-used from J. Rosenberg’s IAB technical plenary talk (IETF#80, Prague)</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Security Architecture</a:t>
            </a:r>
            <a:endParaRPr lang="fi-FI"/>
          </a:p>
        </p:txBody>
      </p:sp>
      <p:pic>
        <p:nvPicPr>
          <p:cNvPr id="36867"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p:spPr>
      </p:pic>
      <p:pic>
        <p:nvPicPr>
          <p:cNvPr id="36868"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p:spPr>
      </p:pic>
      <p:sp>
        <p:nvSpPr>
          <p:cNvPr id="36869"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6870"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6871"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6872"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36873" name="Text Box 9"/>
          <p:cNvSpPr txBox="1">
            <a:spLocks noChangeArrowheads="1"/>
          </p:cNvSpPr>
          <p:nvPr/>
        </p:nvSpPr>
        <p:spPr bwMode="auto">
          <a:xfrm>
            <a:off x="3348038" y="3573463"/>
            <a:ext cx="26225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RTP / RTCP</a:t>
            </a:r>
          </a:p>
        </p:txBody>
      </p:sp>
      <p:sp>
        <p:nvSpPr>
          <p:cNvPr id="36874" name="Text Box 10"/>
          <p:cNvSpPr txBox="1">
            <a:spLocks noChangeArrowheads="1"/>
          </p:cNvSpPr>
          <p:nvPr/>
        </p:nvSpPr>
        <p:spPr bwMode="auto">
          <a:xfrm>
            <a:off x="4876800" y="2278063"/>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sp>
        <p:nvSpPr>
          <p:cNvPr id="36875" name="Text Box 11"/>
          <p:cNvSpPr txBox="1">
            <a:spLocks noChangeArrowheads="1"/>
          </p:cNvSpPr>
          <p:nvPr/>
        </p:nvSpPr>
        <p:spPr bwMode="auto">
          <a:xfrm>
            <a:off x="3851275" y="2493963"/>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pic>
        <p:nvPicPr>
          <p:cNvPr id="36876" name="Picture 12"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p:spPr>
      </p:pic>
      <p:sp>
        <p:nvSpPr>
          <p:cNvPr id="36877" name="Rectangle 13"/>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36878" name="Text Box 14"/>
          <p:cNvSpPr txBox="1">
            <a:spLocks noChangeArrowheads="1"/>
          </p:cNvSpPr>
          <p:nvPr/>
        </p:nvSpPr>
        <p:spPr bwMode="auto">
          <a:xfrm>
            <a:off x="2303463" y="2278063"/>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36879" name="Text Box 15"/>
          <p:cNvSpPr txBox="1">
            <a:spLocks noChangeArrowheads="1"/>
          </p:cNvSpPr>
          <p:nvPr/>
        </p:nvSpPr>
        <p:spPr bwMode="auto">
          <a:xfrm>
            <a:off x="1258888" y="2781300"/>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6880" name="Text Box 16"/>
          <p:cNvSpPr txBox="1">
            <a:spLocks noChangeArrowheads="1"/>
          </p:cNvSpPr>
          <p:nvPr/>
        </p:nvSpPr>
        <p:spPr bwMode="auto">
          <a:xfrm>
            <a:off x="6443663" y="2781300"/>
            <a:ext cx="1368425"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ahoma" charset="0"/>
                <a:ea typeface="굴림" charset="-127"/>
                <a:cs typeface="굴림" charset="-127"/>
              </a:rPr>
              <a:t>SIP/SDP</a:t>
            </a:r>
          </a:p>
        </p:txBody>
      </p:sp>
      <p:sp>
        <p:nvSpPr>
          <p:cNvPr id="36881" name="Rectangle 17"/>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36882" name="Picture 18"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p:spPr>
      </p:pic>
      <p:sp>
        <p:nvSpPr>
          <p:cNvPr id="36883" name="Oval 19"/>
          <p:cNvSpPr>
            <a:spLocks noChangeArrowheads="1"/>
          </p:cNvSpPr>
          <p:nvPr/>
        </p:nvSpPr>
        <p:spPr bwMode="auto">
          <a:xfrm>
            <a:off x="900113" y="3573463"/>
            <a:ext cx="7127875" cy="1008062"/>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36884" name="Line 20"/>
          <p:cNvSpPr>
            <a:spLocks noChangeShapeType="1"/>
          </p:cNvSpPr>
          <p:nvPr/>
        </p:nvSpPr>
        <p:spPr bwMode="auto">
          <a:xfrm>
            <a:off x="4932363" y="4076700"/>
            <a:ext cx="215900" cy="1152525"/>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36885" name="Text Box 21"/>
          <p:cNvSpPr txBox="1">
            <a:spLocks noChangeArrowheads="1"/>
          </p:cNvSpPr>
          <p:nvPr/>
        </p:nvSpPr>
        <p:spPr bwMode="auto">
          <a:xfrm>
            <a:off x="4067175" y="5189538"/>
            <a:ext cx="4826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Media Security</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p:txBody>
          <a:bodyPr>
            <a:normAutofit fontScale="92500" lnSpcReduction="10000"/>
          </a:bodyPr>
          <a:lstStyle/>
          <a:p>
            <a:r>
              <a:rPr lang="en-US" sz="4000"/>
              <a:t>Prevent the called party to see who the calling party is </a:t>
            </a:r>
          </a:p>
          <a:p>
            <a:r>
              <a:rPr lang="en-US" sz="4000"/>
              <a:t>(built into PAI, SIP Identity)</a:t>
            </a:r>
          </a:p>
          <a:p>
            <a:endParaRPr lang="fi-FI" sz="4000"/>
          </a:p>
        </p:txBody>
      </p:sp>
      <p:sp>
        <p:nvSpPr>
          <p:cNvPr id="37893" name="Rectangle 5"/>
          <p:cNvSpPr>
            <a:spLocks noChangeArrowheads="1"/>
          </p:cNvSpPr>
          <p:nvPr/>
        </p:nvSpPr>
        <p:spPr bwMode="auto">
          <a:xfrm>
            <a:off x="685800" y="-26988"/>
            <a:ext cx="7772400" cy="1470026"/>
          </a:xfrm>
          <a:prstGeom prst="rect">
            <a:avLst/>
          </a:prstGeom>
          <a:noFill/>
          <a:ln w="9525">
            <a:noFill/>
            <a:miter lim="800000"/>
            <a:headEnd/>
            <a:tailEnd/>
          </a:ln>
          <a:effectLst/>
        </p:spPr>
        <p:txBody>
          <a:bodyPr anchor="ctr">
            <a:prstTxWarp prst="textNoShape">
              <a:avLst/>
            </a:prstTxWarp>
          </a:bodyPr>
          <a:lstStyle/>
          <a:p>
            <a:pPr algn="ctr"/>
            <a:r>
              <a:rPr lang="en-US" sz="3200">
                <a:solidFill>
                  <a:schemeClr val="tx2"/>
                </a:solidFill>
                <a:latin typeface="Calibri" charset="0"/>
              </a:rPr>
              <a:t>How to build privacy into SIP?</a:t>
            </a:r>
            <a:br>
              <a:rPr lang="en-US" sz="3200">
                <a:solidFill>
                  <a:schemeClr val="tx2"/>
                </a:solidFill>
                <a:latin typeface="Calibri" charset="0"/>
              </a:rPr>
            </a:br>
            <a:r>
              <a:rPr lang="en-US" sz="3200">
                <a:solidFill>
                  <a:schemeClr val="tx2"/>
                </a:solidFill>
                <a:latin typeface="Calibri" charset="0"/>
              </a:rPr>
              <a:t>Privacy for the </a:t>
            </a:r>
            <a:r>
              <a:rPr lang="en-US" sz="3200">
                <a:solidFill>
                  <a:srgbClr val="800000"/>
                </a:solidFill>
                <a:latin typeface="Calibri" charset="0"/>
              </a:rPr>
              <a:t>calling party</a:t>
            </a:r>
            <a:endParaRPr lang="fi-FI" sz="3200">
              <a:solidFill>
                <a:srgbClr val="800000"/>
              </a:solidFill>
              <a:latin typeface="Calibri"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Identity Hiding</a:t>
            </a:r>
            <a:endParaRPr lang="fi-FI"/>
          </a:p>
        </p:txBody>
      </p:sp>
      <p:pic>
        <p:nvPicPr>
          <p:cNvPr id="39939"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p:spPr>
      </p:pic>
      <p:pic>
        <p:nvPicPr>
          <p:cNvPr id="39940"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p:spPr>
      </p:pic>
      <p:sp>
        <p:nvSpPr>
          <p:cNvPr id="39941"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9942"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9943"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39944"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39946" name="Text Box 10"/>
          <p:cNvSpPr txBox="1">
            <a:spLocks noChangeArrowheads="1"/>
          </p:cNvSpPr>
          <p:nvPr/>
        </p:nvSpPr>
        <p:spPr bwMode="auto">
          <a:xfrm>
            <a:off x="4859338"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pic>
        <p:nvPicPr>
          <p:cNvPr id="39948" name="Picture 12"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p:spPr>
      </p:pic>
      <p:sp>
        <p:nvSpPr>
          <p:cNvPr id="39949" name="Rectangle 13"/>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39950" name="Text Box 14"/>
          <p:cNvSpPr txBox="1">
            <a:spLocks noChangeArrowheads="1"/>
          </p:cNvSpPr>
          <p:nvPr/>
        </p:nvSpPr>
        <p:spPr bwMode="auto">
          <a:xfrm>
            <a:off x="2411413"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39951" name="Text Box 15"/>
          <p:cNvSpPr txBox="1">
            <a:spLocks noChangeArrowheads="1"/>
          </p:cNvSpPr>
          <p:nvPr/>
        </p:nvSpPr>
        <p:spPr bwMode="auto">
          <a:xfrm>
            <a:off x="1187450" y="2273300"/>
            <a:ext cx="1368425" cy="650875"/>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t>From: Alice To: </a:t>
            </a:r>
            <a:r>
              <a:rPr lang="en-US">
                <a:ea typeface="굴림" charset="-127"/>
                <a:cs typeface="굴림" charset="-127"/>
              </a:rPr>
              <a:t>Bob</a:t>
            </a:r>
          </a:p>
        </p:txBody>
      </p:sp>
      <p:sp>
        <p:nvSpPr>
          <p:cNvPr id="39953" name="Rectangle 17"/>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39954" name="Picture 18"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p:spPr>
      </p:pic>
      <p:sp>
        <p:nvSpPr>
          <p:cNvPr id="39955" name="Oval 19"/>
          <p:cNvSpPr>
            <a:spLocks noChangeArrowheads="1"/>
          </p:cNvSpPr>
          <p:nvPr/>
        </p:nvSpPr>
        <p:spPr bwMode="auto">
          <a:xfrm>
            <a:off x="2124075" y="2636838"/>
            <a:ext cx="215900" cy="215900"/>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39956" name="Line 20"/>
          <p:cNvSpPr>
            <a:spLocks noChangeShapeType="1"/>
          </p:cNvSpPr>
          <p:nvPr/>
        </p:nvSpPr>
        <p:spPr bwMode="auto">
          <a:xfrm flipH="1">
            <a:off x="1979613" y="2924175"/>
            <a:ext cx="215900" cy="2881313"/>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39957" name="Text Box 21"/>
          <p:cNvSpPr txBox="1">
            <a:spLocks noChangeArrowheads="1"/>
          </p:cNvSpPr>
          <p:nvPr/>
        </p:nvSpPr>
        <p:spPr bwMode="auto">
          <a:xfrm>
            <a:off x="684213" y="5876925"/>
            <a:ext cx="338455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Please do not disclose my name.</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Identity Hiding</a:t>
            </a:r>
            <a:endParaRPr lang="fi-FI"/>
          </a:p>
        </p:txBody>
      </p:sp>
      <p:pic>
        <p:nvPicPr>
          <p:cNvPr id="40963"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p:spPr>
      </p:pic>
      <p:pic>
        <p:nvPicPr>
          <p:cNvPr id="40964"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p:spPr>
      </p:pic>
      <p:sp>
        <p:nvSpPr>
          <p:cNvPr id="40965"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0966"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0967"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0968" name="Line 8"/>
          <p:cNvSpPr>
            <a:spLocks noChangeShapeType="1"/>
          </p:cNvSpPr>
          <p:nvPr/>
        </p:nvSpPr>
        <p:spPr bwMode="auto">
          <a:xfrm>
            <a:off x="1295400" y="4078288"/>
            <a:ext cx="6480175" cy="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40969" name="Text Box 9"/>
          <p:cNvSpPr txBox="1">
            <a:spLocks noChangeArrowheads="1"/>
          </p:cNvSpPr>
          <p:nvPr/>
        </p:nvSpPr>
        <p:spPr bwMode="auto">
          <a:xfrm>
            <a:off x="4876800" y="32591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pic>
        <p:nvPicPr>
          <p:cNvPr id="40970" name="Picture 10"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p:spPr>
      </p:pic>
      <p:sp>
        <p:nvSpPr>
          <p:cNvPr id="40971" name="Rectangle 11"/>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40972" name="Text Box 12"/>
          <p:cNvSpPr txBox="1">
            <a:spLocks noChangeArrowheads="1"/>
          </p:cNvSpPr>
          <p:nvPr/>
        </p:nvSpPr>
        <p:spPr bwMode="auto">
          <a:xfrm>
            <a:off x="2303463" y="32591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40973" name="Text Box 13"/>
          <p:cNvSpPr txBox="1">
            <a:spLocks noChangeArrowheads="1"/>
          </p:cNvSpPr>
          <p:nvPr/>
        </p:nvSpPr>
        <p:spPr bwMode="auto">
          <a:xfrm>
            <a:off x="3635375" y="2060575"/>
            <a:ext cx="2087563" cy="654050"/>
          </a:xfrm>
          <a:prstGeom prst="rect">
            <a:avLst/>
          </a:prstGeom>
          <a:noFill/>
          <a:ln w="12700">
            <a:solidFill>
              <a:schemeClr val="tx1"/>
            </a:solidFill>
            <a:miter lim="800000"/>
            <a:headEnd/>
            <a:tailEnd/>
          </a:ln>
          <a:effectLst/>
        </p:spPr>
        <p:txBody>
          <a:bodyPr>
            <a:prstTxWarp prst="textNoShape">
              <a:avLst/>
            </a:prstTxWarp>
            <a:spAutoFit/>
          </a:bodyPr>
          <a:lstStyle/>
          <a:p>
            <a:pPr>
              <a:spcBef>
                <a:spcPct val="50000"/>
              </a:spcBef>
            </a:pPr>
            <a:r>
              <a:rPr lang="en-US"/>
              <a:t>From: anonymous To: </a:t>
            </a:r>
            <a:r>
              <a:rPr lang="en-US">
                <a:ea typeface="굴림" charset="-127"/>
                <a:cs typeface="굴림" charset="-127"/>
              </a:rPr>
              <a:t>Bob</a:t>
            </a:r>
          </a:p>
        </p:txBody>
      </p:sp>
      <p:sp>
        <p:nvSpPr>
          <p:cNvPr id="40974" name="Rectangle 14"/>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40975" name="Picture 15"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p:spPr>
      </p:pic>
      <p:sp>
        <p:nvSpPr>
          <p:cNvPr id="40976" name="Oval 16"/>
          <p:cNvSpPr>
            <a:spLocks noChangeArrowheads="1"/>
          </p:cNvSpPr>
          <p:nvPr/>
        </p:nvSpPr>
        <p:spPr bwMode="auto">
          <a:xfrm>
            <a:off x="2700338" y="2565400"/>
            <a:ext cx="1008062" cy="863600"/>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40977" name="Line 17"/>
          <p:cNvSpPr>
            <a:spLocks noChangeShapeType="1"/>
          </p:cNvSpPr>
          <p:nvPr/>
        </p:nvSpPr>
        <p:spPr bwMode="auto">
          <a:xfrm flipH="1">
            <a:off x="1979613" y="3284538"/>
            <a:ext cx="792162" cy="2520950"/>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40978" name="Text Box 18"/>
          <p:cNvSpPr txBox="1">
            <a:spLocks noChangeArrowheads="1"/>
          </p:cNvSpPr>
          <p:nvPr/>
        </p:nvSpPr>
        <p:spPr bwMode="auto">
          <a:xfrm>
            <a:off x="1042988" y="5876925"/>
            <a:ext cx="2303462"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Enforcement of </a:t>
            </a:r>
            <a:br>
              <a:rPr lang="en-US" sz="2400">
                <a:solidFill>
                  <a:srgbClr val="800000"/>
                </a:solidFill>
                <a:latin typeface="Tahoma" charset="0"/>
                <a:ea typeface="굴림" charset="-127"/>
                <a:cs typeface="굴림" charset="-127"/>
              </a:rPr>
            </a:br>
            <a:r>
              <a:rPr lang="en-US" sz="2400">
                <a:solidFill>
                  <a:srgbClr val="800000"/>
                </a:solidFill>
                <a:latin typeface="Tahoma" charset="0"/>
                <a:ea typeface="굴림" charset="-127"/>
                <a:cs typeface="굴림" charset="-127"/>
              </a:rPr>
              <a:t>identity hiding</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Rectangle 3"/>
          <p:cNvSpPr>
            <a:spLocks noGrp="1" noChangeArrowheads="1"/>
          </p:cNvSpPr>
          <p:nvPr>
            <p:ph type="subTitle" idx="1"/>
          </p:nvPr>
        </p:nvSpPr>
        <p:spPr/>
        <p:txBody>
          <a:bodyPr/>
          <a:lstStyle/>
          <a:p>
            <a:pPr>
              <a:lnSpc>
                <a:spcPct val="90000"/>
              </a:lnSpc>
            </a:pPr>
            <a:r>
              <a:rPr lang="en-US" sz="3600"/>
              <a:t>But my media traffic still reveals my IP address...</a:t>
            </a:r>
          </a:p>
          <a:p>
            <a:pPr>
              <a:lnSpc>
                <a:spcPct val="90000"/>
              </a:lnSpc>
            </a:pPr>
            <a:r>
              <a:rPr lang="en-US" sz="3600"/>
              <a:t>(see RFC </a:t>
            </a:r>
            <a:r>
              <a:rPr lang="fi-FI" sz="3600"/>
              <a:t>5767/RFC 5379 )</a:t>
            </a:r>
          </a:p>
        </p:txBody>
      </p:sp>
      <p:sp>
        <p:nvSpPr>
          <p:cNvPr id="41988" name="Rectangle 4"/>
          <p:cNvSpPr>
            <a:spLocks noChangeArrowheads="1"/>
          </p:cNvSpPr>
          <p:nvPr/>
        </p:nvSpPr>
        <p:spPr bwMode="auto">
          <a:xfrm>
            <a:off x="685800" y="-26988"/>
            <a:ext cx="7772400" cy="1470026"/>
          </a:xfrm>
          <a:prstGeom prst="rect">
            <a:avLst/>
          </a:prstGeom>
          <a:noFill/>
          <a:ln w="9525">
            <a:noFill/>
            <a:miter lim="800000"/>
            <a:headEnd/>
            <a:tailEnd/>
          </a:ln>
          <a:effectLst/>
        </p:spPr>
        <p:txBody>
          <a:bodyPr anchor="ctr">
            <a:prstTxWarp prst="textNoShape">
              <a:avLst/>
            </a:prstTxWarp>
          </a:bodyPr>
          <a:lstStyle/>
          <a:p>
            <a:pPr algn="ctr"/>
            <a:r>
              <a:rPr lang="en-US" sz="3200">
                <a:solidFill>
                  <a:schemeClr val="tx2"/>
                </a:solidFill>
                <a:latin typeface="Calibri" charset="0"/>
              </a:rPr>
              <a:t>How to build privacy into SIP?</a:t>
            </a:r>
            <a:br>
              <a:rPr lang="en-US" sz="3200">
                <a:solidFill>
                  <a:schemeClr val="tx2"/>
                </a:solidFill>
                <a:latin typeface="Calibri" charset="0"/>
              </a:rPr>
            </a:br>
            <a:r>
              <a:rPr lang="en-US" sz="3200">
                <a:solidFill>
                  <a:schemeClr val="tx2"/>
                </a:solidFill>
                <a:latin typeface="Calibri" charset="0"/>
              </a:rPr>
              <a:t>Privacy for the </a:t>
            </a:r>
            <a:r>
              <a:rPr lang="en-US" sz="3200">
                <a:solidFill>
                  <a:srgbClr val="800000"/>
                </a:solidFill>
                <a:latin typeface="Calibri" charset="0"/>
              </a:rPr>
              <a:t>calling party</a:t>
            </a:r>
            <a:endParaRPr lang="fi-FI" sz="3200">
              <a:solidFill>
                <a:srgbClr val="800000"/>
              </a:solidFill>
              <a:latin typeface="Calibri"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IP Address Hiding</a:t>
            </a:r>
            <a:endParaRPr lang="fi-FI"/>
          </a:p>
        </p:txBody>
      </p:sp>
      <p:pic>
        <p:nvPicPr>
          <p:cNvPr id="43011" name="Picture 3" descr="sipd"/>
          <p:cNvPicPr>
            <a:picLocks noChangeAspect="1" noChangeArrowheads="1"/>
          </p:cNvPicPr>
          <p:nvPr/>
        </p:nvPicPr>
        <p:blipFill>
          <a:blip r:embed="rId3"/>
          <a:srcRect/>
          <a:stretch>
            <a:fillRect/>
          </a:stretch>
        </p:blipFill>
        <p:spPr bwMode="auto">
          <a:xfrm>
            <a:off x="2932113" y="2706688"/>
            <a:ext cx="685800" cy="609600"/>
          </a:xfrm>
          <a:prstGeom prst="rect">
            <a:avLst/>
          </a:prstGeom>
          <a:noFill/>
        </p:spPr>
      </p:pic>
      <p:pic>
        <p:nvPicPr>
          <p:cNvPr id="43012" name="Picture 4" descr="sipd"/>
          <p:cNvPicPr>
            <a:picLocks noChangeAspect="1" noChangeArrowheads="1"/>
          </p:cNvPicPr>
          <p:nvPr/>
        </p:nvPicPr>
        <p:blipFill>
          <a:blip r:embed="rId3"/>
          <a:srcRect/>
          <a:stretch>
            <a:fillRect/>
          </a:stretch>
        </p:blipFill>
        <p:spPr bwMode="auto">
          <a:xfrm>
            <a:off x="5446713" y="2706688"/>
            <a:ext cx="685800" cy="609600"/>
          </a:xfrm>
          <a:prstGeom prst="rect">
            <a:avLst/>
          </a:prstGeom>
          <a:noFill/>
        </p:spPr>
      </p:pic>
      <p:sp>
        <p:nvSpPr>
          <p:cNvPr id="43013"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3014"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3015"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3016" name="Line 8"/>
          <p:cNvSpPr>
            <a:spLocks noChangeShapeType="1"/>
          </p:cNvSpPr>
          <p:nvPr/>
        </p:nvSpPr>
        <p:spPr bwMode="auto">
          <a:xfrm flipV="1">
            <a:off x="4932363" y="4078288"/>
            <a:ext cx="2843212" cy="1438275"/>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43017" name="Text Box 9"/>
          <p:cNvSpPr txBox="1">
            <a:spLocks noChangeArrowheads="1"/>
          </p:cNvSpPr>
          <p:nvPr/>
        </p:nvSpPr>
        <p:spPr bwMode="auto">
          <a:xfrm>
            <a:off x="4859338"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pic>
        <p:nvPicPr>
          <p:cNvPr id="43018" name="Picture 10" descr="phone_black3"/>
          <p:cNvPicPr>
            <a:picLocks noChangeAspect="1" noChangeArrowheads="1"/>
          </p:cNvPicPr>
          <p:nvPr/>
        </p:nvPicPr>
        <p:blipFill>
          <a:blip r:embed="rId4"/>
          <a:srcRect/>
          <a:stretch>
            <a:fillRect/>
          </a:stretch>
        </p:blipFill>
        <p:spPr bwMode="auto">
          <a:xfrm>
            <a:off x="0" y="3141663"/>
            <a:ext cx="1296988" cy="1136650"/>
          </a:xfrm>
          <a:prstGeom prst="rect">
            <a:avLst/>
          </a:prstGeom>
          <a:noFill/>
        </p:spPr>
      </p:pic>
      <p:sp>
        <p:nvSpPr>
          <p:cNvPr id="43019" name="Rectangle 11"/>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43020" name="Text Box 12"/>
          <p:cNvSpPr txBox="1">
            <a:spLocks noChangeArrowheads="1"/>
          </p:cNvSpPr>
          <p:nvPr/>
        </p:nvSpPr>
        <p:spPr bwMode="auto">
          <a:xfrm>
            <a:off x="2411413"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43021" name="Text Box 13"/>
          <p:cNvSpPr txBox="1">
            <a:spLocks noChangeArrowheads="1"/>
          </p:cNvSpPr>
          <p:nvPr/>
        </p:nvSpPr>
        <p:spPr bwMode="auto">
          <a:xfrm>
            <a:off x="1187450" y="2273300"/>
            <a:ext cx="1368425" cy="650875"/>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t>From: Alice To: </a:t>
            </a:r>
            <a:r>
              <a:rPr lang="en-US">
                <a:ea typeface="굴림" charset="-127"/>
                <a:cs typeface="굴림" charset="-127"/>
              </a:rPr>
              <a:t>Bob</a:t>
            </a:r>
          </a:p>
        </p:txBody>
      </p:sp>
      <p:sp>
        <p:nvSpPr>
          <p:cNvPr id="43022" name="Rectangle 14"/>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43023" name="Picture 15" descr="Nokia_Smiler_phone_front_2"/>
          <p:cNvPicPr>
            <a:picLocks noChangeAspect="1" noChangeArrowheads="1"/>
          </p:cNvPicPr>
          <p:nvPr/>
        </p:nvPicPr>
        <p:blipFill>
          <a:blip r:embed="rId5"/>
          <a:srcRect/>
          <a:stretch>
            <a:fillRect/>
          </a:stretch>
        </p:blipFill>
        <p:spPr bwMode="auto">
          <a:xfrm>
            <a:off x="7885113" y="2565400"/>
            <a:ext cx="1112837" cy="1847850"/>
          </a:xfrm>
          <a:prstGeom prst="rect">
            <a:avLst/>
          </a:prstGeom>
          <a:noFill/>
        </p:spPr>
      </p:pic>
      <p:sp>
        <p:nvSpPr>
          <p:cNvPr id="43024" name="Oval 16"/>
          <p:cNvSpPr>
            <a:spLocks noChangeArrowheads="1"/>
          </p:cNvSpPr>
          <p:nvPr/>
        </p:nvSpPr>
        <p:spPr bwMode="auto">
          <a:xfrm>
            <a:off x="2124075" y="2636838"/>
            <a:ext cx="215900" cy="215900"/>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43025" name="Line 17"/>
          <p:cNvSpPr>
            <a:spLocks noChangeShapeType="1"/>
          </p:cNvSpPr>
          <p:nvPr/>
        </p:nvSpPr>
        <p:spPr bwMode="auto">
          <a:xfrm>
            <a:off x="1116013" y="4365625"/>
            <a:ext cx="1079500" cy="719138"/>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43026" name="Text Box 18"/>
          <p:cNvSpPr txBox="1">
            <a:spLocks noChangeArrowheads="1"/>
          </p:cNvSpPr>
          <p:nvPr/>
        </p:nvSpPr>
        <p:spPr bwMode="auto">
          <a:xfrm>
            <a:off x="611188" y="5084763"/>
            <a:ext cx="3384550" cy="1735137"/>
          </a:xfrm>
          <a:prstGeom prst="rect">
            <a:avLst/>
          </a:prstGeom>
          <a:noFill/>
          <a:ln w="9525">
            <a:noFill/>
            <a:miter lim="800000"/>
            <a:headEnd/>
            <a:tailEnd/>
          </a:ln>
          <a:effectLst/>
        </p:spPr>
        <p:txBody>
          <a:bodyPr>
            <a:prstTxWarp prst="textNoShape">
              <a:avLst/>
            </a:prstTxWarp>
            <a:spAutoFit/>
          </a:bodyPr>
          <a:lstStyle/>
          <a:p>
            <a:pPr marL="342900" indent="-342900">
              <a:spcBef>
                <a:spcPct val="50000"/>
              </a:spcBef>
              <a:buFontTx/>
              <a:buAutoNum type="arabicParenBoth"/>
            </a:pPr>
            <a:r>
              <a:rPr lang="en-US" sz="2400" dirty="0">
                <a:solidFill>
                  <a:srgbClr val="800000"/>
                </a:solidFill>
                <a:latin typeface="Tahoma" charset="0"/>
                <a:ea typeface="굴림" charset="-127"/>
                <a:cs typeface="굴림" charset="-127"/>
              </a:rPr>
              <a:t>Please do not disclose my name</a:t>
            </a:r>
          </a:p>
          <a:p>
            <a:pPr marL="342900" indent="-342900">
              <a:spcBef>
                <a:spcPct val="50000"/>
              </a:spcBef>
              <a:buFontTx/>
              <a:buAutoNum type="arabicParenBoth"/>
            </a:pPr>
            <a:r>
              <a:rPr lang="en-US" sz="2400" dirty="0">
                <a:solidFill>
                  <a:srgbClr val="800000"/>
                </a:solidFill>
                <a:latin typeface="Tahoma" charset="0"/>
                <a:ea typeface="굴림" charset="-127"/>
                <a:cs typeface="굴림" charset="-127"/>
              </a:rPr>
              <a:t> Route my traffic through a relay.</a:t>
            </a:r>
          </a:p>
        </p:txBody>
      </p:sp>
      <p:graphicFrame>
        <p:nvGraphicFramePr>
          <p:cNvPr id="43027" name="Object 19"/>
          <p:cNvGraphicFramePr>
            <a:graphicFrameLocks noChangeAspect="1"/>
          </p:cNvGraphicFramePr>
          <p:nvPr>
            <p:ph idx="1"/>
          </p:nvPr>
        </p:nvGraphicFramePr>
        <p:xfrm>
          <a:off x="4067175" y="4941888"/>
          <a:ext cx="806450" cy="1200150"/>
        </p:xfrm>
        <a:graphic>
          <a:graphicData uri="http://schemas.openxmlformats.org/presentationml/2006/ole">
            <p:oleObj spid="_x0000_s83970" name="Visio" r:id="rId6" imgW="609600" imgH="901700" progId="">
              <p:embed/>
            </p:oleObj>
          </a:graphicData>
        </a:graphic>
      </p:graphicFrame>
      <p:sp>
        <p:nvSpPr>
          <p:cNvPr id="43029" name="Line 21"/>
          <p:cNvSpPr>
            <a:spLocks noChangeShapeType="1"/>
          </p:cNvSpPr>
          <p:nvPr/>
        </p:nvSpPr>
        <p:spPr bwMode="auto">
          <a:xfrm>
            <a:off x="1258888" y="4221163"/>
            <a:ext cx="2736850" cy="1295400"/>
          </a:xfrm>
          <a:prstGeom prst="line">
            <a:avLst/>
          </a:prstGeom>
          <a:noFill/>
          <a:ln w="38100" cap="rnd">
            <a:solidFill>
              <a:srgbClr val="0000FF"/>
            </a:solidFill>
            <a:prstDash val="sysDot"/>
            <a:miter lim="800000"/>
            <a:headEnd type="triangle" w="med" len="med"/>
            <a:tailEnd type="triangle" w="med" len="med"/>
          </a:ln>
          <a:effectLst/>
        </p:spPr>
        <p:txBody>
          <a:bodyPr wrap="none">
            <a:prstTxWarp prst="textNoShape">
              <a:avLst/>
            </a:prstTxWarp>
          </a:bodyPr>
          <a:lstStyle/>
          <a:p>
            <a:endParaRPr lang="en-US"/>
          </a:p>
        </p:txBody>
      </p:sp>
      <p:sp>
        <p:nvSpPr>
          <p:cNvPr id="43030" name="Oval 22"/>
          <p:cNvSpPr>
            <a:spLocks noChangeArrowheads="1"/>
          </p:cNvSpPr>
          <p:nvPr/>
        </p:nvSpPr>
        <p:spPr bwMode="auto">
          <a:xfrm>
            <a:off x="827088" y="4149725"/>
            <a:ext cx="215900" cy="215900"/>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43031" name="Line 23"/>
          <p:cNvSpPr>
            <a:spLocks noChangeShapeType="1"/>
          </p:cNvSpPr>
          <p:nvPr/>
        </p:nvSpPr>
        <p:spPr bwMode="auto">
          <a:xfrm>
            <a:off x="2268538" y="2924175"/>
            <a:ext cx="0" cy="2160588"/>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43032" name="Text Box 24"/>
          <p:cNvSpPr txBox="1">
            <a:spLocks noChangeArrowheads="1"/>
          </p:cNvSpPr>
          <p:nvPr/>
        </p:nvSpPr>
        <p:spPr bwMode="auto">
          <a:xfrm>
            <a:off x="3563938" y="6092825"/>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Relay</a:t>
            </a:r>
          </a:p>
        </p:txBody>
      </p:sp>
      <p:sp>
        <p:nvSpPr>
          <p:cNvPr id="43033" name="Oval 25"/>
          <p:cNvSpPr>
            <a:spLocks noChangeArrowheads="1"/>
          </p:cNvSpPr>
          <p:nvPr/>
        </p:nvSpPr>
        <p:spPr bwMode="auto">
          <a:xfrm>
            <a:off x="3924300" y="4868863"/>
            <a:ext cx="1152525" cy="1368425"/>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43034" name="Line 26"/>
          <p:cNvSpPr>
            <a:spLocks noChangeShapeType="1"/>
          </p:cNvSpPr>
          <p:nvPr/>
        </p:nvSpPr>
        <p:spPr bwMode="auto">
          <a:xfrm>
            <a:off x="5148263" y="5445125"/>
            <a:ext cx="1223962" cy="73025"/>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43035" name="Text Box 27"/>
          <p:cNvSpPr txBox="1">
            <a:spLocks noChangeArrowheads="1"/>
          </p:cNvSpPr>
          <p:nvPr/>
        </p:nvSpPr>
        <p:spPr bwMode="auto">
          <a:xfrm>
            <a:off x="5435600" y="5589588"/>
            <a:ext cx="273685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Enforcement of </a:t>
            </a:r>
            <a:br>
              <a:rPr lang="en-US" sz="2400">
                <a:solidFill>
                  <a:srgbClr val="800000"/>
                </a:solidFill>
                <a:latin typeface="Tahoma" charset="0"/>
                <a:ea typeface="굴림" charset="-127"/>
                <a:cs typeface="굴림" charset="-127"/>
              </a:rPr>
            </a:br>
            <a:r>
              <a:rPr lang="en-US" sz="2400">
                <a:solidFill>
                  <a:srgbClr val="800000"/>
                </a:solidFill>
                <a:latin typeface="Tahoma" charset="0"/>
                <a:ea typeface="굴림" charset="-127"/>
                <a:cs typeface="굴림" charset="-127"/>
              </a:rPr>
              <a:t>IP address hiding</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26988"/>
            <a:ext cx="7772400" cy="1470026"/>
          </a:xfrm>
        </p:spPr>
        <p:txBody>
          <a:bodyPr/>
          <a:lstStyle/>
          <a:p>
            <a:r>
              <a:rPr lang="en-US" sz="3200"/>
              <a:t>How to build privacy into SIP?</a:t>
            </a:r>
            <a:br>
              <a:rPr lang="en-US" sz="3200"/>
            </a:br>
            <a:r>
              <a:rPr lang="en-US" sz="3200"/>
              <a:t>Privacy for the </a:t>
            </a:r>
            <a:r>
              <a:rPr lang="en-US" sz="3200">
                <a:solidFill>
                  <a:srgbClr val="800000"/>
                </a:solidFill>
              </a:rPr>
              <a:t>called party</a:t>
            </a:r>
            <a:endParaRPr lang="fi-FI" sz="3200">
              <a:solidFill>
                <a:srgbClr val="800000"/>
              </a:solidFill>
            </a:endParaRPr>
          </a:p>
        </p:txBody>
      </p:sp>
      <p:sp>
        <p:nvSpPr>
          <p:cNvPr id="44035" name="Rectangle 3"/>
          <p:cNvSpPr>
            <a:spLocks noGrp="1" noChangeArrowheads="1"/>
          </p:cNvSpPr>
          <p:nvPr>
            <p:ph type="subTitle" idx="1"/>
          </p:nvPr>
        </p:nvSpPr>
        <p:spPr>
          <a:xfrm>
            <a:off x="1371600" y="2755900"/>
            <a:ext cx="6400800" cy="1752600"/>
          </a:xfrm>
        </p:spPr>
        <p:txBody>
          <a:bodyPr>
            <a:normAutofit fontScale="85000" lnSpcReduction="10000"/>
          </a:bodyPr>
          <a:lstStyle/>
          <a:p>
            <a:pPr>
              <a:lnSpc>
                <a:spcPct val="90000"/>
              </a:lnSpc>
            </a:pPr>
            <a:r>
              <a:rPr lang="en-US" sz="4000"/>
              <a:t>I also want to provide some privacy properties for the receiver. They should be able to decide what calls to receive and how to treat them.</a:t>
            </a:r>
            <a:endParaRPr lang="fi-FI" sz="4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4000"/>
              <a:t>Unwanted Communication Attempts</a:t>
            </a:r>
            <a:endParaRPr lang="fi-FI" sz="4000"/>
          </a:p>
        </p:txBody>
      </p:sp>
      <p:pic>
        <p:nvPicPr>
          <p:cNvPr id="45059" name="Picture 3" descr="sipd"/>
          <p:cNvPicPr>
            <a:picLocks noChangeAspect="1" noChangeArrowheads="1"/>
          </p:cNvPicPr>
          <p:nvPr/>
        </p:nvPicPr>
        <p:blipFill>
          <a:blip r:embed="rId2"/>
          <a:srcRect/>
          <a:stretch>
            <a:fillRect/>
          </a:stretch>
        </p:blipFill>
        <p:spPr bwMode="auto">
          <a:xfrm>
            <a:off x="2932113" y="2706688"/>
            <a:ext cx="685800" cy="609600"/>
          </a:xfrm>
          <a:prstGeom prst="rect">
            <a:avLst/>
          </a:prstGeom>
          <a:noFill/>
        </p:spPr>
      </p:pic>
      <p:pic>
        <p:nvPicPr>
          <p:cNvPr id="45060" name="Picture 4" descr="sipd"/>
          <p:cNvPicPr>
            <a:picLocks noChangeAspect="1" noChangeArrowheads="1"/>
          </p:cNvPicPr>
          <p:nvPr/>
        </p:nvPicPr>
        <p:blipFill>
          <a:blip r:embed="rId2"/>
          <a:srcRect/>
          <a:stretch>
            <a:fillRect/>
          </a:stretch>
        </p:blipFill>
        <p:spPr bwMode="auto">
          <a:xfrm>
            <a:off x="5446713" y="2706688"/>
            <a:ext cx="685800" cy="609600"/>
          </a:xfrm>
          <a:prstGeom prst="rect">
            <a:avLst/>
          </a:prstGeom>
          <a:noFill/>
        </p:spPr>
      </p:pic>
      <p:sp>
        <p:nvSpPr>
          <p:cNvPr id="45061"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5062"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5063" name="Line 7"/>
          <p:cNvSpPr>
            <a:spLocks noChangeShapeType="1"/>
          </p:cNvSpPr>
          <p:nvPr/>
        </p:nvSpPr>
        <p:spPr bwMode="auto">
          <a:xfrm>
            <a:off x="6132513" y="3011488"/>
            <a:ext cx="1524000" cy="60960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5065" name="Text Box 9"/>
          <p:cNvSpPr txBox="1">
            <a:spLocks noChangeArrowheads="1"/>
          </p:cNvSpPr>
          <p:nvPr/>
        </p:nvSpPr>
        <p:spPr bwMode="auto">
          <a:xfrm>
            <a:off x="4859338"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B</a:t>
            </a:r>
          </a:p>
        </p:txBody>
      </p:sp>
      <p:pic>
        <p:nvPicPr>
          <p:cNvPr id="45066" name="Picture 10" descr="phone_black3"/>
          <p:cNvPicPr>
            <a:picLocks noChangeAspect="1" noChangeArrowheads="1"/>
          </p:cNvPicPr>
          <p:nvPr/>
        </p:nvPicPr>
        <p:blipFill>
          <a:blip r:embed="rId3"/>
          <a:srcRect/>
          <a:stretch>
            <a:fillRect/>
          </a:stretch>
        </p:blipFill>
        <p:spPr bwMode="auto">
          <a:xfrm>
            <a:off x="0" y="3141663"/>
            <a:ext cx="1296988" cy="1136650"/>
          </a:xfrm>
          <a:prstGeom prst="rect">
            <a:avLst/>
          </a:prstGeom>
          <a:noFill/>
        </p:spPr>
      </p:pic>
      <p:sp>
        <p:nvSpPr>
          <p:cNvPr id="45067" name="Rectangle 11"/>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45068" name="Text Box 12"/>
          <p:cNvSpPr txBox="1">
            <a:spLocks noChangeArrowheads="1"/>
          </p:cNvSpPr>
          <p:nvPr/>
        </p:nvSpPr>
        <p:spPr bwMode="auto">
          <a:xfrm>
            <a:off x="2411413"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45070" name="Rectangle 14"/>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45071" name="Picture 15" descr="Nokia_Smiler_phone_front_2"/>
          <p:cNvPicPr>
            <a:picLocks noChangeAspect="1" noChangeArrowheads="1"/>
          </p:cNvPicPr>
          <p:nvPr/>
        </p:nvPicPr>
        <p:blipFill>
          <a:blip r:embed="rId4"/>
          <a:srcRect/>
          <a:stretch>
            <a:fillRect/>
          </a:stretch>
        </p:blipFill>
        <p:spPr bwMode="auto">
          <a:xfrm>
            <a:off x="7885113" y="2565400"/>
            <a:ext cx="1112837" cy="1847850"/>
          </a:xfrm>
          <a:prstGeom prst="rect">
            <a:avLst/>
          </a:prstGeom>
          <a:noFill/>
        </p:spPr>
      </p:pic>
      <p:sp>
        <p:nvSpPr>
          <p:cNvPr id="45080" name="Oval 24"/>
          <p:cNvSpPr>
            <a:spLocks noChangeArrowheads="1"/>
          </p:cNvSpPr>
          <p:nvPr/>
        </p:nvSpPr>
        <p:spPr bwMode="auto">
          <a:xfrm>
            <a:off x="5219700" y="2492375"/>
            <a:ext cx="1152525" cy="1368425"/>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45081" name="Line 25"/>
          <p:cNvSpPr>
            <a:spLocks noChangeShapeType="1"/>
          </p:cNvSpPr>
          <p:nvPr/>
        </p:nvSpPr>
        <p:spPr bwMode="auto">
          <a:xfrm flipH="1" flipV="1">
            <a:off x="6372225" y="2708275"/>
            <a:ext cx="1368425" cy="144463"/>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45082" name="Text Box 26"/>
          <p:cNvSpPr txBox="1">
            <a:spLocks noChangeArrowheads="1"/>
          </p:cNvSpPr>
          <p:nvPr/>
        </p:nvSpPr>
        <p:spPr bwMode="auto">
          <a:xfrm>
            <a:off x="5938838" y="1304925"/>
            <a:ext cx="2736850" cy="11874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Policies to control communication “Buddy List”</a:t>
            </a:r>
          </a:p>
        </p:txBody>
      </p:sp>
      <p:sp>
        <p:nvSpPr>
          <p:cNvPr id="45084" name="Text Box 28"/>
          <p:cNvSpPr txBox="1">
            <a:spLocks noChangeArrowheads="1"/>
          </p:cNvSpPr>
          <p:nvPr/>
        </p:nvSpPr>
        <p:spPr bwMode="auto">
          <a:xfrm>
            <a:off x="3348038" y="1916113"/>
            <a:ext cx="1368425" cy="650875"/>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t>From: Alice To: </a:t>
            </a:r>
            <a:r>
              <a:rPr lang="en-US">
                <a:ea typeface="굴림" charset="-127"/>
                <a:cs typeface="굴림" charset="-127"/>
              </a:rPr>
              <a:t>Bob</a:t>
            </a:r>
          </a:p>
        </p:txBody>
      </p:sp>
      <p:sp>
        <p:nvSpPr>
          <p:cNvPr id="45085" name="Rectangle 29"/>
          <p:cNvSpPr>
            <a:spLocks noChangeArrowheads="1"/>
          </p:cNvSpPr>
          <p:nvPr/>
        </p:nvSpPr>
        <p:spPr bwMode="auto">
          <a:xfrm>
            <a:off x="684213" y="6005513"/>
            <a:ext cx="7402512" cy="701675"/>
          </a:xfrm>
          <a:prstGeom prst="rect">
            <a:avLst/>
          </a:prstGeom>
          <a:noFill/>
          <a:ln w="9525">
            <a:noFill/>
            <a:miter lim="800000"/>
            <a:headEnd/>
            <a:tailEnd/>
          </a:ln>
          <a:effectLst/>
        </p:spPr>
        <p:txBody>
          <a:bodyPr wrap="none">
            <a:prstTxWarp prst="textNoShape">
              <a:avLst/>
            </a:prstTxWarp>
            <a:spAutoFit/>
          </a:bodyPr>
          <a:lstStyle/>
          <a:p>
            <a:r>
              <a:rPr lang="en-US" sz="2000">
                <a:latin typeface="Calibri" charset="0"/>
              </a:rPr>
              <a:t>Technical work in Common Policy, Presence Authorization Policy, etc. </a:t>
            </a:r>
            <a:br>
              <a:rPr lang="en-US" sz="2000">
                <a:latin typeface="Calibri" charset="0"/>
              </a:rPr>
            </a:br>
            <a:r>
              <a:rPr lang="en-US" sz="2000">
                <a:latin typeface="Calibri" charset="0"/>
              </a:rPr>
              <a:t>The entire presence architecture is applicable.</a:t>
            </a:r>
            <a:r>
              <a:rPr lang="en-US" sz="1000"/>
              <a:t> </a:t>
            </a:r>
            <a:endParaRPr lang="fi-FI" sz="1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685800" y="-26988"/>
            <a:ext cx="7772400" cy="1470026"/>
          </a:xfrm>
        </p:spPr>
        <p:txBody>
          <a:bodyPr/>
          <a:lstStyle/>
          <a:p>
            <a:r>
              <a:rPr lang="en-US" sz="3200"/>
              <a:t>How to build privacy into SIP?</a:t>
            </a:r>
            <a:br>
              <a:rPr lang="en-US" sz="3200"/>
            </a:br>
            <a:r>
              <a:rPr lang="en-US" sz="3200"/>
              <a:t>Privacy for data sharing</a:t>
            </a:r>
            <a:endParaRPr lang="fi-FI" sz="3200">
              <a:solidFill>
                <a:srgbClr val="800000"/>
              </a:solidFill>
            </a:endParaRPr>
          </a:p>
        </p:txBody>
      </p:sp>
      <p:sp>
        <p:nvSpPr>
          <p:cNvPr id="46083" name="Rectangle 3"/>
          <p:cNvSpPr>
            <a:spLocks noGrp="1" noChangeArrowheads="1"/>
          </p:cNvSpPr>
          <p:nvPr>
            <p:ph type="subTitle" idx="1"/>
          </p:nvPr>
        </p:nvSpPr>
        <p:spPr>
          <a:xfrm>
            <a:off x="1371600" y="2755900"/>
            <a:ext cx="6400800" cy="1752600"/>
          </a:xfrm>
        </p:spPr>
        <p:txBody>
          <a:bodyPr/>
          <a:lstStyle/>
          <a:p>
            <a:pPr>
              <a:lnSpc>
                <a:spcPct val="90000"/>
              </a:lnSpc>
            </a:pPr>
            <a:r>
              <a:rPr lang="en-US" sz="4000"/>
              <a:t>I want to control how my information is shared when other request access to it.</a:t>
            </a:r>
            <a:endParaRPr lang="fi-FI" sz="4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4000"/>
              <a:t>Unwanted Communication Attempts</a:t>
            </a:r>
            <a:endParaRPr lang="fi-FI" sz="4000"/>
          </a:p>
        </p:txBody>
      </p:sp>
      <p:pic>
        <p:nvPicPr>
          <p:cNvPr id="47107" name="Picture 3" descr="sipd"/>
          <p:cNvPicPr>
            <a:picLocks noChangeAspect="1" noChangeArrowheads="1"/>
          </p:cNvPicPr>
          <p:nvPr/>
        </p:nvPicPr>
        <p:blipFill>
          <a:blip r:embed="rId3"/>
          <a:srcRect/>
          <a:stretch>
            <a:fillRect/>
          </a:stretch>
        </p:blipFill>
        <p:spPr bwMode="auto">
          <a:xfrm>
            <a:off x="2932113" y="2706688"/>
            <a:ext cx="685800" cy="609600"/>
          </a:xfrm>
          <a:prstGeom prst="rect">
            <a:avLst/>
          </a:prstGeom>
          <a:noFill/>
        </p:spPr>
      </p:pic>
      <p:sp>
        <p:nvSpPr>
          <p:cNvPr id="47109" name="Line 5"/>
          <p:cNvSpPr>
            <a:spLocks noChangeShapeType="1"/>
          </p:cNvSpPr>
          <p:nvPr/>
        </p:nvSpPr>
        <p:spPr bwMode="auto">
          <a:xfrm flipV="1">
            <a:off x="1258888" y="2935288"/>
            <a:ext cx="1673225" cy="638175"/>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7110" name="Line 6"/>
          <p:cNvSpPr>
            <a:spLocks noChangeShapeType="1"/>
          </p:cNvSpPr>
          <p:nvPr/>
        </p:nvSpPr>
        <p:spPr bwMode="auto">
          <a:xfrm>
            <a:off x="3617913" y="3011488"/>
            <a:ext cx="1828800" cy="0"/>
          </a:xfrm>
          <a:prstGeom prst="line">
            <a:avLst/>
          </a:prstGeom>
          <a:noFill/>
          <a:ln w="38100">
            <a:solidFill>
              <a:srgbClr val="008000"/>
            </a:solidFill>
            <a:miter lim="800000"/>
            <a:headEnd type="triangle" w="med" len="med"/>
            <a:tailEnd type="triangle" w="med" len="med"/>
          </a:ln>
          <a:effectLst/>
        </p:spPr>
        <p:txBody>
          <a:bodyPr wrap="none">
            <a:prstTxWarp prst="textNoShape">
              <a:avLst/>
            </a:prstTxWarp>
          </a:bodyPr>
          <a:lstStyle/>
          <a:p>
            <a:endParaRPr lang="en-US"/>
          </a:p>
        </p:txBody>
      </p:sp>
      <p:sp>
        <p:nvSpPr>
          <p:cNvPr id="47112" name="Text Box 8"/>
          <p:cNvSpPr txBox="1">
            <a:spLocks noChangeArrowheads="1"/>
          </p:cNvSpPr>
          <p:nvPr/>
        </p:nvSpPr>
        <p:spPr bwMode="auto">
          <a:xfrm>
            <a:off x="4859338" y="3043238"/>
            <a:ext cx="1905000" cy="82232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SIP</a:t>
            </a:r>
            <a:br>
              <a:rPr lang="en-US" sz="2400">
                <a:latin typeface="Tahoma" charset="0"/>
                <a:ea typeface="굴림" charset="-127"/>
                <a:cs typeface="굴림" charset="-127"/>
              </a:rPr>
            </a:br>
            <a:r>
              <a:rPr lang="en-US" sz="2400">
                <a:latin typeface="Tahoma" charset="0"/>
                <a:ea typeface="굴림" charset="-127"/>
                <a:cs typeface="굴림" charset="-127"/>
              </a:rPr>
              <a:t>Server</a:t>
            </a:r>
          </a:p>
        </p:txBody>
      </p:sp>
      <p:pic>
        <p:nvPicPr>
          <p:cNvPr id="47113" name="Picture 9" descr="phone_black3"/>
          <p:cNvPicPr>
            <a:picLocks noChangeAspect="1" noChangeArrowheads="1"/>
          </p:cNvPicPr>
          <p:nvPr/>
        </p:nvPicPr>
        <p:blipFill>
          <a:blip r:embed="rId4"/>
          <a:srcRect/>
          <a:stretch>
            <a:fillRect/>
          </a:stretch>
        </p:blipFill>
        <p:spPr bwMode="auto">
          <a:xfrm>
            <a:off x="0" y="3141663"/>
            <a:ext cx="1296988" cy="1136650"/>
          </a:xfrm>
          <a:prstGeom prst="rect">
            <a:avLst/>
          </a:prstGeom>
          <a:noFill/>
        </p:spPr>
      </p:pic>
      <p:sp>
        <p:nvSpPr>
          <p:cNvPr id="47114" name="Rectangle 10"/>
          <p:cNvSpPr>
            <a:spLocks noChangeArrowheads="1"/>
          </p:cNvSpPr>
          <p:nvPr/>
        </p:nvSpPr>
        <p:spPr bwMode="auto">
          <a:xfrm>
            <a:off x="468313" y="4365625"/>
            <a:ext cx="663575"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Alice</a:t>
            </a:r>
          </a:p>
        </p:txBody>
      </p:sp>
      <p:sp>
        <p:nvSpPr>
          <p:cNvPr id="47115" name="Text Box 11"/>
          <p:cNvSpPr txBox="1">
            <a:spLocks noChangeArrowheads="1"/>
          </p:cNvSpPr>
          <p:nvPr/>
        </p:nvSpPr>
        <p:spPr bwMode="auto">
          <a:xfrm>
            <a:off x="2411413" y="3284538"/>
            <a:ext cx="1905000" cy="45720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a:latin typeface="Tahoma" charset="0"/>
                <a:ea typeface="굴림" charset="-127"/>
                <a:cs typeface="굴림" charset="-127"/>
              </a:rPr>
              <a:t>Proxy A</a:t>
            </a:r>
          </a:p>
        </p:txBody>
      </p:sp>
      <p:sp>
        <p:nvSpPr>
          <p:cNvPr id="47116" name="Rectangle 12"/>
          <p:cNvSpPr>
            <a:spLocks noChangeArrowheads="1"/>
          </p:cNvSpPr>
          <p:nvPr/>
        </p:nvSpPr>
        <p:spPr bwMode="auto">
          <a:xfrm>
            <a:off x="8243888" y="4510088"/>
            <a:ext cx="563562" cy="381000"/>
          </a:xfrm>
          <a:prstGeom prst="rect">
            <a:avLst/>
          </a:prstGeom>
          <a:noFill/>
          <a:ln w="9525">
            <a:noFill/>
            <a:miter lim="800000"/>
            <a:headEnd type="none" w="lg" len="lg"/>
            <a:tailEnd type="none" w="lg" len="lg"/>
          </a:ln>
          <a:effectLst/>
        </p:spPr>
        <p:txBody>
          <a:bodyPr wrap="none" lIns="0" tIns="0">
            <a:prstTxWarp prst="textNoShape">
              <a:avLst/>
            </a:prstTxWarp>
            <a:spAutoFit/>
          </a:bodyPr>
          <a:lstStyle/>
          <a:p>
            <a:pPr algn="ctr" eaLnBrk="0" hangingPunct="0"/>
            <a:r>
              <a:rPr lang="en-US" sz="2200">
                <a:latin typeface="Tahoma" charset="0"/>
                <a:ea typeface="굴림" charset="-127"/>
                <a:cs typeface="굴림" charset="-127"/>
              </a:rPr>
              <a:t>Bob</a:t>
            </a:r>
          </a:p>
        </p:txBody>
      </p:sp>
      <p:pic>
        <p:nvPicPr>
          <p:cNvPr id="47117" name="Picture 13" descr="Nokia_Smiler_phone_front_2"/>
          <p:cNvPicPr>
            <a:picLocks noChangeAspect="1" noChangeArrowheads="1"/>
          </p:cNvPicPr>
          <p:nvPr/>
        </p:nvPicPr>
        <p:blipFill>
          <a:blip r:embed="rId5"/>
          <a:srcRect/>
          <a:stretch>
            <a:fillRect/>
          </a:stretch>
        </p:blipFill>
        <p:spPr bwMode="auto">
          <a:xfrm>
            <a:off x="7885113" y="2565400"/>
            <a:ext cx="1112837" cy="1847850"/>
          </a:xfrm>
          <a:prstGeom prst="rect">
            <a:avLst/>
          </a:prstGeom>
          <a:noFill/>
        </p:spPr>
      </p:pic>
      <p:sp>
        <p:nvSpPr>
          <p:cNvPr id="47118" name="Oval 14"/>
          <p:cNvSpPr>
            <a:spLocks noChangeArrowheads="1"/>
          </p:cNvSpPr>
          <p:nvPr/>
        </p:nvSpPr>
        <p:spPr bwMode="auto">
          <a:xfrm>
            <a:off x="5219700" y="1844675"/>
            <a:ext cx="1152525" cy="2376488"/>
          </a:xfrm>
          <a:prstGeom prst="ellipse">
            <a:avLst/>
          </a:prstGeom>
          <a:noFill/>
          <a:ln w="76200">
            <a:solidFill>
              <a:srgbClr val="800000"/>
            </a:solidFill>
            <a:round/>
            <a:headEnd/>
            <a:tailEnd/>
          </a:ln>
          <a:effectLst/>
        </p:spPr>
        <p:txBody>
          <a:bodyPr wrap="none" anchor="ctr">
            <a:prstTxWarp prst="textNoShape">
              <a:avLst/>
            </a:prstTxWarp>
          </a:bodyPr>
          <a:lstStyle/>
          <a:p>
            <a:endParaRPr lang="en-US"/>
          </a:p>
        </p:txBody>
      </p:sp>
      <p:sp>
        <p:nvSpPr>
          <p:cNvPr id="47119" name="Line 15"/>
          <p:cNvSpPr>
            <a:spLocks noChangeShapeType="1"/>
          </p:cNvSpPr>
          <p:nvPr/>
        </p:nvSpPr>
        <p:spPr bwMode="auto">
          <a:xfrm flipH="1" flipV="1">
            <a:off x="6372225" y="2708275"/>
            <a:ext cx="1368425" cy="144463"/>
          </a:xfrm>
          <a:prstGeom prst="line">
            <a:avLst/>
          </a:prstGeom>
          <a:noFill/>
          <a:ln w="76200">
            <a:solidFill>
              <a:srgbClr val="800000"/>
            </a:solidFill>
            <a:round/>
            <a:headEnd/>
            <a:tailEnd type="triangle" w="med" len="med"/>
          </a:ln>
          <a:effectLst/>
        </p:spPr>
        <p:txBody>
          <a:bodyPr wrap="none" anchor="ctr">
            <a:prstTxWarp prst="textNoShape">
              <a:avLst/>
            </a:prstTxWarp>
          </a:bodyPr>
          <a:lstStyle/>
          <a:p>
            <a:endParaRPr lang="en-US"/>
          </a:p>
        </p:txBody>
      </p:sp>
      <p:sp>
        <p:nvSpPr>
          <p:cNvPr id="47120" name="Text Box 16"/>
          <p:cNvSpPr txBox="1">
            <a:spLocks noChangeArrowheads="1"/>
          </p:cNvSpPr>
          <p:nvPr/>
        </p:nvSpPr>
        <p:spPr bwMode="auto">
          <a:xfrm>
            <a:off x="6083300" y="1304925"/>
            <a:ext cx="273685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solidFill>
                  <a:srgbClr val="800000"/>
                </a:solidFill>
                <a:latin typeface="Tahoma" charset="0"/>
                <a:ea typeface="굴림" charset="-127"/>
                <a:cs typeface="굴림" charset="-127"/>
              </a:rPr>
              <a:t>Policies to control data sharing</a:t>
            </a:r>
          </a:p>
        </p:txBody>
      </p:sp>
      <p:sp>
        <p:nvSpPr>
          <p:cNvPr id="47121" name="Text Box 17"/>
          <p:cNvSpPr txBox="1">
            <a:spLocks noChangeArrowheads="1"/>
          </p:cNvSpPr>
          <p:nvPr/>
        </p:nvSpPr>
        <p:spPr bwMode="auto">
          <a:xfrm>
            <a:off x="3348038" y="1341438"/>
            <a:ext cx="1655762" cy="1338262"/>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t>From: Alice To: </a:t>
            </a:r>
            <a:r>
              <a:rPr lang="en-US">
                <a:ea typeface="굴림" charset="-127"/>
                <a:cs typeface="굴림" charset="-127"/>
              </a:rPr>
              <a:t>Bob</a:t>
            </a:r>
          </a:p>
          <a:p>
            <a:pPr>
              <a:spcBef>
                <a:spcPct val="50000"/>
              </a:spcBef>
            </a:pPr>
            <a:r>
              <a:rPr lang="en-US">
                <a:ea typeface="굴림" charset="-127"/>
                <a:cs typeface="굴림" charset="-127"/>
              </a:rPr>
              <a:t>Request data access</a:t>
            </a:r>
          </a:p>
        </p:txBody>
      </p:sp>
      <p:sp>
        <p:nvSpPr>
          <p:cNvPr id="47122" name="Rectangle 18"/>
          <p:cNvSpPr>
            <a:spLocks noChangeArrowheads="1"/>
          </p:cNvSpPr>
          <p:nvPr/>
        </p:nvSpPr>
        <p:spPr bwMode="auto">
          <a:xfrm>
            <a:off x="827088" y="5516563"/>
            <a:ext cx="7402512" cy="1311275"/>
          </a:xfrm>
          <a:prstGeom prst="rect">
            <a:avLst/>
          </a:prstGeom>
          <a:noFill/>
          <a:ln w="9525">
            <a:noFill/>
            <a:miter lim="800000"/>
            <a:headEnd/>
            <a:tailEnd/>
          </a:ln>
          <a:effectLst/>
        </p:spPr>
        <p:txBody>
          <a:bodyPr wrap="none">
            <a:prstTxWarp prst="textNoShape">
              <a:avLst/>
            </a:prstTxWarp>
            <a:spAutoFit/>
          </a:bodyPr>
          <a:lstStyle/>
          <a:p>
            <a:r>
              <a:rPr lang="en-US" sz="2000">
                <a:latin typeface="Calibri" charset="0"/>
              </a:rPr>
              <a:t>Technical work in Common Policy, Presence Authorization Policy, etc. </a:t>
            </a:r>
            <a:br>
              <a:rPr lang="en-US" sz="2000">
                <a:latin typeface="Calibri" charset="0"/>
              </a:rPr>
            </a:br>
            <a:r>
              <a:rPr lang="en-US" sz="2000">
                <a:latin typeface="Calibri" charset="0"/>
              </a:rPr>
              <a:t>The entire presence architecture is applicable. </a:t>
            </a:r>
          </a:p>
          <a:p>
            <a:r>
              <a:rPr lang="en-US" sz="2000">
                <a:latin typeface="Calibri" charset="0"/>
              </a:rPr>
              <a:t>For location specific applications see also Geolocation Policy, and the </a:t>
            </a:r>
            <a:br>
              <a:rPr lang="en-US" sz="2000">
                <a:latin typeface="Calibri" charset="0"/>
              </a:rPr>
            </a:br>
            <a:r>
              <a:rPr lang="en-US" sz="2000">
                <a:latin typeface="Calibri" charset="0"/>
              </a:rPr>
              <a:t>Geopriv privacy architecture. </a:t>
            </a:r>
            <a:endParaRPr lang="fi-FI" sz="2000">
              <a:latin typeface="Calibri" charset="0"/>
            </a:endParaRPr>
          </a:p>
        </p:txBody>
      </p:sp>
      <p:graphicFrame>
        <p:nvGraphicFramePr>
          <p:cNvPr id="47126" name="Object 22"/>
          <p:cNvGraphicFramePr>
            <a:graphicFrameLocks noChangeAspect="1"/>
          </p:cNvGraphicFramePr>
          <p:nvPr>
            <p:ph idx="1"/>
          </p:nvPr>
        </p:nvGraphicFramePr>
        <p:xfrm>
          <a:off x="5435600" y="2132013"/>
          <a:ext cx="688975" cy="941387"/>
        </p:xfrm>
        <a:graphic>
          <a:graphicData uri="http://schemas.openxmlformats.org/presentationml/2006/ole">
            <p:oleObj spid="_x0000_s88066" name="Visio" r:id="rId6" imgW="520700" imgH="711200" progId="">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a:defRPr/>
            </a:pPr>
            <a:r>
              <a:rPr lang="en-US" dirty="0" smtClean="0"/>
              <a:t>The Internet Software Innovation Cycle </a:t>
            </a:r>
            <a:endParaRPr lang="en-US" dirty="0"/>
          </a:p>
        </p:txBody>
      </p:sp>
      <p:sp>
        <p:nvSpPr>
          <p:cNvPr id="12" name="Rectangle 11"/>
          <p:cNvSpPr/>
          <p:nvPr/>
        </p:nvSpPr>
        <p:spPr>
          <a:xfrm>
            <a:off x="1981200" y="12192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1981200" y="28956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1981200" y="4724400"/>
            <a:ext cx="6553200" cy="1295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6" name="Straight Arrow Connector 15"/>
          <p:cNvCxnSpPr/>
          <p:nvPr/>
        </p:nvCxnSpPr>
        <p:spPr>
          <a:xfrm>
            <a:off x="2514600" y="1981200"/>
            <a:ext cx="11430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962400" y="1981200"/>
            <a:ext cx="11430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608" name="TextBox 26"/>
          <p:cNvSpPr txBox="1">
            <a:spLocks noChangeArrowheads="1"/>
          </p:cNvSpPr>
          <p:nvPr/>
        </p:nvSpPr>
        <p:spPr bwMode="auto">
          <a:xfrm>
            <a:off x="2514600" y="1447800"/>
            <a:ext cx="1214438" cy="461963"/>
          </a:xfrm>
          <a:prstGeom prst="rect">
            <a:avLst/>
          </a:prstGeom>
          <a:noFill/>
          <a:ln w="9525">
            <a:noFill/>
            <a:miter lim="800000"/>
            <a:headEnd/>
            <a:tailEnd/>
          </a:ln>
        </p:spPr>
        <p:txBody>
          <a:bodyPr wrap="none">
            <a:prstTxWarp prst="textNoShape">
              <a:avLst/>
            </a:prstTxWarp>
            <a:spAutoFit/>
          </a:bodyPr>
          <a:lstStyle/>
          <a:p>
            <a:r>
              <a:rPr lang="en-US" sz="2400"/>
              <a:t>Develop</a:t>
            </a:r>
            <a:endParaRPr lang="en-US"/>
          </a:p>
        </p:txBody>
      </p:sp>
      <p:sp>
        <p:nvSpPr>
          <p:cNvPr id="25609" name="TextBox 27"/>
          <p:cNvSpPr txBox="1">
            <a:spLocks noChangeArrowheads="1"/>
          </p:cNvSpPr>
          <p:nvPr/>
        </p:nvSpPr>
        <p:spPr bwMode="auto">
          <a:xfrm>
            <a:off x="4038600" y="1524000"/>
            <a:ext cx="1060450" cy="461963"/>
          </a:xfrm>
          <a:prstGeom prst="rect">
            <a:avLst/>
          </a:prstGeom>
          <a:noFill/>
          <a:ln w="9525">
            <a:noFill/>
            <a:miter lim="800000"/>
            <a:headEnd/>
            <a:tailEnd/>
          </a:ln>
        </p:spPr>
        <p:txBody>
          <a:bodyPr wrap="none">
            <a:prstTxWarp prst="textNoShape">
              <a:avLst/>
            </a:prstTxWarp>
            <a:spAutoFit/>
          </a:bodyPr>
          <a:lstStyle/>
          <a:p>
            <a:r>
              <a:rPr lang="en-US" sz="2400"/>
              <a:t>Deploy</a:t>
            </a:r>
            <a:endParaRPr lang="en-US"/>
          </a:p>
        </p:txBody>
      </p:sp>
      <p:sp>
        <p:nvSpPr>
          <p:cNvPr id="25610" name="TextBox 30"/>
          <p:cNvSpPr txBox="1">
            <a:spLocks noChangeArrowheads="1"/>
          </p:cNvSpPr>
          <p:nvPr/>
        </p:nvSpPr>
        <p:spPr bwMode="auto">
          <a:xfrm>
            <a:off x="400050" y="1600200"/>
            <a:ext cx="1365250" cy="830263"/>
          </a:xfrm>
          <a:prstGeom prst="rect">
            <a:avLst/>
          </a:prstGeom>
          <a:noFill/>
          <a:ln w="9525">
            <a:noFill/>
            <a:miter lim="800000"/>
            <a:headEnd/>
            <a:tailEnd/>
          </a:ln>
        </p:spPr>
        <p:txBody>
          <a:bodyPr wrap="none">
            <a:prstTxWarp prst="textNoShape">
              <a:avLst/>
            </a:prstTxWarp>
            <a:spAutoFit/>
          </a:bodyPr>
          <a:lstStyle/>
          <a:p>
            <a:pPr algn="ctr"/>
            <a:r>
              <a:rPr lang="en-US" sz="2400"/>
              <a:t>Service</a:t>
            </a:r>
            <a:br>
              <a:rPr lang="en-US" sz="2400"/>
            </a:br>
            <a:r>
              <a:rPr lang="en-US" sz="2400"/>
              <a:t>Providers</a:t>
            </a:r>
            <a:endParaRPr lang="en-US"/>
          </a:p>
        </p:txBody>
      </p:sp>
      <p:sp>
        <p:nvSpPr>
          <p:cNvPr id="25611" name="TextBox 31"/>
          <p:cNvSpPr txBox="1">
            <a:spLocks noChangeArrowheads="1"/>
          </p:cNvSpPr>
          <p:nvPr/>
        </p:nvSpPr>
        <p:spPr bwMode="auto">
          <a:xfrm>
            <a:off x="304800" y="3352800"/>
            <a:ext cx="1554163" cy="830263"/>
          </a:xfrm>
          <a:prstGeom prst="rect">
            <a:avLst/>
          </a:prstGeom>
          <a:noFill/>
          <a:ln w="9525">
            <a:noFill/>
            <a:miter lim="800000"/>
            <a:headEnd/>
            <a:tailEnd/>
          </a:ln>
        </p:spPr>
        <p:txBody>
          <a:bodyPr wrap="none">
            <a:prstTxWarp prst="textNoShape">
              <a:avLst/>
            </a:prstTxWarp>
            <a:spAutoFit/>
          </a:bodyPr>
          <a:lstStyle/>
          <a:p>
            <a:pPr algn="ctr"/>
            <a:r>
              <a:rPr lang="en-US" sz="2400"/>
              <a:t>Equipment</a:t>
            </a:r>
          </a:p>
          <a:p>
            <a:pPr algn="ctr"/>
            <a:r>
              <a:rPr lang="en-US" sz="2400"/>
              <a:t>Vendors</a:t>
            </a:r>
            <a:endParaRPr lang="en-US"/>
          </a:p>
        </p:txBody>
      </p:sp>
      <p:sp>
        <p:nvSpPr>
          <p:cNvPr id="25612" name="TextBox 32"/>
          <p:cNvSpPr txBox="1">
            <a:spLocks noChangeArrowheads="1"/>
          </p:cNvSpPr>
          <p:nvPr/>
        </p:nvSpPr>
        <p:spPr bwMode="auto">
          <a:xfrm>
            <a:off x="628650" y="5257800"/>
            <a:ext cx="838200" cy="461963"/>
          </a:xfrm>
          <a:prstGeom prst="rect">
            <a:avLst/>
          </a:prstGeom>
          <a:noFill/>
          <a:ln w="9525">
            <a:noFill/>
            <a:miter lim="800000"/>
            <a:headEnd/>
            <a:tailEnd/>
          </a:ln>
        </p:spPr>
        <p:txBody>
          <a:bodyPr wrap="none">
            <a:prstTxWarp prst="textNoShape">
              <a:avLst/>
            </a:prstTxWarp>
            <a:spAutoFit/>
          </a:bodyPr>
          <a:lstStyle/>
          <a:p>
            <a:pPr algn="ctr"/>
            <a:r>
              <a:rPr lang="en-US" sz="2400"/>
              <a:t>SDOs</a:t>
            </a:r>
            <a:endParaRPr lang="en-US"/>
          </a:p>
        </p:txBody>
      </p:sp>
      <p:cxnSp>
        <p:nvCxnSpPr>
          <p:cNvPr id="35" name="Straight Arrow Connector 34"/>
          <p:cNvCxnSpPr/>
          <p:nvPr/>
        </p:nvCxnSpPr>
        <p:spPr>
          <a:xfrm>
            <a:off x="1981200" y="63246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614" name="TextBox 35"/>
          <p:cNvSpPr txBox="1">
            <a:spLocks noChangeArrowheads="1"/>
          </p:cNvSpPr>
          <p:nvPr/>
        </p:nvSpPr>
        <p:spPr bwMode="auto">
          <a:xfrm>
            <a:off x="1295400" y="6076950"/>
            <a:ext cx="804863" cy="461963"/>
          </a:xfrm>
          <a:prstGeom prst="rect">
            <a:avLst/>
          </a:prstGeom>
          <a:noFill/>
          <a:ln w="9525">
            <a:noFill/>
            <a:miter lim="800000"/>
            <a:headEnd/>
            <a:tailEnd/>
          </a:ln>
        </p:spPr>
        <p:txBody>
          <a:bodyPr wrap="none">
            <a:prstTxWarp prst="textNoShape">
              <a:avLst/>
            </a:prstTxWarp>
            <a:spAutoFit/>
          </a:bodyPr>
          <a:lstStyle/>
          <a:p>
            <a:r>
              <a:rPr lang="en-US" sz="2400"/>
              <a:t>Time</a:t>
            </a:r>
            <a:endParaRPr lang="en-US"/>
          </a:p>
        </p:txBody>
      </p:sp>
      <p:cxnSp>
        <p:nvCxnSpPr>
          <p:cNvPr id="38" name="Straight Arrow Connector 37"/>
          <p:cNvCxnSpPr/>
          <p:nvPr/>
        </p:nvCxnSpPr>
        <p:spPr>
          <a:xfrm>
            <a:off x="5410200" y="1981200"/>
            <a:ext cx="11430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616" name="TextBox 38"/>
          <p:cNvSpPr txBox="1">
            <a:spLocks noChangeArrowheads="1"/>
          </p:cNvSpPr>
          <p:nvPr/>
        </p:nvSpPr>
        <p:spPr bwMode="auto">
          <a:xfrm>
            <a:off x="5410200" y="1447800"/>
            <a:ext cx="1090613" cy="461963"/>
          </a:xfrm>
          <a:prstGeom prst="rect">
            <a:avLst/>
          </a:prstGeom>
          <a:noFill/>
          <a:ln w="9525">
            <a:noFill/>
            <a:miter lim="800000"/>
            <a:headEnd/>
            <a:tailEnd/>
          </a:ln>
        </p:spPr>
        <p:txBody>
          <a:bodyPr wrap="none">
            <a:prstTxWarp prst="textNoShape">
              <a:avLst/>
            </a:prstTxWarp>
            <a:spAutoFit/>
          </a:bodyPr>
          <a:lstStyle/>
          <a:p>
            <a:r>
              <a:rPr lang="en-US" sz="2400"/>
              <a:t>Publish</a:t>
            </a:r>
            <a:endParaRPr lang="en-US"/>
          </a:p>
        </p:txBody>
      </p:sp>
      <p:sp>
        <p:nvSpPr>
          <p:cNvPr id="25617" name="Rectangle 16"/>
          <p:cNvSpPr>
            <a:spLocks noChangeArrowheads="1"/>
          </p:cNvSpPr>
          <p:nvPr/>
        </p:nvSpPr>
        <p:spPr bwMode="auto">
          <a:xfrm>
            <a:off x="2122488" y="6581775"/>
            <a:ext cx="5040312" cy="276225"/>
          </a:xfrm>
          <a:prstGeom prst="rect">
            <a:avLst/>
          </a:prstGeom>
          <a:noFill/>
          <a:ln w="9525">
            <a:noFill/>
            <a:miter lim="800000"/>
            <a:headEnd/>
            <a:tailEnd/>
          </a:ln>
        </p:spPr>
        <p:txBody>
          <a:bodyPr wrap="none">
            <a:prstTxWarp prst="textNoShape">
              <a:avLst/>
            </a:prstTxWarp>
            <a:spAutoFit/>
          </a:bodyPr>
          <a:lstStyle/>
          <a:p>
            <a:r>
              <a:rPr lang="en-US" sz="1200"/>
              <a:t>Slides re-used from J. Rosenberg’s IAB technical plenary talk (IETF#80, Prague)</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
        <p:nvSpPr>
          <p:cNvPr id="4" name="Slide Number Placeholder 3"/>
          <p:cNvSpPr>
            <a:spLocks noGrp="1"/>
          </p:cNvSpPr>
          <p:nvPr>
            <p:ph type="sldNum" sz="quarter" idx="12"/>
          </p:nvPr>
        </p:nvSpPr>
        <p:spPr/>
        <p:txBody>
          <a:bodyPr/>
          <a:lstStyle/>
          <a:p>
            <a:fld id="{653CFC73-EE9A-DB4E-BAEF-761276C1F80A}"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Summary</a:t>
            </a:r>
          </a:p>
        </p:txBody>
      </p:sp>
      <p:sp>
        <p:nvSpPr>
          <p:cNvPr id="52227" name="Content Placeholder 2"/>
          <p:cNvSpPr>
            <a:spLocks noGrp="1"/>
          </p:cNvSpPr>
          <p:nvPr>
            <p:ph idx="1"/>
          </p:nvPr>
        </p:nvSpPr>
        <p:spPr/>
        <p:txBody>
          <a:bodyPr>
            <a:normAutofit fontScale="92500" lnSpcReduction="10000"/>
          </a:bodyPr>
          <a:lstStyle/>
          <a:p>
            <a:pPr eaLnBrk="1" hangingPunct="1"/>
            <a:r>
              <a:rPr lang="en-US" sz="2800" dirty="0" smtClean="0"/>
              <a:t>IETF protocols can implicate privacy . . .</a:t>
            </a:r>
          </a:p>
          <a:p>
            <a:pPr lvl="1" eaLnBrk="1" hangingPunct="1"/>
            <a:r>
              <a:rPr lang="en-US" sz="2400" dirty="0" smtClean="0"/>
              <a:t>Most protocols allow or require information about Internet endpoints to be shared (e.g., IP)</a:t>
            </a:r>
          </a:p>
          <a:p>
            <a:pPr lvl="1" eaLnBrk="1" hangingPunct="1"/>
            <a:r>
              <a:rPr lang="en-US" sz="2400" dirty="0" smtClean="0"/>
              <a:t>Some protocols allows for sharing of information specifically about people (e.g., XMPP)</a:t>
            </a:r>
          </a:p>
          <a:p>
            <a:pPr lvl="1" eaLnBrk="1" hangingPunct="1"/>
            <a:r>
              <a:rPr lang="en-US" sz="2400" dirty="0" smtClean="0"/>
              <a:t>Some protocols allows for direct communication between people (e.g., SIP)</a:t>
            </a:r>
          </a:p>
          <a:p>
            <a:pPr eaLnBrk="1" hangingPunct="1"/>
            <a:r>
              <a:rPr lang="en-US" sz="2800" dirty="0" smtClean="0"/>
              <a:t>We would like to provide IETF protocol designers guidelines to incorporate privacy into their work. </a:t>
            </a:r>
            <a:endParaRPr lang="en-US" sz="2800" dirty="0" smtClean="0"/>
          </a:p>
          <a:p>
            <a:pPr eaLnBrk="1" hangingPunct="1"/>
            <a:r>
              <a:rPr lang="en-US" sz="2800" dirty="0" smtClean="0"/>
              <a:t>We described our guidelines </a:t>
            </a:r>
            <a:r>
              <a:rPr lang="en-US" sz="2800" dirty="0" err="1" smtClean="0"/>
              <a:t>in</a:t>
            </a:r>
            <a:r>
              <a:rPr lang="en-US" sz="2800" dirty="0" err="1" smtClean="0">
                <a:hlinkClick r:id="rId2"/>
              </a:rPr>
              <a:t>draft</a:t>
            </a:r>
            <a:r>
              <a:rPr lang="en-US" sz="2800" dirty="0" err="1" smtClean="0">
                <a:hlinkClick r:id="rId2"/>
              </a:rPr>
              <a:t>-iab-privacy-</a:t>
            </a:r>
            <a:r>
              <a:rPr lang="en-US" sz="2800" dirty="0" err="1" smtClean="0">
                <a:hlinkClick r:id="rId2"/>
              </a:rPr>
              <a:t>considerations</a:t>
            </a:r>
            <a:endParaRPr lang="en-US" sz="2800" dirty="0" smtClean="0"/>
          </a:p>
          <a:p>
            <a:pPr eaLnBrk="1" hangingPunct="1"/>
            <a:r>
              <a:rPr lang="en-US" sz="2800" dirty="0" smtClean="0"/>
              <a:t>Apply these guidelines in your protocol design.</a:t>
            </a:r>
          </a:p>
          <a:p>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IETF Work Style</a:t>
            </a:r>
          </a:p>
        </p:txBody>
      </p:sp>
      <p:sp>
        <p:nvSpPr>
          <p:cNvPr id="27651" name="Content Placeholder 2"/>
          <p:cNvSpPr>
            <a:spLocks noGrp="1"/>
          </p:cNvSpPr>
          <p:nvPr>
            <p:ph idx="1"/>
          </p:nvPr>
        </p:nvSpPr>
        <p:spPr>
          <a:xfrm>
            <a:off x="457200" y="1417638"/>
            <a:ext cx="8229600" cy="4525963"/>
          </a:xfrm>
        </p:spPr>
        <p:txBody>
          <a:bodyPr>
            <a:normAutofit/>
          </a:bodyPr>
          <a:lstStyle/>
          <a:p>
            <a:r>
              <a:rPr lang="en-US" sz="2400" dirty="0" smtClean="0"/>
              <a:t>Two main approaches for standardization in the IETF:</a:t>
            </a:r>
          </a:p>
          <a:p>
            <a:pPr lvl="1"/>
            <a:r>
              <a:rPr lang="en-US" sz="2000" dirty="0" smtClean="0"/>
              <a:t>Standardize, then deploy (e.g., Diameter, SIP)</a:t>
            </a:r>
          </a:p>
          <a:p>
            <a:pPr lvl="1"/>
            <a:r>
              <a:rPr lang="en-US" sz="2000" dirty="0" smtClean="0"/>
              <a:t>Standardize a deployed solution (e.g., TLS, SSH, </a:t>
            </a:r>
            <a:r>
              <a:rPr lang="en-US" sz="2000" dirty="0" err="1" smtClean="0"/>
              <a:t>OAuth</a:t>
            </a:r>
            <a:r>
              <a:rPr lang="en-US" sz="2000" dirty="0" smtClean="0"/>
              <a:t>).</a:t>
            </a:r>
          </a:p>
          <a:p>
            <a:r>
              <a:rPr lang="en-US" sz="2400" dirty="0" smtClean="0"/>
              <a:t>Participants are volunteers (including those working in leadership positions, such as working group chairs, area directors, review teams, architecture board)</a:t>
            </a:r>
          </a:p>
          <a:p>
            <a:r>
              <a:rPr lang="en-US" sz="2400" dirty="0" smtClean="0"/>
              <a:t>Barrier of entry into the IETF is low. </a:t>
            </a:r>
          </a:p>
          <a:p>
            <a:pPr lvl="1"/>
            <a:r>
              <a:rPr lang="en-US" sz="2000" dirty="0" smtClean="0"/>
              <a:t>Everyone is welcome to participate.</a:t>
            </a:r>
          </a:p>
          <a:p>
            <a:pPr lvl="1"/>
            <a:r>
              <a:rPr lang="en-US" sz="2000" dirty="0" smtClean="0"/>
              <a:t>No fees or other restrictions for participation.</a:t>
            </a:r>
          </a:p>
          <a:p>
            <a:pPr lvl="1"/>
            <a:r>
              <a:rPr lang="en-US" sz="2000" dirty="0" smtClean="0"/>
              <a:t>No membership concept.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90500"/>
            <a:ext cx="8229600" cy="1143000"/>
          </a:xfrm>
        </p:spPr>
        <p:txBody>
          <a:bodyPr/>
          <a:lstStyle/>
          <a:p>
            <a:r>
              <a:rPr lang="en-US" dirty="0" smtClean="0"/>
              <a:t>IETF Work Style, cont.</a:t>
            </a:r>
          </a:p>
        </p:txBody>
      </p:sp>
      <p:sp>
        <p:nvSpPr>
          <p:cNvPr id="28675" name="Content Placeholder 2"/>
          <p:cNvSpPr>
            <a:spLocks noGrp="1"/>
          </p:cNvSpPr>
          <p:nvPr>
            <p:ph idx="1"/>
          </p:nvPr>
        </p:nvSpPr>
        <p:spPr>
          <a:xfrm>
            <a:off x="457200" y="1174750"/>
            <a:ext cx="8229600" cy="5226050"/>
          </a:xfrm>
        </p:spPr>
        <p:txBody>
          <a:bodyPr>
            <a:normAutofit/>
          </a:bodyPr>
          <a:lstStyle/>
          <a:p>
            <a:r>
              <a:rPr lang="en-US" sz="2800" dirty="0" smtClean="0"/>
              <a:t>Due to the open nature and the relatively high quality standards the work is not necessary quickly completed. </a:t>
            </a:r>
          </a:p>
          <a:p>
            <a:pPr lvl="1"/>
            <a:r>
              <a:rPr lang="en-US" sz="2400" dirty="0" smtClean="0"/>
              <a:t>At best the timeline is unpredictable. </a:t>
            </a:r>
          </a:p>
          <a:p>
            <a:r>
              <a:rPr lang="en-US" sz="2800" dirty="0" smtClean="0"/>
              <a:t>Standardization efforts often try to focus on generic and reusable building blocks suitable for many different application contexts. </a:t>
            </a:r>
          </a:p>
          <a:p>
            <a:r>
              <a:rPr lang="en-US" sz="2800" dirty="0" smtClean="0"/>
              <a:t>RFC 5218 talks about protocol success criteria. </a:t>
            </a:r>
          </a:p>
          <a:p>
            <a:pPr lvl="1"/>
            <a:r>
              <a:rPr lang="en-US" sz="2400" dirty="0" smtClean="0"/>
              <a:t>A wildly successful protocol is “used for purposes outside their original design”.</a:t>
            </a:r>
          </a:p>
          <a:p>
            <a:pPr lvl="1"/>
            <a:r>
              <a:rPr lang="en-US" sz="2400" dirty="0" smtClean="0"/>
              <a:t>Developing a wildly success protocol is good. </a:t>
            </a:r>
          </a:p>
          <a:p>
            <a:endParaRPr lang="en-US" sz="28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4431</TotalTime>
  <Words>4280</Words>
  <Application>Microsoft Macintosh PowerPoint</Application>
  <PresentationFormat>On-screen Show (4:3)</PresentationFormat>
  <Paragraphs>512</Paragraphs>
  <Slides>71</Slides>
  <Notes>2</Notes>
  <HiddenSlides>8</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Office Theme</vt:lpstr>
      <vt:lpstr>Visio</vt:lpstr>
      <vt:lpstr>Designing Privacy into Internet Protocols</vt:lpstr>
      <vt:lpstr>Agenda</vt:lpstr>
      <vt:lpstr>Background IAB &amp; IETF </vt:lpstr>
      <vt:lpstr>The Internet Architecture Board (IAB)</vt:lpstr>
      <vt:lpstr>Slide 5</vt:lpstr>
      <vt:lpstr>Classical Innovation Cycle </vt:lpstr>
      <vt:lpstr>The Internet Software Innovation Cycle </vt:lpstr>
      <vt:lpstr>IETF Work Style</vt:lpstr>
      <vt:lpstr>IETF Work Style, cont.</vt:lpstr>
      <vt:lpstr>Move to Software Innovation Cylcle</vt:lpstr>
      <vt:lpstr>Security in the IETF</vt:lpstr>
      <vt:lpstr>Security in the IETF</vt:lpstr>
      <vt:lpstr>Security in the IETF, cont. </vt:lpstr>
      <vt:lpstr>Security in the IETF, cont. </vt:lpstr>
      <vt:lpstr>From Security to Privacy</vt:lpstr>
      <vt:lpstr>The IAB Privacy Program</vt:lpstr>
      <vt:lpstr>IAB Privacy Program - Roadmap </vt:lpstr>
      <vt:lpstr>How did we tackle Privacy in the IETF?</vt:lpstr>
      <vt:lpstr>What is Privacy?</vt:lpstr>
      <vt:lpstr>What is Privacy? (cont.)</vt:lpstr>
      <vt:lpstr>Privacy Engineering</vt:lpstr>
      <vt:lpstr>Existing Guidelines</vt:lpstr>
      <vt:lpstr>Re-Using Existing Guidelines, cont.</vt:lpstr>
      <vt:lpstr>Guidance from Regulators &amp; Data Protection Authorities</vt:lpstr>
      <vt:lpstr>Our Privacy Guidelines</vt:lpstr>
      <vt:lpstr>Privacy Considerations  Document Content</vt:lpstr>
      <vt:lpstr>Terminology</vt:lpstr>
      <vt:lpstr>Threat Model</vt:lpstr>
      <vt:lpstr>Threat Mitigation</vt:lpstr>
      <vt:lpstr>Guidelines</vt:lpstr>
      <vt:lpstr>Challenges with the  Development Process</vt:lpstr>
      <vt:lpstr>Examples</vt:lpstr>
      <vt:lpstr>Use Case:  OAuth</vt:lpstr>
      <vt:lpstr>Protocol Development Example Stage 1: Identification of a problem</vt:lpstr>
      <vt:lpstr>Protocol Development Example Stage 2: Initial Deployment</vt:lpstr>
      <vt:lpstr>Protocol Development Example Stage 3: IETF Standardization/Deployment</vt:lpstr>
      <vt:lpstr>Protocol Development Example View of the Standardization Expert</vt:lpstr>
      <vt:lpstr>Protocol Development Example View of the Standardization Expert (2)</vt:lpstr>
      <vt:lpstr>Protocol Development Example View of the Implementer</vt:lpstr>
      <vt:lpstr>Protocol Development Example View of those who deploy</vt:lpstr>
      <vt:lpstr>Lessons Learned</vt:lpstr>
      <vt:lpstr>Use Case:  Network Access Authentication</vt:lpstr>
      <vt:lpstr>Slide 43</vt:lpstr>
      <vt:lpstr>Architecture, cont.</vt:lpstr>
      <vt:lpstr>Relevant Identifiers</vt:lpstr>
      <vt:lpstr>Lessons Learned</vt:lpstr>
      <vt:lpstr>Lessons Learned, cont.</vt:lpstr>
      <vt:lpstr>Use Case: IPv6</vt:lpstr>
      <vt:lpstr>History of IPv6 address assignment</vt:lpstr>
      <vt:lpstr>Privacy impact of prefix</vt:lpstr>
      <vt:lpstr>Suffix generation mechanisms</vt:lpstr>
      <vt:lpstr>MAC-derived suffixes</vt:lpstr>
      <vt:lpstr>IPv6 “Privacy Extensions”</vt:lpstr>
      <vt:lpstr>Address Selection – RFC 3484</vt:lpstr>
      <vt:lpstr>Lessons Learned</vt:lpstr>
      <vt:lpstr>Use Case: SIP-based Real-Time Communication</vt:lpstr>
      <vt:lpstr>SIP in a Nutshell</vt:lpstr>
      <vt:lpstr>Security Architecture</vt:lpstr>
      <vt:lpstr>Security Architecture</vt:lpstr>
      <vt:lpstr>Security Architecture</vt:lpstr>
      <vt:lpstr>Slide 61</vt:lpstr>
      <vt:lpstr>Identity Hiding</vt:lpstr>
      <vt:lpstr>Identity Hiding</vt:lpstr>
      <vt:lpstr>Slide 64</vt:lpstr>
      <vt:lpstr>IP Address Hiding</vt:lpstr>
      <vt:lpstr>How to build privacy into SIP? Privacy for the called party</vt:lpstr>
      <vt:lpstr>Unwanted Communication Attempts</vt:lpstr>
      <vt:lpstr>How to build privacy into SIP? Privacy for data sharing</vt:lpstr>
      <vt:lpstr>Unwanted Communication Attempts</vt:lpstr>
      <vt:lpstr>Lessons Learned</vt:lpstr>
      <vt:lpstr>Summary</vt:lpstr>
    </vt:vector>
  </TitlesOfParts>
  <Company>CDT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draft-iab-privacy-considerations-01</dc:title>
  <dc:creator>Alissa Cooper</dc:creator>
  <cp:lastModifiedBy>Hannes Tschofenig</cp:lastModifiedBy>
  <cp:revision>54</cp:revision>
  <dcterms:created xsi:type="dcterms:W3CDTF">2013-03-14T13:06:23Z</dcterms:created>
  <dcterms:modified xsi:type="dcterms:W3CDTF">2013-03-14T13:43:44Z</dcterms:modified>
</cp:coreProperties>
</file>