
<file path=[Content_Types].xml><?xml version="1.0" encoding="utf-8"?>
<Types xmlns="http://schemas.openxmlformats.org/package/2006/content-types">
  <Override PartName="/ppt/slides/slide45.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41.xml" ContentType="application/vnd.openxmlformats-officedocument.presentationml.slide+xml"/>
  <Default Extension="emf" ContentType="image/x-emf"/>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Override PartName="/ppt/theme/theme2.xml" ContentType="application/vnd.openxmlformats-officedocument.theme+xml"/>
  <Override PartName="/ppt/slideLayouts/slideLayout1.xml" ContentType="application/vnd.openxmlformats-officedocument.presentationml.slideLayout+xml"/>
  <Default Extension="jpeg" ContentType="image/jpeg"/>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Override PartName="/ppt/slides/slide46.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42.xml" ContentType="application/vnd.openxmlformats-officedocument.presentationml.slide+xml"/>
  <Override PartName="/ppt/slides/slide50.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39.xml" ContentType="application/vnd.openxmlformats-officedocument.presentationml.slide+xml"/>
  <Override PartName="/ppt/embeddings/oleObject1.bin" ContentType="application/vnd.openxmlformats-officedocument.oleObject"/>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s/slide23.xml" ContentType="application/vnd.openxmlformats-officedocument.presentationml.slide+xml"/>
  <Override PartName="/ppt/slides/slide31.xml" ContentType="application/vnd.openxmlformats-officedocument.presentationml.slide+xml"/>
  <Override PartName="/ppt/slides/slide47.xml" ContentType="application/vnd.openxmlformats-officedocument.presentationml.slide+xml"/>
  <Override PartName="/ppt/slides/slide43.xml" ContentType="application/vnd.openxmlformats-officedocument.presentationml.slide+xml"/>
  <Override PartName="/ppt/slides/slide5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embeddings/oleObject2.bin" ContentType="application/vnd.openxmlformats-officedocument.oleObject"/>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44.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s/slide49.xml" ContentType="application/vnd.openxmlformats-officedocument.presentationml.slide+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53"/>
  </p:notesMasterIdLst>
  <p:handoutMasterIdLst>
    <p:handoutMasterId r:id="rId54"/>
  </p:handoutMasterIdLst>
  <p:sldIdLst>
    <p:sldId id="256" r:id="rId2"/>
    <p:sldId id="277" r:id="rId3"/>
    <p:sldId id="420" r:id="rId4"/>
    <p:sldId id="329" r:id="rId5"/>
    <p:sldId id="351" r:id="rId6"/>
    <p:sldId id="373" r:id="rId7"/>
    <p:sldId id="371" r:id="rId8"/>
    <p:sldId id="372" r:id="rId9"/>
    <p:sldId id="375" r:id="rId10"/>
    <p:sldId id="376" r:id="rId11"/>
    <p:sldId id="377" r:id="rId12"/>
    <p:sldId id="378" r:id="rId13"/>
    <p:sldId id="383" r:id="rId14"/>
    <p:sldId id="379" r:id="rId15"/>
    <p:sldId id="380" r:id="rId16"/>
    <p:sldId id="381" r:id="rId17"/>
    <p:sldId id="384" r:id="rId18"/>
    <p:sldId id="385" r:id="rId19"/>
    <p:sldId id="387" r:id="rId20"/>
    <p:sldId id="393" r:id="rId21"/>
    <p:sldId id="388" r:id="rId22"/>
    <p:sldId id="391" r:id="rId23"/>
    <p:sldId id="396" r:id="rId24"/>
    <p:sldId id="397" r:id="rId25"/>
    <p:sldId id="398" r:id="rId26"/>
    <p:sldId id="399" r:id="rId27"/>
    <p:sldId id="400" r:id="rId28"/>
    <p:sldId id="401" r:id="rId29"/>
    <p:sldId id="402" r:id="rId30"/>
    <p:sldId id="403" r:id="rId31"/>
    <p:sldId id="404" r:id="rId32"/>
    <p:sldId id="405" r:id="rId33"/>
    <p:sldId id="406" r:id="rId34"/>
    <p:sldId id="407"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 id="394" r:id="rId48"/>
    <p:sldId id="395" r:id="rId49"/>
    <p:sldId id="356" r:id="rId50"/>
    <p:sldId id="272" r:id="rId51"/>
    <p:sldId id="328" r:id="rId5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563" autoAdjust="0"/>
    <p:restoredTop sz="90729" autoAdjust="0"/>
  </p:normalViewPr>
  <p:slideViewPr>
    <p:cSldViewPr snapToGrid="0" snapToObjects="1">
      <p:cViewPr>
        <p:scale>
          <a:sx n="125" d="100"/>
          <a:sy n="125" d="100"/>
        </p:scale>
        <p:origin x="-264" y="-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6B53C55-4B5D-4657-8481-94CB267A922D}" type="datetimeFigureOut">
              <a:rPr lang="en-US"/>
              <a:pPr>
                <a:defRPr/>
              </a:pPr>
              <a:t>7/23/13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1644053-8F94-46B3-BF46-8A9FDF55B6A3}" type="slidenum">
              <a:rPr/>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A6E94E2-6DBD-478D-960F-98EE38CD99A6}" type="datetimeFigureOut">
              <a:rPr lang="en-US"/>
              <a:pPr>
                <a:defRPr/>
              </a:pPr>
              <a:t>7/23/13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67B3E3A-A804-42E0-8CBB-418E5F567418}" type="slidenum">
              <a:rPr/>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870772E-AD39-43B9-85ED-3B3A706FC56B}" type="datetime1">
              <a:rPr lang="en-US"/>
              <a:pPr>
                <a:defRPr/>
              </a:pPr>
              <a:t>7/23/13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F06744-0E71-4A19-A67E-31C98296DC0A}" type="slidenum">
              <a:rPr/>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02263C5-F7A9-4BBA-A6EE-31A6552E3AD8}" type="datetime1">
              <a:rPr lang="en-US"/>
              <a:pPr>
                <a:defRPr/>
              </a:pPr>
              <a:t>7/23/13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2E9D3D-7390-432D-8A9D-344736373C33}" type="slidenum">
              <a:rPr/>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13EE6CA-52A5-40F2-8770-D4E2E50B0BDA}" type="datetime1">
              <a:rPr lang="en-US"/>
              <a:pPr>
                <a:defRPr/>
              </a:pPr>
              <a:t>7/23/13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701092-F6D2-486E-8D7B-72575C29B3A3}" type="slidenum">
              <a:rPr/>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97B9D3-2542-4E37-AE7E-64AC0A25899A}" type="datetime1">
              <a:rPr lang="en-US"/>
              <a:pPr>
                <a:defRPr/>
              </a:pPr>
              <a:t>7/23/13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E698A4C-E10E-4ED5-A726-2B34B2342519}" type="slidenum">
              <a:rPr/>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5219B3F-BEE3-405D-B019-D41752E85DEB}" type="datetime1">
              <a:rPr lang="en-US"/>
              <a:pPr>
                <a:defRPr/>
              </a:pPr>
              <a:t>7/23/13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5A74E6-6797-4BB8-B796-84B4F2ADFCFD}" type="slidenum">
              <a:rPr/>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A8178E3-0141-4626-8B84-2E158908791C}" type="datetime1">
              <a:rPr lang="en-US"/>
              <a:pPr>
                <a:defRPr/>
              </a:pPr>
              <a:t>7/23/13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472C960-3B34-4E0C-8463-52F95A3CC185}" type="slidenum">
              <a:rPr/>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C892107-3EF4-481C-AFB3-B7C94A466F82}" type="datetime1">
              <a:rPr lang="en-US"/>
              <a:pPr>
                <a:defRPr/>
              </a:pPr>
              <a:t>7/23/13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60D22D5-520B-4ACF-B31A-7FB6D4C1768F}" type="slidenum">
              <a:rPr/>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58BC845-12B6-4D09-9CBF-C3784B609E46}" type="datetime1">
              <a:rPr lang="en-US"/>
              <a:pPr>
                <a:defRPr/>
              </a:pPr>
              <a:t>7/23/13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76312AE-CF88-402B-9F53-85A4F7C0E6DC}" type="slidenum">
              <a:rPr/>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1F33C0-7D9E-4FD9-962C-444CC28203B7}" type="datetime1">
              <a:rPr lang="en-US"/>
              <a:pPr>
                <a:defRPr/>
              </a:pPr>
              <a:t>7/23/13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EDF5FA1-B466-4F4E-830E-FCFA6258E787}" type="slidenum">
              <a:rPr/>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4D87465-C48C-4942-A56A-138A51E03BFD}" type="datetime1">
              <a:rPr lang="en-US"/>
              <a:pPr>
                <a:defRPr/>
              </a:pPr>
              <a:t>7/23/13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B70F4E3-3EC4-49C3-94EC-79BD9AA7C3F5}" type="slidenum">
              <a:rPr/>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2C0CFD6-5F4C-455E-A10D-20887B8E31AB}" type="datetime1">
              <a:rPr lang="en-US"/>
              <a:pPr>
                <a:defRPr/>
              </a:pPr>
              <a:t>7/23/13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2B42B3-B244-4E3C-83B5-BD70253AC5A8}" type="slidenum">
              <a:rPr/>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EB2F55E-C00D-4277-9B53-9B31154596DF}" type="datetime1">
              <a:rPr lang="en-US"/>
              <a:pPr>
                <a:defRPr/>
              </a:pPr>
              <a:t>7/23/13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7802713-D67F-4F75-98E5-B954029B0FF1}" type="slidenum">
              <a:rPr/>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t.ly/J82Riy" TargetMode="Externa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oleObject" Target="../embeddings/oleObject1.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oleObject" Target="../embeddings/oleObject2.bin"/><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373063" y="2130425"/>
            <a:ext cx="8502650" cy="1470025"/>
          </a:xfrm>
        </p:spPr>
        <p:txBody>
          <a:bodyPr/>
          <a:lstStyle/>
          <a:p>
            <a:r>
              <a:rPr lang="en-US" sz="5400" smtClean="0"/>
              <a:t>Designing Privacy into Internet Protocols</a:t>
            </a:r>
            <a:endParaRPr lang="en-US" sz="5400" b="1" smtClean="0">
              <a:solidFill>
                <a:srgbClr val="4F81BD"/>
              </a:solidFill>
            </a:endParaRPr>
          </a:p>
        </p:txBody>
      </p:sp>
      <p:sp>
        <p:nvSpPr>
          <p:cNvPr id="3" name="Subtitle 2"/>
          <p:cNvSpPr>
            <a:spLocks noGrp="1"/>
          </p:cNvSpPr>
          <p:nvPr>
            <p:ph type="subTitle" idx="1"/>
          </p:nvPr>
        </p:nvSpPr>
        <p:spPr>
          <a:xfrm>
            <a:off x="1371600" y="3886200"/>
            <a:ext cx="6400800" cy="2416175"/>
          </a:xfrm>
        </p:spPr>
        <p:txBody>
          <a:bodyPr rtlCol="0">
            <a:normAutofit/>
          </a:bodyPr>
          <a:lstStyle/>
          <a:p>
            <a:pPr fontAlgn="auto">
              <a:spcAft>
                <a:spcPts val="0"/>
              </a:spcAft>
              <a:buFont typeface="Arial"/>
              <a:buNone/>
              <a:defRPr/>
            </a:pPr>
            <a:r>
              <a:rPr lang="en-US" dirty="0" smtClean="0"/>
              <a:t>IAB Privacy Program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3" name="Title 1"/>
          <p:cNvSpPr>
            <a:spLocks noGrp="1"/>
          </p:cNvSpPr>
          <p:nvPr>
            <p:ph type="ctrTitle"/>
          </p:nvPr>
        </p:nvSpPr>
        <p:spPr>
          <a:xfrm>
            <a:off x="457200" y="2130425"/>
            <a:ext cx="8229600" cy="1470025"/>
          </a:xfrm>
        </p:spPr>
        <p:txBody>
          <a:bodyPr/>
          <a:lstStyle/>
          <a:p>
            <a:r>
              <a:rPr lang="en-US" sz="4000" dirty="0" smtClean="0"/>
              <a:t>Example:  </a:t>
            </a:r>
            <a:r>
              <a:rPr lang="en-US" sz="4000" dirty="0" smtClean="0"/>
              <a:t/>
            </a:r>
            <a:br>
              <a:rPr lang="en-US" sz="4000" dirty="0" smtClean="0"/>
            </a:br>
            <a:r>
              <a:rPr lang="en-US" sz="4000" dirty="0" smtClean="0"/>
              <a:t>Network Access Authentication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7" name="Oval 4"/>
          <p:cNvSpPr>
            <a:spLocks noChangeArrowheads="1"/>
          </p:cNvSpPr>
          <p:nvPr/>
        </p:nvSpPr>
        <p:spPr bwMode="auto">
          <a:xfrm>
            <a:off x="3348038" y="1773238"/>
            <a:ext cx="2447925" cy="2087562"/>
          </a:xfrm>
          <a:prstGeom prst="ellipse">
            <a:avLst/>
          </a:prstGeom>
          <a:solidFill>
            <a:schemeClr val="bg1"/>
          </a:solidFill>
          <a:ln w="28575">
            <a:solidFill>
              <a:schemeClr val="tx1"/>
            </a:solidFill>
            <a:round/>
            <a:headEnd/>
            <a:tailEnd/>
          </a:ln>
        </p:spPr>
        <p:txBody>
          <a:bodyPr wrap="none" lIns="90488" tIns="44450" rIns="90488" bIns="44450" anchor="ctr"/>
          <a:lstStyle/>
          <a:p>
            <a:pPr algn="ctr" defTabSz="762000" eaLnBrk="0" hangingPunct="0">
              <a:spcBef>
                <a:spcPct val="15000"/>
              </a:spcBef>
              <a:spcAft>
                <a:spcPct val="15000"/>
              </a:spcAft>
              <a:buClr>
                <a:schemeClr val="accent1"/>
              </a:buClr>
            </a:pPr>
            <a:endParaRPr lang="en-GB">
              <a:latin typeface="Yanone Kaffeesatz Lt"/>
            </a:endParaRPr>
          </a:p>
        </p:txBody>
      </p:sp>
      <p:pic>
        <p:nvPicPr>
          <p:cNvPr id="60418" name="Picture 5"/>
          <p:cNvPicPr>
            <a:picLocks noChangeAspect="1" noChangeArrowheads="1"/>
          </p:cNvPicPr>
          <p:nvPr/>
        </p:nvPicPr>
        <p:blipFill>
          <a:blip r:embed="rId2"/>
          <a:srcRect/>
          <a:stretch>
            <a:fillRect/>
          </a:stretch>
        </p:blipFill>
        <p:spPr bwMode="auto">
          <a:xfrm>
            <a:off x="901700" y="4149725"/>
            <a:ext cx="1809750" cy="1085850"/>
          </a:xfrm>
          <a:prstGeom prst="rect">
            <a:avLst/>
          </a:prstGeom>
          <a:noFill/>
          <a:ln w="9525">
            <a:noFill/>
            <a:miter lim="800000"/>
            <a:headEnd/>
            <a:tailEnd/>
          </a:ln>
        </p:spPr>
      </p:pic>
      <p:sp>
        <p:nvSpPr>
          <p:cNvPr id="60419" name="Rectangle 6"/>
          <p:cNvSpPr>
            <a:spLocks noChangeArrowheads="1"/>
          </p:cNvSpPr>
          <p:nvPr/>
        </p:nvSpPr>
        <p:spPr bwMode="auto">
          <a:xfrm>
            <a:off x="1187450" y="5229225"/>
            <a:ext cx="1811338" cy="749300"/>
          </a:xfrm>
          <a:prstGeom prst="rect">
            <a:avLst/>
          </a:prstGeom>
          <a:noFill/>
          <a:ln w="9525">
            <a:noFill/>
            <a:miter lim="800000"/>
            <a:headEnd/>
            <a:tailEnd/>
          </a:ln>
        </p:spPr>
        <p:txBody>
          <a:bodyPr/>
          <a:lstStyle/>
          <a:p>
            <a:pPr marL="342900" indent="-342900">
              <a:spcBef>
                <a:spcPct val="20000"/>
              </a:spcBef>
            </a:pPr>
            <a:r>
              <a:rPr lang="en-US" sz="2400">
                <a:latin typeface="Calibri" pitchFamily="34" charset="0"/>
              </a:rPr>
              <a:t>End Host</a:t>
            </a:r>
          </a:p>
        </p:txBody>
      </p:sp>
      <p:sp>
        <p:nvSpPr>
          <p:cNvPr id="60420" name="Freeform 7"/>
          <p:cNvSpPr>
            <a:spLocks/>
          </p:cNvSpPr>
          <p:nvPr/>
        </p:nvSpPr>
        <p:spPr bwMode="auto">
          <a:xfrm rot="-5400000">
            <a:off x="1234282" y="3464719"/>
            <a:ext cx="865187" cy="504825"/>
          </a:xfrm>
          <a:custGeom>
            <a:avLst/>
            <a:gdLst>
              <a:gd name="T0" fmla="*/ 2147483647 w 803"/>
              <a:gd name="T1" fmla="*/ 2147483647 h 1078"/>
              <a:gd name="T2" fmla="*/ 2147483647 w 803"/>
              <a:gd name="T3" fmla="*/ 2147483647 h 1078"/>
              <a:gd name="T4" fmla="*/ 2147483647 w 803"/>
              <a:gd name="T5" fmla="*/ 2147483647 h 1078"/>
              <a:gd name="T6" fmla="*/ 2147483647 w 803"/>
              <a:gd name="T7" fmla="*/ 2147483647 h 1078"/>
              <a:gd name="T8" fmla="*/ 2147483647 w 803"/>
              <a:gd name="T9" fmla="*/ 2147483647 h 1078"/>
              <a:gd name="T10" fmla="*/ 2147483647 w 803"/>
              <a:gd name="T11" fmla="*/ 2147483647 h 1078"/>
              <a:gd name="T12" fmla="*/ 2147483647 w 803"/>
              <a:gd name="T13" fmla="*/ 2147483647 h 1078"/>
              <a:gd name="T14" fmla="*/ 2147483647 w 803"/>
              <a:gd name="T15" fmla="*/ 2147483647 h 1078"/>
              <a:gd name="T16" fmla="*/ 2147483647 w 803"/>
              <a:gd name="T17" fmla="*/ 0 h 1078"/>
              <a:gd name="T18" fmla="*/ 2147483647 w 803"/>
              <a:gd name="T19" fmla="*/ 2147483647 h 1078"/>
              <a:gd name="T20" fmla="*/ 2147483647 w 803"/>
              <a:gd name="T21" fmla="*/ 2147483647 h 1078"/>
              <a:gd name="T22" fmla="*/ 2147483647 w 803"/>
              <a:gd name="T23" fmla="*/ 2147483647 h 1078"/>
              <a:gd name="T24" fmla="*/ 2147483647 w 803"/>
              <a:gd name="T25" fmla="*/ 2147483647 h 1078"/>
              <a:gd name="T26" fmla="*/ 2147483647 w 803"/>
              <a:gd name="T27" fmla="*/ 2147483647 h 1078"/>
              <a:gd name="T28" fmla="*/ 2147483647 w 803"/>
              <a:gd name="T29" fmla="*/ 2147483647 h 1078"/>
              <a:gd name="T30" fmla="*/ 2147483647 w 803"/>
              <a:gd name="T31" fmla="*/ 2147483647 h 1078"/>
              <a:gd name="T32" fmla="*/ 2147483647 w 803"/>
              <a:gd name="T33" fmla="*/ 2147483647 h 1078"/>
              <a:gd name="T34" fmla="*/ 2147483647 w 803"/>
              <a:gd name="T35" fmla="*/ 2147483647 h 1078"/>
              <a:gd name="T36" fmla="*/ 2147483647 w 803"/>
              <a:gd name="T37" fmla="*/ 2147483647 h 1078"/>
              <a:gd name="T38" fmla="*/ 2147483647 w 803"/>
              <a:gd name="T39" fmla="*/ 2147483647 h 1078"/>
              <a:gd name="T40" fmla="*/ 2147483647 w 803"/>
              <a:gd name="T41" fmla="*/ 2147483647 h 1078"/>
              <a:gd name="T42" fmla="*/ 2147483647 w 803"/>
              <a:gd name="T43" fmla="*/ 2147483647 h 1078"/>
              <a:gd name="T44" fmla="*/ 2147483647 w 803"/>
              <a:gd name="T45" fmla="*/ 2147483647 h 1078"/>
              <a:gd name="T46" fmla="*/ 2147483647 w 803"/>
              <a:gd name="T47" fmla="*/ 2147483647 h 1078"/>
              <a:gd name="T48" fmla="*/ 0 w 803"/>
              <a:gd name="T49" fmla="*/ 2147483647 h 1078"/>
              <a:gd name="T50" fmla="*/ 0 w 803"/>
              <a:gd name="T51" fmla="*/ 2147483647 h 1078"/>
              <a:gd name="T52" fmla="*/ 2147483647 w 803"/>
              <a:gd name="T53" fmla="*/ 2147483647 h 10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3"/>
              <a:gd name="T82" fmla="*/ 0 h 1078"/>
              <a:gd name="T83" fmla="*/ 803 w 803"/>
              <a:gd name="T84" fmla="*/ 1078 h 10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3" h="1078">
                <a:moveTo>
                  <a:pt x="3" y="193"/>
                </a:moveTo>
                <a:lnTo>
                  <a:pt x="9" y="184"/>
                </a:lnTo>
                <a:lnTo>
                  <a:pt x="18" y="182"/>
                </a:lnTo>
                <a:lnTo>
                  <a:pt x="611" y="182"/>
                </a:lnTo>
                <a:lnTo>
                  <a:pt x="623" y="177"/>
                </a:lnTo>
                <a:lnTo>
                  <a:pt x="629" y="166"/>
                </a:lnTo>
                <a:lnTo>
                  <a:pt x="635" y="150"/>
                </a:lnTo>
                <a:lnTo>
                  <a:pt x="636" y="11"/>
                </a:lnTo>
                <a:lnTo>
                  <a:pt x="644" y="0"/>
                </a:lnTo>
                <a:lnTo>
                  <a:pt x="655" y="11"/>
                </a:lnTo>
                <a:lnTo>
                  <a:pt x="801" y="525"/>
                </a:lnTo>
                <a:lnTo>
                  <a:pt x="800" y="560"/>
                </a:lnTo>
                <a:lnTo>
                  <a:pt x="803" y="539"/>
                </a:lnTo>
                <a:lnTo>
                  <a:pt x="803" y="548"/>
                </a:lnTo>
                <a:lnTo>
                  <a:pt x="648" y="1078"/>
                </a:lnTo>
                <a:lnTo>
                  <a:pt x="637" y="1077"/>
                </a:lnTo>
                <a:lnTo>
                  <a:pt x="633" y="1062"/>
                </a:lnTo>
                <a:lnTo>
                  <a:pt x="633" y="917"/>
                </a:lnTo>
                <a:lnTo>
                  <a:pt x="624" y="910"/>
                </a:lnTo>
                <a:lnTo>
                  <a:pt x="616" y="903"/>
                </a:lnTo>
                <a:lnTo>
                  <a:pt x="607" y="902"/>
                </a:lnTo>
                <a:lnTo>
                  <a:pt x="19" y="901"/>
                </a:lnTo>
                <a:lnTo>
                  <a:pt x="9" y="896"/>
                </a:lnTo>
                <a:lnTo>
                  <a:pt x="3" y="885"/>
                </a:lnTo>
                <a:lnTo>
                  <a:pt x="0" y="864"/>
                </a:lnTo>
                <a:lnTo>
                  <a:pt x="0" y="205"/>
                </a:lnTo>
                <a:lnTo>
                  <a:pt x="3" y="193"/>
                </a:lnTo>
                <a:close/>
              </a:path>
            </a:pathLst>
          </a:custGeom>
          <a:solidFill>
            <a:srgbClr val="DDDDDD"/>
          </a:solidFill>
          <a:ln w="19050">
            <a:solidFill>
              <a:srgbClr val="000000"/>
            </a:solidFill>
            <a:round/>
            <a:headEnd/>
            <a:tailEnd/>
          </a:ln>
        </p:spPr>
        <p:txBody>
          <a:bodyPr lIns="0" tIns="0" rIns="0" bIns="0">
            <a:spAutoFit/>
          </a:bodyPr>
          <a:lstStyle/>
          <a:p>
            <a:endParaRPr lang="en-US"/>
          </a:p>
        </p:txBody>
      </p:sp>
      <p:sp>
        <p:nvSpPr>
          <p:cNvPr id="60421" name="Rectangle 8"/>
          <p:cNvSpPr>
            <a:spLocks noChangeArrowheads="1"/>
          </p:cNvSpPr>
          <p:nvPr/>
        </p:nvSpPr>
        <p:spPr bwMode="auto">
          <a:xfrm rot="-5400000">
            <a:off x="1414463" y="3429000"/>
            <a:ext cx="503238" cy="503237"/>
          </a:xfrm>
          <a:prstGeom prst="rect">
            <a:avLst/>
          </a:prstGeom>
          <a:noFill/>
          <a:ln w="9525">
            <a:noFill/>
            <a:miter lim="800000"/>
            <a:headEnd/>
            <a:tailEnd/>
          </a:ln>
        </p:spPr>
        <p:txBody>
          <a:bodyPr/>
          <a:lstStyle/>
          <a:p>
            <a:pPr marL="342900" indent="-342900">
              <a:spcBef>
                <a:spcPct val="20000"/>
              </a:spcBef>
            </a:pPr>
            <a:endParaRPr lang="fi-FI" sz="2400">
              <a:latin typeface="Calibri" pitchFamily="34" charset="0"/>
            </a:endParaRPr>
          </a:p>
        </p:txBody>
      </p:sp>
      <p:pic>
        <p:nvPicPr>
          <p:cNvPr id="60422" name="Picture 9"/>
          <p:cNvPicPr>
            <a:picLocks noChangeAspect="1" noChangeArrowheads="1"/>
          </p:cNvPicPr>
          <p:nvPr/>
        </p:nvPicPr>
        <p:blipFill>
          <a:blip r:embed="rId3"/>
          <a:srcRect/>
          <a:stretch>
            <a:fillRect/>
          </a:stretch>
        </p:blipFill>
        <p:spPr bwMode="auto">
          <a:xfrm>
            <a:off x="1414463" y="2492375"/>
            <a:ext cx="552450" cy="798513"/>
          </a:xfrm>
          <a:prstGeom prst="rect">
            <a:avLst/>
          </a:prstGeom>
          <a:noFill/>
          <a:ln w="9525">
            <a:noFill/>
            <a:miter lim="800000"/>
            <a:headEnd/>
            <a:tailEnd/>
          </a:ln>
        </p:spPr>
      </p:pic>
      <p:pic>
        <p:nvPicPr>
          <p:cNvPr id="60423" name="Picture 10" descr="PSAPController_PSAPContoller"/>
          <p:cNvPicPr>
            <a:picLocks noChangeAspect="1" noChangeArrowheads="1"/>
          </p:cNvPicPr>
          <p:nvPr/>
        </p:nvPicPr>
        <p:blipFill>
          <a:blip r:embed="rId4"/>
          <a:srcRect/>
          <a:stretch>
            <a:fillRect/>
          </a:stretch>
        </p:blipFill>
        <p:spPr bwMode="auto">
          <a:xfrm>
            <a:off x="7092950" y="2133600"/>
            <a:ext cx="1531938" cy="2057400"/>
          </a:xfrm>
          <a:prstGeom prst="rect">
            <a:avLst/>
          </a:prstGeom>
          <a:noFill/>
          <a:ln w="9525">
            <a:noFill/>
            <a:miter lim="800000"/>
            <a:headEnd/>
            <a:tailEnd/>
          </a:ln>
        </p:spPr>
      </p:pic>
      <p:sp>
        <p:nvSpPr>
          <p:cNvPr id="60424" name="Rectangle 11"/>
          <p:cNvSpPr>
            <a:spLocks noChangeArrowheads="1"/>
          </p:cNvSpPr>
          <p:nvPr/>
        </p:nvSpPr>
        <p:spPr bwMode="auto">
          <a:xfrm>
            <a:off x="7169150" y="4005263"/>
            <a:ext cx="1746250" cy="719137"/>
          </a:xfrm>
          <a:prstGeom prst="rect">
            <a:avLst/>
          </a:prstGeom>
          <a:noFill/>
          <a:ln w="9525">
            <a:noFill/>
            <a:miter lim="800000"/>
            <a:headEnd/>
            <a:tailEnd/>
          </a:ln>
        </p:spPr>
        <p:txBody>
          <a:bodyPr/>
          <a:lstStyle/>
          <a:p>
            <a:pPr marL="342900" indent="-342900">
              <a:spcBef>
                <a:spcPct val="20000"/>
              </a:spcBef>
            </a:pPr>
            <a:r>
              <a:rPr lang="en-US" sz="2400">
                <a:latin typeface="Calibri" pitchFamily="34" charset="0"/>
              </a:rPr>
              <a:t>AAA Server</a:t>
            </a:r>
          </a:p>
        </p:txBody>
      </p:sp>
      <p:sp>
        <p:nvSpPr>
          <p:cNvPr id="60425" name="Rectangle 12"/>
          <p:cNvSpPr>
            <a:spLocks noChangeArrowheads="1"/>
          </p:cNvSpPr>
          <p:nvPr/>
        </p:nvSpPr>
        <p:spPr bwMode="auto">
          <a:xfrm>
            <a:off x="107950" y="2420938"/>
            <a:ext cx="1811338" cy="749300"/>
          </a:xfrm>
          <a:prstGeom prst="rect">
            <a:avLst/>
          </a:prstGeom>
          <a:noFill/>
          <a:ln w="9525">
            <a:noFill/>
            <a:miter lim="800000"/>
            <a:headEnd/>
            <a:tailEnd/>
          </a:ln>
        </p:spPr>
        <p:txBody>
          <a:bodyPr/>
          <a:lstStyle/>
          <a:p>
            <a:pPr marL="342900" indent="-342900">
              <a:spcBef>
                <a:spcPct val="20000"/>
              </a:spcBef>
            </a:pPr>
            <a:r>
              <a:rPr lang="en-US" sz="2400">
                <a:latin typeface="Calibri" pitchFamily="34" charset="0"/>
              </a:rPr>
              <a:t>Network </a:t>
            </a:r>
          </a:p>
          <a:p>
            <a:pPr marL="342900" indent="-342900">
              <a:spcBef>
                <a:spcPct val="20000"/>
              </a:spcBef>
            </a:pPr>
            <a:r>
              <a:rPr lang="en-US" sz="2400">
                <a:latin typeface="Calibri" pitchFamily="34" charset="0"/>
              </a:rPr>
              <a:t>Access</a:t>
            </a:r>
          </a:p>
          <a:p>
            <a:pPr marL="342900" indent="-342900">
              <a:spcBef>
                <a:spcPct val="20000"/>
              </a:spcBef>
            </a:pPr>
            <a:r>
              <a:rPr lang="en-US" sz="2400">
                <a:latin typeface="Calibri" pitchFamily="34" charset="0"/>
              </a:rPr>
              <a:t>Server</a:t>
            </a:r>
          </a:p>
        </p:txBody>
      </p:sp>
      <p:sp>
        <p:nvSpPr>
          <p:cNvPr id="60426" name="Freeform 13"/>
          <p:cNvSpPr>
            <a:spLocks/>
          </p:cNvSpPr>
          <p:nvPr/>
        </p:nvSpPr>
        <p:spPr bwMode="auto">
          <a:xfrm>
            <a:off x="2052638" y="2492375"/>
            <a:ext cx="1223962" cy="503238"/>
          </a:xfrm>
          <a:custGeom>
            <a:avLst/>
            <a:gdLst>
              <a:gd name="T0" fmla="*/ 2147483647 w 803"/>
              <a:gd name="T1" fmla="*/ 2147483647 h 1078"/>
              <a:gd name="T2" fmla="*/ 2147483647 w 803"/>
              <a:gd name="T3" fmla="*/ 2147483647 h 1078"/>
              <a:gd name="T4" fmla="*/ 2147483647 w 803"/>
              <a:gd name="T5" fmla="*/ 2147483647 h 1078"/>
              <a:gd name="T6" fmla="*/ 2147483647 w 803"/>
              <a:gd name="T7" fmla="*/ 2147483647 h 1078"/>
              <a:gd name="T8" fmla="*/ 2147483647 w 803"/>
              <a:gd name="T9" fmla="*/ 2147483647 h 1078"/>
              <a:gd name="T10" fmla="*/ 2147483647 w 803"/>
              <a:gd name="T11" fmla="*/ 2147483647 h 1078"/>
              <a:gd name="T12" fmla="*/ 2147483647 w 803"/>
              <a:gd name="T13" fmla="*/ 2147483647 h 1078"/>
              <a:gd name="T14" fmla="*/ 2147483647 w 803"/>
              <a:gd name="T15" fmla="*/ 2147483647 h 1078"/>
              <a:gd name="T16" fmla="*/ 2147483647 w 803"/>
              <a:gd name="T17" fmla="*/ 0 h 1078"/>
              <a:gd name="T18" fmla="*/ 2147483647 w 803"/>
              <a:gd name="T19" fmla="*/ 2147483647 h 1078"/>
              <a:gd name="T20" fmla="*/ 2147483647 w 803"/>
              <a:gd name="T21" fmla="*/ 2147483647 h 1078"/>
              <a:gd name="T22" fmla="*/ 2147483647 w 803"/>
              <a:gd name="T23" fmla="*/ 2147483647 h 1078"/>
              <a:gd name="T24" fmla="*/ 2147483647 w 803"/>
              <a:gd name="T25" fmla="*/ 2147483647 h 1078"/>
              <a:gd name="T26" fmla="*/ 2147483647 w 803"/>
              <a:gd name="T27" fmla="*/ 2147483647 h 1078"/>
              <a:gd name="T28" fmla="*/ 2147483647 w 803"/>
              <a:gd name="T29" fmla="*/ 2147483647 h 1078"/>
              <a:gd name="T30" fmla="*/ 2147483647 w 803"/>
              <a:gd name="T31" fmla="*/ 2147483647 h 1078"/>
              <a:gd name="T32" fmla="*/ 2147483647 w 803"/>
              <a:gd name="T33" fmla="*/ 2147483647 h 1078"/>
              <a:gd name="T34" fmla="*/ 2147483647 w 803"/>
              <a:gd name="T35" fmla="*/ 2147483647 h 1078"/>
              <a:gd name="T36" fmla="*/ 2147483647 w 803"/>
              <a:gd name="T37" fmla="*/ 2147483647 h 1078"/>
              <a:gd name="T38" fmla="*/ 2147483647 w 803"/>
              <a:gd name="T39" fmla="*/ 2147483647 h 1078"/>
              <a:gd name="T40" fmla="*/ 2147483647 w 803"/>
              <a:gd name="T41" fmla="*/ 2147483647 h 1078"/>
              <a:gd name="T42" fmla="*/ 2147483647 w 803"/>
              <a:gd name="T43" fmla="*/ 2147483647 h 1078"/>
              <a:gd name="T44" fmla="*/ 2147483647 w 803"/>
              <a:gd name="T45" fmla="*/ 2147483647 h 1078"/>
              <a:gd name="T46" fmla="*/ 2147483647 w 803"/>
              <a:gd name="T47" fmla="*/ 2147483647 h 1078"/>
              <a:gd name="T48" fmla="*/ 0 w 803"/>
              <a:gd name="T49" fmla="*/ 2147483647 h 1078"/>
              <a:gd name="T50" fmla="*/ 0 w 803"/>
              <a:gd name="T51" fmla="*/ 2147483647 h 1078"/>
              <a:gd name="T52" fmla="*/ 2147483647 w 803"/>
              <a:gd name="T53" fmla="*/ 2147483647 h 10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3"/>
              <a:gd name="T82" fmla="*/ 0 h 1078"/>
              <a:gd name="T83" fmla="*/ 803 w 803"/>
              <a:gd name="T84" fmla="*/ 1078 h 10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3" h="1078">
                <a:moveTo>
                  <a:pt x="3" y="193"/>
                </a:moveTo>
                <a:lnTo>
                  <a:pt x="9" y="184"/>
                </a:lnTo>
                <a:lnTo>
                  <a:pt x="18" y="182"/>
                </a:lnTo>
                <a:lnTo>
                  <a:pt x="611" y="182"/>
                </a:lnTo>
                <a:lnTo>
                  <a:pt x="623" y="177"/>
                </a:lnTo>
                <a:lnTo>
                  <a:pt x="629" y="166"/>
                </a:lnTo>
                <a:lnTo>
                  <a:pt x="635" y="150"/>
                </a:lnTo>
                <a:lnTo>
                  <a:pt x="636" y="11"/>
                </a:lnTo>
                <a:lnTo>
                  <a:pt x="644" y="0"/>
                </a:lnTo>
                <a:lnTo>
                  <a:pt x="655" y="11"/>
                </a:lnTo>
                <a:lnTo>
                  <a:pt x="801" y="525"/>
                </a:lnTo>
                <a:lnTo>
                  <a:pt x="800" y="560"/>
                </a:lnTo>
                <a:lnTo>
                  <a:pt x="803" y="539"/>
                </a:lnTo>
                <a:lnTo>
                  <a:pt x="803" y="548"/>
                </a:lnTo>
                <a:lnTo>
                  <a:pt x="648" y="1078"/>
                </a:lnTo>
                <a:lnTo>
                  <a:pt x="637" y="1077"/>
                </a:lnTo>
                <a:lnTo>
                  <a:pt x="633" y="1062"/>
                </a:lnTo>
                <a:lnTo>
                  <a:pt x="633" y="917"/>
                </a:lnTo>
                <a:lnTo>
                  <a:pt x="624" y="910"/>
                </a:lnTo>
                <a:lnTo>
                  <a:pt x="616" y="903"/>
                </a:lnTo>
                <a:lnTo>
                  <a:pt x="607" y="902"/>
                </a:lnTo>
                <a:lnTo>
                  <a:pt x="19" y="901"/>
                </a:lnTo>
                <a:lnTo>
                  <a:pt x="9" y="896"/>
                </a:lnTo>
                <a:lnTo>
                  <a:pt x="3" y="885"/>
                </a:lnTo>
                <a:lnTo>
                  <a:pt x="0" y="864"/>
                </a:lnTo>
                <a:lnTo>
                  <a:pt x="0" y="205"/>
                </a:lnTo>
                <a:lnTo>
                  <a:pt x="3" y="193"/>
                </a:lnTo>
                <a:close/>
              </a:path>
            </a:pathLst>
          </a:custGeom>
          <a:solidFill>
            <a:srgbClr val="DDDDDD"/>
          </a:solidFill>
          <a:ln w="19050">
            <a:solidFill>
              <a:srgbClr val="000000"/>
            </a:solidFill>
            <a:round/>
            <a:headEnd/>
            <a:tailEnd/>
          </a:ln>
        </p:spPr>
        <p:txBody>
          <a:bodyPr lIns="0" tIns="0" rIns="0" bIns="0">
            <a:spAutoFit/>
          </a:bodyPr>
          <a:lstStyle/>
          <a:p>
            <a:endParaRPr lang="en-US"/>
          </a:p>
        </p:txBody>
      </p:sp>
      <p:sp>
        <p:nvSpPr>
          <p:cNvPr id="60427" name="Freeform 15"/>
          <p:cNvSpPr>
            <a:spLocks/>
          </p:cNvSpPr>
          <p:nvPr/>
        </p:nvSpPr>
        <p:spPr bwMode="auto">
          <a:xfrm>
            <a:off x="5940425" y="2565400"/>
            <a:ext cx="1223963" cy="503238"/>
          </a:xfrm>
          <a:custGeom>
            <a:avLst/>
            <a:gdLst>
              <a:gd name="T0" fmla="*/ 2147483647 w 803"/>
              <a:gd name="T1" fmla="*/ 2147483647 h 1078"/>
              <a:gd name="T2" fmla="*/ 2147483647 w 803"/>
              <a:gd name="T3" fmla="*/ 2147483647 h 1078"/>
              <a:gd name="T4" fmla="*/ 2147483647 w 803"/>
              <a:gd name="T5" fmla="*/ 2147483647 h 1078"/>
              <a:gd name="T6" fmla="*/ 2147483647 w 803"/>
              <a:gd name="T7" fmla="*/ 2147483647 h 1078"/>
              <a:gd name="T8" fmla="*/ 2147483647 w 803"/>
              <a:gd name="T9" fmla="*/ 2147483647 h 1078"/>
              <a:gd name="T10" fmla="*/ 2147483647 w 803"/>
              <a:gd name="T11" fmla="*/ 2147483647 h 1078"/>
              <a:gd name="T12" fmla="*/ 2147483647 w 803"/>
              <a:gd name="T13" fmla="*/ 2147483647 h 1078"/>
              <a:gd name="T14" fmla="*/ 2147483647 w 803"/>
              <a:gd name="T15" fmla="*/ 2147483647 h 1078"/>
              <a:gd name="T16" fmla="*/ 2147483647 w 803"/>
              <a:gd name="T17" fmla="*/ 0 h 1078"/>
              <a:gd name="T18" fmla="*/ 2147483647 w 803"/>
              <a:gd name="T19" fmla="*/ 2147483647 h 1078"/>
              <a:gd name="T20" fmla="*/ 2147483647 w 803"/>
              <a:gd name="T21" fmla="*/ 2147483647 h 1078"/>
              <a:gd name="T22" fmla="*/ 2147483647 w 803"/>
              <a:gd name="T23" fmla="*/ 2147483647 h 1078"/>
              <a:gd name="T24" fmla="*/ 2147483647 w 803"/>
              <a:gd name="T25" fmla="*/ 2147483647 h 1078"/>
              <a:gd name="T26" fmla="*/ 2147483647 w 803"/>
              <a:gd name="T27" fmla="*/ 2147483647 h 1078"/>
              <a:gd name="T28" fmla="*/ 2147483647 w 803"/>
              <a:gd name="T29" fmla="*/ 2147483647 h 1078"/>
              <a:gd name="T30" fmla="*/ 2147483647 w 803"/>
              <a:gd name="T31" fmla="*/ 2147483647 h 1078"/>
              <a:gd name="T32" fmla="*/ 2147483647 w 803"/>
              <a:gd name="T33" fmla="*/ 2147483647 h 1078"/>
              <a:gd name="T34" fmla="*/ 2147483647 w 803"/>
              <a:gd name="T35" fmla="*/ 2147483647 h 1078"/>
              <a:gd name="T36" fmla="*/ 2147483647 w 803"/>
              <a:gd name="T37" fmla="*/ 2147483647 h 1078"/>
              <a:gd name="T38" fmla="*/ 2147483647 w 803"/>
              <a:gd name="T39" fmla="*/ 2147483647 h 1078"/>
              <a:gd name="T40" fmla="*/ 2147483647 w 803"/>
              <a:gd name="T41" fmla="*/ 2147483647 h 1078"/>
              <a:gd name="T42" fmla="*/ 2147483647 w 803"/>
              <a:gd name="T43" fmla="*/ 2147483647 h 1078"/>
              <a:gd name="T44" fmla="*/ 2147483647 w 803"/>
              <a:gd name="T45" fmla="*/ 2147483647 h 1078"/>
              <a:gd name="T46" fmla="*/ 2147483647 w 803"/>
              <a:gd name="T47" fmla="*/ 2147483647 h 1078"/>
              <a:gd name="T48" fmla="*/ 0 w 803"/>
              <a:gd name="T49" fmla="*/ 2147483647 h 1078"/>
              <a:gd name="T50" fmla="*/ 0 w 803"/>
              <a:gd name="T51" fmla="*/ 2147483647 h 1078"/>
              <a:gd name="T52" fmla="*/ 2147483647 w 803"/>
              <a:gd name="T53" fmla="*/ 2147483647 h 10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3"/>
              <a:gd name="T82" fmla="*/ 0 h 1078"/>
              <a:gd name="T83" fmla="*/ 803 w 803"/>
              <a:gd name="T84" fmla="*/ 1078 h 10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3" h="1078">
                <a:moveTo>
                  <a:pt x="3" y="193"/>
                </a:moveTo>
                <a:lnTo>
                  <a:pt x="9" y="184"/>
                </a:lnTo>
                <a:lnTo>
                  <a:pt x="18" y="182"/>
                </a:lnTo>
                <a:lnTo>
                  <a:pt x="611" y="182"/>
                </a:lnTo>
                <a:lnTo>
                  <a:pt x="623" y="177"/>
                </a:lnTo>
                <a:lnTo>
                  <a:pt x="629" y="166"/>
                </a:lnTo>
                <a:lnTo>
                  <a:pt x="635" y="150"/>
                </a:lnTo>
                <a:lnTo>
                  <a:pt x="636" y="11"/>
                </a:lnTo>
                <a:lnTo>
                  <a:pt x="644" y="0"/>
                </a:lnTo>
                <a:lnTo>
                  <a:pt x="655" y="11"/>
                </a:lnTo>
                <a:lnTo>
                  <a:pt x="801" y="525"/>
                </a:lnTo>
                <a:lnTo>
                  <a:pt x="800" y="560"/>
                </a:lnTo>
                <a:lnTo>
                  <a:pt x="803" y="539"/>
                </a:lnTo>
                <a:lnTo>
                  <a:pt x="803" y="548"/>
                </a:lnTo>
                <a:lnTo>
                  <a:pt x="648" y="1078"/>
                </a:lnTo>
                <a:lnTo>
                  <a:pt x="637" y="1077"/>
                </a:lnTo>
                <a:lnTo>
                  <a:pt x="633" y="1062"/>
                </a:lnTo>
                <a:lnTo>
                  <a:pt x="633" y="917"/>
                </a:lnTo>
                <a:lnTo>
                  <a:pt x="624" y="910"/>
                </a:lnTo>
                <a:lnTo>
                  <a:pt x="616" y="903"/>
                </a:lnTo>
                <a:lnTo>
                  <a:pt x="607" y="902"/>
                </a:lnTo>
                <a:lnTo>
                  <a:pt x="19" y="901"/>
                </a:lnTo>
                <a:lnTo>
                  <a:pt x="9" y="896"/>
                </a:lnTo>
                <a:lnTo>
                  <a:pt x="3" y="885"/>
                </a:lnTo>
                <a:lnTo>
                  <a:pt x="0" y="864"/>
                </a:lnTo>
                <a:lnTo>
                  <a:pt x="0" y="205"/>
                </a:lnTo>
                <a:lnTo>
                  <a:pt x="3" y="193"/>
                </a:lnTo>
                <a:close/>
              </a:path>
            </a:pathLst>
          </a:custGeom>
          <a:solidFill>
            <a:srgbClr val="DDDDDD"/>
          </a:solidFill>
          <a:ln w="19050">
            <a:solidFill>
              <a:srgbClr val="000000"/>
            </a:solidFill>
            <a:round/>
            <a:headEnd/>
            <a:tailEnd/>
          </a:ln>
        </p:spPr>
        <p:txBody>
          <a:bodyPr lIns="0" tIns="0" rIns="0" bIns="0">
            <a:spAutoFit/>
          </a:bodyPr>
          <a:lstStyle/>
          <a:p>
            <a:endParaRPr lang="en-US"/>
          </a:p>
        </p:txBody>
      </p:sp>
      <p:sp>
        <p:nvSpPr>
          <p:cNvPr id="60428" name="Rectangle 16"/>
          <p:cNvSpPr>
            <a:spLocks noChangeArrowheads="1"/>
          </p:cNvSpPr>
          <p:nvPr/>
        </p:nvSpPr>
        <p:spPr bwMode="auto">
          <a:xfrm>
            <a:off x="3348038" y="2420938"/>
            <a:ext cx="2475230" cy="749300"/>
          </a:xfrm>
          <a:prstGeom prst="rect">
            <a:avLst/>
          </a:prstGeom>
          <a:noFill/>
          <a:ln w="9525">
            <a:noFill/>
            <a:miter lim="800000"/>
            <a:headEnd/>
            <a:tailEnd/>
          </a:ln>
        </p:spPr>
        <p:txBody>
          <a:bodyPr/>
          <a:lstStyle/>
          <a:p>
            <a:pPr marL="342900" indent="-342900">
              <a:spcBef>
                <a:spcPct val="20000"/>
              </a:spcBef>
            </a:pPr>
            <a:r>
              <a:rPr lang="en-US" sz="2800" dirty="0">
                <a:latin typeface="Calibri" pitchFamily="34" charset="0"/>
              </a:rPr>
              <a:t>      AAA</a:t>
            </a:r>
            <a:r>
              <a:rPr lang="en-US" sz="2800" dirty="0" smtClean="0">
                <a:latin typeface="Calibri" pitchFamily="34" charset="0"/>
              </a:rPr>
              <a:t> Broker</a:t>
            </a:r>
            <a:endParaRPr lang="en-US" sz="2800" dirty="0">
              <a:latin typeface="Calibri" pitchFamily="34" charset="0"/>
            </a:endParaRPr>
          </a:p>
        </p:txBody>
      </p:sp>
      <p:sp>
        <p:nvSpPr>
          <p:cNvPr id="14" name="Title 1"/>
          <p:cNvSpPr txBox="1">
            <a:spLocks/>
          </p:cNvSpPr>
          <p:nvPr/>
        </p:nvSpPr>
        <p:spPr bwMode="auto">
          <a:xfrm>
            <a:off x="457200" y="274638"/>
            <a:ext cx="8229600" cy="1143000"/>
          </a:xfrm>
          <a:prstGeom prst="rect">
            <a:avLst/>
          </a:prstGeom>
          <a:noFill/>
          <a:ln w="9525">
            <a:noFill/>
            <a:miter lim="800000"/>
            <a:headEnd/>
            <a:tailEnd/>
          </a:ln>
        </p:spPr>
        <p:txBody>
          <a:bodyPr anchor="ctr"/>
          <a:lstStyle/>
          <a:p>
            <a:pPr algn="ctr" fontAlgn="auto">
              <a:spcBef>
                <a:spcPts val="0"/>
              </a:spcBef>
              <a:spcAft>
                <a:spcPts val="0"/>
              </a:spcAft>
              <a:defRPr/>
            </a:pPr>
            <a:r>
              <a:rPr lang="en-US" sz="3600" dirty="0" smtClean="0">
                <a:latin typeface="+mj-lt"/>
                <a:ea typeface="ＭＳ Ｐゴシック" charset="-128"/>
                <a:cs typeface="ＭＳ Ｐゴシック" charset="-128"/>
              </a:rPr>
              <a:t>Architecture</a:t>
            </a:r>
            <a:endParaRPr lang="en-GB" sz="3600" dirty="0">
              <a:latin typeface="+mj-lt"/>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sz="3600" smtClean="0"/>
              <a:t>Architecture, cont.</a:t>
            </a:r>
            <a:endParaRPr lang="en-GB" sz="3600" smtClean="0"/>
          </a:p>
        </p:txBody>
      </p:sp>
      <p:grpSp>
        <p:nvGrpSpPr>
          <p:cNvPr id="2" name="Group 33"/>
          <p:cNvGrpSpPr/>
          <p:nvPr/>
        </p:nvGrpSpPr>
        <p:grpSpPr>
          <a:xfrm>
            <a:off x="683972" y="1484782"/>
            <a:ext cx="7711254" cy="4860544"/>
            <a:chOff x="468280" y="779441"/>
            <a:chExt cx="8501122" cy="5357850"/>
          </a:xfrm>
          <a:solidFill>
            <a:srgbClr val="3399FF">
              <a:alpha val="30196"/>
            </a:srgbClr>
          </a:solidFill>
        </p:grpSpPr>
        <p:sp>
          <p:nvSpPr>
            <p:cNvPr id="8" name="Rectangle 7"/>
            <p:cNvSpPr/>
            <p:nvPr/>
          </p:nvSpPr>
          <p:spPr bwMode="auto">
            <a:xfrm>
              <a:off x="6111882" y="1493821"/>
              <a:ext cx="2857520" cy="4643470"/>
            </a:xfrm>
            <a:prstGeom prst="rect">
              <a:avLst/>
            </a:prstGeom>
            <a:grpFill/>
            <a:ln w="9525" cap="flat" cmpd="sng" algn="ctr">
              <a:noFill/>
              <a:prstDash val="solid"/>
              <a:round/>
              <a:headEnd type="none" w="med" len="med"/>
              <a:tailEnd type="none" w="med" len="med"/>
            </a:ln>
            <a:effectLst/>
          </p:spPr>
          <p:txBody>
            <a:bodyPr/>
            <a:lstStyle/>
            <a:p>
              <a:pPr fontAlgn="auto" hangingPunct="0">
                <a:lnSpc>
                  <a:spcPct val="93000"/>
                </a:lnSpc>
                <a:spcBef>
                  <a:spcPts val="0"/>
                </a:spcBef>
                <a:spcAft>
                  <a:spcPts val="0"/>
                </a:spcAft>
                <a:buClr>
                  <a:srgbClr val="000000"/>
                </a:buClr>
                <a:buSzPct val="100000"/>
                <a:buFont typeface="Times New Roman" pitchFamily="18" charset="0"/>
                <a:buNone/>
                <a:defRPr/>
              </a:pPr>
              <a:endParaRPr lang="en-GB">
                <a:latin typeface="+mn-lt"/>
                <a:cs typeface="+mn-cs"/>
              </a:endParaRPr>
            </a:p>
          </p:txBody>
        </p:sp>
        <p:sp>
          <p:nvSpPr>
            <p:cNvPr id="9" name="Rectangle 8"/>
            <p:cNvSpPr/>
            <p:nvPr/>
          </p:nvSpPr>
          <p:spPr bwMode="auto">
            <a:xfrm>
              <a:off x="468280" y="1493821"/>
              <a:ext cx="2857520" cy="4643470"/>
            </a:xfrm>
            <a:prstGeom prst="rect">
              <a:avLst/>
            </a:prstGeom>
            <a:grpFill/>
            <a:ln w="9525" cap="flat" cmpd="sng" algn="ctr">
              <a:noFill/>
              <a:prstDash val="solid"/>
              <a:round/>
              <a:headEnd type="none" w="med" len="med"/>
              <a:tailEnd type="none" w="med" len="med"/>
            </a:ln>
            <a:effectLst/>
          </p:spPr>
          <p:txBody>
            <a:bodyPr/>
            <a:lstStyle/>
            <a:p>
              <a:pPr fontAlgn="auto" hangingPunct="0">
                <a:lnSpc>
                  <a:spcPct val="93000"/>
                </a:lnSpc>
                <a:spcBef>
                  <a:spcPts val="0"/>
                </a:spcBef>
                <a:spcAft>
                  <a:spcPts val="0"/>
                </a:spcAft>
                <a:buClr>
                  <a:srgbClr val="000000"/>
                </a:buClr>
                <a:buSzPct val="100000"/>
                <a:buFont typeface="Times New Roman" pitchFamily="18" charset="0"/>
                <a:buNone/>
                <a:defRPr/>
              </a:pPr>
              <a:endParaRPr lang="en-GB" dirty="0">
                <a:latin typeface="+mn-lt"/>
                <a:cs typeface="+mn-cs"/>
              </a:endParaRPr>
            </a:p>
          </p:txBody>
        </p:sp>
        <p:sp>
          <p:nvSpPr>
            <p:cNvPr id="10" name="Rectangle 9"/>
            <p:cNvSpPr/>
            <p:nvPr/>
          </p:nvSpPr>
          <p:spPr bwMode="auto">
            <a:xfrm>
              <a:off x="468280" y="779441"/>
              <a:ext cx="8501122" cy="714380"/>
            </a:xfrm>
            <a:prstGeom prst="rect">
              <a:avLst/>
            </a:prstGeom>
            <a:grpFill/>
            <a:ln w="9525" cap="flat" cmpd="sng" algn="ctr">
              <a:noFill/>
              <a:prstDash val="solid"/>
              <a:round/>
              <a:headEnd type="none" w="med" len="med"/>
              <a:tailEnd type="none" w="med" len="med"/>
            </a:ln>
            <a:effectLst/>
          </p:spPr>
          <p:txBody>
            <a:bodyPr/>
            <a:lstStyle/>
            <a:p>
              <a:pPr fontAlgn="auto" hangingPunct="0">
                <a:lnSpc>
                  <a:spcPct val="93000"/>
                </a:lnSpc>
                <a:spcBef>
                  <a:spcPts val="0"/>
                </a:spcBef>
                <a:spcAft>
                  <a:spcPts val="0"/>
                </a:spcAft>
                <a:buClr>
                  <a:srgbClr val="000000"/>
                </a:buClr>
                <a:buSzPct val="100000"/>
                <a:buFont typeface="Times New Roman" pitchFamily="18" charset="0"/>
                <a:buNone/>
                <a:defRPr/>
              </a:pPr>
              <a:endParaRPr lang="en-GB">
                <a:latin typeface="+mn-lt"/>
                <a:cs typeface="+mn-cs"/>
              </a:endParaRPr>
            </a:p>
          </p:txBody>
        </p:sp>
      </p:grpSp>
      <p:sp>
        <p:nvSpPr>
          <p:cNvPr id="61443" name="Rectangle 3"/>
          <p:cNvSpPr>
            <a:spLocks noChangeArrowheads="1"/>
          </p:cNvSpPr>
          <p:nvPr/>
        </p:nvSpPr>
        <p:spPr bwMode="auto">
          <a:xfrm>
            <a:off x="1201738" y="3170238"/>
            <a:ext cx="1555750" cy="1554162"/>
          </a:xfrm>
          <a:prstGeom prst="rect">
            <a:avLst/>
          </a:prstGeom>
          <a:solidFill>
            <a:schemeClr val="bg1"/>
          </a:solidFill>
          <a:ln w="9525">
            <a:solidFill>
              <a:schemeClr val="tx1"/>
            </a:solidFill>
            <a:round/>
            <a:headEnd/>
            <a:tailEnd/>
          </a:ln>
        </p:spPr>
        <p:txBody>
          <a:bodyPr lIns="82945" tIns="41473" rIns="82945" bIns="41473" anchor="ctr"/>
          <a:lstStyle/>
          <a:p>
            <a:pPr algn="ctr" hangingPunct="0">
              <a:lnSpc>
                <a:spcPct val="93000"/>
              </a:lnSpc>
              <a:buClr>
                <a:srgbClr val="000000"/>
              </a:buClr>
              <a:buSzPct val="100000"/>
              <a:buFont typeface="Times New Roman" pitchFamily="18" charset="0"/>
              <a:buNone/>
            </a:pPr>
            <a:r>
              <a:rPr lang="en-US" dirty="0">
                <a:latin typeface="Calibri" pitchFamily="34" charset="0"/>
              </a:rPr>
              <a:t>EAP peer (supplicant)</a:t>
            </a:r>
            <a:endParaRPr lang="en-GB" dirty="0">
              <a:latin typeface="Calibri" pitchFamily="34" charset="0"/>
            </a:endParaRPr>
          </a:p>
        </p:txBody>
      </p:sp>
      <p:sp>
        <p:nvSpPr>
          <p:cNvPr id="61444" name="Rectangle 4"/>
          <p:cNvSpPr>
            <a:spLocks noChangeArrowheads="1"/>
          </p:cNvSpPr>
          <p:nvPr/>
        </p:nvSpPr>
        <p:spPr bwMode="auto">
          <a:xfrm>
            <a:off x="1201738" y="4724400"/>
            <a:ext cx="1555750" cy="1231900"/>
          </a:xfrm>
          <a:prstGeom prst="rect">
            <a:avLst/>
          </a:prstGeom>
          <a:solidFill>
            <a:schemeClr val="bg1"/>
          </a:solidFill>
          <a:ln w="9525">
            <a:solidFill>
              <a:schemeClr val="tx1"/>
            </a:solidFill>
            <a:round/>
            <a:headEnd/>
            <a:tailEnd/>
          </a:ln>
        </p:spPr>
        <p:txBody>
          <a:bodyPr lIns="82945" tIns="41473" rIns="82945" bIns="41473" anchor="ctr"/>
          <a:lstStyle/>
          <a:p>
            <a:pPr algn="ctr" hangingPunct="0">
              <a:lnSpc>
                <a:spcPct val="93000"/>
              </a:lnSpc>
              <a:buClr>
                <a:srgbClr val="000000"/>
              </a:buClr>
              <a:buSzPct val="100000"/>
              <a:buFont typeface="Times New Roman" pitchFamily="18" charset="0"/>
              <a:buNone/>
            </a:pPr>
            <a:r>
              <a:rPr lang="en-US">
                <a:latin typeface="Calibri" pitchFamily="34" charset="0"/>
              </a:rPr>
              <a:t>EAP lower</a:t>
            </a:r>
          </a:p>
          <a:p>
            <a:pPr algn="ctr" hangingPunct="0">
              <a:lnSpc>
                <a:spcPct val="93000"/>
              </a:lnSpc>
              <a:buClr>
                <a:srgbClr val="000000"/>
              </a:buClr>
              <a:buSzPct val="100000"/>
              <a:buFont typeface="Times New Roman" pitchFamily="18" charset="0"/>
              <a:buNone/>
            </a:pPr>
            <a:r>
              <a:rPr lang="en-US">
                <a:latin typeface="Calibri" pitchFamily="34" charset="0"/>
              </a:rPr>
              <a:t>Layer</a:t>
            </a:r>
          </a:p>
          <a:p>
            <a:pPr algn="ctr" hangingPunct="0">
              <a:lnSpc>
                <a:spcPct val="93000"/>
              </a:lnSpc>
              <a:buClr>
                <a:srgbClr val="000000"/>
              </a:buClr>
              <a:buSzPct val="100000"/>
              <a:buFont typeface="Times New Roman" pitchFamily="18" charset="0"/>
              <a:buNone/>
            </a:pPr>
            <a:r>
              <a:rPr lang="en-US">
                <a:latin typeface="Calibri" pitchFamily="34" charset="0"/>
              </a:rPr>
              <a:t>(e.g., </a:t>
            </a:r>
          </a:p>
          <a:p>
            <a:pPr algn="ctr" hangingPunct="0">
              <a:lnSpc>
                <a:spcPct val="93000"/>
              </a:lnSpc>
              <a:buClr>
                <a:srgbClr val="000000"/>
              </a:buClr>
              <a:buSzPct val="100000"/>
              <a:buFont typeface="Times New Roman" pitchFamily="18" charset="0"/>
              <a:buNone/>
            </a:pPr>
            <a:r>
              <a:rPr lang="en-US">
                <a:latin typeface="Calibri" pitchFamily="34" charset="0"/>
              </a:rPr>
              <a:t>802.11i)</a:t>
            </a:r>
            <a:endParaRPr lang="en-GB">
              <a:latin typeface="Calibri" pitchFamily="34" charset="0"/>
            </a:endParaRPr>
          </a:p>
        </p:txBody>
      </p:sp>
      <p:sp>
        <p:nvSpPr>
          <p:cNvPr id="61445" name="Rectangle 5"/>
          <p:cNvSpPr>
            <a:spLocks noChangeArrowheads="1"/>
          </p:cNvSpPr>
          <p:nvPr/>
        </p:nvSpPr>
        <p:spPr bwMode="auto">
          <a:xfrm>
            <a:off x="3794125" y="3948113"/>
            <a:ext cx="1555750" cy="776287"/>
          </a:xfrm>
          <a:prstGeom prst="rect">
            <a:avLst/>
          </a:prstGeom>
          <a:solidFill>
            <a:schemeClr val="bg1"/>
          </a:solidFill>
          <a:ln w="9525">
            <a:solidFill>
              <a:schemeClr val="tx1"/>
            </a:solidFill>
            <a:round/>
            <a:headEnd/>
            <a:tailEnd/>
          </a:ln>
        </p:spPr>
        <p:txBody>
          <a:bodyPr lIns="82945" tIns="41473" rIns="82945" bIns="41473" anchor="ctr"/>
          <a:lstStyle/>
          <a:p>
            <a:pPr algn="ctr" hangingPunct="0">
              <a:lnSpc>
                <a:spcPct val="93000"/>
              </a:lnSpc>
              <a:buClr>
                <a:srgbClr val="000000"/>
              </a:buClr>
              <a:buSzPct val="100000"/>
              <a:buFont typeface="Times New Roman" pitchFamily="18" charset="0"/>
              <a:buNone/>
            </a:pPr>
            <a:r>
              <a:rPr lang="en-US">
                <a:latin typeface="Calibri" pitchFamily="34" charset="0"/>
              </a:rPr>
              <a:t>AAA Client</a:t>
            </a:r>
            <a:endParaRPr lang="en-GB">
              <a:latin typeface="Calibri" pitchFamily="34" charset="0"/>
            </a:endParaRPr>
          </a:p>
        </p:txBody>
      </p:sp>
      <p:sp>
        <p:nvSpPr>
          <p:cNvPr id="61446" name="Rectangle 6"/>
          <p:cNvSpPr>
            <a:spLocks noChangeArrowheads="1"/>
          </p:cNvSpPr>
          <p:nvPr/>
        </p:nvSpPr>
        <p:spPr bwMode="auto">
          <a:xfrm>
            <a:off x="3794125" y="4724400"/>
            <a:ext cx="1555750" cy="1231900"/>
          </a:xfrm>
          <a:prstGeom prst="rect">
            <a:avLst/>
          </a:prstGeom>
          <a:solidFill>
            <a:schemeClr val="bg1"/>
          </a:solidFill>
          <a:ln w="9525">
            <a:solidFill>
              <a:schemeClr val="tx1"/>
            </a:solidFill>
            <a:round/>
            <a:headEnd/>
            <a:tailEnd/>
          </a:ln>
        </p:spPr>
        <p:txBody>
          <a:bodyPr lIns="82945" tIns="41473" rIns="82945" bIns="41473" anchor="ctr"/>
          <a:lstStyle/>
          <a:p>
            <a:pPr algn="ctr" hangingPunct="0">
              <a:lnSpc>
                <a:spcPct val="93000"/>
              </a:lnSpc>
              <a:buClr>
                <a:srgbClr val="000000"/>
              </a:buClr>
              <a:buSzPct val="100000"/>
              <a:buFont typeface="Times New Roman" pitchFamily="18" charset="0"/>
              <a:buNone/>
            </a:pPr>
            <a:r>
              <a:rPr lang="en-US">
                <a:latin typeface="Calibri" pitchFamily="34" charset="0"/>
              </a:rPr>
              <a:t>EAP lower</a:t>
            </a:r>
          </a:p>
          <a:p>
            <a:pPr algn="ctr" hangingPunct="0">
              <a:lnSpc>
                <a:spcPct val="93000"/>
              </a:lnSpc>
              <a:buClr>
                <a:srgbClr val="000000"/>
              </a:buClr>
              <a:buSzPct val="100000"/>
              <a:buFont typeface="Times New Roman" pitchFamily="18" charset="0"/>
              <a:buNone/>
            </a:pPr>
            <a:r>
              <a:rPr lang="en-US">
                <a:latin typeface="Calibri" pitchFamily="34" charset="0"/>
              </a:rPr>
              <a:t>Layer</a:t>
            </a:r>
          </a:p>
          <a:p>
            <a:pPr algn="ctr" hangingPunct="0">
              <a:lnSpc>
                <a:spcPct val="93000"/>
              </a:lnSpc>
              <a:buClr>
                <a:srgbClr val="000000"/>
              </a:buClr>
              <a:buSzPct val="100000"/>
              <a:buFont typeface="Times New Roman" pitchFamily="18" charset="0"/>
              <a:buNone/>
            </a:pPr>
            <a:r>
              <a:rPr lang="en-US">
                <a:latin typeface="Calibri" pitchFamily="34" charset="0"/>
              </a:rPr>
              <a:t>(e.g.,</a:t>
            </a:r>
          </a:p>
          <a:p>
            <a:pPr algn="ctr" hangingPunct="0">
              <a:lnSpc>
                <a:spcPct val="93000"/>
              </a:lnSpc>
              <a:buClr>
                <a:srgbClr val="000000"/>
              </a:buClr>
              <a:buSzPct val="100000"/>
              <a:buFont typeface="Times New Roman" pitchFamily="18" charset="0"/>
              <a:buNone/>
            </a:pPr>
            <a:r>
              <a:rPr lang="en-US">
                <a:latin typeface="Calibri" pitchFamily="34" charset="0"/>
              </a:rPr>
              <a:t>802.11i)</a:t>
            </a:r>
            <a:endParaRPr lang="en-GB">
              <a:latin typeface="Calibri" pitchFamily="34" charset="0"/>
            </a:endParaRPr>
          </a:p>
        </p:txBody>
      </p:sp>
      <p:sp>
        <p:nvSpPr>
          <p:cNvPr id="61447" name="Rectangle 8"/>
          <p:cNvSpPr>
            <a:spLocks noChangeArrowheads="1"/>
          </p:cNvSpPr>
          <p:nvPr/>
        </p:nvSpPr>
        <p:spPr bwMode="auto">
          <a:xfrm>
            <a:off x="6321425" y="3948113"/>
            <a:ext cx="1555750" cy="776287"/>
          </a:xfrm>
          <a:prstGeom prst="rect">
            <a:avLst/>
          </a:prstGeom>
          <a:solidFill>
            <a:schemeClr val="bg1"/>
          </a:solidFill>
          <a:ln w="9525">
            <a:solidFill>
              <a:schemeClr val="tx1"/>
            </a:solidFill>
            <a:round/>
            <a:headEnd/>
            <a:tailEnd/>
          </a:ln>
        </p:spPr>
        <p:txBody>
          <a:bodyPr lIns="82945" tIns="41473" rIns="82945" bIns="41473" anchor="ctr"/>
          <a:lstStyle/>
          <a:p>
            <a:pPr algn="ctr" hangingPunct="0">
              <a:lnSpc>
                <a:spcPct val="93000"/>
              </a:lnSpc>
              <a:buClr>
                <a:srgbClr val="000000"/>
              </a:buClr>
              <a:buSzPct val="100000"/>
              <a:buFont typeface="Times New Roman" pitchFamily="18" charset="0"/>
              <a:buNone/>
            </a:pPr>
            <a:r>
              <a:rPr lang="en-US">
                <a:latin typeface="Calibri" pitchFamily="34" charset="0"/>
              </a:rPr>
              <a:t>AAA </a:t>
            </a:r>
          </a:p>
          <a:p>
            <a:pPr algn="ctr" hangingPunct="0">
              <a:lnSpc>
                <a:spcPct val="93000"/>
              </a:lnSpc>
              <a:buClr>
                <a:srgbClr val="000000"/>
              </a:buClr>
              <a:buSzPct val="100000"/>
              <a:buFont typeface="Times New Roman" pitchFamily="18" charset="0"/>
              <a:buNone/>
            </a:pPr>
            <a:r>
              <a:rPr lang="en-US">
                <a:latin typeface="Calibri" pitchFamily="34" charset="0"/>
              </a:rPr>
              <a:t>Server</a:t>
            </a:r>
            <a:endParaRPr lang="en-GB">
              <a:latin typeface="Calibri" pitchFamily="34" charset="0"/>
            </a:endParaRPr>
          </a:p>
        </p:txBody>
      </p:sp>
      <p:sp>
        <p:nvSpPr>
          <p:cNvPr id="61448" name="Rectangle 9"/>
          <p:cNvSpPr>
            <a:spLocks noChangeArrowheads="1"/>
          </p:cNvSpPr>
          <p:nvPr/>
        </p:nvSpPr>
        <p:spPr bwMode="auto">
          <a:xfrm>
            <a:off x="6321425" y="3170238"/>
            <a:ext cx="1555750" cy="777875"/>
          </a:xfrm>
          <a:prstGeom prst="rect">
            <a:avLst/>
          </a:prstGeom>
          <a:solidFill>
            <a:schemeClr val="bg1"/>
          </a:solidFill>
          <a:ln w="9525">
            <a:solidFill>
              <a:schemeClr val="tx1"/>
            </a:solidFill>
            <a:round/>
            <a:headEnd/>
            <a:tailEnd/>
          </a:ln>
        </p:spPr>
        <p:txBody>
          <a:bodyPr lIns="82945" tIns="41473" rIns="82945" bIns="41473" anchor="ctr"/>
          <a:lstStyle/>
          <a:p>
            <a:pPr algn="ctr" hangingPunct="0">
              <a:lnSpc>
                <a:spcPct val="93000"/>
              </a:lnSpc>
              <a:buClr>
                <a:srgbClr val="000000"/>
              </a:buClr>
              <a:buSzPct val="100000"/>
              <a:buFont typeface="Times New Roman" pitchFamily="18" charset="0"/>
              <a:buNone/>
            </a:pPr>
            <a:r>
              <a:rPr lang="en-US">
                <a:latin typeface="Calibri" pitchFamily="34" charset="0"/>
              </a:rPr>
              <a:t>EAP server</a:t>
            </a:r>
            <a:endParaRPr lang="en-GB">
              <a:latin typeface="Calibri" pitchFamily="34" charset="0"/>
            </a:endParaRPr>
          </a:p>
        </p:txBody>
      </p:sp>
      <p:sp>
        <p:nvSpPr>
          <p:cNvPr id="61449" name="TextBox 16"/>
          <p:cNvSpPr txBox="1">
            <a:spLocks noChangeArrowheads="1"/>
          </p:cNvSpPr>
          <p:nvPr/>
        </p:nvSpPr>
        <p:spPr bwMode="auto">
          <a:xfrm>
            <a:off x="1655763" y="2327275"/>
            <a:ext cx="1027112" cy="344488"/>
          </a:xfrm>
          <a:prstGeom prst="rect">
            <a:avLst/>
          </a:prstGeom>
          <a:noFill/>
          <a:ln w="9525">
            <a:noFill/>
            <a:miter lim="800000"/>
            <a:headEnd/>
            <a:tailEnd/>
          </a:ln>
        </p:spPr>
        <p:txBody>
          <a:bodyPr wrap="none" lIns="82945" tIns="41473" rIns="82945" bIns="41473">
            <a:spAutoFit/>
          </a:bodyPr>
          <a:lstStyle/>
          <a:p>
            <a:pPr hangingPunct="0">
              <a:lnSpc>
                <a:spcPct val="93000"/>
              </a:lnSpc>
              <a:buClr>
                <a:srgbClr val="000000"/>
              </a:buClr>
              <a:buSzPct val="100000"/>
              <a:buFont typeface="Times New Roman" pitchFamily="18" charset="0"/>
              <a:buNone/>
            </a:pPr>
            <a:r>
              <a:rPr lang="en-US" b="1">
                <a:latin typeface="Calibri" pitchFamily="34" charset="0"/>
              </a:rPr>
              <a:t>EAP Peer</a:t>
            </a:r>
            <a:endParaRPr lang="en-GB" b="1">
              <a:latin typeface="Calibri" pitchFamily="34" charset="0"/>
            </a:endParaRPr>
          </a:p>
        </p:txBody>
      </p:sp>
      <p:sp>
        <p:nvSpPr>
          <p:cNvPr id="61450" name="TextBox 17"/>
          <p:cNvSpPr txBox="1">
            <a:spLocks noChangeArrowheads="1"/>
          </p:cNvSpPr>
          <p:nvPr/>
        </p:nvSpPr>
        <p:spPr bwMode="auto">
          <a:xfrm>
            <a:off x="3794125" y="2327275"/>
            <a:ext cx="1497013" cy="341313"/>
          </a:xfrm>
          <a:prstGeom prst="rect">
            <a:avLst/>
          </a:prstGeom>
          <a:noFill/>
          <a:ln w="9525">
            <a:noFill/>
            <a:miter lim="800000"/>
            <a:headEnd/>
            <a:tailEnd/>
          </a:ln>
        </p:spPr>
        <p:txBody>
          <a:bodyPr wrap="none" lIns="82945" tIns="41473" rIns="82945" bIns="41473">
            <a:spAutoFit/>
          </a:bodyPr>
          <a:lstStyle/>
          <a:p>
            <a:pPr hangingPunct="0">
              <a:lnSpc>
                <a:spcPct val="93000"/>
              </a:lnSpc>
              <a:buClr>
                <a:srgbClr val="000000"/>
              </a:buClr>
              <a:buSzPct val="100000"/>
              <a:buFont typeface="Times New Roman" pitchFamily="18" charset="0"/>
              <a:buNone/>
            </a:pPr>
            <a:r>
              <a:rPr lang="en-US" b="1">
                <a:latin typeface="Calibri" pitchFamily="34" charset="0"/>
              </a:rPr>
              <a:t>Authenticator</a:t>
            </a:r>
            <a:endParaRPr lang="en-GB" b="1">
              <a:latin typeface="Calibri" pitchFamily="34" charset="0"/>
            </a:endParaRPr>
          </a:p>
        </p:txBody>
      </p:sp>
      <p:sp>
        <p:nvSpPr>
          <p:cNvPr id="61451" name="TextBox 18"/>
          <p:cNvSpPr txBox="1">
            <a:spLocks noChangeArrowheads="1"/>
          </p:cNvSpPr>
          <p:nvPr/>
        </p:nvSpPr>
        <p:spPr bwMode="auto">
          <a:xfrm>
            <a:off x="6321425" y="2327275"/>
            <a:ext cx="1187450" cy="341313"/>
          </a:xfrm>
          <a:prstGeom prst="rect">
            <a:avLst/>
          </a:prstGeom>
          <a:noFill/>
          <a:ln w="9525">
            <a:noFill/>
            <a:miter lim="800000"/>
            <a:headEnd/>
            <a:tailEnd/>
          </a:ln>
        </p:spPr>
        <p:txBody>
          <a:bodyPr wrap="none" lIns="82945" tIns="41473" rIns="82945" bIns="41473">
            <a:spAutoFit/>
          </a:bodyPr>
          <a:lstStyle/>
          <a:p>
            <a:pPr hangingPunct="0">
              <a:lnSpc>
                <a:spcPct val="93000"/>
              </a:lnSpc>
              <a:buClr>
                <a:srgbClr val="000000"/>
              </a:buClr>
              <a:buSzPct val="100000"/>
              <a:buFont typeface="Times New Roman" pitchFamily="18" charset="0"/>
              <a:buNone/>
            </a:pPr>
            <a:r>
              <a:rPr lang="en-US" b="1">
                <a:latin typeface="Calibri" pitchFamily="34" charset="0"/>
              </a:rPr>
              <a:t>EAP server</a:t>
            </a:r>
            <a:endParaRPr lang="en-GB" b="1">
              <a:latin typeface="Calibri" pitchFamily="34" charset="0"/>
            </a:endParaRPr>
          </a:p>
        </p:txBody>
      </p:sp>
      <p:grpSp>
        <p:nvGrpSpPr>
          <p:cNvPr id="3" name="Group 33"/>
          <p:cNvGrpSpPr>
            <a:grpSpLocks/>
          </p:cNvGrpSpPr>
          <p:nvPr/>
        </p:nvGrpSpPr>
        <p:grpSpPr bwMode="auto">
          <a:xfrm>
            <a:off x="5219700" y="3754438"/>
            <a:ext cx="1492250" cy="1490662"/>
            <a:chOff x="5753898" y="4137821"/>
            <a:chExt cx="1644662" cy="1643074"/>
          </a:xfrm>
        </p:grpSpPr>
        <p:cxnSp>
          <p:nvCxnSpPr>
            <p:cNvPr id="61464" name="Straight Connector 22"/>
            <p:cNvCxnSpPr>
              <a:cxnSpLocks noChangeShapeType="1"/>
            </p:cNvCxnSpPr>
            <p:nvPr/>
          </p:nvCxnSpPr>
          <p:spPr bwMode="auto">
            <a:xfrm rot="5400000">
              <a:off x="6897700" y="4637093"/>
              <a:ext cx="1000132" cy="1588"/>
            </a:xfrm>
            <a:prstGeom prst="line">
              <a:avLst/>
            </a:prstGeom>
            <a:noFill/>
            <a:ln w="28575">
              <a:solidFill>
                <a:srgbClr val="FF00FF"/>
              </a:solidFill>
              <a:round/>
              <a:headEnd/>
              <a:tailEnd/>
            </a:ln>
          </p:spPr>
        </p:cxnSp>
        <p:cxnSp>
          <p:nvCxnSpPr>
            <p:cNvPr id="61465" name="Straight Connector 24"/>
            <p:cNvCxnSpPr>
              <a:cxnSpLocks noChangeShapeType="1"/>
            </p:cNvCxnSpPr>
            <p:nvPr/>
          </p:nvCxnSpPr>
          <p:spPr bwMode="auto">
            <a:xfrm rot="10800000">
              <a:off x="5754692" y="5137159"/>
              <a:ext cx="1643074" cy="1588"/>
            </a:xfrm>
            <a:prstGeom prst="line">
              <a:avLst/>
            </a:prstGeom>
            <a:noFill/>
            <a:ln w="28575">
              <a:solidFill>
                <a:srgbClr val="FF00FF"/>
              </a:solidFill>
              <a:round/>
              <a:headEnd/>
              <a:tailEnd/>
            </a:ln>
          </p:spPr>
        </p:cxnSp>
        <p:cxnSp>
          <p:nvCxnSpPr>
            <p:cNvPr id="61466" name="Straight Arrow Connector 29"/>
            <p:cNvCxnSpPr>
              <a:cxnSpLocks noChangeShapeType="1"/>
            </p:cNvCxnSpPr>
            <p:nvPr/>
          </p:nvCxnSpPr>
          <p:spPr bwMode="auto">
            <a:xfrm rot="5400000">
              <a:off x="5433221" y="5458630"/>
              <a:ext cx="642942" cy="1588"/>
            </a:xfrm>
            <a:prstGeom prst="straightConnector1">
              <a:avLst/>
            </a:prstGeom>
            <a:noFill/>
            <a:ln w="28575">
              <a:solidFill>
                <a:srgbClr val="FF00FF"/>
              </a:solidFill>
              <a:round/>
              <a:headEnd/>
              <a:tailEnd type="arrow" w="med" len="med"/>
            </a:ln>
          </p:spPr>
        </p:cxnSp>
      </p:grpSp>
      <p:cxnSp>
        <p:nvCxnSpPr>
          <p:cNvPr id="61453" name="Straight Arrow Connector 35"/>
          <p:cNvCxnSpPr>
            <a:cxnSpLocks noChangeShapeType="1"/>
          </p:cNvCxnSpPr>
          <p:nvPr/>
        </p:nvCxnSpPr>
        <p:spPr bwMode="auto">
          <a:xfrm rot="5400000">
            <a:off x="650875" y="4564063"/>
            <a:ext cx="1360487" cy="1588"/>
          </a:xfrm>
          <a:prstGeom prst="straightConnector1">
            <a:avLst/>
          </a:prstGeom>
          <a:noFill/>
          <a:ln w="28575">
            <a:solidFill>
              <a:srgbClr val="FF00FF"/>
            </a:solidFill>
            <a:round/>
            <a:headEnd/>
            <a:tailEnd type="arrow" w="med" len="med"/>
          </a:ln>
        </p:spPr>
      </p:cxnSp>
      <p:grpSp>
        <p:nvGrpSpPr>
          <p:cNvPr id="4" name="Group 37"/>
          <p:cNvGrpSpPr>
            <a:grpSpLocks/>
          </p:cNvGrpSpPr>
          <p:nvPr/>
        </p:nvGrpSpPr>
        <p:grpSpPr bwMode="auto">
          <a:xfrm>
            <a:off x="2563813" y="3752850"/>
            <a:ext cx="3954462" cy="2054225"/>
            <a:chOff x="2825768" y="4137025"/>
            <a:chExt cx="4359306" cy="2263945"/>
          </a:xfrm>
        </p:grpSpPr>
        <p:grpSp>
          <p:nvGrpSpPr>
            <p:cNvPr id="5" name="Group 24"/>
            <p:cNvGrpSpPr>
              <a:grpSpLocks/>
            </p:cNvGrpSpPr>
            <p:nvPr/>
          </p:nvGrpSpPr>
          <p:grpSpPr bwMode="auto">
            <a:xfrm>
              <a:off x="2825768" y="4137025"/>
              <a:ext cx="4359306" cy="2216150"/>
              <a:chOff x="2539188" y="3280565"/>
              <a:chExt cx="4359306" cy="2215372"/>
            </a:xfrm>
          </p:grpSpPr>
          <p:cxnSp>
            <p:nvCxnSpPr>
              <p:cNvPr id="61459" name="Straight Connector 13"/>
              <p:cNvCxnSpPr>
                <a:cxnSpLocks noChangeShapeType="1"/>
              </p:cNvCxnSpPr>
              <p:nvPr/>
            </p:nvCxnSpPr>
            <p:spPr bwMode="auto">
              <a:xfrm rot="5400000">
                <a:off x="1467618" y="4422779"/>
                <a:ext cx="2143934" cy="794"/>
              </a:xfrm>
              <a:prstGeom prst="line">
                <a:avLst/>
              </a:prstGeom>
              <a:noFill/>
              <a:ln w="28575">
                <a:solidFill>
                  <a:srgbClr val="FF0000"/>
                </a:solidFill>
                <a:round/>
                <a:headEnd type="arrow" w="med" len="med"/>
                <a:tailEnd/>
              </a:ln>
            </p:spPr>
          </p:cxnSp>
          <p:cxnSp>
            <p:nvCxnSpPr>
              <p:cNvPr id="61460" name="Straight Connector 15"/>
              <p:cNvCxnSpPr>
                <a:cxnSpLocks noChangeShapeType="1"/>
              </p:cNvCxnSpPr>
              <p:nvPr/>
            </p:nvCxnSpPr>
            <p:spPr bwMode="auto">
              <a:xfrm>
                <a:off x="2539982" y="5494349"/>
                <a:ext cx="1571636" cy="1588"/>
              </a:xfrm>
              <a:prstGeom prst="line">
                <a:avLst/>
              </a:prstGeom>
              <a:noFill/>
              <a:ln w="28575">
                <a:solidFill>
                  <a:srgbClr val="FF0000"/>
                </a:solidFill>
                <a:round/>
                <a:headEnd/>
                <a:tailEnd/>
              </a:ln>
            </p:spPr>
          </p:cxnSp>
          <p:cxnSp>
            <p:nvCxnSpPr>
              <p:cNvPr id="61461" name="Straight Connector 19"/>
              <p:cNvCxnSpPr>
                <a:cxnSpLocks noChangeShapeType="1"/>
              </p:cNvCxnSpPr>
              <p:nvPr/>
            </p:nvCxnSpPr>
            <p:spPr bwMode="auto">
              <a:xfrm rot="5400000" flipH="1" flipV="1">
                <a:off x="3433751" y="4814894"/>
                <a:ext cx="1357322" cy="1588"/>
              </a:xfrm>
              <a:prstGeom prst="line">
                <a:avLst/>
              </a:prstGeom>
              <a:noFill/>
              <a:ln w="28575">
                <a:solidFill>
                  <a:srgbClr val="FF0000"/>
                </a:solidFill>
                <a:round/>
                <a:headEnd/>
                <a:tailEnd/>
              </a:ln>
            </p:spPr>
          </p:cxnSp>
          <p:cxnSp>
            <p:nvCxnSpPr>
              <p:cNvPr id="61462" name="Straight Connector 21"/>
              <p:cNvCxnSpPr>
                <a:cxnSpLocks noChangeShapeType="1"/>
              </p:cNvCxnSpPr>
              <p:nvPr/>
            </p:nvCxnSpPr>
            <p:spPr bwMode="auto">
              <a:xfrm>
                <a:off x="4111618" y="4137027"/>
                <a:ext cx="2786082" cy="1588"/>
              </a:xfrm>
              <a:prstGeom prst="line">
                <a:avLst/>
              </a:prstGeom>
              <a:noFill/>
              <a:ln w="28575">
                <a:solidFill>
                  <a:srgbClr val="FF0000"/>
                </a:solidFill>
                <a:round/>
                <a:headEnd/>
                <a:tailEnd/>
              </a:ln>
            </p:spPr>
          </p:cxnSp>
          <p:cxnSp>
            <p:nvCxnSpPr>
              <p:cNvPr id="61463" name="Straight Connector 23"/>
              <p:cNvCxnSpPr>
                <a:cxnSpLocks noChangeShapeType="1"/>
              </p:cNvCxnSpPr>
              <p:nvPr/>
            </p:nvCxnSpPr>
            <p:spPr bwMode="auto">
              <a:xfrm rot="5400000" flipH="1" flipV="1">
                <a:off x="6469072" y="3708399"/>
                <a:ext cx="857256" cy="1588"/>
              </a:xfrm>
              <a:prstGeom prst="line">
                <a:avLst/>
              </a:prstGeom>
              <a:noFill/>
              <a:ln w="28575">
                <a:solidFill>
                  <a:srgbClr val="FF0000"/>
                </a:solidFill>
                <a:round/>
                <a:headEnd/>
                <a:tailEnd type="arrow" w="med" len="med"/>
              </a:ln>
            </p:spPr>
          </p:cxnSp>
        </p:grpSp>
        <p:sp>
          <p:nvSpPr>
            <p:cNvPr id="61458" name="TextBox 26"/>
            <p:cNvSpPr txBox="1">
              <a:spLocks noChangeArrowheads="1"/>
            </p:cNvSpPr>
            <p:nvPr/>
          </p:nvSpPr>
          <p:spPr bwMode="auto">
            <a:xfrm>
              <a:off x="2897518" y="5993320"/>
              <a:ext cx="1501519" cy="407650"/>
            </a:xfrm>
            <a:prstGeom prst="rect">
              <a:avLst/>
            </a:prstGeom>
            <a:noFill/>
            <a:ln w="9525">
              <a:noFill/>
              <a:miter lim="800000"/>
              <a:headEnd/>
              <a:tailEnd/>
            </a:ln>
          </p:spPr>
          <p:txBody>
            <a:bodyPr wrap="none">
              <a:spAutoFit/>
            </a:bodyPr>
            <a:lstStyle/>
            <a:p>
              <a:r>
                <a:rPr lang="en-US" b="1">
                  <a:solidFill>
                    <a:srgbClr val="FF0000"/>
                  </a:solidFill>
                  <a:latin typeface="Calibri" pitchFamily="34" charset="0"/>
                </a:rPr>
                <a:t>EAP method</a:t>
              </a:r>
              <a:endParaRPr lang="en-GB" b="1">
                <a:solidFill>
                  <a:srgbClr val="FF0000"/>
                </a:solidFill>
                <a:latin typeface="Calibri" pitchFamily="34" charset="0"/>
              </a:endParaRPr>
            </a:p>
          </p:txBody>
        </p:sp>
      </p:grpSp>
      <p:sp>
        <p:nvSpPr>
          <p:cNvPr id="61455" name="TextBox 32"/>
          <p:cNvSpPr txBox="1">
            <a:spLocks noChangeArrowheads="1"/>
          </p:cNvSpPr>
          <p:nvPr/>
        </p:nvSpPr>
        <p:spPr bwMode="auto">
          <a:xfrm rot="-5400000">
            <a:off x="584200" y="4325938"/>
            <a:ext cx="1030288" cy="360362"/>
          </a:xfrm>
          <a:prstGeom prst="rect">
            <a:avLst/>
          </a:prstGeom>
          <a:noFill/>
          <a:ln w="9525">
            <a:noFill/>
            <a:miter lim="800000"/>
            <a:headEnd/>
            <a:tailEnd/>
          </a:ln>
        </p:spPr>
        <p:txBody>
          <a:bodyPr wrap="none" lIns="82945" tIns="41473" rIns="82945" bIns="41473">
            <a:spAutoFit/>
          </a:bodyPr>
          <a:lstStyle/>
          <a:p>
            <a:r>
              <a:rPr lang="en-US" b="1">
                <a:solidFill>
                  <a:srgbClr val="FF00FF"/>
                </a:solidFill>
                <a:latin typeface="Calibri" pitchFamily="34" charset="0"/>
              </a:rPr>
              <a:t>EAP MSK</a:t>
            </a:r>
            <a:endParaRPr lang="en-GB" b="1">
              <a:solidFill>
                <a:srgbClr val="FF00FF"/>
              </a:solidFill>
              <a:latin typeface="Calibri" pitchFamily="34" charset="0"/>
            </a:endParaRPr>
          </a:p>
        </p:txBody>
      </p:sp>
      <p:sp>
        <p:nvSpPr>
          <p:cNvPr id="61456" name="TextBox 33"/>
          <p:cNvSpPr txBox="1">
            <a:spLocks noChangeArrowheads="1"/>
          </p:cNvSpPr>
          <p:nvPr/>
        </p:nvSpPr>
        <p:spPr bwMode="auto">
          <a:xfrm>
            <a:off x="5268913" y="4648200"/>
            <a:ext cx="1030287" cy="361950"/>
          </a:xfrm>
          <a:prstGeom prst="rect">
            <a:avLst/>
          </a:prstGeom>
          <a:noFill/>
          <a:ln w="9525">
            <a:noFill/>
            <a:miter lim="800000"/>
            <a:headEnd/>
            <a:tailEnd/>
          </a:ln>
        </p:spPr>
        <p:txBody>
          <a:bodyPr wrap="none" lIns="82945" tIns="41473" rIns="82945" bIns="41473">
            <a:spAutoFit/>
          </a:bodyPr>
          <a:lstStyle/>
          <a:p>
            <a:r>
              <a:rPr lang="en-US" b="1">
                <a:solidFill>
                  <a:srgbClr val="FF00FF"/>
                </a:solidFill>
                <a:latin typeface="Calibri" pitchFamily="34" charset="0"/>
              </a:rPr>
              <a:t>EAP MSK</a:t>
            </a:r>
            <a:endParaRPr lang="en-GB" b="1">
              <a:solidFill>
                <a:srgbClr val="FF00FF"/>
              </a:solidFill>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charset="0"/>
              </a:rPr>
              <a:t>Guideline</a:t>
            </a:r>
            <a:endParaRPr lang="en-US" dirty="0"/>
          </a:p>
        </p:txBody>
      </p:sp>
      <p:sp>
        <p:nvSpPr>
          <p:cNvPr id="3" name="Content Placeholder 2"/>
          <p:cNvSpPr>
            <a:spLocks noGrp="1"/>
          </p:cNvSpPr>
          <p:nvPr>
            <p:ph idx="1"/>
          </p:nvPr>
        </p:nvSpPr>
        <p:spPr/>
        <p:txBody>
          <a:bodyPr/>
          <a:lstStyle/>
          <a:p>
            <a:r>
              <a:rPr lang="en-US" sz="2400" b="1" dirty="0" smtClean="0"/>
              <a:t>Identifiers</a:t>
            </a:r>
            <a:r>
              <a:rPr lang="en-US" sz="2400" dirty="0" smtClean="0"/>
              <a:t>.  What identifiers does the protocol use for distinguishing initiators of communications</a:t>
            </a:r>
            <a:r>
              <a:rPr lang="en-US" sz="2400" dirty="0" smtClean="0"/>
              <a:t>?</a:t>
            </a:r>
          </a:p>
          <a:p>
            <a:r>
              <a:rPr lang="en-US" sz="2400" b="1" dirty="0" smtClean="0"/>
              <a:t>Observers</a:t>
            </a:r>
            <a:r>
              <a:rPr lang="en-US" sz="2400" dirty="0" smtClean="0"/>
              <a:t>.  Which information is exposed to other protocol entities?</a:t>
            </a:r>
            <a:r>
              <a:rPr lang="en-US" sz="2400" dirty="0" smtClean="0"/>
              <a:t> </a:t>
            </a:r>
          </a:p>
          <a:p>
            <a:r>
              <a:rPr lang="en-US" sz="2400" b="1" dirty="0" smtClean="0"/>
              <a:t>Persistence </a:t>
            </a:r>
            <a:r>
              <a:rPr lang="en-US" sz="2400" b="1" dirty="0" smtClean="0"/>
              <a:t>of identifiers</a:t>
            </a:r>
            <a:r>
              <a:rPr lang="en-US" sz="2400" dirty="0" smtClean="0"/>
              <a:t>.  What assumptions are made in the protocol design about the lifetime of the </a:t>
            </a:r>
            <a:r>
              <a:rPr lang="en-US" sz="2400" dirty="0" smtClean="0"/>
              <a:t>identifiers?</a:t>
            </a:r>
          </a:p>
          <a:p>
            <a:r>
              <a:rPr lang="en-US" sz="2400" b="1" dirty="0" smtClean="0"/>
              <a:t>Correlation</a:t>
            </a:r>
            <a:r>
              <a:rPr lang="en-US" sz="2400" dirty="0" smtClean="0"/>
              <a:t>.  Does the protocol allow for correlation of identifiers?</a:t>
            </a:r>
            <a:endParaRPr lang="en-US" sz="2400" dirty="0" smtClean="0">
              <a:latin typeface="Calibri" charset="0"/>
            </a:endParaRPr>
          </a:p>
        </p:txBody>
      </p:sp>
      <p:sp>
        <p:nvSpPr>
          <p:cNvPr id="4" name="Slide Number Placeholder 3"/>
          <p:cNvSpPr>
            <a:spLocks noGrp="1"/>
          </p:cNvSpPr>
          <p:nvPr>
            <p:ph type="sldNum" sz="quarter" idx="12"/>
          </p:nvPr>
        </p:nvSpPr>
        <p:spPr/>
        <p:txBody>
          <a:bodyPr/>
          <a:lstStyle/>
          <a:p>
            <a:pPr>
              <a:defRPr/>
            </a:pPr>
            <a:fld id="{4E698A4C-E10E-4ED5-A726-2B34B2342519}"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dirty="0" smtClean="0"/>
              <a:t>Identifiers</a:t>
            </a:r>
            <a:endParaRPr lang="en-US" dirty="0" smtClean="0"/>
          </a:p>
        </p:txBody>
      </p:sp>
      <p:sp>
        <p:nvSpPr>
          <p:cNvPr id="62466" name="Content Placeholder 2"/>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000" dirty="0">
                <a:latin typeface="Calibri" pitchFamily="34" charset="0"/>
                <a:ea typeface="ＭＳ Ｐゴシック" pitchFamily="34" charset="-128"/>
              </a:rPr>
              <a:t>The MAC address of the end device.</a:t>
            </a:r>
          </a:p>
          <a:p>
            <a:pPr marL="342900" indent="-342900" eaLnBrk="0" hangingPunct="0">
              <a:spcBef>
                <a:spcPct val="20000"/>
              </a:spcBef>
              <a:buFont typeface="Arial" charset="0"/>
              <a:buChar char="•"/>
            </a:pPr>
            <a:r>
              <a:rPr lang="en-US" sz="2000" dirty="0">
                <a:latin typeface="Calibri" pitchFamily="34" charset="0"/>
                <a:ea typeface="ＭＳ Ｐゴシック" pitchFamily="34" charset="-128"/>
              </a:rPr>
              <a:t>The IP address of the user, typically assigned after the EAP exchange has completed.</a:t>
            </a:r>
          </a:p>
          <a:p>
            <a:pPr marL="342900" indent="-342900" eaLnBrk="0" hangingPunct="0">
              <a:spcBef>
                <a:spcPct val="20000"/>
              </a:spcBef>
              <a:buFont typeface="Arial" charset="0"/>
              <a:buChar char="•"/>
            </a:pPr>
            <a:r>
              <a:rPr lang="en-US" sz="2000" dirty="0">
                <a:latin typeface="Calibri" pitchFamily="34" charset="0"/>
                <a:ea typeface="ＭＳ Ｐゴシック" pitchFamily="34" charset="-128"/>
              </a:rPr>
              <a:t>The EAP network access identifier (NAI) used in the EAP-Response/Identity exchange.  The NAI is defined in RFC 4282. </a:t>
            </a:r>
          </a:p>
          <a:p>
            <a:pPr marL="342900" indent="-342900" eaLnBrk="0" hangingPunct="0">
              <a:spcBef>
                <a:spcPct val="20000"/>
              </a:spcBef>
              <a:buFont typeface="Arial" charset="0"/>
              <a:buChar char="•"/>
            </a:pPr>
            <a:r>
              <a:rPr lang="en-US" sz="2000" dirty="0">
                <a:latin typeface="Calibri" pitchFamily="34" charset="0"/>
                <a:ea typeface="ＭＳ Ｐゴシック" pitchFamily="34" charset="-128"/>
              </a:rPr>
              <a:t>The EAP NAI used within the</a:t>
            </a:r>
            <a:r>
              <a:rPr lang="en-US" sz="2000" dirty="0" smtClean="0">
                <a:latin typeface="Calibri" pitchFamily="34" charset="0"/>
                <a:ea typeface="ＭＳ Ｐゴシック" pitchFamily="34" charset="-128"/>
              </a:rPr>
              <a:t> EAP </a:t>
            </a:r>
            <a:r>
              <a:rPr lang="en-US" sz="2000" dirty="0">
                <a:latin typeface="Calibri" pitchFamily="34" charset="0"/>
                <a:ea typeface="ＭＳ Ｐゴシック" pitchFamily="34" charset="-128"/>
              </a:rPr>
              <a:t>method</a:t>
            </a:r>
            <a:r>
              <a:rPr lang="en-US" sz="2000" dirty="0" smtClean="0">
                <a:latin typeface="Calibri" pitchFamily="34" charset="0"/>
                <a:ea typeface="ＭＳ Ｐゴシック" pitchFamily="34" charset="-128"/>
              </a:rPr>
              <a:t> itself. </a:t>
            </a:r>
          </a:p>
          <a:p>
            <a:pPr marL="342900" indent="-342900" eaLnBrk="0" hangingPunct="0">
              <a:spcBef>
                <a:spcPct val="20000"/>
              </a:spcBef>
              <a:buFont typeface="Arial" charset="0"/>
              <a:buChar char="•"/>
            </a:pPr>
            <a:r>
              <a:rPr lang="en-US" sz="2000" dirty="0">
                <a:latin typeface="Calibri" pitchFamily="34" charset="0"/>
                <a:ea typeface="ＭＳ Ｐゴシック" pitchFamily="34" charset="-128"/>
              </a:rPr>
              <a:t>Network Access Server (NAS) identifiers carried by the AAA protocol.   There include: NAS-Identifier, NAS-IPv4-Address (RFC 2865), NAS-IPv6-Address (RFC 3162) and Called-Station-Id (RFC 2865, 3580).  In addition to identifying the NAS, these attributes can be used to infer the user's location. </a:t>
            </a:r>
          </a:p>
          <a:p>
            <a:pPr marL="342900" indent="-342900" eaLnBrk="0" hangingPunct="0">
              <a:spcBef>
                <a:spcPct val="20000"/>
              </a:spcBef>
              <a:buFont typeface="Arial" charset="0"/>
              <a:buChar char="•"/>
            </a:pPr>
            <a:r>
              <a:rPr lang="en-US" sz="2000" dirty="0">
                <a:latin typeface="Calibri" pitchFamily="34" charset="0"/>
                <a:ea typeface="ＭＳ Ｐゴシック" pitchFamily="34" charset="-128"/>
              </a:rPr>
              <a:t>User identifiers carried by the AAA protocol.  These include the following attributes: User-Name (RFC 2865), Calling-Station-Id (RFC 3580)  EAP-Message attribute (RFC 3579), Chargeable User Identity (RFC 4372).</a:t>
            </a:r>
            <a:r>
              <a:rPr lang="en-US" sz="2000" dirty="0" smtClean="0">
                <a:latin typeface="Calibri" pitchFamily="34" charset="0"/>
                <a:ea typeface="ＭＳ Ｐゴシック" pitchFamily="34" charset="-128"/>
              </a:rPr>
              <a:t> </a:t>
            </a:r>
            <a:endParaRPr lang="en-US" sz="2000" dirty="0">
              <a:latin typeface="Calibri"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smtClean="0"/>
              <a:t>Lessons Learned</a:t>
            </a:r>
          </a:p>
        </p:txBody>
      </p:sp>
      <p:sp>
        <p:nvSpPr>
          <p:cNvPr id="63490"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r>
              <a:rPr lang="en-US" sz="2400" dirty="0">
                <a:latin typeface="Calibri" pitchFamily="34" charset="0"/>
              </a:rPr>
              <a:t>No privacy threat model was developed. Instead the debate occurred on a piecemeal basis across multiple documents and </a:t>
            </a:r>
            <a:r>
              <a:rPr lang="en-US" sz="2400" dirty="0" err="1">
                <a:latin typeface="Calibri" pitchFamily="34" charset="0"/>
              </a:rPr>
              <a:t>WGs</a:t>
            </a:r>
            <a:r>
              <a:rPr lang="en-US" sz="2400" dirty="0">
                <a:latin typeface="Calibri" pitchFamily="34" charset="0"/>
              </a:rPr>
              <a:t>. </a:t>
            </a:r>
          </a:p>
          <a:p>
            <a:pPr marL="457200" indent="-457200">
              <a:spcBef>
                <a:spcPct val="20000"/>
              </a:spcBef>
              <a:buFont typeface="Calibri" pitchFamily="34" charset="0"/>
              <a:buAutoNum type="arabicPeriod"/>
            </a:pPr>
            <a:r>
              <a:rPr lang="en-US" sz="2400" dirty="0">
                <a:latin typeface="Calibri" pitchFamily="34" charset="0"/>
              </a:rPr>
              <a:t>Due to the piecemeal nature of the discussion, introduction of</a:t>
            </a:r>
            <a:r>
              <a:rPr lang="en-US" sz="2400" dirty="0" smtClean="0">
                <a:latin typeface="Calibri" pitchFamily="34" charset="0"/>
              </a:rPr>
              <a:t> identity confidentiality </a:t>
            </a:r>
            <a:r>
              <a:rPr lang="en-US" sz="2400" dirty="0">
                <a:latin typeface="Calibri" pitchFamily="34" charset="0"/>
              </a:rPr>
              <a:t>in one part of the system (e.g</a:t>
            </a:r>
            <a:r>
              <a:rPr lang="en-US" sz="2400" dirty="0" smtClean="0">
                <a:latin typeface="Calibri" pitchFamily="34" charset="0"/>
              </a:rPr>
              <a:t>., </a:t>
            </a:r>
            <a:r>
              <a:rPr lang="en-US" sz="2400" dirty="0">
                <a:latin typeface="Calibri" pitchFamily="34" charset="0"/>
              </a:rPr>
              <a:t>user-NAS communications) resulted in issues arising for other actors (e.g</a:t>
            </a:r>
            <a:r>
              <a:rPr lang="en-US" sz="2400" dirty="0" smtClean="0">
                <a:latin typeface="Calibri" pitchFamily="34" charset="0"/>
              </a:rPr>
              <a:t>., </a:t>
            </a:r>
            <a:r>
              <a:rPr lang="en-US" sz="2400" dirty="0">
                <a:latin typeface="Calibri" pitchFamily="34" charset="0"/>
              </a:rPr>
              <a:t>network providers, administrators). </a:t>
            </a:r>
          </a:p>
          <a:p>
            <a:pPr marL="457200" indent="-457200">
              <a:spcBef>
                <a:spcPct val="20000"/>
              </a:spcBef>
              <a:buFont typeface="Calibri" pitchFamily="34" charset="0"/>
              <a:buAutoNum type="arabicPeriod"/>
            </a:pPr>
            <a:r>
              <a:rPr lang="en-US" sz="2400" dirty="0">
                <a:latin typeface="Calibri" pitchFamily="34" charset="0"/>
              </a:rPr>
              <a:t>No terminology was defined, nor were the goals laid out. </a:t>
            </a:r>
            <a:r>
              <a:rPr lang="en-US" sz="2400" dirty="0" smtClean="0">
                <a:latin typeface="Calibri" pitchFamily="34" charset="0"/>
              </a:rPr>
              <a:t> The </a:t>
            </a:r>
            <a:r>
              <a:rPr lang="en-US" sz="2400" dirty="0">
                <a:latin typeface="Calibri" pitchFamily="34" charset="0"/>
              </a:rPr>
              <a:t>initial concerns seemed to be more about security than privacy, and subsequent arguments more about </a:t>
            </a:r>
            <a:r>
              <a:rPr lang="en-US" sz="2400" dirty="0" smtClean="0">
                <a:latin typeface="Calibri" pitchFamily="34" charset="0"/>
              </a:rPr>
              <a:t>billing assurance </a:t>
            </a:r>
            <a:r>
              <a:rPr lang="en-US" sz="2400" dirty="0">
                <a:latin typeface="Calibri" pitchFamily="34" charset="0"/>
              </a:rPr>
              <a:t>than privacy.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smtClean="0"/>
              <a:t>Lessons Learned, cont.</a:t>
            </a:r>
          </a:p>
        </p:txBody>
      </p:sp>
      <p:sp>
        <p:nvSpPr>
          <p:cNvPr id="64514"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startAt="4"/>
            </a:pPr>
            <a:r>
              <a:rPr lang="en-US" sz="2000" dirty="0">
                <a:latin typeface="Calibri" pitchFamily="34" charset="0"/>
              </a:rPr>
              <a:t>Although regulatory requirements eventually loomed large in the debate, these were never referenced in any of the documents, or even comprehensively discussed.  As a result, there were arguments within the IETF as well as IEEE 802 about what those requirements were real or imagined that were never put to rest  (e.g., is a MAC address considered</a:t>
            </a:r>
            <a:r>
              <a:rPr lang="en-US" sz="2000" dirty="0" smtClean="0">
                <a:latin typeface="Calibri" pitchFamily="34" charset="0"/>
              </a:rPr>
              <a:t> personal data?</a:t>
            </a:r>
            <a:r>
              <a:rPr lang="en-US" sz="2000" dirty="0">
                <a:latin typeface="Calibri" pitchFamily="34" charset="0"/>
              </a:rPr>
              <a:t>  What other things in the EAP/AAA system are considered</a:t>
            </a:r>
            <a:r>
              <a:rPr lang="en-US" sz="2000" dirty="0" smtClean="0">
                <a:latin typeface="Calibri" pitchFamily="34" charset="0"/>
              </a:rPr>
              <a:t> personal data?</a:t>
            </a:r>
            <a:r>
              <a:rPr lang="en-US" sz="2000" dirty="0">
                <a:latin typeface="Calibri" pitchFamily="34" charset="0"/>
              </a:rPr>
              <a:t>).  </a:t>
            </a:r>
          </a:p>
          <a:p>
            <a:pPr marL="457200" indent="-457200">
              <a:spcBef>
                <a:spcPct val="20000"/>
              </a:spcBef>
              <a:buFont typeface="Calibri" pitchFamily="34" charset="0"/>
              <a:buAutoNum type="arabicPeriod" startAt="4"/>
            </a:pPr>
            <a:r>
              <a:rPr lang="en-US" sz="2000" dirty="0">
                <a:latin typeface="Calibri" pitchFamily="34" charset="0"/>
              </a:rPr>
              <a:t>The lack of a definition of privacy goals lead to somewhat odd design decisions that were not fully justified or even discussed.</a:t>
            </a:r>
          </a:p>
          <a:p>
            <a:pPr marL="457200" indent="-457200">
              <a:spcBef>
                <a:spcPct val="20000"/>
              </a:spcBef>
              <a:buFont typeface="Calibri" pitchFamily="34" charset="0"/>
              <a:buAutoNum type="arabicPeriod" startAt="4"/>
            </a:pPr>
            <a:r>
              <a:rPr lang="en-US" sz="2000" dirty="0">
                <a:latin typeface="Calibri" pitchFamily="34" charset="0"/>
              </a:rPr>
              <a:t>The use of EAP and AAA data in other contexts has continued to grow.  </a:t>
            </a:r>
          </a:p>
          <a:p>
            <a:pPr marL="800100" lvl="1" indent="-342900">
              <a:spcBef>
                <a:spcPct val="20000"/>
              </a:spcBef>
              <a:buFont typeface="Arial" charset="0"/>
              <a:buChar char="•"/>
            </a:pPr>
            <a:r>
              <a:rPr lang="en-US" sz="2000" dirty="0">
                <a:latin typeface="Calibri" pitchFamily="34" charset="0"/>
              </a:rPr>
              <a:t>For example, this data is a very popular source of location info as provided in location configuration protocols (e.g., HELD, DHCP).  </a:t>
            </a:r>
          </a:p>
          <a:p>
            <a:pPr marL="800100" lvl="1" indent="-342900">
              <a:spcBef>
                <a:spcPct val="20000"/>
              </a:spcBef>
              <a:buFont typeface="Arial" charset="0"/>
              <a:buChar char="•"/>
            </a:pPr>
            <a:r>
              <a:rPr lang="en-US" sz="2000" dirty="0">
                <a:latin typeface="Calibri" pitchFamily="34" charset="0"/>
              </a:rPr>
              <a:t>It is also commonly used in response to security incidents (e.g., denying access to infected machines, detection of spoofing or </a:t>
            </a:r>
            <a:r>
              <a:rPr lang="en-US" sz="2000" dirty="0" err="1">
                <a:latin typeface="Calibri" pitchFamily="34" charset="0"/>
              </a:rPr>
              <a:t>bot</a:t>
            </a:r>
            <a:r>
              <a:rPr lang="en-US" sz="2000" dirty="0">
                <a:latin typeface="Calibri" pitchFamily="34" charset="0"/>
              </a:rPr>
              <a:t> infection, etc.).</a:t>
            </a:r>
            <a:endParaRPr lang="en-US" sz="2000" dirty="0">
              <a:latin typeface="Calibri"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7" name="Title 1"/>
          <p:cNvSpPr>
            <a:spLocks noGrp="1"/>
          </p:cNvSpPr>
          <p:nvPr>
            <p:ph type="ctrTitle"/>
          </p:nvPr>
        </p:nvSpPr>
        <p:spPr>
          <a:xfrm>
            <a:off x="457200" y="2130425"/>
            <a:ext cx="8229600" cy="1470025"/>
          </a:xfrm>
        </p:spPr>
        <p:txBody>
          <a:bodyPr/>
          <a:lstStyle/>
          <a:p>
            <a:r>
              <a:rPr lang="en-US" sz="4000" smtClean="0"/>
              <a:t>Use Case: IPv6</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smtClean="0"/>
              <a:t>History of IPv6 address assignment</a:t>
            </a:r>
          </a:p>
        </p:txBody>
      </p:sp>
      <p:sp>
        <p:nvSpPr>
          <p:cNvPr id="66562"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342900" indent="-342900">
              <a:spcBef>
                <a:spcPct val="20000"/>
              </a:spcBef>
              <a:buFont typeface="Arial" charset="0"/>
              <a:buChar char="•"/>
            </a:pPr>
            <a:r>
              <a:rPr lang="en-US" sz="3200" dirty="0">
                <a:latin typeface="Calibri" pitchFamily="34" charset="0"/>
              </a:rPr>
              <a:t>In IPv4, we used static addresses or DHCP</a:t>
            </a:r>
          </a:p>
          <a:p>
            <a:pPr marL="800100" lvl="1" indent="-342900">
              <a:spcBef>
                <a:spcPct val="20000"/>
              </a:spcBef>
              <a:buFont typeface="Arial" charset="0"/>
              <a:buChar char="•"/>
            </a:pPr>
            <a:r>
              <a:rPr lang="en-US" sz="3200" dirty="0">
                <a:latin typeface="Calibri" pitchFamily="34" charset="0"/>
              </a:rPr>
              <a:t>Static is manually intensive and error prone</a:t>
            </a:r>
          </a:p>
          <a:p>
            <a:pPr marL="800100" lvl="1" indent="-342900">
              <a:spcBef>
                <a:spcPct val="20000"/>
              </a:spcBef>
              <a:buFont typeface="Arial" charset="0"/>
              <a:buChar char="•"/>
            </a:pPr>
            <a:r>
              <a:rPr lang="en-US" sz="3200" dirty="0">
                <a:latin typeface="Calibri" pitchFamily="34" charset="0"/>
              </a:rPr>
              <a:t>DHCP is</a:t>
            </a:r>
            <a:r>
              <a:rPr lang="en-US" sz="3200" dirty="0" smtClean="0">
                <a:latin typeface="Calibri" pitchFamily="34" charset="0"/>
              </a:rPr>
              <a:t> a </a:t>
            </a:r>
            <a:r>
              <a:rPr lang="en-US" sz="3200" dirty="0" err="1" smtClean="0">
                <a:latin typeface="Calibri" pitchFamily="34" charset="0"/>
              </a:rPr>
              <a:t>state</a:t>
            </a:r>
            <a:r>
              <a:rPr lang="en-US" sz="3200" dirty="0" err="1" smtClean="0">
                <a:latin typeface="Calibri" pitchFamily="34" charset="0"/>
              </a:rPr>
              <a:t>full</a:t>
            </a:r>
            <a:r>
              <a:rPr lang="en-US" sz="3200" dirty="0" smtClean="0">
                <a:latin typeface="Calibri" pitchFamily="34" charset="0"/>
              </a:rPr>
              <a:t> protocol </a:t>
            </a:r>
            <a:r>
              <a:rPr lang="en-US" sz="3200" dirty="0" smtClean="0">
                <a:latin typeface="Calibri" pitchFamily="34" charset="0"/>
              </a:rPr>
              <a:t>and </a:t>
            </a:r>
            <a:r>
              <a:rPr lang="en-US" sz="3200" dirty="0">
                <a:latin typeface="Calibri" pitchFamily="34" charset="0"/>
              </a:rPr>
              <a:t>requires manual configuration on server</a:t>
            </a:r>
          </a:p>
          <a:p>
            <a:pPr marL="342900" indent="-342900">
              <a:spcBef>
                <a:spcPct val="20000"/>
              </a:spcBef>
              <a:buFont typeface="Arial" charset="0"/>
              <a:buChar char="•"/>
            </a:pPr>
            <a:r>
              <a:rPr lang="en-US" sz="3200" dirty="0">
                <a:latin typeface="Calibri" pitchFamily="34" charset="0"/>
              </a:rPr>
              <a:t>IPv6 then added (in addition) stateless address auto-configuration</a:t>
            </a:r>
          </a:p>
          <a:p>
            <a:pPr marL="800100" lvl="1" indent="-342900">
              <a:spcBef>
                <a:spcPct val="20000"/>
              </a:spcBef>
              <a:buFont typeface="Arial" charset="0"/>
              <a:buChar char="•"/>
            </a:pPr>
            <a:r>
              <a:rPr lang="en-US" sz="3200" dirty="0">
                <a:latin typeface="Calibri" pitchFamily="34" charset="0"/>
              </a:rPr>
              <a:t>Routers advertise on-link </a:t>
            </a:r>
            <a:r>
              <a:rPr lang="en-US" sz="3200" dirty="0" smtClean="0">
                <a:latin typeface="Calibri" pitchFamily="34" charset="0"/>
              </a:rPr>
              <a:t>prefix</a:t>
            </a:r>
          </a:p>
          <a:p>
            <a:pPr marL="800100" lvl="1" indent="-342900">
              <a:spcBef>
                <a:spcPct val="20000"/>
              </a:spcBef>
              <a:buFont typeface="Arial" charset="0"/>
              <a:buChar char="•"/>
            </a:pPr>
            <a:r>
              <a:rPr lang="en-US" sz="3200" dirty="0">
                <a:latin typeface="Calibri" pitchFamily="34" charset="0"/>
              </a:rPr>
              <a:t>Hosts generate own suffix and append it to prefix</a:t>
            </a:r>
            <a:endParaRPr lang="en-US" sz="3200" dirty="0">
              <a:latin typeface="Calibri"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smtClean="0"/>
              <a:t>Suffix generation mechanisms</a:t>
            </a:r>
          </a:p>
        </p:txBody>
      </p:sp>
      <p:sp>
        <p:nvSpPr>
          <p:cNvPr id="68610"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342900" indent="-342900">
              <a:spcBef>
                <a:spcPct val="20000"/>
              </a:spcBef>
              <a:buFont typeface="Arial" charset="0"/>
              <a:buChar char="•"/>
            </a:pPr>
            <a:r>
              <a:rPr lang="en-US" sz="2400" dirty="0">
                <a:latin typeface="Calibri" pitchFamily="34" charset="0"/>
              </a:rPr>
              <a:t>Many suffix generation mechanisms are defined:</a:t>
            </a:r>
          </a:p>
          <a:p>
            <a:pPr marL="800100" lvl="1" indent="-342900">
              <a:spcBef>
                <a:spcPct val="20000"/>
              </a:spcBef>
              <a:buFont typeface="Arial" charset="0"/>
              <a:buChar char="•"/>
            </a:pPr>
            <a:r>
              <a:rPr lang="en-US" sz="2400" dirty="0">
                <a:latin typeface="Calibri" pitchFamily="34" charset="0"/>
              </a:rPr>
              <a:t>Manual configuration</a:t>
            </a:r>
          </a:p>
          <a:p>
            <a:pPr marL="800100" lvl="1" indent="-342900">
              <a:spcBef>
                <a:spcPct val="20000"/>
              </a:spcBef>
              <a:buFont typeface="Arial" charset="0"/>
              <a:buChar char="•"/>
            </a:pPr>
            <a:r>
              <a:rPr lang="en-US" sz="2400" dirty="0">
                <a:latin typeface="Calibri" pitchFamily="34" charset="0"/>
              </a:rPr>
              <a:t>Link-layer address derived</a:t>
            </a:r>
          </a:p>
          <a:p>
            <a:pPr marL="1257300" lvl="2" indent="-342900">
              <a:spcBef>
                <a:spcPct val="20000"/>
              </a:spcBef>
              <a:buFont typeface="Arial" charset="0"/>
              <a:buChar char="•"/>
            </a:pPr>
            <a:r>
              <a:rPr lang="en-US" sz="2400" dirty="0">
                <a:latin typeface="Calibri" pitchFamily="34" charset="0"/>
              </a:rPr>
              <a:t>MAC address (RFC 1972/2464)</a:t>
            </a:r>
          </a:p>
          <a:p>
            <a:pPr marL="1257300" lvl="2" indent="-342900">
              <a:spcBef>
                <a:spcPct val="20000"/>
              </a:spcBef>
              <a:buFont typeface="Arial" charset="0"/>
              <a:buChar char="•"/>
            </a:pPr>
            <a:r>
              <a:rPr lang="en-US" sz="2400" dirty="0">
                <a:latin typeface="Calibri" pitchFamily="34" charset="0"/>
              </a:rPr>
              <a:t>IPv4 address (many </a:t>
            </a:r>
            <a:r>
              <a:rPr lang="en-US" sz="2400" dirty="0" err="1">
                <a:latin typeface="Calibri" pitchFamily="34" charset="0"/>
              </a:rPr>
              <a:t>RFCs</a:t>
            </a:r>
            <a:r>
              <a:rPr lang="en-US" sz="2400" dirty="0">
                <a:latin typeface="Calibri" pitchFamily="34" charset="0"/>
              </a:rPr>
              <a:t>)</a:t>
            </a:r>
          </a:p>
          <a:p>
            <a:pPr marL="1257300" lvl="2" indent="-342900">
              <a:spcBef>
                <a:spcPct val="20000"/>
              </a:spcBef>
              <a:buFont typeface="Arial" charset="0"/>
              <a:buChar char="•"/>
            </a:pPr>
            <a:r>
              <a:rPr lang="en-US" sz="2400" dirty="0">
                <a:latin typeface="Calibri" pitchFamily="34" charset="0"/>
              </a:rPr>
              <a:t>IPv4 address + port (RFC 4380)</a:t>
            </a:r>
          </a:p>
          <a:p>
            <a:pPr marL="800100" lvl="1" indent="-342900">
              <a:spcBef>
                <a:spcPct val="20000"/>
              </a:spcBef>
              <a:buFont typeface="Arial" charset="0"/>
              <a:buChar char="•"/>
            </a:pPr>
            <a:r>
              <a:rPr lang="en-US" sz="2400" dirty="0">
                <a:latin typeface="Calibri" pitchFamily="34" charset="0"/>
              </a:rPr>
              <a:t>Random (RFC 3041/4941)</a:t>
            </a:r>
          </a:p>
          <a:p>
            <a:pPr marL="800100" lvl="1" indent="-342900">
              <a:spcBef>
                <a:spcPct val="20000"/>
              </a:spcBef>
              <a:buFont typeface="Arial" charset="0"/>
              <a:buChar char="•"/>
            </a:pPr>
            <a:r>
              <a:rPr lang="en-US" sz="2400" dirty="0">
                <a:latin typeface="Calibri" pitchFamily="34" charset="0"/>
              </a:rPr>
              <a:t>Hash of public key (RFC 3972</a:t>
            </a:r>
            <a:r>
              <a:rPr lang="en-US" sz="2400" dirty="0" smtClean="0">
                <a:latin typeface="Calibri" pitchFamily="34" charset="0"/>
              </a:rPr>
              <a:t>)</a:t>
            </a: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sz="4000" smtClean="0"/>
              <a:t>Agenda</a:t>
            </a:r>
          </a:p>
        </p:txBody>
      </p:sp>
      <p:sp>
        <p:nvSpPr>
          <p:cNvPr id="16386" name="Content Placeholder 2"/>
          <p:cNvSpPr>
            <a:spLocks noGrp="1"/>
          </p:cNvSpPr>
          <p:nvPr>
            <p:ph idx="1"/>
          </p:nvPr>
        </p:nvSpPr>
        <p:spPr>
          <a:xfrm>
            <a:off x="457200" y="1600200"/>
            <a:ext cx="8443913" cy="4756150"/>
          </a:xfrm>
        </p:spPr>
        <p:txBody>
          <a:bodyPr/>
          <a:lstStyle/>
          <a:p>
            <a:r>
              <a:rPr lang="en-US" dirty="0" smtClean="0"/>
              <a:t>Netflix </a:t>
            </a:r>
            <a:endParaRPr lang="en-US" dirty="0" smtClean="0"/>
          </a:p>
          <a:p>
            <a:r>
              <a:rPr lang="en-US" dirty="0" smtClean="0"/>
              <a:t>What is privacy? </a:t>
            </a:r>
          </a:p>
          <a:p>
            <a:r>
              <a:rPr lang="en-US" dirty="0" smtClean="0"/>
              <a:t>Examples &amp; Guidelines</a:t>
            </a:r>
          </a:p>
          <a:p>
            <a:pPr lvl="1"/>
            <a:r>
              <a:rPr lang="en-US" dirty="0" smtClean="0"/>
              <a:t>Network Access Authentication</a:t>
            </a:r>
          </a:p>
          <a:p>
            <a:pPr lvl="1"/>
            <a:r>
              <a:rPr lang="en-US" dirty="0" smtClean="0"/>
              <a:t>IPv6</a:t>
            </a:r>
            <a:endParaRPr lang="en-US" dirty="0" smtClean="0"/>
          </a:p>
          <a:p>
            <a:pPr lvl="1"/>
            <a:r>
              <a:rPr lang="en-US" dirty="0" err="1" smtClean="0"/>
              <a:t>OAuth</a:t>
            </a:r>
            <a:endParaRPr lang="en-US" dirty="0" smtClean="0"/>
          </a:p>
          <a:p>
            <a:pPr lvl="1"/>
            <a:r>
              <a:rPr lang="en-US" dirty="0" smtClean="0"/>
              <a:t>SIP-based Real-Time </a:t>
            </a:r>
            <a:r>
              <a:rPr lang="en-US" dirty="0" smtClean="0"/>
              <a:t>Communication</a:t>
            </a:r>
          </a:p>
          <a:p>
            <a:r>
              <a:rPr lang="en-US" dirty="0" smtClean="0"/>
              <a:t>Summary</a:t>
            </a:r>
            <a:endParaRPr lang="en-US" dirty="0" smtClean="0"/>
          </a:p>
        </p:txBody>
      </p:sp>
      <p:sp>
        <p:nvSpPr>
          <p:cNvPr id="4" name="Slide Number Placeholder 3"/>
          <p:cNvSpPr>
            <a:spLocks noGrp="1"/>
          </p:cNvSpPr>
          <p:nvPr>
            <p:ph type="sldNum" sz="quarter" idx="12"/>
          </p:nvPr>
        </p:nvSpPr>
        <p:spPr/>
        <p:txBody>
          <a:bodyPr/>
          <a:lstStyle/>
          <a:p>
            <a:pPr>
              <a:defRPr/>
            </a:pPr>
            <a:fld id="{CC58197E-3DA5-42F7-A30C-A7407B15943E}"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dirty="0" smtClean="0"/>
              <a:t>Guidelines</a:t>
            </a:r>
            <a:endParaRPr lang="en-US" dirty="0" smtClean="0"/>
          </a:p>
        </p:txBody>
      </p:sp>
      <p:sp>
        <p:nvSpPr>
          <p:cNvPr id="66562"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342900" indent="-342900">
              <a:spcBef>
                <a:spcPct val="20000"/>
              </a:spcBef>
              <a:buFont typeface="Arial" charset="0"/>
              <a:buChar char="•"/>
            </a:pPr>
            <a:r>
              <a:rPr lang="en-US" sz="2800" b="1" dirty="0" smtClean="0"/>
              <a:t>Identifiers</a:t>
            </a:r>
            <a:r>
              <a:rPr lang="en-US" sz="2800" dirty="0" smtClean="0"/>
              <a:t>.  What identifiers does the protocol use for distinguishing initiators of communications</a:t>
            </a:r>
            <a:r>
              <a:rPr lang="en-US" sz="2800" dirty="0" smtClean="0"/>
              <a:t>?</a:t>
            </a:r>
          </a:p>
          <a:p>
            <a:pPr marL="342900" indent="-342900">
              <a:spcBef>
                <a:spcPct val="20000"/>
              </a:spcBef>
              <a:buFont typeface="Arial" charset="0"/>
              <a:buChar char="•"/>
            </a:pPr>
            <a:r>
              <a:rPr lang="en-US" sz="2800" b="1" dirty="0" smtClean="0"/>
              <a:t>Persistence </a:t>
            </a:r>
            <a:r>
              <a:rPr lang="en-US" sz="2800" b="1" dirty="0" smtClean="0"/>
              <a:t>of identifiers</a:t>
            </a:r>
            <a:r>
              <a:rPr lang="en-US" sz="2800" dirty="0" smtClean="0"/>
              <a:t>.  What assumptions are made in </a:t>
            </a:r>
            <a:r>
              <a:rPr lang="en-US" sz="2800" dirty="0" smtClean="0"/>
              <a:t>the protocol </a:t>
            </a:r>
            <a:r>
              <a:rPr lang="en-US" sz="2800" dirty="0" smtClean="0"/>
              <a:t>design about the lifetime of the identifiers?  Does the protocol allow implementers or users to delete or replace identifiers?  How often does the specification recommend to delete or replace identifiers by default?  Can the identifiers, along with other state information, be set to automatically expire?</a:t>
            </a:r>
            <a:endParaRPr lang="en-US" sz="2800" dirty="0">
              <a:latin typeface="Calibri"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dirty="0" smtClean="0"/>
              <a:t>IPv6 Privacy Addresses</a:t>
            </a:r>
            <a:endParaRPr lang="en-US" dirty="0" smtClean="0"/>
          </a:p>
        </p:txBody>
      </p:sp>
      <p:sp>
        <p:nvSpPr>
          <p:cNvPr id="3"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342900" indent="-342900" fontAlgn="auto">
              <a:spcBef>
                <a:spcPct val="20000"/>
              </a:spcBef>
              <a:spcAft>
                <a:spcPts val="0"/>
              </a:spcAft>
              <a:buFont typeface="Arial" charset="0"/>
              <a:buChar char="•"/>
              <a:defRPr/>
            </a:pPr>
            <a:r>
              <a:rPr lang="en-US" sz="2000" dirty="0">
                <a:latin typeface="+mn-lt"/>
                <a:cs typeface="+mn-cs"/>
              </a:rPr>
              <a:t>IPv6 (RFC 2462) specified creating suffix from (globally-unique) MAC address</a:t>
            </a:r>
            <a:endParaRPr lang="en-US" sz="2000" dirty="0" smtClean="0">
              <a:latin typeface="+mn-lt"/>
              <a:cs typeface="+mn-cs"/>
            </a:endParaRPr>
          </a:p>
          <a:p>
            <a:pPr marL="457200" indent="-457200" fontAlgn="auto">
              <a:spcBef>
                <a:spcPct val="20000"/>
              </a:spcBef>
              <a:spcAft>
                <a:spcPts val="0"/>
              </a:spcAft>
              <a:buFont typeface="Arial"/>
              <a:buChar char="•"/>
              <a:defRPr/>
            </a:pPr>
            <a:r>
              <a:rPr lang="en-US" sz="2000" dirty="0" smtClean="0">
                <a:latin typeface="+mn-lt"/>
                <a:cs typeface="+mn-cs"/>
              </a:rPr>
              <a:t>Unique </a:t>
            </a:r>
            <a:r>
              <a:rPr lang="en-US" sz="2000" dirty="0">
                <a:latin typeface="+mn-lt"/>
                <a:cs typeface="+mn-cs"/>
              </a:rPr>
              <a:t>suffix means can be tracked as move</a:t>
            </a:r>
          </a:p>
          <a:p>
            <a:pPr marL="914400" lvl="1" indent="-457200" fontAlgn="auto">
              <a:spcBef>
                <a:spcPct val="20000"/>
              </a:spcBef>
              <a:spcAft>
                <a:spcPts val="0"/>
              </a:spcAft>
              <a:buFont typeface="Arial"/>
              <a:buChar char="•"/>
              <a:defRPr/>
            </a:pPr>
            <a:r>
              <a:rPr lang="en-US" sz="2000" dirty="0">
                <a:latin typeface="+mn-lt"/>
                <a:cs typeface="+mn-cs"/>
              </a:rPr>
              <a:t>Web sites (not just ones you authenticate to) can correlate where you’ve been</a:t>
            </a:r>
          </a:p>
          <a:p>
            <a:pPr marL="457200" indent="-457200" fontAlgn="auto">
              <a:spcBef>
                <a:spcPct val="20000"/>
              </a:spcBef>
              <a:spcAft>
                <a:spcPts val="0"/>
              </a:spcAft>
              <a:buFont typeface="Arial"/>
              <a:buChar char="•"/>
              <a:defRPr/>
            </a:pPr>
            <a:r>
              <a:rPr lang="en-US" sz="2000" dirty="0">
                <a:latin typeface="+mn-lt"/>
                <a:cs typeface="+mn-cs"/>
              </a:rPr>
              <a:t>“Permanent” suffix means can be tracked over long </a:t>
            </a:r>
            <a:r>
              <a:rPr lang="en-US" sz="2000" dirty="0" smtClean="0">
                <a:latin typeface="+mn-lt"/>
                <a:cs typeface="+mn-cs"/>
              </a:rPr>
              <a:t>timescales</a:t>
            </a:r>
          </a:p>
          <a:p>
            <a:pPr marL="342900" indent="-342900">
              <a:spcBef>
                <a:spcPct val="20000"/>
              </a:spcBef>
              <a:buFont typeface="Arial" charset="0"/>
              <a:buChar char="•"/>
            </a:pPr>
            <a:r>
              <a:rPr lang="en-US" sz="2000" dirty="0" smtClean="0">
                <a:latin typeface="Calibri" pitchFamily="34" charset="0"/>
              </a:rPr>
              <a:t>RFC 3041 defines “temporary addresses” (aka “privacy addresses”) used for outbound connections</a:t>
            </a:r>
          </a:p>
          <a:p>
            <a:pPr marL="800100" lvl="1" indent="-342900">
              <a:spcBef>
                <a:spcPct val="20000"/>
              </a:spcBef>
              <a:buFont typeface="Arial" charset="0"/>
              <a:buChar char="•"/>
            </a:pPr>
            <a:r>
              <a:rPr lang="en-US" sz="2000" dirty="0" smtClean="0">
                <a:latin typeface="Calibri" pitchFamily="34" charset="0"/>
              </a:rPr>
              <a:t>Randomly generated</a:t>
            </a:r>
          </a:p>
          <a:p>
            <a:pPr marL="800100" lvl="1" indent="-342900">
              <a:spcBef>
                <a:spcPct val="20000"/>
              </a:spcBef>
              <a:buFont typeface="Arial" charset="0"/>
              <a:buChar char="•"/>
            </a:pPr>
            <a:r>
              <a:rPr lang="en-US" sz="2000" dirty="0" smtClean="0">
                <a:latin typeface="Calibri" pitchFamily="34" charset="0"/>
              </a:rPr>
              <a:t>Changes daily by default (1d preferred, 7d valid)</a:t>
            </a:r>
          </a:p>
          <a:p>
            <a:pPr marL="342900" indent="-342900">
              <a:spcBef>
                <a:spcPct val="20000"/>
              </a:spcBef>
              <a:buFont typeface="Arial" charset="0"/>
              <a:buChar char="•"/>
            </a:pPr>
            <a:r>
              <a:rPr lang="en-US" sz="2000" dirty="0" smtClean="0">
                <a:latin typeface="Calibri" pitchFamily="34" charset="0"/>
              </a:rPr>
              <a:t>Idea was that you use temporary addresses for anonymous web browsing etc. and “public” addresses for advertising in DNS etc.</a:t>
            </a:r>
          </a:p>
          <a:p>
            <a:pPr marL="342900" indent="-342900">
              <a:spcBef>
                <a:spcPct val="20000"/>
              </a:spcBef>
              <a:buFont typeface="Arial" charset="0"/>
              <a:buChar char="•"/>
            </a:pPr>
            <a:r>
              <a:rPr lang="en-US" sz="2000" dirty="0" smtClean="0">
                <a:latin typeface="Calibri" pitchFamily="34" charset="0"/>
              </a:rPr>
              <a:t>DON’T mix temporary &amp; public addresses, or the temporary addresses become </a:t>
            </a:r>
            <a:r>
              <a:rPr lang="en-US" sz="2000" dirty="0" err="1" smtClean="0">
                <a:latin typeface="Calibri" pitchFamily="34" charset="0"/>
              </a:rPr>
              <a:t>correlatable</a:t>
            </a:r>
            <a:endParaRPr lang="en-US" sz="2000" dirty="0" smtClean="0">
              <a:latin typeface="Calibri" pitchFamily="34" charset="0"/>
              <a:ea typeface="ＭＳ Ｐゴシック" pitchFamily="34" charset="-128"/>
            </a:endParaRPr>
          </a:p>
          <a:p>
            <a:pPr marL="457200" indent="-457200" fontAlgn="auto">
              <a:spcBef>
                <a:spcPct val="20000"/>
              </a:spcBef>
              <a:spcAft>
                <a:spcPts val="0"/>
              </a:spcAft>
              <a:buFont typeface="Arial"/>
              <a:buChar char="•"/>
              <a:defRPr/>
            </a:pPr>
            <a:endParaRPr lang="en-US" sz="1600" dirty="0">
              <a:latin typeface="+mn-lt"/>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smtClean="0"/>
              <a:t>Lessons Learned</a:t>
            </a:r>
          </a:p>
        </p:txBody>
      </p:sp>
      <p:sp>
        <p:nvSpPr>
          <p:cNvPr id="72706"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342900" indent="-342900">
              <a:spcBef>
                <a:spcPct val="20000"/>
              </a:spcBef>
              <a:buFont typeface="Arial" charset="0"/>
              <a:buChar char="•"/>
            </a:pPr>
            <a:r>
              <a:rPr lang="en-US" sz="3200" dirty="0">
                <a:latin typeface="Calibri" pitchFamily="34" charset="0"/>
              </a:rPr>
              <a:t>Think about privacy up front.</a:t>
            </a:r>
          </a:p>
          <a:p>
            <a:pPr marL="342900" indent="-342900">
              <a:spcBef>
                <a:spcPct val="20000"/>
              </a:spcBef>
              <a:buFont typeface="Arial" charset="0"/>
              <a:buChar char="•"/>
            </a:pPr>
            <a:r>
              <a:rPr lang="en-US" sz="3200" dirty="0">
                <a:latin typeface="Calibri" pitchFamily="34" charset="0"/>
              </a:rPr>
              <a:t>If you specify non-privacy solution first, it’ll be seen as required and there will be barriers to privacy.</a:t>
            </a:r>
          </a:p>
          <a:p>
            <a:pPr marL="342900" indent="-342900">
              <a:spcBef>
                <a:spcPct val="20000"/>
              </a:spcBef>
              <a:buFont typeface="Arial" charset="0"/>
              <a:buChar char="•"/>
            </a:pPr>
            <a:r>
              <a:rPr lang="en-US" sz="3200" dirty="0">
                <a:latin typeface="Calibri" pitchFamily="34" charset="0"/>
              </a:rPr>
              <a:t>Stable identifiers (incl. MAC address) often cause concerns.</a:t>
            </a:r>
          </a:p>
          <a:p>
            <a:pPr marL="342900" indent="-342900">
              <a:spcBef>
                <a:spcPct val="20000"/>
              </a:spcBef>
              <a:buFont typeface="Arial" charset="0"/>
              <a:buChar char="•"/>
            </a:pPr>
            <a:r>
              <a:rPr lang="en-US" sz="3200" dirty="0">
                <a:latin typeface="Calibri" pitchFamily="34" charset="0"/>
              </a:rPr>
              <a:t>Mixing stable identifiers and “privacy” identifiers is easy to do by accident.</a:t>
            </a:r>
            <a:endParaRPr lang="en-US" sz="3200" dirty="0">
              <a:latin typeface="Calibri"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7" name="Title 1"/>
          <p:cNvSpPr>
            <a:spLocks noGrp="1"/>
          </p:cNvSpPr>
          <p:nvPr>
            <p:ph type="ctrTitle"/>
          </p:nvPr>
        </p:nvSpPr>
        <p:spPr>
          <a:xfrm>
            <a:off x="457200" y="2130425"/>
            <a:ext cx="8229600" cy="1470025"/>
          </a:xfrm>
        </p:spPr>
        <p:txBody>
          <a:bodyPr/>
          <a:lstStyle/>
          <a:p>
            <a:r>
              <a:rPr lang="en-US" sz="4000" smtClean="0"/>
              <a:t>Use Case: </a:t>
            </a:r>
            <a:br>
              <a:rPr lang="en-US" sz="4000" smtClean="0"/>
            </a:br>
            <a:r>
              <a:rPr lang="en-US" sz="4000" smtClean="0"/>
              <a:t>OAuth</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sz="3600" smtClean="0"/>
              <a:t>Protocol Development Example</a:t>
            </a:r>
            <a:br>
              <a:rPr lang="en-US" sz="3600" smtClean="0"/>
            </a:br>
            <a:r>
              <a:rPr lang="en-US" sz="3600" smtClean="0"/>
              <a:t>Stage 1: Identification of a problem</a:t>
            </a:r>
          </a:p>
        </p:txBody>
      </p:sp>
      <p:sp>
        <p:nvSpPr>
          <p:cNvPr id="4" name="Slide Number Placeholder 3"/>
          <p:cNvSpPr>
            <a:spLocks noGrp="1"/>
          </p:cNvSpPr>
          <p:nvPr>
            <p:ph type="sldNum" sz="quarter" idx="12"/>
          </p:nvPr>
        </p:nvSpPr>
        <p:spPr/>
        <p:txBody>
          <a:bodyPr/>
          <a:lstStyle/>
          <a:p>
            <a:pPr>
              <a:defRPr/>
            </a:pPr>
            <a:fld id="{AF4E9B95-E9FA-4533-A41A-4A882B90B426}" type="slidenum">
              <a:rPr lang="en-US" smtClean="0"/>
              <a:pPr>
                <a:defRPr/>
              </a:pPr>
              <a:t>24</a:t>
            </a:fld>
            <a:endParaRPr lang="en-US"/>
          </a:p>
        </p:txBody>
      </p:sp>
      <p:sp>
        <p:nvSpPr>
          <p:cNvPr id="5" name="Content Placeholder 4"/>
          <p:cNvSpPr>
            <a:spLocks noGrp="1"/>
          </p:cNvSpPr>
          <p:nvPr>
            <p:ph idx="1"/>
          </p:nvPr>
        </p:nvSpPr>
        <p:spPr>
          <a:xfrm>
            <a:off x="457200" y="1600200"/>
            <a:ext cx="2441575" cy="4833938"/>
          </a:xfrm>
        </p:spPr>
        <p:txBody>
          <a:bodyPr rtlCol="0">
            <a:normAutofit fontScale="77500" lnSpcReduction="20000"/>
          </a:bodyPr>
          <a:lstStyle/>
          <a:p>
            <a:pPr fontAlgn="auto">
              <a:spcAft>
                <a:spcPts val="0"/>
              </a:spcAft>
              <a:buFont typeface="Arial"/>
              <a:buChar char="•"/>
              <a:defRPr/>
            </a:pPr>
            <a:r>
              <a:rPr lang="en-US" dirty="0" smtClean="0"/>
              <a:t>Web mash-ups use data from different sources. </a:t>
            </a:r>
          </a:p>
          <a:p>
            <a:pPr fontAlgn="auto">
              <a:spcAft>
                <a:spcPts val="0"/>
              </a:spcAft>
              <a:buFont typeface="Arial"/>
              <a:buChar char="•"/>
              <a:defRPr/>
            </a:pPr>
            <a:r>
              <a:rPr lang="en-US" dirty="0" smtClean="0"/>
              <a:t>No problem reading public data but protected data requires credentials.</a:t>
            </a:r>
          </a:p>
          <a:p>
            <a:pPr fontAlgn="auto">
              <a:spcAft>
                <a:spcPts val="0"/>
              </a:spcAft>
              <a:buFont typeface="Arial"/>
              <a:buChar char="•"/>
              <a:defRPr/>
            </a:pPr>
            <a:r>
              <a:rPr lang="en-US" dirty="0" smtClean="0"/>
              <a:t>Credential sharing leads to security and privacy problems.</a:t>
            </a:r>
          </a:p>
        </p:txBody>
      </p:sp>
      <p:pic>
        <p:nvPicPr>
          <p:cNvPr id="51204" name="Picture 4"/>
          <p:cNvPicPr>
            <a:picLocks noChangeAspect="1" noChangeArrowheads="1"/>
          </p:cNvPicPr>
          <p:nvPr/>
        </p:nvPicPr>
        <p:blipFill>
          <a:blip r:embed="rId2"/>
          <a:srcRect l="1750" t="888" r="2888"/>
          <a:stretch>
            <a:fillRect/>
          </a:stretch>
        </p:blipFill>
        <p:spPr bwMode="auto">
          <a:xfrm>
            <a:off x="3059113" y="1417638"/>
            <a:ext cx="5818187" cy="50165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5" name="Title 1"/>
          <p:cNvSpPr>
            <a:spLocks noGrp="1"/>
          </p:cNvSpPr>
          <p:nvPr>
            <p:ph type="title"/>
          </p:nvPr>
        </p:nvSpPr>
        <p:spPr>
          <a:xfrm>
            <a:off x="250825" y="274638"/>
            <a:ext cx="8639175" cy="1143000"/>
          </a:xfrm>
        </p:spPr>
        <p:txBody>
          <a:bodyPr/>
          <a:lstStyle/>
          <a:p>
            <a:r>
              <a:rPr lang="en-US" sz="3600" smtClean="0"/>
              <a:t>Protocol Development Example</a:t>
            </a:r>
            <a:br>
              <a:rPr lang="en-US" sz="3600" smtClean="0"/>
            </a:br>
            <a:r>
              <a:rPr lang="en-US" sz="3600" smtClean="0"/>
              <a:t>Stage 2: Initial Deployment</a:t>
            </a:r>
          </a:p>
        </p:txBody>
      </p:sp>
      <p:sp>
        <p:nvSpPr>
          <p:cNvPr id="3" name="Content Placeholder 2"/>
          <p:cNvSpPr>
            <a:spLocks noGrp="1"/>
          </p:cNvSpPr>
          <p:nvPr>
            <p:ph idx="1"/>
          </p:nvPr>
        </p:nvSpPr>
        <p:spPr>
          <a:xfrm>
            <a:off x="457200" y="1600200"/>
            <a:ext cx="8229600" cy="4756150"/>
          </a:xfrm>
        </p:spPr>
        <p:txBody>
          <a:bodyPr rtlCol="0">
            <a:normAutofit fontScale="92500"/>
          </a:bodyPr>
          <a:lstStyle/>
          <a:p>
            <a:pPr fontAlgn="auto">
              <a:spcAft>
                <a:spcPts val="0"/>
              </a:spcAft>
              <a:buFont typeface="Arial"/>
              <a:buChar char="•"/>
              <a:defRPr/>
            </a:pPr>
            <a:r>
              <a:rPr lang="en-US" dirty="0" smtClean="0"/>
              <a:t>Around 2006: Companies create ad-hoc solutions and offer them on their Web pages</a:t>
            </a:r>
          </a:p>
          <a:p>
            <a:pPr fontAlgn="auto">
              <a:spcAft>
                <a:spcPts val="0"/>
              </a:spcAft>
              <a:buFont typeface="Arial"/>
              <a:buChar char="•"/>
              <a:defRPr/>
            </a:pPr>
            <a:r>
              <a:rPr lang="en-US" dirty="0" smtClean="0"/>
              <a:t>Early 2007: Group of people gather to agree on a common solution. </a:t>
            </a:r>
            <a:r>
              <a:rPr lang="en-US" dirty="0" err="1" smtClean="0"/>
              <a:t>OAuth</a:t>
            </a:r>
            <a:r>
              <a:rPr lang="en-US" dirty="0" smtClean="0"/>
              <a:t> starts to exist.</a:t>
            </a:r>
          </a:p>
          <a:p>
            <a:pPr fontAlgn="auto">
              <a:spcAft>
                <a:spcPts val="0"/>
              </a:spcAft>
              <a:buFont typeface="Arial"/>
              <a:buChar char="•"/>
              <a:defRPr/>
            </a:pPr>
            <a:endParaRPr lang="en-US" dirty="0" smtClean="0"/>
          </a:p>
          <a:p>
            <a:pPr fontAlgn="auto">
              <a:spcAft>
                <a:spcPts val="0"/>
              </a:spcAft>
              <a:buFont typeface="Arial"/>
              <a:buChar char="•"/>
              <a:defRPr/>
            </a:pPr>
            <a:endParaRPr lang="en-US" dirty="0" smtClean="0"/>
          </a:p>
          <a:p>
            <a:pPr fontAlgn="auto">
              <a:spcAft>
                <a:spcPts val="0"/>
              </a:spcAft>
              <a:buFont typeface="Arial"/>
              <a:buNone/>
              <a:defRPr/>
            </a:pPr>
            <a:r>
              <a:rPr lang="en-US" dirty="0" smtClean="0"/>
              <a:t> </a:t>
            </a:r>
          </a:p>
          <a:p>
            <a:pPr fontAlgn="auto">
              <a:spcAft>
                <a:spcPts val="0"/>
              </a:spcAft>
              <a:buFont typeface="Arial"/>
              <a:buNone/>
              <a:defRPr/>
            </a:pPr>
            <a:endParaRPr lang="en-US" dirty="0" smtClean="0"/>
          </a:p>
          <a:p>
            <a:pPr fontAlgn="auto">
              <a:spcAft>
                <a:spcPts val="0"/>
              </a:spcAft>
              <a:buFont typeface="Arial"/>
              <a:buChar char="•"/>
              <a:defRPr/>
            </a:pPr>
            <a:r>
              <a:rPr lang="en-US" dirty="0" smtClean="0"/>
              <a:t>Late 2007: Deployment of </a:t>
            </a:r>
            <a:r>
              <a:rPr lang="en-US" dirty="0" err="1" smtClean="0"/>
              <a:t>OAuth</a:t>
            </a:r>
            <a:r>
              <a:rPr lang="en-US" dirty="0" smtClean="0"/>
              <a:t> well on its way.</a:t>
            </a:r>
          </a:p>
        </p:txBody>
      </p:sp>
      <p:sp>
        <p:nvSpPr>
          <p:cNvPr id="4" name="Slide Number Placeholder 3"/>
          <p:cNvSpPr>
            <a:spLocks noGrp="1"/>
          </p:cNvSpPr>
          <p:nvPr>
            <p:ph type="sldNum" sz="quarter" idx="12"/>
          </p:nvPr>
        </p:nvSpPr>
        <p:spPr/>
        <p:txBody>
          <a:bodyPr/>
          <a:lstStyle/>
          <a:p>
            <a:pPr>
              <a:defRPr/>
            </a:pPr>
            <a:fld id="{EDE8AD7B-015A-474D-A56D-4DBF28CFB808}" type="slidenum">
              <a:rPr lang="en-US" smtClean="0"/>
              <a:pPr>
                <a:defRPr/>
              </a:pPr>
              <a:t>25</a:t>
            </a:fld>
            <a:endParaRPr lang="en-US"/>
          </a:p>
        </p:txBody>
      </p:sp>
      <p:pic>
        <p:nvPicPr>
          <p:cNvPr id="52228" name="Picture 4"/>
          <p:cNvPicPr>
            <a:picLocks noChangeAspect="1" noChangeArrowheads="1"/>
          </p:cNvPicPr>
          <p:nvPr/>
        </p:nvPicPr>
        <p:blipFill>
          <a:blip r:embed="rId2"/>
          <a:srcRect/>
          <a:stretch>
            <a:fillRect/>
          </a:stretch>
        </p:blipFill>
        <p:spPr bwMode="auto">
          <a:xfrm>
            <a:off x="3109913" y="3594100"/>
            <a:ext cx="2136775" cy="212883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49" name="Title 1"/>
          <p:cNvSpPr>
            <a:spLocks noGrp="1"/>
          </p:cNvSpPr>
          <p:nvPr>
            <p:ph type="title"/>
          </p:nvPr>
        </p:nvSpPr>
        <p:spPr>
          <a:xfrm>
            <a:off x="0" y="274638"/>
            <a:ext cx="9144000" cy="1143000"/>
          </a:xfrm>
        </p:spPr>
        <p:txBody>
          <a:bodyPr/>
          <a:lstStyle/>
          <a:p>
            <a:r>
              <a:rPr lang="en-US" sz="3600" smtClean="0"/>
              <a:t>Protocol Development Example</a:t>
            </a:r>
            <a:br>
              <a:rPr lang="en-US" sz="3600" smtClean="0"/>
            </a:br>
            <a:r>
              <a:rPr lang="en-US" sz="3600" smtClean="0"/>
              <a:t>Stage 3: IETF Standardization/Deployment</a:t>
            </a:r>
          </a:p>
        </p:txBody>
      </p:sp>
      <p:sp>
        <p:nvSpPr>
          <p:cNvPr id="3" name="Content Placeholder 2"/>
          <p:cNvSpPr>
            <a:spLocks noGrp="1"/>
          </p:cNvSpPr>
          <p:nvPr>
            <p:ph idx="1"/>
          </p:nvPr>
        </p:nvSpPr>
        <p:spPr>
          <a:xfrm>
            <a:off x="457200" y="1600200"/>
            <a:ext cx="8229600" cy="5121275"/>
          </a:xfrm>
        </p:spPr>
        <p:txBody>
          <a:bodyPr rtlCol="0">
            <a:normAutofit fontScale="77500" lnSpcReduction="20000"/>
          </a:bodyPr>
          <a:lstStyle/>
          <a:p>
            <a:pPr fontAlgn="auto">
              <a:spcAft>
                <a:spcPts val="0"/>
              </a:spcAft>
              <a:buFont typeface="Arial"/>
              <a:buChar char="•"/>
              <a:defRPr/>
            </a:pPr>
            <a:r>
              <a:rPr lang="en-US" dirty="0" smtClean="0"/>
              <a:t>Early 2009: Working group gets created. </a:t>
            </a:r>
          </a:p>
          <a:p>
            <a:pPr fontAlgn="auto">
              <a:spcAft>
                <a:spcPts val="0"/>
              </a:spcAft>
              <a:buFont typeface="Arial"/>
              <a:buChar char="•"/>
              <a:defRPr/>
            </a:pPr>
            <a:r>
              <a:rPr lang="en-US" dirty="0" smtClean="0"/>
              <a:t>2012: Working group still works on standardizing </a:t>
            </a:r>
            <a:r>
              <a:rPr lang="en-US" dirty="0" err="1" smtClean="0"/>
              <a:t>OAuth</a:t>
            </a:r>
            <a:r>
              <a:rPr lang="en-US" dirty="0" smtClean="0"/>
              <a:t> 2.0. </a:t>
            </a:r>
          </a:p>
          <a:p>
            <a:pPr lvl="1" fontAlgn="auto">
              <a:spcAft>
                <a:spcPts val="0"/>
              </a:spcAft>
              <a:buFont typeface="Arial"/>
              <a:buChar char="–"/>
              <a:defRPr/>
            </a:pPr>
            <a:r>
              <a:rPr lang="en-US" dirty="0" smtClean="0"/>
              <a:t>Protocol sees widespread deployment to enables data sharing on the Internet. </a:t>
            </a:r>
          </a:p>
          <a:p>
            <a:pPr lvl="1" fontAlgn="auto">
              <a:spcAft>
                <a:spcPts val="0"/>
              </a:spcAft>
              <a:buFont typeface="Arial"/>
              <a:buChar char="–"/>
              <a:defRPr/>
            </a:pPr>
            <a:r>
              <a:rPr lang="en-US" dirty="0" smtClean="0"/>
              <a:t>Working group has 850+ members. </a:t>
            </a:r>
          </a:p>
          <a:p>
            <a:pPr lvl="2" fontAlgn="auto">
              <a:spcAft>
                <a:spcPts val="0"/>
              </a:spcAft>
              <a:buFont typeface="Arial"/>
              <a:buChar char="•"/>
              <a:defRPr/>
            </a:pPr>
            <a:r>
              <a:rPr lang="en-US" dirty="0" smtClean="0"/>
              <a:t>50+ are actively contributing in the standardization process</a:t>
            </a:r>
          </a:p>
          <a:p>
            <a:pPr lvl="2" fontAlgn="auto">
              <a:spcAft>
                <a:spcPts val="0"/>
              </a:spcAft>
              <a:buFont typeface="Arial"/>
              <a:buChar char="•"/>
              <a:defRPr/>
            </a:pPr>
            <a:r>
              <a:rPr lang="en-US" dirty="0" smtClean="0"/>
              <a:t>10+ people belong to the inner core </a:t>
            </a:r>
          </a:p>
          <a:p>
            <a:pPr lvl="1" fontAlgn="auto">
              <a:spcAft>
                <a:spcPts val="0"/>
              </a:spcAft>
              <a:buFont typeface="Arial"/>
              <a:buChar char="–"/>
              <a:defRPr/>
            </a:pPr>
            <a:r>
              <a:rPr lang="en-US" dirty="0" smtClean="0"/>
              <a:t>Available implementations: thousands</a:t>
            </a:r>
          </a:p>
          <a:p>
            <a:pPr fontAlgn="auto">
              <a:spcAft>
                <a:spcPts val="0"/>
              </a:spcAft>
              <a:buFont typeface="Arial"/>
              <a:buChar char="•"/>
              <a:defRPr/>
            </a:pPr>
            <a:r>
              <a:rPr lang="en-US" dirty="0" smtClean="0"/>
              <a:t>Related groups start to appear:</a:t>
            </a:r>
          </a:p>
          <a:p>
            <a:pPr lvl="1" fontAlgn="auto">
              <a:spcAft>
                <a:spcPts val="0"/>
              </a:spcAft>
              <a:buFont typeface="Arial"/>
              <a:buChar char="–"/>
              <a:defRPr/>
            </a:pPr>
            <a:r>
              <a:rPr lang="en-US" dirty="0" smtClean="0"/>
              <a:t>IETF JavaScript Object Signing and Encryption (JOSE)</a:t>
            </a:r>
          </a:p>
          <a:p>
            <a:pPr lvl="1" fontAlgn="auto">
              <a:spcAft>
                <a:spcPts val="0"/>
              </a:spcAft>
              <a:buFont typeface="Arial"/>
              <a:buChar char="–"/>
              <a:defRPr/>
            </a:pPr>
            <a:r>
              <a:rPr lang="en-US" dirty="0" smtClean="0"/>
              <a:t>W3C JavaScript Crypto API</a:t>
            </a:r>
          </a:p>
          <a:p>
            <a:pPr lvl="1" fontAlgn="auto">
              <a:spcAft>
                <a:spcPts val="0"/>
              </a:spcAft>
              <a:buFont typeface="Arial"/>
              <a:buChar char="–"/>
              <a:defRPr/>
            </a:pPr>
            <a:r>
              <a:rPr lang="en-US" dirty="0" smtClean="0"/>
              <a:t>IETF Secure Cloud Identity Management (SCIM)</a:t>
            </a:r>
          </a:p>
          <a:p>
            <a:pPr fontAlgn="auto">
              <a:spcAft>
                <a:spcPts val="0"/>
              </a:spcAft>
              <a:buFont typeface="Arial"/>
              <a:buChar char="•"/>
              <a:defRPr/>
            </a:pPr>
            <a:r>
              <a:rPr lang="en-US" dirty="0" err="1" smtClean="0"/>
              <a:t>OAuth</a:t>
            </a:r>
            <a:r>
              <a:rPr lang="en-US" dirty="0" smtClean="0"/>
              <a:t> gets used by other </a:t>
            </a:r>
            <a:r>
              <a:rPr lang="en-US" dirty="0" err="1" smtClean="0"/>
              <a:t>SDOs</a:t>
            </a:r>
            <a:r>
              <a:rPr lang="en-US" dirty="0" smtClean="0"/>
              <a:t> in their architecture.</a:t>
            </a:r>
          </a:p>
          <a:p>
            <a:pPr lvl="1" fontAlgn="auto">
              <a:spcAft>
                <a:spcPts val="0"/>
              </a:spcAft>
              <a:buFont typeface="Arial"/>
              <a:buChar char="–"/>
              <a:defRPr/>
            </a:pPr>
            <a:r>
              <a:rPr lang="en-US" dirty="0" smtClean="0"/>
              <a:t>Examples: NIST </a:t>
            </a:r>
            <a:r>
              <a:rPr lang="en-US" dirty="0" err="1" smtClean="0"/>
              <a:t>GreenButton</a:t>
            </a:r>
            <a:r>
              <a:rPr lang="en-US" dirty="0" smtClean="0"/>
              <a:t>/Smart Grids, GSMA/OMA </a:t>
            </a:r>
            <a:r>
              <a:rPr lang="en-US" dirty="0" err="1" smtClean="0"/>
              <a:t>OneAPI</a:t>
            </a:r>
            <a:r>
              <a:rPr lang="en-US" dirty="0" smtClean="0"/>
              <a:t> </a:t>
            </a:r>
          </a:p>
          <a:p>
            <a:pPr fontAlgn="auto">
              <a:spcAft>
                <a:spcPts val="0"/>
              </a:spcAft>
              <a:buFont typeface="Arial"/>
              <a:buChar char="•"/>
              <a:defRPr/>
            </a:pPr>
            <a:endParaRPr lang="en-US" dirty="0" smtClean="0"/>
          </a:p>
          <a:p>
            <a:pPr lvl="1" fontAlgn="auto">
              <a:spcAft>
                <a:spcPts val="0"/>
              </a:spcAft>
              <a:buFont typeface="Arial"/>
              <a:buChar char="–"/>
              <a:defRPr/>
            </a:pPr>
            <a:endParaRPr lang="en-US" dirty="0" smtClean="0"/>
          </a:p>
        </p:txBody>
      </p:sp>
      <p:sp>
        <p:nvSpPr>
          <p:cNvPr id="4" name="Slide Number Placeholder 3"/>
          <p:cNvSpPr>
            <a:spLocks noGrp="1"/>
          </p:cNvSpPr>
          <p:nvPr>
            <p:ph type="sldNum" sz="quarter" idx="12"/>
          </p:nvPr>
        </p:nvSpPr>
        <p:spPr/>
        <p:txBody>
          <a:bodyPr/>
          <a:lstStyle/>
          <a:p>
            <a:pPr>
              <a:defRPr/>
            </a:pPr>
            <a:fld id="{6B959206-057C-48A0-9505-DD1290D6270A}"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sz="3600" smtClean="0"/>
              <a:t>Protocol Development Example</a:t>
            </a:r>
            <a:br>
              <a:rPr lang="en-US" sz="3600" smtClean="0"/>
            </a:br>
            <a:r>
              <a:rPr lang="en-US" sz="3600" smtClean="0"/>
              <a:t>View of the Standardization Expert</a:t>
            </a:r>
          </a:p>
        </p:txBody>
      </p:sp>
      <p:pic>
        <p:nvPicPr>
          <p:cNvPr id="54274" name="Content Placeholder 4" descr="Screen shot 2012-04-21 at 4.45.44 PM.png"/>
          <p:cNvPicPr>
            <a:picLocks noGrp="1" noChangeAspect="1"/>
          </p:cNvPicPr>
          <p:nvPr>
            <p:ph idx="1"/>
          </p:nvPr>
        </p:nvPicPr>
        <p:blipFill>
          <a:blip r:embed="rId2"/>
          <a:srcRect l="-71806" r="-71806"/>
          <a:stretch>
            <a:fillRect/>
          </a:stretch>
        </p:blipFill>
        <p:spPr>
          <a:xfrm>
            <a:off x="546100" y="1619250"/>
            <a:ext cx="8229600" cy="4525963"/>
          </a:xfrm>
        </p:spPr>
      </p:pic>
      <p:sp>
        <p:nvSpPr>
          <p:cNvPr id="4" name="Slide Number Placeholder 3"/>
          <p:cNvSpPr>
            <a:spLocks noGrp="1"/>
          </p:cNvSpPr>
          <p:nvPr>
            <p:ph type="sldNum" sz="quarter" idx="12"/>
          </p:nvPr>
        </p:nvSpPr>
        <p:spPr/>
        <p:txBody>
          <a:bodyPr/>
          <a:lstStyle/>
          <a:p>
            <a:pPr>
              <a:defRPr/>
            </a:pPr>
            <a:fld id="{D74C72ED-E9B2-4FD5-A6CD-683541871E97}" type="slidenum">
              <a:rPr lang="en-US" smtClean="0"/>
              <a:pPr>
                <a:defRPr/>
              </a:pPr>
              <a:t>27</a:t>
            </a:fld>
            <a:endParaRPr lang="en-US"/>
          </a:p>
        </p:txBody>
      </p:sp>
      <p:pic>
        <p:nvPicPr>
          <p:cNvPr id="54276" name="Picture 5" descr="Screen shot 2012-04-21 at 4.46.00 PM.png"/>
          <p:cNvPicPr>
            <a:picLocks noChangeAspect="1"/>
          </p:cNvPicPr>
          <p:nvPr/>
        </p:nvPicPr>
        <p:blipFill>
          <a:blip r:embed="rId3"/>
          <a:srcRect/>
          <a:stretch>
            <a:fillRect/>
          </a:stretch>
        </p:blipFill>
        <p:spPr bwMode="auto">
          <a:xfrm>
            <a:off x="1814513" y="6356350"/>
            <a:ext cx="4889500" cy="520700"/>
          </a:xfrm>
          <a:prstGeom prst="rect">
            <a:avLst/>
          </a:prstGeom>
          <a:noFill/>
          <a:ln w="9525">
            <a:noFill/>
            <a:miter lim="800000"/>
            <a:headEnd/>
            <a:tailEnd/>
          </a:ln>
        </p:spPr>
      </p:pic>
      <p:pic>
        <p:nvPicPr>
          <p:cNvPr id="54277" name="Picture 6" descr="Screen shot 2012-04-21 at 4.46.11 PM.png"/>
          <p:cNvPicPr>
            <a:picLocks noChangeAspect="1"/>
          </p:cNvPicPr>
          <p:nvPr/>
        </p:nvPicPr>
        <p:blipFill>
          <a:blip r:embed="rId4"/>
          <a:srcRect/>
          <a:stretch>
            <a:fillRect/>
          </a:stretch>
        </p:blipFill>
        <p:spPr bwMode="auto">
          <a:xfrm>
            <a:off x="1814513" y="1619250"/>
            <a:ext cx="520700" cy="4737100"/>
          </a:xfrm>
          <a:prstGeom prst="rect">
            <a:avLst/>
          </a:prstGeom>
          <a:noFill/>
          <a:ln w="9525">
            <a:noFill/>
            <a:miter lim="800000"/>
            <a:headEnd/>
            <a:tailEnd/>
          </a:ln>
        </p:spPr>
      </p:pic>
      <p:sp>
        <p:nvSpPr>
          <p:cNvPr id="54278" name="Rectangle 7"/>
          <p:cNvSpPr>
            <a:spLocks noChangeArrowheads="1"/>
          </p:cNvSpPr>
          <p:nvPr/>
        </p:nvSpPr>
        <p:spPr bwMode="auto">
          <a:xfrm>
            <a:off x="6704013" y="2782888"/>
            <a:ext cx="2439987" cy="646112"/>
          </a:xfrm>
          <a:prstGeom prst="rect">
            <a:avLst/>
          </a:prstGeom>
          <a:noFill/>
          <a:ln w="9525">
            <a:noFill/>
            <a:miter lim="800000"/>
            <a:headEnd/>
            <a:tailEnd/>
          </a:ln>
        </p:spPr>
        <p:txBody>
          <a:bodyPr>
            <a:spAutoFit/>
          </a:bodyPr>
          <a:lstStyle/>
          <a:p>
            <a:r>
              <a:rPr lang="en-US">
                <a:latin typeface="Calibri" pitchFamily="34" charset="0"/>
              </a:rPr>
              <a:t>This is how it is shown</a:t>
            </a:r>
            <a:br>
              <a:rPr lang="en-US">
                <a:latin typeface="Calibri" pitchFamily="34" charset="0"/>
              </a:rPr>
            </a:br>
            <a:r>
              <a:rPr lang="en-US">
                <a:latin typeface="Calibri" pitchFamily="34" charset="0"/>
              </a:rPr>
              <a:t>in presentations.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sz="3600" smtClean="0"/>
              <a:t>Protocol Development Example</a:t>
            </a:r>
            <a:br>
              <a:rPr lang="en-US" sz="3600" smtClean="0"/>
            </a:br>
            <a:r>
              <a:rPr lang="en-US" sz="3600" smtClean="0"/>
              <a:t>View of the Standardization Expert (2)</a:t>
            </a:r>
          </a:p>
        </p:txBody>
      </p:sp>
      <p:sp>
        <p:nvSpPr>
          <p:cNvPr id="3" name="Content Placeholder 2"/>
          <p:cNvSpPr>
            <a:spLocks noGrp="1"/>
          </p:cNvSpPr>
          <p:nvPr>
            <p:ph idx="1"/>
          </p:nvPr>
        </p:nvSpPr>
        <p:spPr/>
        <p:txBody>
          <a:bodyPr rtlCol="0">
            <a:normAutofit fontScale="62500" lnSpcReduction="20000"/>
          </a:bodyPr>
          <a:lstStyle/>
          <a:p>
            <a:pPr fontAlgn="auto">
              <a:spcAft>
                <a:spcPts val="0"/>
              </a:spcAft>
              <a:buFont typeface="Arial"/>
              <a:buNone/>
              <a:defRPr/>
            </a:pPr>
            <a:r>
              <a:rPr lang="en-US" dirty="0" smtClean="0"/>
              <a:t>This is how it looks like in the standard:</a:t>
            </a:r>
          </a:p>
          <a:p>
            <a:pPr fontAlgn="auto">
              <a:spcAft>
                <a:spcPts val="0"/>
              </a:spcAft>
              <a:buFont typeface="Arial"/>
              <a:buNone/>
              <a:defRPr/>
            </a:pPr>
            <a:endParaRPr lang="en-US" dirty="0" smtClean="0"/>
          </a:p>
          <a:p>
            <a:pPr fontAlgn="auto">
              <a:spcAft>
                <a:spcPts val="0"/>
              </a:spcAft>
              <a:buFont typeface="Arial"/>
              <a:buNone/>
              <a:defRPr/>
            </a:pPr>
            <a:r>
              <a:rPr lang="en-US" dirty="0" smtClean="0"/>
              <a:t>     HTTP/1.1 200 OK</a:t>
            </a:r>
          </a:p>
          <a:p>
            <a:pPr fontAlgn="auto">
              <a:spcAft>
                <a:spcPts val="0"/>
              </a:spcAft>
              <a:buFont typeface="Arial"/>
              <a:buNone/>
              <a:defRPr/>
            </a:pPr>
            <a:r>
              <a:rPr lang="en-US" dirty="0" smtClean="0"/>
              <a:t>     Content-Type: application/</a:t>
            </a:r>
            <a:r>
              <a:rPr lang="en-US" dirty="0" err="1" smtClean="0"/>
              <a:t>json;charset</a:t>
            </a:r>
            <a:r>
              <a:rPr lang="en-US" dirty="0" smtClean="0"/>
              <a:t>=UTF-8</a:t>
            </a:r>
          </a:p>
          <a:p>
            <a:pPr fontAlgn="auto">
              <a:spcAft>
                <a:spcPts val="0"/>
              </a:spcAft>
              <a:buFont typeface="Arial"/>
              <a:buNone/>
              <a:defRPr/>
            </a:pPr>
            <a:r>
              <a:rPr lang="en-US" dirty="0" smtClean="0"/>
              <a:t>     Cache-Control: no-store</a:t>
            </a:r>
          </a:p>
          <a:p>
            <a:pPr fontAlgn="auto">
              <a:spcAft>
                <a:spcPts val="0"/>
              </a:spcAft>
              <a:buFont typeface="Arial"/>
              <a:buNone/>
              <a:defRPr/>
            </a:pPr>
            <a:r>
              <a:rPr lang="en-US" dirty="0" smtClean="0"/>
              <a:t>     </a:t>
            </a:r>
            <a:r>
              <a:rPr lang="en-US" dirty="0" err="1" smtClean="0"/>
              <a:t>Pragma</a:t>
            </a:r>
            <a:r>
              <a:rPr lang="en-US" dirty="0" smtClean="0"/>
              <a:t>: no-cache</a:t>
            </a:r>
          </a:p>
          <a:p>
            <a:pPr fontAlgn="auto">
              <a:spcAft>
                <a:spcPts val="0"/>
              </a:spcAft>
              <a:buFont typeface="Arial"/>
              <a:buNone/>
              <a:defRPr/>
            </a:pPr>
            <a:endParaRPr lang="en-US" dirty="0" smtClean="0"/>
          </a:p>
          <a:p>
            <a:pPr fontAlgn="auto">
              <a:spcAft>
                <a:spcPts val="0"/>
              </a:spcAft>
              <a:buFont typeface="Arial"/>
              <a:buNone/>
              <a:defRPr/>
            </a:pPr>
            <a:r>
              <a:rPr lang="en-US" dirty="0" smtClean="0"/>
              <a:t>     {</a:t>
            </a:r>
          </a:p>
          <a:p>
            <a:pPr fontAlgn="auto">
              <a:spcAft>
                <a:spcPts val="0"/>
              </a:spcAft>
              <a:buFont typeface="Arial"/>
              <a:buNone/>
              <a:defRPr/>
            </a:pPr>
            <a:r>
              <a:rPr lang="en-US" dirty="0" smtClean="0"/>
              <a:t>       "access_token":"2YotnFZFEjr1zCsicMWpAA",</a:t>
            </a:r>
          </a:p>
          <a:p>
            <a:pPr fontAlgn="auto">
              <a:spcAft>
                <a:spcPts val="0"/>
              </a:spcAft>
              <a:buFont typeface="Arial"/>
              <a:buNone/>
              <a:defRPr/>
            </a:pPr>
            <a:r>
              <a:rPr lang="en-US" dirty="0" smtClean="0"/>
              <a:t>       "</a:t>
            </a:r>
            <a:r>
              <a:rPr lang="en-US" dirty="0" err="1" smtClean="0"/>
              <a:t>token_type":"example</a:t>
            </a:r>
            <a:r>
              <a:rPr lang="en-US" dirty="0" smtClean="0"/>
              <a:t>",</a:t>
            </a:r>
          </a:p>
          <a:p>
            <a:pPr fontAlgn="auto">
              <a:spcAft>
                <a:spcPts val="0"/>
              </a:spcAft>
              <a:buFont typeface="Arial"/>
              <a:buNone/>
              <a:defRPr/>
            </a:pPr>
            <a:r>
              <a:rPr lang="en-US" dirty="0" smtClean="0"/>
              <a:t>       "expires_in":3600,</a:t>
            </a:r>
          </a:p>
          <a:p>
            <a:pPr fontAlgn="auto">
              <a:spcAft>
                <a:spcPts val="0"/>
              </a:spcAft>
              <a:buFont typeface="Arial"/>
              <a:buNone/>
              <a:defRPr/>
            </a:pPr>
            <a:r>
              <a:rPr lang="en-US" dirty="0" smtClean="0"/>
              <a:t>       "refresh_token":"tGzv3JOkF0XG5Qx2TlKWIA",</a:t>
            </a:r>
          </a:p>
          <a:p>
            <a:pPr fontAlgn="auto">
              <a:spcAft>
                <a:spcPts val="0"/>
              </a:spcAft>
              <a:buFont typeface="Arial"/>
              <a:buNone/>
              <a:defRPr/>
            </a:pPr>
            <a:r>
              <a:rPr lang="en-US" dirty="0" smtClean="0"/>
              <a:t>       "</a:t>
            </a:r>
            <a:r>
              <a:rPr lang="en-US" dirty="0" err="1" smtClean="0"/>
              <a:t>example_parameter":"example_value</a:t>
            </a:r>
            <a:r>
              <a:rPr lang="en-US" dirty="0" smtClean="0"/>
              <a:t>"</a:t>
            </a:r>
          </a:p>
          <a:p>
            <a:pPr fontAlgn="auto">
              <a:spcAft>
                <a:spcPts val="0"/>
              </a:spcAft>
              <a:buFont typeface="Arial"/>
              <a:buNone/>
              <a:defRPr/>
            </a:pPr>
            <a:r>
              <a:rPr lang="en-US" dirty="0" smtClean="0"/>
              <a:t>     }</a:t>
            </a:r>
          </a:p>
          <a:p>
            <a:pPr fontAlgn="auto">
              <a:spcAft>
                <a:spcPts val="0"/>
              </a:spcAft>
              <a:buFont typeface="Arial"/>
              <a:buNone/>
              <a:defRPr/>
            </a:pPr>
            <a:endParaRPr lang="en-US" dirty="0"/>
          </a:p>
        </p:txBody>
      </p:sp>
      <p:sp>
        <p:nvSpPr>
          <p:cNvPr id="4" name="Slide Number Placeholder 3"/>
          <p:cNvSpPr>
            <a:spLocks noGrp="1"/>
          </p:cNvSpPr>
          <p:nvPr>
            <p:ph type="sldNum" sz="quarter" idx="12"/>
          </p:nvPr>
        </p:nvSpPr>
        <p:spPr/>
        <p:txBody>
          <a:bodyPr/>
          <a:lstStyle/>
          <a:p>
            <a:pPr>
              <a:defRPr/>
            </a:pPr>
            <a:fld id="{26279621-D059-4FCB-BB48-DE2AE99E767C}"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sz="3600" smtClean="0"/>
              <a:t>Protocol Development Example</a:t>
            </a:r>
            <a:br>
              <a:rPr lang="en-US" sz="3600" smtClean="0"/>
            </a:br>
            <a:r>
              <a:rPr lang="en-US" sz="3600" smtClean="0"/>
              <a:t>View of the Implementer</a:t>
            </a:r>
          </a:p>
        </p:txBody>
      </p:sp>
      <p:sp>
        <p:nvSpPr>
          <p:cNvPr id="56322" name="Content Placeholder 2"/>
          <p:cNvSpPr>
            <a:spLocks noGrp="1"/>
          </p:cNvSpPr>
          <p:nvPr>
            <p:ph idx="1"/>
          </p:nvPr>
        </p:nvSpPr>
        <p:spPr>
          <a:xfrm>
            <a:off x="396875" y="1600200"/>
            <a:ext cx="2752725" cy="5121275"/>
          </a:xfrm>
        </p:spPr>
        <p:txBody>
          <a:bodyPr/>
          <a:lstStyle/>
          <a:p>
            <a:r>
              <a:rPr lang="en-US" sz="2400" smtClean="0"/>
              <a:t>Example: Those who implement libraries, such as </a:t>
            </a:r>
            <a:r>
              <a:rPr lang="en-US" sz="2400" smtClean="0">
                <a:hlinkClick r:id="rId2"/>
              </a:rPr>
              <a:t>http://bit.ly/J82Riy</a:t>
            </a:r>
            <a:endParaRPr lang="en-US" sz="2400" smtClean="0"/>
          </a:p>
          <a:p>
            <a:r>
              <a:rPr lang="en-US" sz="2400" smtClean="0"/>
              <a:t>Library implementers typically do not know for what use cases their code will be utilized. </a:t>
            </a:r>
          </a:p>
          <a:p>
            <a:endParaRPr lang="en-US" smtClean="0"/>
          </a:p>
        </p:txBody>
      </p:sp>
      <p:sp>
        <p:nvSpPr>
          <p:cNvPr id="4" name="Slide Number Placeholder 3"/>
          <p:cNvSpPr>
            <a:spLocks noGrp="1"/>
          </p:cNvSpPr>
          <p:nvPr>
            <p:ph type="sldNum" sz="quarter" idx="12"/>
          </p:nvPr>
        </p:nvSpPr>
        <p:spPr/>
        <p:txBody>
          <a:bodyPr/>
          <a:lstStyle/>
          <a:p>
            <a:pPr>
              <a:defRPr/>
            </a:pPr>
            <a:fld id="{B5431FC1-9EFD-4B6B-824F-04F3FCA59334}" type="slidenum">
              <a:rPr lang="en-US" smtClean="0"/>
              <a:pPr>
                <a:defRPr/>
              </a:pPr>
              <a:t>29</a:t>
            </a:fld>
            <a:endParaRPr lang="en-US"/>
          </a:p>
        </p:txBody>
      </p:sp>
      <p:pic>
        <p:nvPicPr>
          <p:cNvPr id="56324" name="Picture 4" descr="Screen shot 2012-04-21 at 4.55.28 PM.png"/>
          <p:cNvPicPr>
            <a:picLocks noChangeAspect="1"/>
          </p:cNvPicPr>
          <p:nvPr/>
        </p:nvPicPr>
        <p:blipFill>
          <a:blip r:embed="rId3"/>
          <a:srcRect/>
          <a:stretch>
            <a:fillRect/>
          </a:stretch>
        </p:blipFill>
        <p:spPr bwMode="auto">
          <a:xfrm>
            <a:off x="3149600" y="1600200"/>
            <a:ext cx="5537200" cy="48641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Netflix</a:t>
            </a:r>
            <a:endParaRPr lang="en-US" dirty="0"/>
          </a:p>
        </p:txBody>
      </p:sp>
      <p:sp>
        <p:nvSpPr>
          <p:cNvPr id="3" name="Content Placeholder 2"/>
          <p:cNvSpPr>
            <a:spLocks noGrp="1"/>
          </p:cNvSpPr>
          <p:nvPr>
            <p:ph idx="1"/>
          </p:nvPr>
        </p:nvSpPr>
        <p:spPr/>
        <p:txBody>
          <a:bodyPr/>
          <a:lstStyle/>
          <a:p>
            <a:r>
              <a:rPr lang="en-US" dirty="0" smtClean="0"/>
              <a:t>TBD.</a:t>
            </a:r>
            <a:endParaRPr lang="en-US" dirty="0"/>
          </a:p>
        </p:txBody>
      </p:sp>
      <p:sp>
        <p:nvSpPr>
          <p:cNvPr id="4" name="Slide Number Placeholder 3"/>
          <p:cNvSpPr>
            <a:spLocks noGrp="1"/>
          </p:cNvSpPr>
          <p:nvPr>
            <p:ph type="sldNum" sz="quarter" idx="12"/>
          </p:nvPr>
        </p:nvSpPr>
        <p:spPr/>
        <p:txBody>
          <a:bodyPr/>
          <a:lstStyle/>
          <a:p>
            <a:pPr>
              <a:defRPr/>
            </a:pPr>
            <a:fld id="{4E698A4C-E10E-4ED5-A726-2B34B2342519}"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sz="3600" smtClean="0"/>
              <a:t>Protocol Development Example</a:t>
            </a:r>
            <a:br>
              <a:rPr lang="en-US" sz="3600" smtClean="0"/>
            </a:br>
            <a:r>
              <a:rPr lang="en-US" sz="3600" smtClean="0"/>
              <a:t>View of those who deploy</a:t>
            </a:r>
          </a:p>
        </p:txBody>
      </p:sp>
      <p:sp>
        <p:nvSpPr>
          <p:cNvPr id="3" name="Content Placeholder 2"/>
          <p:cNvSpPr>
            <a:spLocks noGrp="1"/>
          </p:cNvSpPr>
          <p:nvPr>
            <p:ph idx="1"/>
          </p:nvPr>
        </p:nvSpPr>
        <p:spPr>
          <a:xfrm>
            <a:off x="0" y="1600200"/>
            <a:ext cx="3094038" cy="5121275"/>
          </a:xfrm>
        </p:spPr>
        <p:txBody>
          <a:bodyPr rtlCol="0">
            <a:normAutofit lnSpcReduction="10000"/>
          </a:bodyPr>
          <a:lstStyle/>
          <a:p>
            <a:pPr fontAlgn="auto">
              <a:spcAft>
                <a:spcPts val="0"/>
              </a:spcAft>
              <a:buFont typeface="Arial"/>
              <a:buChar char="•"/>
              <a:defRPr/>
            </a:pPr>
            <a:r>
              <a:rPr lang="en-US" dirty="0" smtClean="0"/>
              <a:t>Those who deploy combine a number of protocols, decide about the configuration parameters, and design the user interface.  </a:t>
            </a:r>
            <a:endParaRPr lang="en-US" dirty="0"/>
          </a:p>
        </p:txBody>
      </p:sp>
      <p:sp>
        <p:nvSpPr>
          <p:cNvPr id="4" name="Slide Number Placeholder 3"/>
          <p:cNvSpPr>
            <a:spLocks noGrp="1"/>
          </p:cNvSpPr>
          <p:nvPr>
            <p:ph type="sldNum" sz="quarter" idx="12"/>
          </p:nvPr>
        </p:nvSpPr>
        <p:spPr/>
        <p:txBody>
          <a:bodyPr/>
          <a:lstStyle/>
          <a:p>
            <a:pPr>
              <a:defRPr/>
            </a:pPr>
            <a:fld id="{7C0E00A9-CC48-414D-856E-0B495CC1B3D1}" type="slidenum">
              <a:rPr lang="en-US" smtClean="0"/>
              <a:pPr>
                <a:defRPr/>
              </a:pPr>
              <a:t>30</a:t>
            </a:fld>
            <a:endParaRPr lang="en-US"/>
          </a:p>
        </p:txBody>
      </p:sp>
      <p:pic>
        <p:nvPicPr>
          <p:cNvPr id="57348" name="Picture 11" descr="fb_basic_authz"/>
          <p:cNvPicPr>
            <a:picLocks noChangeAspect="1" noChangeArrowheads="1"/>
          </p:cNvPicPr>
          <p:nvPr/>
        </p:nvPicPr>
        <p:blipFill>
          <a:blip r:embed="rId2"/>
          <a:srcRect/>
          <a:stretch>
            <a:fillRect/>
          </a:stretch>
        </p:blipFill>
        <p:spPr bwMode="auto">
          <a:xfrm>
            <a:off x="3094038" y="1760538"/>
            <a:ext cx="5761037" cy="3729037"/>
          </a:xfrm>
          <a:prstGeom prst="rect">
            <a:avLst/>
          </a:prstGeom>
          <a:noFill/>
          <a:ln w="9525">
            <a:noFill/>
            <a:miter lim="800000"/>
            <a:headEnd/>
            <a:tailEnd/>
          </a:ln>
        </p:spPr>
      </p:pic>
      <p:sp>
        <p:nvSpPr>
          <p:cNvPr id="57349" name="Rectangle 5"/>
          <p:cNvSpPr>
            <a:spLocks noChangeArrowheads="1"/>
          </p:cNvSpPr>
          <p:nvPr/>
        </p:nvSpPr>
        <p:spPr bwMode="auto">
          <a:xfrm>
            <a:off x="457200" y="6488113"/>
            <a:ext cx="4164013" cy="369887"/>
          </a:xfrm>
          <a:prstGeom prst="rect">
            <a:avLst/>
          </a:prstGeom>
          <a:noFill/>
          <a:ln w="9525">
            <a:noFill/>
            <a:miter lim="800000"/>
            <a:headEnd/>
            <a:tailEnd/>
          </a:ln>
        </p:spPr>
        <p:txBody>
          <a:bodyPr wrap="none">
            <a:spAutoFit/>
          </a:bodyPr>
          <a:lstStyle/>
          <a:p>
            <a:r>
              <a:rPr lang="en-US">
                <a:latin typeface="Calibri" pitchFamily="34" charset="0"/>
              </a:rPr>
              <a:t>… and often do not read the specifications.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smtClean="0"/>
              <a:t>Lessons Learned</a:t>
            </a:r>
          </a:p>
        </p:txBody>
      </p:sp>
      <p:sp>
        <p:nvSpPr>
          <p:cNvPr id="58370" name="Content Placeholder 2"/>
          <p:cNvSpPr>
            <a:spLocks noGrp="1"/>
          </p:cNvSpPr>
          <p:nvPr>
            <p:ph idx="1"/>
          </p:nvPr>
        </p:nvSpPr>
        <p:spPr/>
        <p:txBody>
          <a:bodyPr/>
          <a:lstStyle/>
          <a:p>
            <a:r>
              <a:rPr lang="en-US" smtClean="0"/>
              <a:t>TBD.</a:t>
            </a:r>
          </a:p>
        </p:txBody>
      </p:sp>
      <p:sp>
        <p:nvSpPr>
          <p:cNvPr id="4" name="Slide Number Placeholder 3"/>
          <p:cNvSpPr>
            <a:spLocks noGrp="1"/>
          </p:cNvSpPr>
          <p:nvPr>
            <p:ph type="sldNum" sz="quarter" idx="12"/>
          </p:nvPr>
        </p:nvSpPr>
        <p:spPr/>
        <p:txBody>
          <a:bodyPr/>
          <a:lstStyle/>
          <a:p>
            <a:pPr>
              <a:defRPr/>
            </a:pPr>
            <a:fld id="{196BEDEA-CC74-4E26-97A2-2AB0DA97C2C1}"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29" name="Title 1"/>
          <p:cNvSpPr>
            <a:spLocks noGrp="1"/>
          </p:cNvSpPr>
          <p:nvPr>
            <p:ph type="ctrTitle"/>
          </p:nvPr>
        </p:nvSpPr>
        <p:spPr>
          <a:xfrm>
            <a:off x="457200" y="2130425"/>
            <a:ext cx="8229600" cy="1470025"/>
          </a:xfrm>
        </p:spPr>
        <p:txBody>
          <a:bodyPr/>
          <a:lstStyle/>
          <a:p>
            <a:r>
              <a:rPr lang="en-US" sz="4000" smtClean="0"/>
              <a:t>Use Case: SIP-based Real-Time Communication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en-US" smtClean="0"/>
              <a:t>SIP in a Nutshell</a:t>
            </a:r>
          </a:p>
        </p:txBody>
      </p:sp>
      <p:sp>
        <p:nvSpPr>
          <p:cNvPr id="74754" name="Rectangle 3"/>
          <p:cNvSpPr>
            <a:spLocks noGrp="1" noChangeArrowheads="1"/>
          </p:cNvSpPr>
          <p:nvPr>
            <p:ph type="body" idx="1"/>
          </p:nvPr>
        </p:nvSpPr>
        <p:spPr>
          <a:xfrm>
            <a:off x="457200" y="4005263"/>
            <a:ext cx="8291513" cy="2592387"/>
          </a:xfrm>
        </p:spPr>
        <p:txBody>
          <a:bodyPr/>
          <a:lstStyle/>
          <a:p>
            <a:r>
              <a:rPr lang="en-US" sz="2400" smtClean="0"/>
              <a:t>Session Initiation Protocol (SIP), RFC 3261 </a:t>
            </a:r>
          </a:p>
          <a:p>
            <a:r>
              <a:rPr lang="en-US" sz="2400" smtClean="0"/>
              <a:t>SIP is an application-layer control (signaling) protocol for creating, modifying, and terminating sessions with one or more participants. </a:t>
            </a:r>
          </a:p>
          <a:p>
            <a:r>
              <a:rPr lang="en-US" sz="2400" smtClean="0"/>
              <a:t>These sessions include Internet telephone calls, multimedia distribution, and multimedia conferences.</a:t>
            </a:r>
          </a:p>
        </p:txBody>
      </p:sp>
      <p:pic>
        <p:nvPicPr>
          <p:cNvPr id="74755" name="Picture 4" descr="sipd"/>
          <p:cNvPicPr>
            <a:picLocks noChangeAspect="1" noChangeArrowheads="1"/>
          </p:cNvPicPr>
          <p:nvPr/>
        </p:nvPicPr>
        <p:blipFill>
          <a:blip r:embed="rId2"/>
          <a:srcRect/>
          <a:stretch>
            <a:fillRect/>
          </a:stretch>
        </p:blipFill>
        <p:spPr bwMode="auto">
          <a:xfrm>
            <a:off x="2932113" y="1770063"/>
            <a:ext cx="685800" cy="609600"/>
          </a:xfrm>
          <a:prstGeom prst="rect">
            <a:avLst/>
          </a:prstGeom>
          <a:noFill/>
          <a:ln w="9525">
            <a:noFill/>
            <a:miter lim="800000"/>
            <a:headEnd/>
            <a:tailEnd/>
          </a:ln>
        </p:spPr>
      </p:pic>
      <p:pic>
        <p:nvPicPr>
          <p:cNvPr id="74756" name="Picture 5" descr="sipd"/>
          <p:cNvPicPr>
            <a:picLocks noChangeAspect="1" noChangeArrowheads="1"/>
          </p:cNvPicPr>
          <p:nvPr/>
        </p:nvPicPr>
        <p:blipFill>
          <a:blip r:embed="rId2"/>
          <a:srcRect/>
          <a:stretch>
            <a:fillRect/>
          </a:stretch>
        </p:blipFill>
        <p:spPr bwMode="auto">
          <a:xfrm>
            <a:off x="5446713" y="1770063"/>
            <a:ext cx="685800" cy="609600"/>
          </a:xfrm>
          <a:prstGeom prst="rect">
            <a:avLst/>
          </a:prstGeom>
          <a:noFill/>
          <a:ln w="9525">
            <a:noFill/>
            <a:miter lim="800000"/>
            <a:headEnd/>
            <a:tailEnd/>
          </a:ln>
        </p:spPr>
      </p:pic>
      <p:sp>
        <p:nvSpPr>
          <p:cNvPr id="74757" name="Line 6"/>
          <p:cNvSpPr>
            <a:spLocks noChangeShapeType="1"/>
          </p:cNvSpPr>
          <p:nvPr/>
        </p:nvSpPr>
        <p:spPr bwMode="auto">
          <a:xfrm flipV="1">
            <a:off x="1258888" y="1998663"/>
            <a:ext cx="1673225" cy="638175"/>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4758" name="Line 7"/>
          <p:cNvSpPr>
            <a:spLocks noChangeShapeType="1"/>
          </p:cNvSpPr>
          <p:nvPr/>
        </p:nvSpPr>
        <p:spPr bwMode="auto">
          <a:xfrm>
            <a:off x="3617913" y="2074863"/>
            <a:ext cx="1828800" cy="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4759" name="Line 8"/>
          <p:cNvSpPr>
            <a:spLocks noChangeShapeType="1"/>
          </p:cNvSpPr>
          <p:nvPr/>
        </p:nvSpPr>
        <p:spPr bwMode="auto">
          <a:xfrm>
            <a:off x="6132513" y="2074863"/>
            <a:ext cx="1524000" cy="60960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4760" name="Line 9"/>
          <p:cNvSpPr>
            <a:spLocks noChangeShapeType="1"/>
          </p:cNvSpPr>
          <p:nvPr/>
        </p:nvSpPr>
        <p:spPr bwMode="auto">
          <a:xfrm>
            <a:off x="1295400" y="3141663"/>
            <a:ext cx="6480175" cy="0"/>
          </a:xfrm>
          <a:prstGeom prst="line">
            <a:avLst/>
          </a:prstGeom>
          <a:noFill/>
          <a:ln w="38100" cap="rnd">
            <a:solidFill>
              <a:srgbClr val="0000FF"/>
            </a:solidFill>
            <a:prstDash val="sysDot"/>
            <a:miter lim="800000"/>
            <a:headEnd type="triangle" w="med" len="med"/>
            <a:tailEnd type="triangle" w="med" len="med"/>
          </a:ln>
        </p:spPr>
        <p:txBody>
          <a:bodyPr wrap="none"/>
          <a:lstStyle/>
          <a:p>
            <a:endParaRPr lang="en-US"/>
          </a:p>
        </p:txBody>
      </p:sp>
      <p:sp>
        <p:nvSpPr>
          <p:cNvPr id="74761" name="Text Box 10"/>
          <p:cNvSpPr txBox="1">
            <a:spLocks noChangeArrowheads="1"/>
          </p:cNvSpPr>
          <p:nvPr/>
        </p:nvSpPr>
        <p:spPr bwMode="auto">
          <a:xfrm>
            <a:off x="3348038" y="2636838"/>
            <a:ext cx="262255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RTP / RTCP</a:t>
            </a:r>
          </a:p>
        </p:txBody>
      </p:sp>
      <p:sp>
        <p:nvSpPr>
          <p:cNvPr id="74762" name="Text Box 11"/>
          <p:cNvSpPr txBox="1">
            <a:spLocks noChangeArrowheads="1"/>
          </p:cNvSpPr>
          <p:nvPr/>
        </p:nvSpPr>
        <p:spPr bwMode="auto">
          <a:xfrm>
            <a:off x="4876800" y="1341438"/>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B</a:t>
            </a:r>
          </a:p>
        </p:txBody>
      </p:sp>
      <p:sp>
        <p:nvSpPr>
          <p:cNvPr id="74763" name="Text Box 12"/>
          <p:cNvSpPr txBox="1">
            <a:spLocks noChangeArrowheads="1"/>
          </p:cNvSpPr>
          <p:nvPr/>
        </p:nvSpPr>
        <p:spPr bwMode="auto">
          <a:xfrm>
            <a:off x="3851275" y="1557338"/>
            <a:ext cx="1368425"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SIP/SDP</a:t>
            </a:r>
          </a:p>
        </p:txBody>
      </p:sp>
      <p:pic>
        <p:nvPicPr>
          <p:cNvPr id="74764" name="Picture 13" descr="phone_black3"/>
          <p:cNvPicPr>
            <a:picLocks noChangeAspect="1" noChangeArrowheads="1"/>
          </p:cNvPicPr>
          <p:nvPr/>
        </p:nvPicPr>
        <p:blipFill>
          <a:blip r:embed="rId3"/>
          <a:srcRect/>
          <a:stretch>
            <a:fillRect/>
          </a:stretch>
        </p:blipFill>
        <p:spPr bwMode="auto">
          <a:xfrm>
            <a:off x="0" y="2205038"/>
            <a:ext cx="1296988" cy="1136650"/>
          </a:xfrm>
          <a:prstGeom prst="rect">
            <a:avLst/>
          </a:prstGeom>
          <a:noFill/>
          <a:ln w="9525">
            <a:noFill/>
            <a:miter lim="800000"/>
            <a:headEnd/>
            <a:tailEnd/>
          </a:ln>
        </p:spPr>
      </p:pic>
      <p:sp>
        <p:nvSpPr>
          <p:cNvPr id="74765" name="Rectangle 14"/>
          <p:cNvSpPr>
            <a:spLocks noChangeArrowheads="1"/>
          </p:cNvSpPr>
          <p:nvPr/>
        </p:nvSpPr>
        <p:spPr bwMode="auto">
          <a:xfrm>
            <a:off x="468313" y="3429000"/>
            <a:ext cx="663575"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Alice</a:t>
            </a:r>
          </a:p>
        </p:txBody>
      </p:sp>
      <p:sp>
        <p:nvSpPr>
          <p:cNvPr id="74766" name="Text Box 15"/>
          <p:cNvSpPr txBox="1">
            <a:spLocks noChangeArrowheads="1"/>
          </p:cNvSpPr>
          <p:nvPr/>
        </p:nvSpPr>
        <p:spPr bwMode="auto">
          <a:xfrm>
            <a:off x="2303463" y="1341438"/>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A</a:t>
            </a:r>
          </a:p>
        </p:txBody>
      </p:sp>
      <p:sp>
        <p:nvSpPr>
          <p:cNvPr id="74767" name="Text Box 16"/>
          <p:cNvSpPr txBox="1">
            <a:spLocks noChangeArrowheads="1"/>
          </p:cNvSpPr>
          <p:nvPr/>
        </p:nvSpPr>
        <p:spPr bwMode="auto">
          <a:xfrm>
            <a:off x="1258888" y="1844675"/>
            <a:ext cx="1368425"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SIP/SDP</a:t>
            </a:r>
          </a:p>
        </p:txBody>
      </p:sp>
      <p:sp>
        <p:nvSpPr>
          <p:cNvPr id="74768" name="Text Box 17"/>
          <p:cNvSpPr txBox="1">
            <a:spLocks noChangeArrowheads="1"/>
          </p:cNvSpPr>
          <p:nvPr/>
        </p:nvSpPr>
        <p:spPr bwMode="auto">
          <a:xfrm>
            <a:off x="6443663" y="1844675"/>
            <a:ext cx="1368425"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SIP/SDP</a:t>
            </a:r>
          </a:p>
        </p:txBody>
      </p:sp>
      <p:sp>
        <p:nvSpPr>
          <p:cNvPr id="74769" name="Rectangle 18"/>
          <p:cNvSpPr>
            <a:spLocks noChangeArrowheads="1"/>
          </p:cNvSpPr>
          <p:nvPr/>
        </p:nvSpPr>
        <p:spPr bwMode="auto">
          <a:xfrm>
            <a:off x="8243888" y="3573463"/>
            <a:ext cx="563562"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Bob</a:t>
            </a:r>
          </a:p>
        </p:txBody>
      </p:sp>
      <p:pic>
        <p:nvPicPr>
          <p:cNvPr id="74770" name="Picture 19" descr="Nokia_Smiler_phone_front_2"/>
          <p:cNvPicPr>
            <a:picLocks noChangeAspect="1" noChangeArrowheads="1"/>
          </p:cNvPicPr>
          <p:nvPr/>
        </p:nvPicPr>
        <p:blipFill>
          <a:blip r:embed="rId4"/>
          <a:srcRect/>
          <a:stretch>
            <a:fillRect/>
          </a:stretch>
        </p:blipFill>
        <p:spPr bwMode="auto">
          <a:xfrm>
            <a:off x="7885113" y="1628775"/>
            <a:ext cx="1112837" cy="1847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7" name="Rectangle 25"/>
          <p:cNvSpPr>
            <a:spLocks noGrp="1" noChangeArrowheads="1"/>
          </p:cNvSpPr>
          <p:nvPr>
            <p:ph type="title"/>
          </p:nvPr>
        </p:nvSpPr>
        <p:spPr/>
        <p:txBody>
          <a:bodyPr/>
          <a:lstStyle/>
          <a:p>
            <a:r>
              <a:rPr lang="en-US" smtClean="0"/>
              <a:t>Security Architecture</a:t>
            </a:r>
            <a:endParaRPr lang="fi-FI" smtClean="0"/>
          </a:p>
        </p:txBody>
      </p:sp>
      <p:pic>
        <p:nvPicPr>
          <p:cNvPr id="75778" name="Picture 4" descr="sipd"/>
          <p:cNvPicPr>
            <a:picLocks noChangeAspect="1" noChangeArrowheads="1"/>
          </p:cNvPicPr>
          <p:nvPr/>
        </p:nvPicPr>
        <p:blipFill>
          <a:blip r:embed="rId2"/>
          <a:srcRect/>
          <a:stretch>
            <a:fillRect/>
          </a:stretch>
        </p:blipFill>
        <p:spPr bwMode="auto">
          <a:xfrm>
            <a:off x="2932113" y="2706688"/>
            <a:ext cx="685800" cy="609600"/>
          </a:xfrm>
          <a:prstGeom prst="rect">
            <a:avLst/>
          </a:prstGeom>
          <a:noFill/>
          <a:ln w="9525">
            <a:noFill/>
            <a:miter lim="800000"/>
            <a:headEnd/>
            <a:tailEnd/>
          </a:ln>
        </p:spPr>
      </p:pic>
      <p:pic>
        <p:nvPicPr>
          <p:cNvPr id="75779" name="Picture 5" descr="sipd"/>
          <p:cNvPicPr>
            <a:picLocks noChangeAspect="1" noChangeArrowheads="1"/>
          </p:cNvPicPr>
          <p:nvPr/>
        </p:nvPicPr>
        <p:blipFill>
          <a:blip r:embed="rId2"/>
          <a:srcRect/>
          <a:stretch>
            <a:fillRect/>
          </a:stretch>
        </p:blipFill>
        <p:spPr bwMode="auto">
          <a:xfrm>
            <a:off x="5446713" y="2706688"/>
            <a:ext cx="685800" cy="609600"/>
          </a:xfrm>
          <a:prstGeom prst="rect">
            <a:avLst/>
          </a:prstGeom>
          <a:noFill/>
          <a:ln w="9525">
            <a:noFill/>
            <a:miter lim="800000"/>
            <a:headEnd/>
            <a:tailEnd/>
          </a:ln>
        </p:spPr>
      </p:pic>
      <p:sp>
        <p:nvSpPr>
          <p:cNvPr id="75780" name="Line 6"/>
          <p:cNvSpPr>
            <a:spLocks noChangeShapeType="1"/>
          </p:cNvSpPr>
          <p:nvPr/>
        </p:nvSpPr>
        <p:spPr bwMode="auto">
          <a:xfrm flipV="1">
            <a:off x="1258888" y="2935288"/>
            <a:ext cx="1673225" cy="638175"/>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5781" name="Line 7"/>
          <p:cNvSpPr>
            <a:spLocks noChangeShapeType="1"/>
          </p:cNvSpPr>
          <p:nvPr/>
        </p:nvSpPr>
        <p:spPr bwMode="auto">
          <a:xfrm>
            <a:off x="3617913" y="3011488"/>
            <a:ext cx="1828800" cy="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5782" name="Line 8"/>
          <p:cNvSpPr>
            <a:spLocks noChangeShapeType="1"/>
          </p:cNvSpPr>
          <p:nvPr/>
        </p:nvSpPr>
        <p:spPr bwMode="auto">
          <a:xfrm>
            <a:off x="6132513" y="3011488"/>
            <a:ext cx="1524000" cy="60960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5783" name="Line 9"/>
          <p:cNvSpPr>
            <a:spLocks noChangeShapeType="1"/>
          </p:cNvSpPr>
          <p:nvPr/>
        </p:nvSpPr>
        <p:spPr bwMode="auto">
          <a:xfrm>
            <a:off x="1295400" y="4078288"/>
            <a:ext cx="6480175" cy="0"/>
          </a:xfrm>
          <a:prstGeom prst="line">
            <a:avLst/>
          </a:prstGeom>
          <a:noFill/>
          <a:ln w="38100" cap="rnd">
            <a:solidFill>
              <a:srgbClr val="0000FF"/>
            </a:solidFill>
            <a:prstDash val="sysDot"/>
            <a:miter lim="800000"/>
            <a:headEnd type="triangle" w="med" len="med"/>
            <a:tailEnd type="triangle" w="med" len="med"/>
          </a:ln>
        </p:spPr>
        <p:txBody>
          <a:bodyPr wrap="none"/>
          <a:lstStyle/>
          <a:p>
            <a:endParaRPr lang="en-US"/>
          </a:p>
        </p:txBody>
      </p:sp>
      <p:sp>
        <p:nvSpPr>
          <p:cNvPr id="75784" name="Text Box 10"/>
          <p:cNvSpPr txBox="1">
            <a:spLocks noChangeArrowheads="1"/>
          </p:cNvSpPr>
          <p:nvPr/>
        </p:nvSpPr>
        <p:spPr bwMode="auto">
          <a:xfrm>
            <a:off x="3348038" y="3573463"/>
            <a:ext cx="262255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RTP / RTCP</a:t>
            </a:r>
          </a:p>
        </p:txBody>
      </p:sp>
      <p:sp>
        <p:nvSpPr>
          <p:cNvPr id="75785" name="Text Box 11"/>
          <p:cNvSpPr txBox="1">
            <a:spLocks noChangeArrowheads="1"/>
          </p:cNvSpPr>
          <p:nvPr/>
        </p:nvSpPr>
        <p:spPr bwMode="auto">
          <a:xfrm>
            <a:off x="4876800" y="2278063"/>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B</a:t>
            </a:r>
          </a:p>
        </p:txBody>
      </p:sp>
      <p:sp>
        <p:nvSpPr>
          <p:cNvPr id="75786" name="Text Box 12"/>
          <p:cNvSpPr txBox="1">
            <a:spLocks noChangeArrowheads="1"/>
          </p:cNvSpPr>
          <p:nvPr/>
        </p:nvSpPr>
        <p:spPr bwMode="auto">
          <a:xfrm>
            <a:off x="3851275" y="2493963"/>
            <a:ext cx="1368425"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SIP/SDP</a:t>
            </a:r>
          </a:p>
        </p:txBody>
      </p:sp>
      <p:pic>
        <p:nvPicPr>
          <p:cNvPr id="75787" name="Picture 13" descr="phone_black3"/>
          <p:cNvPicPr>
            <a:picLocks noChangeAspect="1" noChangeArrowheads="1"/>
          </p:cNvPicPr>
          <p:nvPr/>
        </p:nvPicPr>
        <p:blipFill>
          <a:blip r:embed="rId3"/>
          <a:srcRect/>
          <a:stretch>
            <a:fillRect/>
          </a:stretch>
        </p:blipFill>
        <p:spPr bwMode="auto">
          <a:xfrm>
            <a:off x="0" y="3141663"/>
            <a:ext cx="1296988" cy="1136650"/>
          </a:xfrm>
          <a:prstGeom prst="rect">
            <a:avLst/>
          </a:prstGeom>
          <a:noFill/>
          <a:ln w="9525">
            <a:noFill/>
            <a:miter lim="800000"/>
            <a:headEnd/>
            <a:tailEnd/>
          </a:ln>
        </p:spPr>
      </p:pic>
      <p:sp>
        <p:nvSpPr>
          <p:cNvPr id="75788" name="Rectangle 14"/>
          <p:cNvSpPr>
            <a:spLocks noChangeArrowheads="1"/>
          </p:cNvSpPr>
          <p:nvPr/>
        </p:nvSpPr>
        <p:spPr bwMode="auto">
          <a:xfrm>
            <a:off x="468313" y="4365625"/>
            <a:ext cx="663575"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Alice</a:t>
            </a:r>
          </a:p>
        </p:txBody>
      </p:sp>
      <p:sp>
        <p:nvSpPr>
          <p:cNvPr id="75789" name="Text Box 15"/>
          <p:cNvSpPr txBox="1">
            <a:spLocks noChangeArrowheads="1"/>
          </p:cNvSpPr>
          <p:nvPr/>
        </p:nvSpPr>
        <p:spPr bwMode="auto">
          <a:xfrm>
            <a:off x="2303463" y="2278063"/>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A</a:t>
            </a:r>
          </a:p>
        </p:txBody>
      </p:sp>
      <p:sp>
        <p:nvSpPr>
          <p:cNvPr id="75790" name="Text Box 16"/>
          <p:cNvSpPr txBox="1">
            <a:spLocks noChangeArrowheads="1"/>
          </p:cNvSpPr>
          <p:nvPr/>
        </p:nvSpPr>
        <p:spPr bwMode="auto">
          <a:xfrm>
            <a:off x="1258888" y="2781300"/>
            <a:ext cx="1368425"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SIP/SDP</a:t>
            </a:r>
          </a:p>
        </p:txBody>
      </p:sp>
      <p:sp>
        <p:nvSpPr>
          <p:cNvPr id="75791" name="Text Box 17"/>
          <p:cNvSpPr txBox="1">
            <a:spLocks noChangeArrowheads="1"/>
          </p:cNvSpPr>
          <p:nvPr/>
        </p:nvSpPr>
        <p:spPr bwMode="auto">
          <a:xfrm>
            <a:off x="6443663" y="2781300"/>
            <a:ext cx="1368425"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SIP/SDP</a:t>
            </a:r>
          </a:p>
        </p:txBody>
      </p:sp>
      <p:sp>
        <p:nvSpPr>
          <p:cNvPr id="75792" name="Rectangle 18"/>
          <p:cNvSpPr>
            <a:spLocks noChangeArrowheads="1"/>
          </p:cNvSpPr>
          <p:nvPr/>
        </p:nvSpPr>
        <p:spPr bwMode="auto">
          <a:xfrm>
            <a:off x="8243888" y="4510088"/>
            <a:ext cx="563562"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Bob</a:t>
            </a:r>
          </a:p>
        </p:txBody>
      </p:sp>
      <p:pic>
        <p:nvPicPr>
          <p:cNvPr id="75793" name="Picture 19" descr="Nokia_Smiler_phone_front_2"/>
          <p:cNvPicPr>
            <a:picLocks noChangeAspect="1" noChangeArrowheads="1"/>
          </p:cNvPicPr>
          <p:nvPr/>
        </p:nvPicPr>
        <p:blipFill>
          <a:blip r:embed="rId4"/>
          <a:srcRect/>
          <a:stretch>
            <a:fillRect/>
          </a:stretch>
        </p:blipFill>
        <p:spPr bwMode="auto">
          <a:xfrm>
            <a:off x="7885113" y="2565400"/>
            <a:ext cx="1112837" cy="1847850"/>
          </a:xfrm>
          <a:prstGeom prst="rect">
            <a:avLst/>
          </a:prstGeom>
          <a:noFill/>
          <a:ln w="9525">
            <a:noFill/>
            <a:miter lim="800000"/>
            <a:headEnd/>
            <a:tailEnd/>
          </a:ln>
        </p:spPr>
      </p:pic>
      <p:sp>
        <p:nvSpPr>
          <p:cNvPr id="75794" name="Oval 27"/>
          <p:cNvSpPr>
            <a:spLocks noChangeArrowheads="1"/>
          </p:cNvSpPr>
          <p:nvPr/>
        </p:nvSpPr>
        <p:spPr bwMode="auto">
          <a:xfrm>
            <a:off x="395288" y="1700213"/>
            <a:ext cx="3240087" cy="2592387"/>
          </a:xfrm>
          <a:prstGeom prst="ellipse">
            <a:avLst/>
          </a:prstGeom>
          <a:noFill/>
          <a:ln w="76200">
            <a:solidFill>
              <a:srgbClr val="800000"/>
            </a:solidFill>
            <a:round/>
            <a:headEnd/>
            <a:tailEnd/>
          </a:ln>
        </p:spPr>
        <p:txBody>
          <a:bodyPr wrap="none" anchor="ctr"/>
          <a:lstStyle/>
          <a:p>
            <a:endParaRPr lang="fi-FI">
              <a:latin typeface="Calibri" pitchFamily="34" charset="0"/>
            </a:endParaRPr>
          </a:p>
        </p:txBody>
      </p:sp>
      <p:sp>
        <p:nvSpPr>
          <p:cNvPr id="75795" name="Line 28"/>
          <p:cNvSpPr>
            <a:spLocks noChangeShapeType="1"/>
          </p:cNvSpPr>
          <p:nvPr/>
        </p:nvSpPr>
        <p:spPr bwMode="auto">
          <a:xfrm>
            <a:off x="2555875" y="4292600"/>
            <a:ext cx="1439863" cy="1368425"/>
          </a:xfrm>
          <a:prstGeom prst="line">
            <a:avLst/>
          </a:prstGeom>
          <a:noFill/>
          <a:ln w="76200">
            <a:solidFill>
              <a:srgbClr val="800000"/>
            </a:solidFill>
            <a:round/>
            <a:headEnd/>
            <a:tailEnd type="triangle" w="med" len="med"/>
          </a:ln>
        </p:spPr>
        <p:txBody>
          <a:bodyPr wrap="none" anchor="ctr"/>
          <a:lstStyle/>
          <a:p>
            <a:endParaRPr lang="en-US"/>
          </a:p>
        </p:txBody>
      </p:sp>
      <p:sp>
        <p:nvSpPr>
          <p:cNvPr id="75796" name="Text Box 29"/>
          <p:cNvSpPr txBox="1">
            <a:spLocks noChangeArrowheads="1"/>
          </p:cNvSpPr>
          <p:nvPr/>
        </p:nvSpPr>
        <p:spPr bwMode="auto">
          <a:xfrm>
            <a:off x="4067175" y="5373688"/>
            <a:ext cx="3384550" cy="1004887"/>
          </a:xfrm>
          <a:prstGeom prst="rect">
            <a:avLst/>
          </a:prstGeom>
          <a:noFill/>
          <a:ln w="9525">
            <a:noFill/>
            <a:miter lim="800000"/>
            <a:headEnd/>
            <a:tailEnd/>
          </a:ln>
        </p:spPr>
        <p:txBody>
          <a:bodyPr>
            <a:spAutoFit/>
          </a:bodyPr>
          <a:lstStyle/>
          <a:p>
            <a:pPr>
              <a:spcBef>
                <a:spcPct val="50000"/>
              </a:spcBef>
            </a:pPr>
            <a:r>
              <a:rPr lang="en-US" sz="2400">
                <a:solidFill>
                  <a:srgbClr val="800000"/>
                </a:solidFill>
                <a:latin typeface="Tahoma" pitchFamily="34" charset="0"/>
                <a:ea typeface="Gulim" pitchFamily="34" charset="-127"/>
              </a:rPr>
              <a:t>User Authentication</a:t>
            </a:r>
          </a:p>
          <a:p>
            <a:pPr>
              <a:spcBef>
                <a:spcPct val="50000"/>
              </a:spcBef>
            </a:pPr>
            <a:r>
              <a:rPr lang="en-US" sz="2400">
                <a:solidFill>
                  <a:srgbClr val="800000"/>
                </a:solidFill>
                <a:latin typeface="Tahoma" pitchFamily="34" charset="0"/>
                <a:ea typeface="Gulim" pitchFamily="34" charset="-127"/>
              </a:rPr>
              <a:t>(e.g. using SIP digest)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r>
              <a:rPr lang="en-US" smtClean="0"/>
              <a:t>Security Architecture</a:t>
            </a:r>
            <a:endParaRPr lang="fi-FI" smtClean="0"/>
          </a:p>
        </p:txBody>
      </p:sp>
      <p:pic>
        <p:nvPicPr>
          <p:cNvPr id="76802" name="Picture 3" descr="sipd"/>
          <p:cNvPicPr>
            <a:picLocks noChangeAspect="1" noChangeArrowheads="1"/>
          </p:cNvPicPr>
          <p:nvPr/>
        </p:nvPicPr>
        <p:blipFill>
          <a:blip r:embed="rId2"/>
          <a:srcRect/>
          <a:stretch>
            <a:fillRect/>
          </a:stretch>
        </p:blipFill>
        <p:spPr bwMode="auto">
          <a:xfrm>
            <a:off x="2932113" y="2706688"/>
            <a:ext cx="685800" cy="609600"/>
          </a:xfrm>
          <a:prstGeom prst="rect">
            <a:avLst/>
          </a:prstGeom>
          <a:noFill/>
          <a:ln w="9525">
            <a:noFill/>
            <a:miter lim="800000"/>
            <a:headEnd/>
            <a:tailEnd/>
          </a:ln>
        </p:spPr>
      </p:pic>
      <p:pic>
        <p:nvPicPr>
          <p:cNvPr id="76803" name="Picture 4" descr="sipd"/>
          <p:cNvPicPr>
            <a:picLocks noChangeAspect="1" noChangeArrowheads="1"/>
          </p:cNvPicPr>
          <p:nvPr/>
        </p:nvPicPr>
        <p:blipFill>
          <a:blip r:embed="rId2"/>
          <a:srcRect/>
          <a:stretch>
            <a:fillRect/>
          </a:stretch>
        </p:blipFill>
        <p:spPr bwMode="auto">
          <a:xfrm>
            <a:off x="5446713" y="2706688"/>
            <a:ext cx="685800" cy="609600"/>
          </a:xfrm>
          <a:prstGeom prst="rect">
            <a:avLst/>
          </a:prstGeom>
          <a:noFill/>
          <a:ln w="9525">
            <a:noFill/>
            <a:miter lim="800000"/>
            <a:headEnd/>
            <a:tailEnd/>
          </a:ln>
        </p:spPr>
      </p:pic>
      <p:sp>
        <p:nvSpPr>
          <p:cNvPr id="76804" name="Line 5"/>
          <p:cNvSpPr>
            <a:spLocks noChangeShapeType="1"/>
          </p:cNvSpPr>
          <p:nvPr/>
        </p:nvSpPr>
        <p:spPr bwMode="auto">
          <a:xfrm flipV="1">
            <a:off x="1258888" y="2935288"/>
            <a:ext cx="1673225" cy="638175"/>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6805" name="Line 6"/>
          <p:cNvSpPr>
            <a:spLocks noChangeShapeType="1"/>
          </p:cNvSpPr>
          <p:nvPr/>
        </p:nvSpPr>
        <p:spPr bwMode="auto">
          <a:xfrm>
            <a:off x="3617913" y="3011488"/>
            <a:ext cx="1828800" cy="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6806" name="Line 7"/>
          <p:cNvSpPr>
            <a:spLocks noChangeShapeType="1"/>
          </p:cNvSpPr>
          <p:nvPr/>
        </p:nvSpPr>
        <p:spPr bwMode="auto">
          <a:xfrm>
            <a:off x="6132513" y="3011488"/>
            <a:ext cx="1524000" cy="60960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6807" name="Line 8"/>
          <p:cNvSpPr>
            <a:spLocks noChangeShapeType="1"/>
          </p:cNvSpPr>
          <p:nvPr/>
        </p:nvSpPr>
        <p:spPr bwMode="auto">
          <a:xfrm>
            <a:off x="1295400" y="4078288"/>
            <a:ext cx="6480175" cy="0"/>
          </a:xfrm>
          <a:prstGeom prst="line">
            <a:avLst/>
          </a:prstGeom>
          <a:noFill/>
          <a:ln w="38100" cap="rnd">
            <a:solidFill>
              <a:srgbClr val="0000FF"/>
            </a:solidFill>
            <a:prstDash val="sysDot"/>
            <a:miter lim="800000"/>
            <a:headEnd type="triangle" w="med" len="med"/>
            <a:tailEnd type="triangle" w="med" len="med"/>
          </a:ln>
        </p:spPr>
        <p:txBody>
          <a:bodyPr wrap="none"/>
          <a:lstStyle/>
          <a:p>
            <a:endParaRPr lang="en-US"/>
          </a:p>
        </p:txBody>
      </p:sp>
      <p:sp>
        <p:nvSpPr>
          <p:cNvPr id="76808" name="Text Box 9"/>
          <p:cNvSpPr txBox="1">
            <a:spLocks noChangeArrowheads="1"/>
          </p:cNvSpPr>
          <p:nvPr/>
        </p:nvSpPr>
        <p:spPr bwMode="auto">
          <a:xfrm>
            <a:off x="3348038" y="3573463"/>
            <a:ext cx="262255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RTP / RTCP</a:t>
            </a:r>
          </a:p>
        </p:txBody>
      </p:sp>
      <p:sp>
        <p:nvSpPr>
          <p:cNvPr id="76809" name="Text Box 10"/>
          <p:cNvSpPr txBox="1">
            <a:spLocks noChangeArrowheads="1"/>
          </p:cNvSpPr>
          <p:nvPr/>
        </p:nvSpPr>
        <p:spPr bwMode="auto">
          <a:xfrm>
            <a:off x="4876800" y="2278063"/>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B</a:t>
            </a:r>
          </a:p>
        </p:txBody>
      </p:sp>
      <p:sp>
        <p:nvSpPr>
          <p:cNvPr id="76810" name="Text Box 11"/>
          <p:cNvSpPr txBox="1">
            <a:spLocks noChangeArrowheads="1"/>
          </p:cNvSpPr>
          <p:nvPr/>
        </p:nvSpPr>
        <p:spPr bwMode="auto">
          <a:xfrm>
            <a:off x="3851275" y="2493963"/>
            <a:ext cx="1368425"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SIP/SDP</a:t>
            </a:r>
          </a:p>
        </p:txBody>
      </p:sp>
      <p:pic>
        <p:nvPicPr>
          <p:cNvPr id="76811" name="Picture 12" descr="phone_black3"/>
          <p:cNvPicPr>
            <a:picLocks noChangeAspect="1" noChangeArrowheads="1"/>
          </p:cNvPicPr>
          <p:nvPr/>
        </p:nvPicPr>
        <p:blipFill>
          <a:blip r:embed="rId3"/>
          <a:srcRect/>
          <a:stretch>
            <a:fillRect/>
          </a:stretch>
        </p:blipFill>
        <p:spPr bwMode="auto">
          <a:xfrm>
            <a:off x="0" y="3141663"/>
            <a:ext cx="1296988" cy="1136650"/>
          </a:xfrm>
          <a:prstGeom prst="rect">
            <a:avLst/>
          </a:prstGeom>
          <a:noFill/>
          <a:ln w="9525">
            <a:noFill/>
            <a:miter lim="800000"/>
            <a:headEnd/>
            <a:tailEnd/>
          </a:ln>
        </p:spPr>
      </p:pic>
      <p:sp>
        <p:nvSpPr>
          <p:cNvPr id="76812" name="Rectangle 13"/>
          <p:cNvSpPr>
            <a:spLocks noChangeArrowheads="1"/>
          </p:cNvSpPr>
          <p:nvPr/>
        </p:nvSpPr>
        <p:spPr bwMode="auto">
          <a:xfrm>
            <a:off x="468313" y="4365625"/>
            <a:ext cx="663575"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Alice</a:t>
            </a:r>
          </a:p>
        </p:txBody>
      </p:sp>
      <p:sp>
        <p:nvSpPr>
          <p:cNvPr id="76813" name="Text Box 14"/>
          <p:cNvSpPr txBox="1">
            <a:spLocks noChangeArrowheads="1"/>
          </p:cNvSpPr>
          <p:nvPr/>
        </p:nvSpPr>
        <p:spPr bwMode="auto">
          <a:xfrm>
            <a:off x="2303463" y="2278063"/>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A</a:t>
            </a:r>
          </a:p>
        </p:txBody>
      </p:sp>
      <p:sp>
        <p:nvSpPr>
          <p:cNvPr id="76814" name="Text Box 15"/>
          <p:cNvSpPr txBox="1">
            <a:spLocks noChangeArrowheads="1"/>
          </p:cNvSpPr>
          <p:nvPr/>
        </p:nvSpPr>
        <p:spPr bwMode="auto">
          <a:xfrm>
            <a:off x="1258888" y="2781300"/>
            <a:ext cx="1368425"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SIP/SDP</a:t>
            </a:r>
          </a:p>
        </p:txBody>
      </p:sp>
      <p:sp>
        <p:nvSpPr>
          <p:cNvPr id="76815" name="Text Box 16"/>
          <p:cNvSpPr txBox="1">
            <a:spLocks noChangeArrowheads="1"/>
          </p:cNvSpPr>
          <p:nvPr/>
        </p:nvSpPr>
        <p:spPr bwMode="auto">
          <a:xfrm>
            <a:off x="6443663" y="2781300"/>
            <a:ext cx="1368425"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SIP/SDP</a:t>
            </a:r>
          </a:p>
        </p:txBody>
      </p:sp>
      <p:sp>
        <p:nvSpPr>
          <p:cNvPr id="76816" name="Rectangle 17"/>
          <p:cNvSpPr>
            <a:spLocks noChangeArrowheads="1"/>
          </p:cNvSpPr>
          <p:nvPr/>
        </p:nvSpPr>
        <p:spPr bwMode="auto">
          <a:xfrm>
            <a:off x="8243888" y="4510088"/>
            <a:ext cx="563562"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Bob</a:t>
            </a:r>
          </a:p>
        </p:txBody>
      </p:sp>
      <p:pic>
        <p:nvPicPr>
          <p:cNvPr id="76817" name="Picture 18" descr="Nokia_Smiler_phone_front_2"/>
          <p:cNvPicPr>
            <a:picLocks noChangeAspect="1" noChangeArrowheads="1"/>
          </p:cNvPicPr>
          <p:nvPr/>
        </p:nvPicPr>
        <p:blipFill>
          <a:blip r:embed="rId4"/>
          <a:srcRect/>
          <a:stretch>
            <a:fillRect/>
          </a:stretch>
        </p:blipFill>
        <p:spPr bwMode="auto">
          <a:xfrm>
            <a:off x="7885113" y="2565400"/>
            <a:ext cx="1112837" cy="1847850"/>
          </a:xfrm>
          <a:prstGeom prst="rect">
            <a:avLst/>
          </a:prstGeom>
          <a:noFill/>
          <a:ln w="9525">
            <a:noFill/>
            <a:miter lim="800000"/>
            <a:headEnd/>
            <a:tailEnd/>
          </a:ln>
        </p:spPr>
      </p:pic>
      <p:sp>
        <p:nvSpPr>
          <p:cNvPr id="76818" name="Oval 19"/>
          <p:cNvSpPr>
            <a:spLocks noChangeArrowheads="1"/>
          </p:cNvSpPr>
          <p:nvPr/>
        </p:nvSpPr>
        <p:spPr bwMode="auto">
          <a:xfrm>
            <a:off x="2987675" y="1412875"/>
            <a:ext cx="3240088" cy="2592388"/>
          </a:xfrm>
          <a:prstGeom prst="ellipse">
            <a:avLst/>
          </a:prstGeom>
          <a:noFill/>
          <a:ln w="76200">
            <a:solidFill>
              <a:srgbClr val="800000"/>
            </a:solidFill>
            <a:round/>
            <a:headEnd/>
            <a:tailEnd/>
          </a:ln>
        </p:spPr>
        <p:txBody>
          <a:bodyPr wrap="none" anchor="ctr"/>
          <a:lstStyle/>
          <a:p>
            <a:endParaRPr lang="fi-FI">
              <a:latin typeface="Calibri" pitchFamily="34" charset="0"/>
            </a:endParaRPr>
          </a:p>
        </p:txBody>
      </p:sp>
      <p:sp>
        <p:nvSpPr>
          <p:cNvPr id="76819" name="Line 20"/>
          <p:cNvSpPr>
            <a:spLocks noChangeShapeType="1"/>
          </p:cNvSpPr>
          <p:nvPr/>
        </p:nvSpPr>
        <p:spPr bwMode="auto">
          <a:xfrm>
            <a:off x="4932363" y="4076700"/>
            <a:ext cx="215900" cy="1152525"/>
          </a:xfrm>
          <a:prstGeom prst="line">
            <a:avLst/>
          </a:prstGeom>
          <a:noFill/>
          <a:ln w="76200">
            <a:solidFill>
              <a:srgbClr val="800000"/>
            </a:solidFill>
            <a:round/>
            <a:headEnd/>
            <a:tailEnd type="triangle" w="med" len="med"/>
          </a:ln>
        </p:spPr>
        <p:txBody>
          <a:bodyPr wrap="none" anchor="ctr"/>
          <a:lstStyle/>
          <a:p>
            <a:endParaRPr lang="en-US"/>
          </a:p>
        </p:txBody>
      </p:sp>
      <p:sp>
        <p:nvSpPr>
          <p:cNvPr id="76820" name="Text Box 21"/>
          <p:cNvSpPr txBox="1">
            <a:spLocks noChangeArrowheads="1"/>
          </p:cNvSpPr>
          <p:nvPr/>
        </p:nvSpPr>
        <p:spPr bwMode="auto">
          <a:xfrm>
            <a:off x="4067175" y="5189538"/>
            <a:ext cx="4826000" cy="1552575"/>
          </a:xfrm>
          <a:prstGeom prst="rect">
            <a:avLst/>
          </a:prstGeom>
          <a:noFill/>
          <a:ln w="9525">
            <a:noFill/>
            <a:miter lim="800000"/>
            <a:headEnd/>
            <a:tailEnd/>
          </a:ln>
        </p:spPr>
        <p:txBody>
          <a:bodyPr>
            <a:spAutoFit/>
          </a:bodyPr>
          <a:lstStyle/>
          <a:p>
            <a:pPr>
              <a:spcBef>
                <a:spcPct val="50000"/>
              </a:spcBef>
            </a:pPr>
            <a:r>
              <a:rPr lang="en-US" sz="2400">
                <a:solidFill>
                  <a:srgbClr val="800000"/>
                </a:solidFill>
                <a:latin typeface="Tahoma" pitchFamily="34" charset="0"/>
                <a:ea typeface="Gulim" pitchFamily="34" charset="-127"/>
              </a:rPr>
              <a:t>Asserting the user’s authenticated identity to others (e.g. using P-Asserted-Identity, RFC 3325, SIP Identity RFC 4474).</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r>
              <a:rPr lang="en-US" smtClean="0"/>
              <a:t>Security Architecture</a:t>
            </a:r>
            <a:endParaRPr lang="fi-FI" smtClean="0"/>
          </a:p>
        </p:txBody>
      </p:sp>
      <p:pic>
        <p:nvPicPr>
          <p:cNvPr id="77826" name="Picture 3" descr="sipd"/>
          <p:cNvPicPr>
            <a:picLocks noChangeAspect="1" noChangeArrowheads="1"/>
          </p:cNvPicPr>
          <p:nvPr/>
        </p:nvPicPr>
        <p:blipFill>
          <a:blip r:embed="rId2"/>
          <a:srcRect/>
          <a:stretch>
            <a:fillRect/>
          </a:stretch>
        </p:blipFill>
        <p:spPr bwMode="auto">
          <a:xfrm>
            <a:off x="2932113" y="2706688"/>
            <a:ext cx="685800" cy="609600"/>
          </a:xfrm>
          <a:prstGeom prst="rect">
            <a:avLst/>
          </a:prstGeom>
          <a:noFill/>
          <a:ln w="9525">
            <a:noFill/>
            <a:miter lim="800000"/>
            <a:headEnd/>
            <a:tailEnd/>
          </a:ln>
        </p:spPr>
      </p:pic>
      <p:pic>
        <p:nvPicPr>
          <p:cNvPr id="77827" name="Picture 4" descr="sipd"/>
          <p:cNvPicPr>
            <a:picLocks noChangeAspect="1" noChangeArrowheads="1"/>
          </p:cNvPicPr>
          <p:nvPr/>
        </p:nvPicPr>
        <p:blipFill>
          <a:blip r:embed="rId2"/>
          <a:srcRect/>
          <a:stretch>
            <a:fillRect/>
          </a:stretch>
        </p:blipFill>
        <p:spPr bwMode="auto">
          <a:xfrm>
            <a:off x="5446713" y="2706688"/>
            <a:ext cx="685800" cy="609600"/>
          </a:xfrm>
          <a:prstGeom prst="rect">
            <a:avLst/>
          </a:prstGeom>
          <a:noFill/>
          <a:ln w="9525">
            <a:noFill/>
            <a:miter lim="800000"/>
            <a:headEnd/>
            <a:tailEnd/>
          </a:ln>
        </p:spPr>
      </p:pic>
      <p:sp>
        <p:nvSpPr>
          <p:cNvPr id="77828" name="Line 5"/>
          <p:cNvSpPr>
            <a:spLocks noChangeShapeType="1"/>
          </p:cNvSpPr>
          <p:nvPr/>
        </p:nvSpPr>
        <p:spPr bwMode="auto">
          <a:xfrm flipV="1">
            <a:off x="1258888" y="2935288"/>
            <a:ext cx="1673225" cy="638175"/>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7829" name="Line 6"/>
          <p:cNvSpPr>
            <a:spLocks noChangeShapeType="1"/>
          </p:cNvSpPr>
          <p:nvPr/>
        </p:nvSpPr>
        <p:spPr bwMode="auto">
          <a:xfrm>
            <a:off x="3617913" y="3011488"/>
            <a:ext cx="1828800" cy="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7830" name="Line 7"/>
          <p:cNvSpPr>
            <a:spLocks noChangeShapeType="1"/>
          </p:cNvSpPr>
          <p:nvPr/>
        </p:nvSpPr>
        <p:spPr bwMode="auto">
          <a:xfrm>
            <a:off x="6132513" y="3011488"/>
            <a:ext cx="1524000" cy="60960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7831" name="Line 8"/>
          <p:cNvSpPr>
            <a:spLocks noChangeShapeType="1"/>
          </p:cNvSpPr>
          <p:nvPr/>
        </p:nvSpPr>
        <p:spPr bwMode="auto">
          <a:xfrm>
            <a:off x="1295400" y="4078288"/>
            <a:ext cx="6480175" cy="0"/>
          </a:xfrm>
          <a:prstGeom prst="line">
            <a:avLst/>
          </a:prstGeom>
          <a:noFill/>
          <a:ln w="38100" cap="rnd">
            <a:solidFill>
              <a:srgbClr val="0000FF"/>
            </a:solidFill>
            <a:prstDash val="sysDot"/>
            <a:miter lim="800000"/>
            <a:headEnd type="triangle" w="med" len="med"/>
            <a:tailEnd type="triangle" w="med" len="med"/>
          </a:ln>
        </p:spPr>
        <p:txBody>
          <a:bodyPr wrap="none"/>
          <a:lstStyle/>
          <a:p>
            <a:endParaRPr lang="en-US"/>
          </a:p>
        </p:txBody>
      </p:sp>
      <p:sp>
        <p:nvSpPr>
          <p:cNvPr id="77832" name="Text Box 9"/>
          <p:cNvSpPr txBox="1">
            <a:spLocks noChangeArrowheads="1"/>
          </p:cNvSpPr>
          <p:nvPr/>
        </p:nvSpPr>
        <p:spPr bwMode="auto">
          <a:xfrm>
            <a:off x="3348038" y="3573463"/>
            <a:ext cx="262255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RTP / RTCP</a:t>
            </a:r>
          </a:p>
        </p:txBody>
      </p:sp>
      <p:sp>
        <p:nvSpPr>
          <p:cNvPr id="77833" name="Text Box 10"/>
          <p:cNvSpPr txBox="1">
            <a:spLocks noChangeArrowheads="1"/>
          </p:cNvSpPr>
          <p:nvPr/>
        </p:nvSpPr>
        <p:spPr bwMode="auto">
          <a:xfrm>
            <a:off x="4876800" y="2278063"/>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B</a:t>
            </a:r>
          </a:p>
        </p:txBody>
      </p:sp>
      <p:sp>
        <p:nvSpPr>
          <p:cNvPr id="77834" name="Text Box 11"/>
          <p:cNvSpPr txBox="1">
            <a:spLocks noChangeArrowheads="1"/>
          </p:cNvSpPr>
          <p:nvPr/>
        </p:nvSpPr>
        <p:spPr bwMode="auto">
          <a:xfrm>
            <a:off x="3851275" y="2493963"/>
            <a:ext cx="1368425"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SIP/SDP</a:t>
            </a:r>
          </a:p>
        </p:txBody>
      </p:sp>
      <p:pic>
        <p:nvPicPr>
          <p:cNvPr id="77835" name="Picture 12" descr="phone_black3"/>
          <p:cNvPicPr>
            <a:picLocks noChangeAspect="1" noChangeArrowheads="1"/>
          </p:cNvPicPr>
          <p:nvPr/>
        </p:nvPicPr>
        <p:blipFill>
          <a:blip r:embed="rId3"/>
          <a:srcRect/>
          <a:stretch>
            <a:fillRect/>
          </a:stretch>
        </p:blipFill>
        <p:spPr bwMode="auto">
          <a:xfrm>
            <a:off x="0" y="3141663"/>
            <a:ext cx="1296988" cy="1136650"/>
          </a:xfrm>
          <a:prstGeom prst="rect">
            <a:avLst/>
          </a:prstGeom>
          <a:noFill/>
          <a:ln w="9525">
            <a:noFill/>
            <a:miter lim="800000"/>
            <a:headEnd/>
            <a:tailEnd/>
          </a:ln>
        </p:spPr>
      </p:pic>
      <p:sp>
        <p:nvSpPr>
          <p:cNvPr id="77836" name="Rectangle 13"/>
          <p:cNvSpPr>
            <a:spLocks noChangeArrowheads="1"/>
          </p:cNvSpPr>
          <p:nvPr/>
        </p:nvSpPr>
        <p:spPr bwMode="auto">
          <a:xfrm>
            <a:off x="468313" y="4365625"/>
            <a:ext cx="663575"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Alice</a:t>
            </a:r>
          </a:p>
        </p:txBody>
      </p:sp>
      <p:sp>
        <p:nvSpPr>
          <p:cNvPr id="77837" name="Text Box 14"/>
          <p:cNvSpPr txBox="1">
            <a:spLocks noChangeArrowheads="1"/>
          </p:cNvSpPr>
          <p:nvPr/>
        </p:nvSpPr>
        <p:spPr bwMode="auto">
          <a:xfrm>
            <a:off x="2303463" y="2278063"/>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A</a:t>
            </a:r>
          </a:p>
        </p:txBody>
      </p:sp>
      <p:sp>
        <p:nvSpPr>
          <p:cNvPr id="77838" name="Text Box 15"/>
          <p:cNvSpPr txBox="1">
            <a:spLocks noChangeArrowheads="1"/>
          </p:cNvSpPr>
          <p:nvPr/>
        </p:nvSpPr>
        <p:spPr bwMode="auto">
          <a:xfrm>
            <a:off x="1258888" y="2781300"/>
            <a:ext cx="1368425"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SIP/SDP</a:t>
            </a:r>
          </a:p>
        </p:txBody>
      </p:sp>
      <p:sp>
        <p:nvSpPr>
          <p:cNvPr id="77839" name="Text Box 16"/>
          <p:cNvSpPr txBox="1">
            <a:spLocks noChangeArrowheads="1"/>
          </p:cNvSpPr>
          <p:nvPr/>
        </p:nvSpPr>
        <p:spPr bwMode="auto">
          <a:xfrm>
            <a:off x="6443663" y="2781300"/>
            <a:ext cx="1368425"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SIP/SDP</a:t>
            </a:r>
          </a:p>
        </p:txBody>
      </p:sp>
      <p:sp>
        <p:nvSpPr>
          <p:cNvPr id="77840" name="Rectangle 17"/>
          <p:cNvSpPr>
            <a:spLocks noChangeArrowheads="1"/>
          </p:cNvSpPr>
          <p:nvPr/>
        </p:nvSpPr>
        <p:spPr bwMode="auto">
          <a:xfrm>
            <a:off x="8243888" y="4510088"/>
            <a:ext cx="563562"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Bob</a:t>
            </a:r>
          </a:p>
        </p:txBody>
      </p:sp>
      <p:pic>
        <p:nvPicPr>
          <p:cNvPr id="77841" name="Picture 18" descr="Nokia_Smiler_phone_front_2"/>
          <p:cNvPicPr>
            <a:picLocks noChangeAspect="1" noChangeArrowheads="1"/>
          </p:cNvPicPr>
          <p:nvPr/>
        </p:nvPicPr>
        <p:blipFill>
          <a:blip r:embed="rId4"/>
          <a:srcRect/>
          <a:stretch>
            <a:fillRect/>
          </a:stretch>
        </p:blipFill>
        <p:spPr bwMode="auto">
          <a:xfrm>
            <a:off x="7885113" y="2565400"/>
            <a:ext cx="1112837" cy="1847850"/>
          </a:xfrm>
          <a:prstGeom prst="rect">
            <a:avLst/>
          </a:prstGeom>
          <a:noFill/>
          <a:ln w="9525">
            <a:noFill/>
            <a:miter lim="800000"/>
            <a:headEnd/>
            <a:tailEnd/>
          </a:ln>
        </p:spPr>
      </p:pic>
      <p:sp>
        <p:nvSpPr>
          <p:cNvPr id="77842" name="Oval 19"/>
          <p:cNvSpPr>
            <a:spLocks noChangeArrowheads="1"/>
          </p:cNvSpPr>
          <p:nvPr/>
        </p:nvSpPr>
        <p:spPr bwMode="auto">
          <a:xfrm>
            <a:off x="900113" y="3573463"/>
            <a:ext cx="7127875" cy="1008062"/>
          </a:xfrm>
          <a:prstGeom prst="ellipse">
            <a:avLst/>
          </a:prstGeom>
          <a:noFill/>
          <a:ln w="76200">
            <a:solidFill>
              <a:srgbClr val="800000"/>
            </a:solidFill>
            <a:round/>
            <a:headEnd/>
            <a:tailEnd/>
          </a:ln>
        </p:spPr>
        <p:txBody>
          <a:bodyPr wrap="none" anchor="ctr"/>
          <a:lstStyle/>
          <a:p>
            <a:endParaRPr lang="fi-FI">
              <a:latin typeface="Calibri" pitchFamily="34" charset="0"/>
            </a:endParaRPr>
          </a:p>
        </p:txBody>
      </p:sp>
      <p:sp>
        <p:nvSpPr>
          <p:cNvPr id="77843" name="Line 20"/>
          <p:cNvSpPr>
            <a:spLocks noChangeShapeType="1"/>
          </p:cNvSpPr>
          <p:nvPr/>
        </p:nvSpPr>
        <p:spPr bwMode="auto">
          <a:xfrm>
            <a:off x="4932363" y="4076700"/>
            <a:ext cx="215900" cy="1152525"/>
          </a:xfrm>
          <a:prstGeom prst="line">
            <a:avLst/>
          </a:prstGeom>
          <a:noFill/>
          <a:ln w="76200">
            <a:solidFill>
              <a:srgbClr val="800000"/>
            </a:solidFill>
            <a:round/>
            <a:headEnd/>
            <a:tailEnd type="triangle" w="med" len="med"/>
          </a:ln>
        </p:spPr>
        <p:txBody>
          <a:bodyPr wrap="none" anchor="ctr"/>
          <a:lstStyle/>
          <a:p>
            <a:endParaRPr lang="en-US"/>
          </a:p>
        </p:txBody>
      </p:sp>
      <p:sp>
        <p:nvSpPr>
          <p:cNvPr id="77844" name="Text Box 21"/>
          <p:cNvSpPr txBox="1">
            <a:spLocks noChangeArrowheads="1"/>
          </p:cNvSpPr>
          <p:nvPr/>
        </p:nvSpPr>
        <p:spPr bwMode="auto">
          <a:xfrm>
            <a:off x="4067175" y="5189538"/>
            <a:ext cx="4826000" cy="457200"/>
          </a:xfrm>
          <a:prstGeom prst="rect">
            <a:avLst/>
          </a:prstGeom>
          <a:noFill/>
          <a:ln w="9525">
            <a:noFill/>
            <a:miter lim="800000"/>
            <a:headEnd/>
            <a:tailEnd/>
          </a:ln>
        </p:spPr>
        <p:txBody>
          <a:bodyPr>
            <a:spAutoFit/>
          </a:bodyPr>
          <a:lstStyle/>
          <a:p>
            <a:pPr>
              <a:spcBef>
                <a:spcPct val="50000"/>
              </a:spcBef>
            </a:pPr>
            <a:r>
              <a:rPr lang="en-US" sz="2400">
                <a:solidFill>
                  <a:srgbClr val="800000"/>
                </a:solidFill>
                <a:latin typeface="Tahoma" pitchFamily="34" charset="0"/>
                <a:ea typeface="Gulim" pitchFamily="34" charset="-127"/>
              </a:rPr>
              <a:t>Media Security</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1" name="Rectangle 3"/>
          <p:cNvSpPr>
            <a:spLocks noGrp="1" noChangeArrowheads="1"/>
          </p:cNvSpPr>
          <p:nvPr>
            <p:ph type="subTitle" idx="1"/>
          </p:nvPr>
        </p:nvSpPr>
        <p:spPr/>
        <p:txBody>
          <a:bodyPr rtlCol="0">
            <a:normAutofit fontScale="92500" lnSpcReduction="10000"/>
          </a:bodyPr>
          <a:lstStyle/>
          <a:p>
            <a:pPr fontAlgn="auto">
              <a:spcAft>
                <a:spcPts val="0"/>
              </a:spcAft>
              <a:buFont typeface="Arial"/>
              <a:buNone/>
              <a:defRPr/>
            </a:pPr>
            <a:r>
              <a:rPr lang="en-US" sz="4000"/>
              <a:t>Prevent the called party to see who the calling party is </a:t>
            </a:r>
          </a:p>
          <a:p>
            <a:pPr fontAlgn="auto">
              <a:spcAft>
                <a:spcPts val="0"/>
              </a:spcAft>
              <a:buFont typeface="Arial"/>
              <a:buNone/>
              <a:defRPr/>
            </a:pPr>
            <a:r>
              <a:rPr lang="en-US" sz="4000"/>
              <a:t>(built into PAI, SIP Identity)</a:t>
            </a:r>
          </a:p>
          <a:p>
            <a:pPr fontAlgn="auto">
              <a:spcAft>
                <a:spcPts val="0"/>
              </a:spcAft>
              <a:buFont typeface="Arial"/>
              <a:buNone/>
              <a:defRPr/>
            </a:pPr>
            <a:endParaRPr lang="fi-FI" sz="4000"/>
          </a:p>
        </p:txBody>
      </p:sp>
      <p:sp>
        <p:nvSpPr>
          <p:cNvPr id="78850" name="Rectangle 5"/>
          <p:cNvSpPr>
            <a:spLocks noChangeArrowheads="1"/>
          </p:cNvSpPr>
          <p:nvPr/>
        </p:nvSpPr>
        <p:spPr bwMode="auto">
          <a:xfrm>
            <a:off x="685800" y="-26988"/>
            <a:ext cx="7772400" cy="1470026"/>
          </a:xfrm>
          <a:prstGeom prst="rect">
            <a:avLst/>
          </a:prstGeom>
          <a:noFill/>
          <a:ln w="9525">
            <a:noFill/>
            <a:miter lim="800000"/>
            <a:headEnd/>
            <a:tailEnd/>
          </a:ln>
        </p:spPr>
        <p:txBody>
          <a:bodyPr anchor="ctr"/>
          <a:lstStyle/>
          <a:p>
            <a:pPr algn="ctr"/>
            <a:r>
              <a:rPr lang="en-US" sz="3200">
                <a:solidFill>
                  <a:schemeClr val="tx2"/>
                </a:solidFill>
                <a:latin typeface="Calibri" pitchFamily="34" charset="0"/>
              </a:rPr>
              <a:t>How to build privacy into SIP?</a:t>
            </a:r>
            <a:br>
              <a:rPr lang="en-US" sz="3200">
                <a:solidFill>
                  <a:schemeClr val="tx2"/>
                </a:solidFill>
                <a:latin typeface="Calibri" pitchFamily="34" charset="0"/>
              </a:rPr>
            </a:br>
            <a:r>
              <a:rPr lang="en-US" sz="3200">
                <a:solidFill>
                  <a:schemeClr val="tx2"/>
                </a:solidFill>
                <a:latin typeface="Calibri" pitchFamily="34" charset="0"/>
              </a:rPr>
              <a:t>Privacy for the </a:t>
            </a:r>
            <a:r>
              <a:rPr lang="en-US" sz="3200">
                <a:solidFill>
                  <a:srgbClr val="800000"/>
                </a:solidFill>
                <a:latin typeface="Calibri" pitchFamily="34" charset="0"/>
              </a:rPr>
              <a:t>calling party</a:t>
            </a:r>
            <a:endParaRPr lang="fi-FI" sz="3200">
              <a:solidFill>
                <a:srgbClr val="800000"/>
              </a:solidFill>
              <a:latin typeface="Calibri"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smtClean="0"/>
              <a:t>Identity Hiding</a:t>
            </a:r>
            <a:endParaRPr lang="fi-FI" smtClean="0"/>
          </a:p>
        </p:txBody>
      </p:sp>
      <p:pic>
        <p:nvPicPr>
          <p:cNvPr id="79874" name="Picture 3" descr="sipd"/>
          <p:cNvPicPr>
            <a:picLocks noChangeAspect="1" noChangeArrowheads="1"/>
          </p:cNvPicPr>
          <p:nvPr/>
        </p:nvPicPr>
        <p:blipFill>
          <a:blip r:embed="rId2"/>
          <a:srcRect/>
          <a:stretch>
            <a:fillRect/>
          </a:stretch>
        </p:blipFill>
        <p:spPr bwMode="auto">
          <a:xfrm>
            <a:off x="2932113" y="2706688"/>
            <a:ext cx="685800" cy="609600"/>
          </a:xfrm>
          <a:prstGeom prst="rect">
            <a:avLst/>
          </a:prstGeom>
          <a:noFill/>
          <a:ln w="9525">
            <a:noFill/>
            <a:miter lim="800000"/>
            <a:headEnd/>
            <a:tailEnd/>
          </a:ln>
        </p:spPr>
      </p:pic>
      <p:pic>
        <p:nvPicPr>
          <p:cNvPr id="79875" name="Picture 4" descr="sipd"/>
          <p:cNvPicPr>
            <a:picLocks noChangeAspect="1" noChangeArrowheads="1"/>
          </p:cNvPicPr>
          <p:nvPr/>
        </p:nvPicPr>
        <p:blipFill>
          <a:blip r:embed="rId2"/>
          <a:srcRect/>
          <a:stretch>
            <a:fillRect/>
          </a:stretch>
        </p:blipFill>
        <p:spPr bwMode="auto">
          <a:xfrm>
            <a:off x="5446713" y="2706688"/>
            <a:ext cx="685800" cy="609600"/>
          </a:xfrm>
          <a:prstGeom prst="rect">
            <a:avLst/>
          </a:prstGeom>
          <a:noFill/>
          <a:ln w="9525">
            <a:noFill/>
            <a:miter lim="800000"/>
            <a:headEnd/>
            <a:tailEnd/>
          </a:ln>
        </p:spPr>
      </p:pic>
      <p:sp>
        <p:nvSpPr>
          <p:cNvPr id="79876" name="Line 5"/>
          <p:cNvSpPr>
            <a:spLocks noChangeShapeType="1"/>
          </p:cNvSpPr>
          <p:nvPr/>
        </p:nvSpPr>
        <p:spPr bwMode="auto">
          <a:xfrm flipV="1">
            <a:off x="1258888" y="2935288"/>
            <a:ext cx="1673225" cy="638175"/>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9877" name="Line 6"/>
          <p:cNvSpPr>
            <a:spLocks noChangeShapeType="1"/>
          </p:cNvSpPr>
          <p:nvPr/>
        </p:nvSpPr>
        <p:spPr bwMode="auto">
          <a:xfrm>
            <a:off x="3617913" y="3011488"/>
            <a:ext cx="1828800" cy="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9878" name="Line 7"/>
          <p:cNvSpPr>
            <a:spLocks noChangeShapeType="1"/>
          </p:cNvSpPr>
          <p:nvPr/>
        </p:nvSpPr>
        <p:spPr bwMode="auto">
          <a:xfrm>
            <a:off x="6132513" y="3011488"/>
            <a:ext cx="1524000" cy="60960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9879" name="Line 8"/>
          <p:cNvSpPr>
            <a:spLocks noChangeShapeType="1"/>
          </p:cNvSpPr>
          <p:nvPr/>
        </p:nvSpPr>
        <p:spPr bwMode="auto">
          <a:xfrm>
            <a:off x="1295400" y="4078288"/>
            <a:ext cx="6480175" cy="0"/>
          </a:xfrm>
          <a:prstGeom prst="line">
            <a:avLst/>
          </a:prstGeom>
          <a:noFill/>
          <a:ln w="38100" cap="rnd">
            <a:solidFill>
              <a:srgbClr val="0000FF"/>
            </a:solidFill>
            <a:prstDash val="sysDot"/>
            <a:miter lim="800000"/>
            <a:headEnd type="triangle" w="med" len="med"/>
            <a:tailEnd type="triangle" w="med" len="med"/>
          </a:ln>
        </p:spPr>
        <p:txBody>
          <a:bodyPr wrap="none"/>
          <a:lstStyle/>
          <a:p>
            <a:endParaRPr lang="en-US"/>
          </a:p>
        </p:txBody>
      </p:sp>
      <p:sp>
        <p:nvSpPr>
          <p:cNvPr id="79880" name="Text Box 10"/>
          <p:cNvSpPr txBox="1">
            <a:spLocks noChangeArrowheads="1"/>
          </p:cNvSpPr>
          <p:nvPr/>
        </p:nvSpPr>
        <p:spPr bwMode="auto">
          <a:xfrm>
            <a:off x="4859338" y="3284538"/>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B</a:t>
            </a:r>
          </a:p>
        </p:txBody>
      </p:sp>
      <p:pic>
        <p:nvPicPr>
          <p:cNvPr id="79881" name="Picture 12" descr="phone_black3"/>
          <p:cNvPicPr>
            <a:picLocks noChangeAspect="1" noChangeArrowheads="1"/>
          </p:cNvPicPr>
          <p:nvPr/>
        </p:nvPicPr>
        <p:blipFill>
          <a:blip r:embed="rId3"/>
          <a:srcRect/>
          <a:stretch>
            <a:fillRect/>
          </a:stretch>
        </p:blipFill>
        <p:spPr bwMode="auto">
          <a:xfrm>
            <a:off x="0" y="3141663"/>
            <a:ext cx="1296988" cy="1136650"/>
          </a:xfrm>
          <a:prstGeom prst="rect">
            <a:avLst/>
          </a:prstGeom>
          <a:noFill/>
          <a:ln w="9525">
            <a:noFill/>
            <a:miter lim="800000"/>
            <a:headEnd/>
            <a:tailEnd/>
          </a:ln>
        </p:spPr>
      </p:pic>
      <p:sp>
        <p:nvSpPr>
          <p:cNvPr id="79882" name="Rectangle 13"/>
          <p:cNvSpPr>
            <a:spLocks noChangeArrowheads="1"/>
          </p:cNvSpPr>
          <p:nvPr/>
        </p:nvSpPr>
        <p:spPr bwMode="auto">
          <a:xfrm>
            <a:off x="468313" y="4365625"/>
            <a:ext cx="663575"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Alice</a:t>
            </a:r>
          </a:p>
        </p:txBody>
      </p:sp>
      <p:sp>
        <p:nvSpPr>
          <p:cNvPr id="79883" name="Text Box 14"/>
          <p:cNvSpPr txBox="1">
            <a:spLocks noChangeArrowheads="1"/>
          </p:cNvSpPr>
          <p:nvPr/>
        </p:nvSpPr>
        <p:spPr bwMode="auto">
          <a:xfrm>
            <a:off x="2411413" y="3284538"/>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A</a:t>
            </a:r>
          </a:p>
        </p:txBody>
      </p:sp>
      <p:sp>
        <p:nvSpPr>
          <p:cNvPr id="79884" name="Text Box 15"/>
          <p:cNvSpPr txBox="1">
            <a:spLocks noChangeArrowheads="1"/>
          </p:cNvSpPr>
          <p:nvPr/>
        </p:nvSpPr>
        <p:spPr bwMode="auto">
          <a:xfrm>
            <a:off x="1187450" y="2273300"/>
            <a:ext cx="1368425" cy="650875"/>
          </a:xfrm>
          <a:prstGeom prst="rect">
            <a:avLst/>
          </a:prstGeom>
          <a:noFill/>
          <a:ln w="9525">
            <a:solidFill>
              <a:schemeClr val="tx1"/>
            </a:solidFill>
            <a:miter lim="800000"/>
            <a:headEnd/>
            <a:tailEnd/>
          </a:ln>
        </p:spPr>
        <p:txBody>
          <a:bodyPr>
            <a:spAutoFit/>
          </a:bodyPr>
          <a:lstStyle/>
          <a:p>
            <a:pPr>
              <a:spcBef>
                <a:spcPct val="50000"/>
              </a:spcBef>
            </a:pPr>
            <a:r>
              <a:rPr lang="en-US">
                <a:latin typeface="Calibri" pitchFamily="34" charset="0"/>
              </a:rPr>
              <a:t>From: Alice To: </a:t>
            </a:r>
            <a:r>
              <a:rPr lang="en-US">
                <a:latin typeface="Calibri" pitchFamily="34" charset="0"/>
                <a:ea typeface="Gulim" pitchFamily="34" charset="-127"/>
              </a:rPr>
              <a:t>Bob</a:t>
            </a:r>
          </a:p>
        </p:txBody>
      </p:sp>
      <p:sp>
        <p:nvSpPr>
          <p:cNvPr id="79885" name="Rectangle 17"/>
          <p:cNvSpPr>
            <a:spLocks noChangeArrowheads="1"/>
          </p:cNvSpPr>
          <p:nvPr/>
        </p:nvSpPr>
        <p:spPr bwMode="auto">
          <a:xfrm>
            <a:off x="8243888" y="4510088"/>
            <a:ext cx="563562"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Bob</a:t>
            </a:r>
          </a:p>
        </p:txBody>
      </p:sp>
      <p:pic>
        <p:nvPicPr>
          <p:cNvPr id="79886" name="Picture 18" descr="Nokia_Smiler_phone_front_2"/>
          <p:cNvPicPr>
            <a:picLocks noChangeAspect="1" noChangeArrowheads="1"/>
          </p:cNvPicPr>
          <p:nvPr/>
        </p:nvPicPr>
        <p:blipFill>
          <a:blip r:embed="rId4"/>
          <a:srcRect/>
          <a:stretch>
            <a:fillRect/>
          </a:stretch>
        </p:blipFill>
        <p:spPr bwMode="auto">
          <a:xfrm>
            <a:off x="7885113" y="2565400"/>
            <a:ext cx="1112837" cy="1847850"/>
          </a:xfrm>
          <a:prstGeom prst="rect">
            <a:avLst/>
          </a:prstGeom>
          <a:noFill/>
          <a:ln w="9525">
            <a:noFill/>
            <a:miter lim="800000"/>
            <a:headEnd/>
            <a:tailEnd/>
          </a:ln>
        </p:spPr>
      </p:pic>
      <p:sp>
        <p:nvSpPr>
          <p:cNvPr id="79887" name="Oval 19"/>
          <p:cNvSpPr>
            <a:spLocks noChangeArrowheads="1"/>
          </p:cNvSpPr>
          <p:nvPr/>
        </p:nvSpPr>
        <p:spPr bwMode="auto">
          <a:xfrm>
            <a:off x="2124075" y="2636838"/>
            <a:ext cx="215900" cy="215900"/>
          </a:xfrm>
          <a:prstGeom prst="ellipse">
            <a:avLst/>
          </a:prstGeom>
          <a:noFill/>
          <a:ln w="76200">
            <a:solidFill>
              <a:srgbClr val="800000"/>
            </a:solidFill>
            <a:round/>
            <a:headEnd/>
            <a:tailEnd/>
          </a:ln>
        </p:spPr>
        <p:txBody>
          <a:bodyPr wrap="none" anchor="ctr"/>
          <a:lstStyle/>
          <a:p>
            <a:endParaRPr lang="fi-FI">
              <a:latin typeface="Calibri" pitchFamily="34" charset="0"/>
            </a:endParaRPr>
          </a:p>
        </p:txBody>
      </p:sp>
      <p:sp>
        <p:nvSpPr>
          <p:cNvPr id="79888" name="Line 20"/>
          <p:cNvSpPr>
            <a:spLocks noChangeShapeType="1"/>
          </p:cNvSpPr>
          <p:nvPr/>
        </p:nvSpPr>
        <p:spPr bwMode="auto">
          <a:xfrm flipH="1">
            <a:off x="1979613" y="2924175"/>
            <a:ext cx="215900" cy="2881313"/>
          </a:xfrm>
          <a:prstGeom prst="line">
            <a:avLst/>
          </a:prstGeom>
          <a:noFill/>
          <a:ln w="76200">
            <a:solidFill>
              <a:srgbClr val="800000"/>
            </a:solidFill>
            <a:round/>
            <a:headEnd/>
            <a:tailEnd type="triangle" w="med" len="med"/>
          </a:ln>
        </p:spPr>
        <p:txBody>
          <a:bodyPr wrap="none" anchor="ctr"/>
          <a:lstStyle/>
          <a:p>
            <a:endParaRPr lang="en-US"/>
          </a:p>
        </p:txBody>
      </p:sp>
      <p:sp>
        <p:nvSpPr>
          <p:cNvPr id="79889" name="Text Box 21"/>
          <p:cNvSpPr txBox="1">
            <a:spLocks noChangeArrowheads="1"/>
          </p:cNvSpPr>
          <p:nvPr/>
        </p:nvSpPr>
        <p:spPr bwMode="auto">
          <a:xfrm>
            <a:off x="684213" y="5876925"/>
            <a:ext cx="3384550" cy="822325"/>
          </a:xfrm>
          <a:prstGeom prst="rect">
            <a:avLst/>
          </a:prstGeom>
          <a:noFill/>
          <a:ln w="9525">
            <a:noFill/>
            <a:miter lim="800000"/>
            <a:headEnd/>
            <a:tailEnd/>
          </a:ln>
        </p:spPr>
        <p:txBody>
          <a:bodyPr>
            <a:spAutoFit/>
          </a:bodyPr>
          <a:lstStyle/>
          <a:p>
            <a:pPr>
              <a:spcBef>
                <a:spcPct val="50000"/>
              </a:spcBef>
            </a:pPr>
            <a:r>
              <a:rPr lang="en-US" sz="2400">
                <a:solidFill>
                  <a:srgbClr val="800000"/>
                </a:solidFill>
                <a:latin typeface="Tahoma" pitchFamily="34" charset="0"/>
                <a:ea typeface="Gulim" pitchFamily="34" charset="-127"/>
              </a:rPr>
              <a:t>Please do not disclose my name.</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en-US" smtClean="0"/>
              <a:t>Identity Hiding</a:t>
            </a:r>
            <a:endParaRPr lang="fi-FI" smtClean="0"/>
          </a:p>
        </p:txBody>
      </p:sp>
      <p:pic>
        <p:nvPicPr>
          <p:cNvPr id="80898" name="Picture 3" descr="sipd"/>
          <p:cNvPicPr>
            <a:picLocks noChangeAspect="1" noChangeArrowheads="1"/>
          </p:cNvPicPr>
          <p:nvPr/>
        </p:nvPicPr>
        <p:blipFill>
          <a:blip r:embed="rId2"/>
          <a:srcRect/>
          <a:stretch>
            <a:fillRect/>
          </a:stretch>
        </p:blipFill>
        <p:spPr bwMode="auto">
          <a:xfrm>
            <a:off x="2932113" y="2706688"/>
            <a:ext cx="685800" cy="609600"/>
          </a:xfrm>
          <a:prstGeom prst="rect">
            <a:avLst/>
          </a:prstGeom>
          <a:noFill/>
          <a:ln w="9525">
            <a:noFill/>
            <a:miter lim="800000"/>
            <a:headEnd/>
            <a:tailEnd/>
          </a:ln>
        </p:spPr>
      </p:pic>
      <p:pic>
        <p:nvPicPr>
          <p:cNvPr id="80899" name="Picture 4" descr="sipd"/>
          <p:cNvPicPr>
            <a:picLocks noChangeAspect="1" noChangeArrowheads="1"/>
          </p:cNvPicPr>
          <p:nvPr/>
        </p:nvPicPr>
        <p:blipFill>
          <a:blip r:embed="rId2"/>
          <a:srcRect/>
          <a:stretch>
            <a:fillRect/>
          </a:stretch>
        </p:blipFill>
        <p:spPr bwMode="auto">
          <a:xfrm>
            <a:off x="5446713" y="2706688"/>
            <a:ext cx="685800" cy="609600"/>
          </a:xfrm>
          <a:prstGeom prst="rect">
            <a:avLst/>
          </a:prstGeom>
          <a:noFill/>
          <a:ln w="9525">
            <a:noFill/>
            <a:miter lim="800000"/>
            <a:headEnd/>
            <a:tailEnd/>
          </a:ln>
        </p:spPr>
      </p:pic>
      <p:sp>
        <p:nvSpPr>
          <p:cNvPr id="80900" name="Line 5"/>
          <p:cNvSpPr>
            <a:spLocks noChangeShapeType="1"/>
          </p:cNvSpPr>
          <p:nvPr/>
        </p:nvSpPr>
        <p:spPr bwMode="auto">
          <a:xfrm flipV="1">
            <a:off x="1258888" y="2935288"/>
            <a:ext cx="1673225" cy="638175"/>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80901" name="Line 6"/>
          <p:cNvSpPr>
            <a:spLocks noChangeShapeType="1"/>
          </p:cNvSpPr>
          <p:nvPr/>
        </p:nvSpPr>
        <p:spPr bwMode="auto">
          <a:xfrm>
            <a:off x="3617913" y="3011488"/>
            <a:ext cx="1828800" cy="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80902" name="Line 7"/>
          <p:cNvSpPr>
            <a:spLocks noChangeShapeType="1"/>
          </p:cNvSpPr>
          <p:nvPr/>
        </p:nvSpPr>
        <p:spPr bwMode="auto">
          <a:xfrm>
            <a:off x="6132513" y="3011488"/>
            <a:ext cx="1524000" cy="60960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80903" name="Line 8"/>
          <p:cNvSpPr>
            <a:spLocks noChangeShapeType="1"/>
          </p:cNvSpPr>
          <p:nvPr/>
        </p:nvSpPr>
        <p:spPr bwMode="auto">
          <a:xfrm>
            <a:off x="1295400" y="4078288"/>
            <a:ext cx="6480175" cy="0"/>
          </a:xfrm>
          <a:prstGeom prst="line">
            <a:avLst/>
          </a:prstGeom>
          <a:noFill/>
          <a:ln w="38100" cap="rnd">
            <a:solidFill>
              <a:srgbClr val="0000FF"/>
            </a:solidFill>
            <a:prstDash val="sysDot"/>
            <a:miter lim="800000"/>
            <a:headEnd type="triangle" w="med" len="med"/>
            <a:tailEnd type="triangle" w="med" len="med"/>
          </a:ln>
        </p:spPr>
        <p:txBody>
          <a:bodyPr wrap="none"/>
          <a:lstStyle/>
          <a:p>
            <a:endParaRPr lang="en-US"/>
          </a:p>
        </p:txBody>
      </p:sp>
      <p:sp>
        <p:nvSpPr>
          <p:cNvPr id="80904" name="Text Box 9"/>
          <p:cNvSpPr txBox="1">
            <a:spLocks noChangeArrowheads="1"/>
          </p:cNvSpPr>
          <p:nvPr/>
        </p:nvSpPr>
        <p:spPr bwMode="auto">
          <a:xfrm>
            <a:off x="4876800" y="3259138"/>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B</a:t>
            </a:r>
          </a:p>
        </p:txBody>
      </p:sp>
      <p:pic>
        <p:nvPicPr>
          <p:cNvPr id="80905" name="Picture 10" descr="phone_black3"/>
          <p:cNvPicPr>
            <a:picLocks noChangeAspect="1" noChangeArrowheads="1"/>
          </p:cNvPicPr>
          <p:nvPr/>
        </p:nvPicPr>
        <p:blipFill>
          <a:blip r:embed="rId3"/>
          <a:srcRect/>
          <a:stretch>
            <a:fillRect/>
          </a:stretch>
        </p:blipFill>
        <p:spPr bwMode="auto">
          <a:xfrm>
            <a:off x="0" y="3141663"/>
            <a:ext cx="1296988" cy="1136650"/>
          </a:xfrm>
          <a:prstGeom prst="rect">
            <a:avLst/>
          </a:prstGeom>
          <a:noFill/>
          <a:ln w="9525">
            <a:noFill/>
            <a:miter lim="800000"/>
            <a:headEnd/>
            <a:tailEnd/>
          </a:ln>
        </p:spPr>
      </p:pic>
      <p:sp>
        <p:nvSpPr>
          <p:cNvPr id="80906" name="Rectangle 11"/>
          <p:cNvSpPr>
            <a:spLocks noChangeArrowheads="1"/>
          </p:cNvSpPr>
          <p:nvPr/>
        </p:nvSpPr>
        <p:spPr bwMode="auto">
          <a:xfrm>
            <a:off x="468313" y="4365625"/>
            <a:ext cx="663575"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Alice</a:t>
            </a:r>
          </a:p>
        </p:txBody>
      </p:sp>
      <p:sp>
        <p:nvSpPr>
          <p:cNvPr id="80907" name="Text Box 12"/>
          <p:cNvSpPr txBox="1">
            <a:spLocks noChangeArrowheads="1"/>
          </p:cNvSpPr>
          <p:nvPr/>
        </p:nvSpPr>
        <p:spPr bwMode="auto">
          <a:xfrm>
            <a:off x="2303463" y="3259138"/>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A</a:t>
            </a:r>
          </a:p>
        </p:txBody>
      </p:sp>
      <p:sp>
        <p:nvSpPr>
          <p:cNvPr id="80908" name="Text Box 13"/>
          <p:cNvSpPr txBox="1">
            <a:spLocks noChangeArrowheads="1"/>
          </p:cNvSpPr>
          <p:nvPr/>
        </p:nvSpPr>
        <p:spPr bwMode="auto">
          <a:xfrm>
            <a:off x="3635375" y="2060575"/>
            <a:ext cx="2087563" cy="654050"/>
          </a:xfrm>
          <a:prstGeom prst="rect">
            <a:avLst/>
          </a:prstGeom>
          <a:noFill/>
          <a:ln w="12700">
            <a:solidFill>
              <a:schemeClr val="tx1"/>
            </a:solidFill>
            <a:miter lim="800000"/>
            <a:headEnd/>
            <a:tailEnd/>
          </a:ln>
        </p:spPr>
        <p:txBody>
          <a:bodyPr>
            <a:spAutoFit/>
          </a:bodyPr>
          <a:lstStyle/>
          <a:p>
            <a:pPr>
              <a:spcBef>
                <a:spcPct val="50000"/>
              </a:spcBef>
            </a:pPr>
            <a:r>
              <a:rPr lang="en-US">
                <a:latin typeface="Calibri" pitchFamily="34" charset="0"/>
              </a:rPr>
              <a:t>From: anonymous To: </a:t>
            </a:r>
            <a:r>
              <a:rPr lang="en-US">
                <a:latin typeface="Calibri" pitchFamily="34" charset="0"/>
                <a:ea typeface="Gulim" pitchFamily="34" charset="-127"/>
              </a:rPr>
              <a:t>Bob</a:t>
            </a:r>
          </a:p>
        </p:txBody>
      </p:sp>
      <p:sp>
        <p:nvSpPr>
          <p:cNvPr id="80909" name="Rectangle 14"/>
          <p:cNvSpPr>
            <a:spLocks noChangeArrowheads="1"/>
          </p:cNvSpPr>
          <p:nvPr/>
        </p:nvSpPr>
        <p:spPr bwMode="auto">
          <a:xfrm>
            <a:off x="8243888" y="4510088"/>
            <a:ext cx="563562"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Bob</a:t>
            </a:r>
          </a:p>
        </p:txBody>
      </p:sp>
      <p:pic>
        <p:nvPicPr>
          <p:cNvPr id="80910" name="Picture 15" descr="Nokia_Smiler_phone_front_2"/>
          <p:cNvPicPr>
            <a:picLocks noChangeAspect="1" noChangeArrowheads="1"/>
          </p:cNvPicPr>
          <p:nvPr/>
        </p:nvPicPr>
        <p:blipFill>
          <a:blip r:embed="rId4"/>
          <a:srcRect/>
          <a:stretch>
            <a:fillRect/>
          </a:stretch>
        </p:blipFill>
        <p:spPr bwMode="auto">
          <a:xfrm>
            <a:off x="7885113" y="2565400"/>
            <a:ext cx="1112837" cy="1847850"/>
          </a:xfrm>
          <a:prstGeom prst="rect">
            <a:avLst/>
          </a:prstGeom>
          <a:noFill/>
          <a:ln w="9525">
            <a:noFill/>
            <a:miter lim="800000"/>
            <a:headEnd/>
            <a:tailEnd/>
          </a:ln>
        </p:spPr>
      </p:pic>
      <p:sp>
        <p:nvSpPr>
          <p:cNvPr id="80911" name="Oval 16"/>
          <p:cNvSpPr>
            <a:spLocks noChangeArrowheads="1"/>
          </p:cNvSpPr>
          <p:nvPr/>
        </p:nvSpPr>
        <p:spPr bwMode="auto">
          <a:xfrm>
            <a:off x="2700338" y="2565400"/>
            <a:ext cx="1008062" cy="863600"/>
          </a:xfrm>
          <a:prstGeom prst="ellipse">
            <a:avLst/>
          </a:prstGeom>
          <a:noFill/>
          <a:ln w="76200">
            <a:solidFill>
              <a:srgbClr val="800000"/>
            </a:solidFill>
            <a:round/>
            <a:headEnd/>
            <a:tailEnd/>
          </a:ln>
        </p:spPr>
        <p:txBody>
          <a:bodyPr wrap="none" anchor="ctr"/>
          <a:lstStyle/>
          <a:p>
            <a:endParaRPr lang="fi-FI">
              <a:latin typeface="Calibri" pitchFamily="34" charset="0"/>
            </a:endParaRPr>
          </a:p>
        </p:txBody>
      </p:sp>
      <p:sp>
        <p:nvSpPr>
          <p:cNvPr id="80912" name="Line 17"/>
          <p:cNvSpPr>
            <a:spLocks noChangeShapeType="1"/>
          </p:cNvSpPr>
          <p:nvPr/>
        </p:nvSpPr>
        <p:spPr bwMode="auto">
          <a:xfrm flipH="1">
            <a:off x="1979613" y="3284538"/>
            <a:ext cx="792162" cy="2520950"/>
          </a:xfrm>
          <a:prstGeom prst="line">
            <a:avLst/>
          </a:prstGeom>
          <a:noFill/>
          <a:ln w="76200">
            <a:solidFill>
              <a:srgbClr val="800000"/>
            </a:solidFill>
            <a:round/>
            <a:headEnd/>
            <a:tailEnd type="triangle" w="med" len="med"/>
          </a:ln>
        </p:spPr>
        <p:txBody>
          <a:bodyPr wrap="none" anchor="ctr"/>
          <a:lstStyle/>
          <a:p>
            <a:endParaRPr lang="en-US"/>
          </a:p>
        </p:txBody>
      </p:sp>
      <p:sp>
        <p:nvSpPr>
          <p:cNvPr id="80913" name="Text Box 18"/>
          <p:cNvSpPr txBox="1">
            <a:spLocks noChangeArrowheads="1"/>
          </p:cNvSpPr>
          <p:nvPr/>
        </p:nvSpPr>
        <p:spPr bwMode="auto">
          <a:xfrm>
            <a:off x="1042988" y="5876925"/>
            <a:ext cx="2303462" cy="822325"/>
          </a:xfrm>
          <a:prstGeom prst="rect">
            <a:avLst/>
          </a:prstGeom>
          <a:noFill/>
          <a:ln w="9525">
            <a:noFill/>
            <a:miter lim="800000"/>
            <a:headEnd/>
            <a:tailEnd/>
          </a:ln>
        </p:spPr>
        <p:txBody>
          <a:bodyPr>
            <a:spAutoFit/>
          </a:bodyPr>
          <a:lstStyle/>
          <a:p>
            <a:pPr>
              <a:spcBef>
                <a:spcPct val="50000"/>
              </a:spcBef>
            </a:pPr>
            <a:r>
              <a:rPr lang="en-US" sz="2400">
                <a:solidFill>
                  <a:srgbClr val="800000"/>
                </a:solidFill>
                <a:latin typeface="Tahoma" pitchFamily="34" charset="0"/>
                <a:ea typeface="Gulim" pitchFamily="34" charset="-127"/>
              </a:rPr>
              <a:t>Enforcement of </a:t>
            </a:r>
            <a:br>
              <a:rPr lang="en-US" sz="2400">
                <a:solidFill>
                  <a:srgbClr val="800000"/>
                </a:solidFill>
                <a:latin typeface="Tahoma" pitchFamily="34" charset="0"/>
                <a:ea typeface="Gulim" pitchFamily="34" charset="-127"/>
              </a:rPr>
            </a:br>
            <a:r>
              <a:rPr lang="en-US" sz="2400">
                <a:solidFill>
                  <a:srgbClr val="800000"/>
                </a:solidFill>
                <a:latin typeface="Tahoma" pitchFamily="34" charset="0"/>
                <a:ea typeface="Gulim" pitchFamily="34" charset="-127"/>
              </a:rPr>
              <a:t>identity hiding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Alternate Process 10"/>
          <p:cNvSpPr/>
          <p:nvPr/>
        </p:nvSpPr>
        <p:spPr bwMode="auto">
          <a:xfrm>
            <a:off x="2717800" y="3476625"/>
            <a:ext cx="6172200" cy="2009775"/>
          </a:xfrm>
          <a:prstGeom prst="flowChartAlternateProcess">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sp>
      <p:sp>
        <p:nvSpPr>
          <p:cNvPr id="9" name="Alternate Process 8"/>
          <p:cNvSpPr/>
          <p:nvPr/>
        </p:nvSpPr>
        <p:spPr bwMode="auto">
          <a:xfrm>
            <a:off x="255588" y="5630863"/>
            <a:ext cx="4572000" cy="1227137"/>
          </a:xfrm>
          <a:prstGeom prst="flowChartAlternateProcess">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sp>
      <p:sp>
        <p:nvSpPr>
          <p:cNvPr id="8" name="Alternate Process 7"/>
          <p:cNvSpPr/>
          <p:nvPr/>
        </p:nvSpPr>
        <p:spPr bwMode="auto">
          <a:xfrm>
            <a:off x="3698875" y="1236663"/>
            <a:ext cx="4302125" cy="538162"/>
          </a:xfrm>
          <a:prstGeom prst="flowChartAlternateProcess">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sp>
      <p:sp>
        <p:nvSpPr>
          <p:cNvPr id="35844" name="Title 1"/>
          <p:cNvSpPr>
            <a:spLocks noGrp="1"/>
          </p:cNvSpPr>
          <p:nvPr>
            <p:ph type="title"/>
          </p:nvPr>
        </p:nvSpPr>
        <p:spPr/>
        <p:txBody>
          <a:bodyPr/>
          <a:lstStyle/>
          <a:p>
            <a:r>
              <a:rPr lang="en-US" smtClean="0"/>
              <a:t>What is Privacy?</a:t>
            </a:r>
          </a:p>
        </p:txBody>
      </p:sp>
      <p:sp>
        <p:nvSpPr>
          <p:cNvPr id="4" name="Alternate Process 3"/>
          <p:cNvSpPr/>
          <p:nvPr/>
        </p:nvSpPr>
        <p:spPr bwMode="auto">
          <a:xfrm>
            <a:off x="381000" y="2057400"/>
            <a:ext cx="5046663" cy="1200150"/>
          </a:xfrm>
          <a:prstGeom prst="flowChartAlternateProcess">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sp>
      <p:sp>
        <p:nvSpPr>
          <p:cNvPr id="35846" name="Rectangle 4"/>
          <p:cNvSpPr>
            <a:spLocks noChangeArrowheads="1"/>
          </p:cNvSpPr>
          <p:nvPr/>
        </p:nvSpPr>
        <p:spPr bwMode="auto">
          <a:xfrm>
            <a:off x="420688" y="2057400"/>
            <a:ext cx="5006975" cy="1200150"/>
          </a:xfrm>
          <a:prstGeom prst="rect">
            <a:avLst/>
          </a:prstGeom>
          <a:noFill/>
          <a:ln w="9525">
            <a:noFill/>
            <a:miter lim="800000"/>
            <a:headEnd/>
            <a:tailEnd/>
          </a:ln>
        </p:spPr>
        <p:txBody>
          <a:bodyPr>
            <a:spAutoFit/>
          </a:bodyPr>
          <a:lstStyle/>
          <a:p>
            <a:r>
              <a:rPr lang="en-US">
                <a:latin typeface="Calibri" pitchFamily="34" charset="0"/>
              </a:rPr>
              <a:t>Privacy requires that an individual has a means to exercise selective control of access to the self and is aware of the potential consequences of exercising that control (</a:t>
            </a:r>
            <a:r>
              <a:rPr lang="en-US" i="1">
                <a:latin typeface="Calibri" pitchFamily="34" charset="0"/>
              </a:rPr>
              <a:t>Altman</a:t>
            </a:r>
            <a:r>
              <a:rPr lang="en-US">
                <a:latin typeface="Calibri" pitchFamily="34" charset="0"/>
              </a:rPr>
              <a:t>).</a:t>
            </a:r>
          </a:p>
        </p:txBody>
      </p:sp>
      <p:sp>
        <p:nvSpPr>
          <p:cNvPr id="35847" name="Rectangle 5"/>
          <p:cNvSpPr>
            <a:spLocks noChangeArrowheads="1"/>
          </p:cNvSpPr>
          <p:nvPr/>
        </p:nvSpPr>
        <p:spPr bwMode="auto">
          <a:xfrm>
            <a:off x="255588" y="5630863"/>
            <a:ext cx="4572000" cy="1200150"/>
          </a:xfrm>
          <a:prstGeom prst="rect">
            <a:avLst/>
          </a:prstGeom>
          <a:noFill/>
          <a:ln w="9525">
            <a:noFill/>
            <a:miter lim="800000"/>
            <a:headEnd/>
            <a:tailEnd/>
          </a:ln>
        </p:spPr>
        <p:txBody>
          <a:bodyPr>
            <a:spAutoFit/>
          </a:bodyPr>
          <a:lstStyle/>
          <a:p>
            <a:r>
              <a:rPr lang="en-US">
                <a:latin typeface="Calibri" pitchFamily="34" charset="0"/>
              </a:rPr>
              <a:t>Privacy is the claim of individuals, groups, or institutions to determine for themselves when, how, and to what extent information about them is communicated to others. (</a:t>
            </a:r>
            <a:r>
              <a:rPr lang="en-US" i="1">
                <a:latin typeface="Calibri" pitchFamily="34" charset="0"/>
              </a:rPr>
              <a:t>Westin</a:t>
            </a:r>
            <a:r>
              <a:rPr lang="en-US">
                <a:latin typeface="Calibri" pitchFamily="34" charset="0"/>
              </a:rPr>
              <a:t>)</a:t>
            </a:r>
          </a:p>
        </p:txBody>
      </p:sp>
      <p:sp>
        <p:nvSpPr>
          <p:cNvPr id="35848" name="Rectangle 6"/>
          <p:cNvSpPr>
            <a:spLocks noChangeArrowheads="1"/>
          </p:cNvSpPr>
          <p:nvPr/>
        </p:nvSpPr>
        <p:spPr bwMode="auto">
          <a:xfrm>
            <a:off x="3886200" y="1312863"/>
            <a:ext cx="4234152" cy="369332"/>
          </a:xfrm>
          <a:prstGeom prst="rect">
            <a:avLst/>
          </a:prstGeom>
          <a:noFill/>
          <a:ln w="9525">
            <a:noFill/>
            <a:miter lim="800000"/>
            <a:headEnd/>
            <a:tailEnd/>
          </a:ln>
        </p:spPr>
        <p:txBody>
          <a:bodyPr wrap="none">
            <a:spAutoFit/>
          </a:bodyPr>
          <a:lstStyle/>
          <a:p>
            <a:r>
              <a:rPr lang="en-US" dirty="0" smtClean="0">
                <a:latin typeface="Calibri" pitchFamily="34" charset="0"/>
              </a:rPr>
              <a:t>“</a:t>
            </a:r>
            <a:r>
              <a:rPr lang="en-US" dirty="0" smtClean="0">
                <a:latin typeface="Calibri" pitchFamily="34" charset="0"/>
              </a:rPr>
              <a:t>Right </a:t>
            </a:r>
            <a:r>
              <a:rPr lang="en-US" dirty="0">
                <a:latin typeface="Calibri" pitchFamily="34" charset="0"/>
              </a:rPr>
              <a:t>to be let alone” (</a:t>
            </a:r>
            <a:r>
              <a:rPr lang="en-US" i="1" dirty="0">
                <a:latin typeface="Calibri" pitchFamily="34" charset="0"/>
              </a:rPr>
              <a:t>Warren &amp; Brandeis</a:t>
            </a:r>
            <a:r>
              <a:rPr lang="en-US" dirty="0">
                <a:latin typeface="Calibri" pitchFamily="34" charset="0"/>
              </a:rPr>
              <a:t>)</a:t>
            </a:r>
          </a:p>
        </p:txBody>
      </p:sp>
      <p:sp>
        <p:nvSpPr>
          <p:cNvPr id="35849" name="Rectangle 9"/>
          <p:cNvSpPr>
            <a:spLocks noChangeArrowheads="1"/>
          </p:cNvSpPr>
          <p:nvPr/>
        </p:nvSpPr>
        <p:spPr bwMode="auto">
          <a:xfrm>
            <a:off x="2717800" y="3476625"/>
            <a:ext cx="6172200" cy="2014538"/>
          </a:xfrm>
          <a:prstGeom prst="rect">
            <a:avLst/>
          </a:prstGeom>
          <a:noFill/>
          <a:ln w="9525">
            <a:noFill/>
            <a:miter lim="800000"/>
            <a:headEnd/>
            <a:tailEnd/>
          </a:ln>
        </p:spPr>
        <p:txBody>
          <a:bodyPr>
            <a:spAutoFit/>
          </a:bodyPr>
          <a:lstStyle/>
          <a:p>
            <a:r>
              <a:rPr lang="en-US" i="1" dirty="0">
                <a:latin typeface="Calibri" pitchFamily="34" charset="0"/>
              </a:rPr>
              <a:t>Prosser </a:t>
            </a:r>
            <a:r>
              <a:rPr lang="en-US" dirty="0">
                <a:latin typeface="Calibri" pitchFamily="34" charset="0"/>
              </a:rPr>
              <a:t>focuses on a categorization of privacy based on four torts:  </a:t>
            </a:r>
          </a:p>
          <a:p>
            <a:pPr lvl="1">
              <a:buFont typeface="Arial" charset="0"/>
              <a:buChar char="•"/>
            </a:pPr>
            <a:r>
              <a:rPr lang="en-US" dirty="0">
                <a:latin typeface="Calibri" pitchFamily="34" charset="0"/>
              </a:rPr>
              <a:t> Intrusion upon an individual’s seclusion, solitude, </a:t>
            </a:r>
            <a:br>
              <a:rPr lang="en-US" dirty="0">
                <a:latin typeface="Calibri" pitchFamily="34" charset="0"/>
              </a:rPr>
            </a:br>
            <a:r>
              <a:rPr lang="en-US" dirty="0">
                <a:latin typeface="Calibri" pitchFamily="34" charset="0"/>
              </a:rPr>
              <a:t>   or private affairs</a:t>
            </a:r>
          </a:p>
          <a:p>
            <a:pPr lvl="1">
              <a:buFont typeface="Arial" charset="0"/>
              <a:buChar char="•"/>
            </a:pPr>
            <a:r>
              <a:rPr lang="en-US" dirty="0">
                <a:latin typeface="Calibri" pitchFamily="34" charset="0"/>
              </a:rPr>
              <a:t> Public disclosure of embarrassing private facts</a:t>
            </a:r>
          </a:p>
          <a:p>
            <a:pPr lvl="1">
              <a:buFont typeface="Arial" charset="0"/>
              <a:buChar char="•"/>
            </a:pPr>
            <a:r>
              <a:rPr lang="en-US" dirty="0">
                <a:latin typeface="Calibri" pitchFamily="34" charset="0"/>
              </a:rPr>
              <a:t> Publicity placing an individual in a false light</a:t>
            </a:r>
          </a:p>
          <a:p>
            <a:pPr lvl="1">
              <a:buFont typeface="Arial" charset="0"/>
              <a:buChar char="•"/>
            </a:pPr>
            <a:r>
              <a:rPr lang="en-US" dirty="0">
                <a:latin typeface="Calibri" pitchFamily="34" charset="0"/>
              </a:rPr>
              <a:t>  Appropriation of an individual’s likeness for advantage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7" name="Rectangle 3"/>
          <p:cNvSpPr>
            <a:spLocks noGrp="1" noChangeArrowheads="1"/>
          </p:cNvSpPr>
          <p:nvPr>
            <p:ph type="subTitle" idx="1"/>
          </p:nvPr>
        </p:nvSpPr>
        <p:spPr/>
        <p:txBody>
          <a:bodyPr rtlCol="0">
            <a:normAutofit/>
          </a:bodyPr>
          <a:lstStyle/>
          <a:p>
            <a:pPr fontAlgn="auto">
              <a:lnSpc>
                <a:spcPct val="90000"/>
              </a:lnSpc>
              <a:spcAft>
                <a:spcPts val="0"/>
              </a:spcAft>
              <a:buFont typeface="Arial"/>
              <a:buNone/>
              <a:defRPr/>
            </a:pPr>
            <a:r>
              <a:rPr lang="en-US" sz="3600"/>
              <a:t>But my media traffic still reveals my IP address...</a:t>
            </a:r>
          </a:p>
          <a:p>
            <a:pPr fontAlgn="auto">
              <a:lnSpc>
                <a:spcPct val="90000"/>
              </a:lnSpc>
              <a:spcAft>
                <a:spcPts val="0"/>
              </a:spcAft>
              <a:buFont typeface="Arial"/>
              <a:buNone/>
              <a:defRPr/>
            </a:pPr>
            <a:r>
              <a:rPr lang="en-US" sz="3600"/>
              <a:t>(see RFC </a:t>
            </a:r>
            <a:r>
              <a:rPr lang="fi-FI" sz="3600"/>
              <a:t>5767/RFC 5379 )</a:t>
            </a:r>
          </a:p>
        </p:txBody>
      </p:sp>
      <p:sp>
        <p:nvSpPr>
          <p:cNvPr id="81922" name="Rectangle 4"/>
          <p:cNvSpPr>
            <a:spLocks noChangeArrowheads="1"/>
          </p:cNvSpPr>
          <p:nvPr/>
        </p:nvSpPr>
        <p:spPr bwMode="auto">
          <a:xfrm>
            <a:off x="685800" y="-26988"/>
            <a:ext cx="7772400" cy="1470026"/>
          </a:xfrm>
          <a:prstGeom prst="rect">
            <a:avLst/>
          </a:prstGeom>
          <a:noFill/>
          <a:ln w="9525">
            <a:noFill/>
            <a:miter lim="800000"/>
            <a:headEnd/>
            <a:tailEnd/>
          </a:ln>
        </p:spPr>
        <p:txBody>
          <a:bodyPr anchor="ctr"/>
          <a:lstStyle/>
          <a:p>
            <a:pPr algn="ctr"/>
            <a:r>
              <a:rPr lang="en-US" sz="3200">
                <a:solidFill>
                  <a:schemeClr val="tx2"/>
                </a:solidFill>
                <a:latin typeface="Calibri" pitchFamily="34" charset="0"/>
              </a:rPr>
              <a:t>How to build privacy into SIP?</a:t>
            </a:r>
            <a:br>
              <a:rPr lang="en-US" sz="3200">
                <a:solidFill>
                  <a:schemeClr val="tx2"/>
                </a:solidFill>
                <a:latin typeface="Calibri" pitchFamily="34" charset="0"/>
              </a:rPr>
            </a:br>
            <a:r>
              <a:rPr lang="en-US" sz="3200">
                <a:solidFill>
                  <a:schemeClr val="tx2"/>
                </a:solidFill>
                <a:latin typeface="Calibri" pitchFamily="34" charset="0"/>
              </a:rPr>
              <a:t>Privacy for the </a:t>
            </a:r>
            <a:r>
              <a:rPr lang="en-US" sz="3200">
                <a:solidFill>
                  <a:srgbClr val="800000"/>
                </a:solidFill>
                <a:latin typeface="Calibri" pitchFamily="34" charset="0"/>
              </a:rPr>
              <a:t>calling party</a:t>
            </a:r>
            <a:endParaRPr lang="fi-FI" sz="3200">
              <a:solidFill>
                <a:srgbClr val="800000"/>
              </a:solidFill>
              <a:latin typeface="Calibri"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r>
              <a:rPr lang="en-US" smtClean="0"/>
              <a:t>IP Address Hiding</a:t>
            </a:r>
            <a:endParaRPr lang="fi-FI" smtClean="0"/>
          </a:p>
        </p:txBody>
      </p:sp>
      <p:pic>
        <p:nvPicPr>
          <p:cNvPr id="83972" name="Picture 3" descr="sipd"/>
          <p:cNvPicPr>
            <a:picLocks noChangeAspect="1" noChangeArrowheads="1"/>
          </p:cNvPicPr>
          <p:nvPr/>
        </p:nvPicPr>
        <p:blipFill>
          <a:blip r:embed="rId3"/>
          <a:srcRect/>
          <a:stretch>
            <a:fillRect/>
          </a:stretch>
        </p:blipFill>
        <p:spPr bwMode="auto">
          <a:xfrm>
            <a:off x="2932113" y="2706688"/>
            <a:ext cx="685800" cy="609600"/>
          </a:xfrm>
          <a:prstGeom prst="rect">
            <a:avLst/>
          </a:prstGeom>
          <a:noFill/>
          <a:ln w="9525">
            <a:noFill/>
            <a:miter lim="800000"/>
            <a:headEnd/>
            <a:tailEnd/>
          </a:ln>
        </p:spPr>
      </p:pic>
      <p:pic>
        <p:nvPicPr>
          <p:cNvPr id="83973" name="Picture 4" descr="sipd"/>
          <p:cNvPicPr>
            <a:picLocks noChangeAspect="1" noChangeArrowheads="1"/>
          </p:cNvPicPr>
          <p:nvPr/>
        </p:nvPicPr>
        <p:blipFill>
          <a:blip r:embed="rId3"/>
          <a:srcRect/>
          <a:stretch>
            <a:fillRect/>
          </a:stretch>
        </p:blipFill>
        <p:spPr bwMode="auto">
          <a:xfrm>
            <a:off x="5446713" y="2706688"/>
            <a:ext cx="685800" cy="609600"/>
          </a:xfrm>
          <a:prstGeom prst="rect">
            <a:avLst/>
          </a:prstGeom>
          <a:noFill/>
          <a:ln w="9525">
            <a:noFill/>
            <a:miter lim="800000"/>
            <a:headEnd/>
            <a:tailEnd/>
          </a:ln>
        </p:spPr>
      </p:pic>
      <p:sp>
        <p:nvSpPr>
          <p:cNvPr id="83974" name="Line 5"/>
          <p:cNvSpPr>
            <a:spLocks noChangeShapeType="1"/>
          </p:cNvSpPr>
          <p:nvPr/>
        </p:nvSpPr>
        <p:spPr bwMode="auto">
          <a:xfrm flipV="1">
            <a:off x="1258888" y="2935288"/>
            <a:ext cx="1673225" cy="638175"/>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83975" name="Line 6"/>
          <p:cNvSpPr>
            <a:spLocks noChangeShapeType="1"/>
          </p:cNvSpPr>
          <p:nvPr/>
        </p:nvSpPr>
        <p:spPr bwMode="auto">
          <a:xfrm>
            <a:off x="3617913" y="3011488"/>
            <a:ext cx="1828800" cy="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83976" name="Line 7"/>
          <p:cNvSpPr>
            <a:spLocks noChangeShapeType="1"/>
          </p:cNvSpPr>
          <p:nvPr/>
        </p:nvSpPr>
        <p:spPr bwMode="auto">
          <a:xfrm>
            <a:off x="6132513" y="3011488"/>
            <a:ext cx="1524000" cy="60960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83977" name="Line 8"/>
          <p:cNvSpPr>
            <a:spLocks noChangeShapeType="1"/>
          </p:cNvSpPr>
          <p:nvPr/>
        </p:nvSpPr>
        <p:spPr bwMode="auto">
          <a:xfrm flipV="1">
            <a:off x="4932363" y="4078288"/>
            <a:ext cx="2843212" cy="1438275"/>
          </a:xfrm>
          <a:prstGeom prst="line">
            <a:avLst/>
          </a:prstGeom>
          <a:noFill/>
          <a:ln w="38100" cap="rnd">
            <a:solidFill>
              <a:srgbClr val="0000FF"/>
            </a:solidFill>
            <a:prstDash val="sysDot"/>
            <a:miter lim="800000"/>
            <a:headEnd type="triangle" w="med" len="med"/>
            <a:tailEnd type="triangle" w="med" len="med"/>
          </a:ln>
        </p:spPr>
        <p:txBody>
          <a:bodyPr wrap="none"/>
          <a:lstStyle/>
          <a:p>
            <a:endParaRPr lang="en-US"/>
          </a:p>
        </p:txBody>
      </p:sp>
      <p:sp>
        <p:nvSpPr>
          <p:cNvPr id="83978" name="Text Box 9"/>
          <p:cNvSpPr txBox="1">
            <a:spLocks noChangeArrowheads="1"/>
          </p:cNvSpPr>
          <p:nvPr/>
        </p:nvSpPr>
        <p:spPr bwMode="auto">
          <a:xfrm>
            <a:off x="4859338" y="3284538"/>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B</a:t>
            </a:r>
          </a:p>
        </p:txBody>
      </p:sp>
      <p:pic>
        <p:nvPicPr>
          <p:cNvPr id="83979" name="Picture 10" descr="phone_black3"/>
          <p:cNvPicPr>
            <a:picLocks noChangeAspect="1" noChangeArrowheads="1"/>
          </p:cNvPicPr>
          <p:nvPr/>
        </p:nvPicPr>
        <p:blipFill>
          <a:blip r:embed="rId4"/>
          <a:srcRect/>
          <a:stretch>
            <a:fillRect/>
          </a:stretch>
        </p:blipFill>
        <p:spPr bwMode="auto">
          <a:xfrm>
            <a:off x="0" y="3141663"/>
            <a:ext cx="1296988" cy="1136650"/>
          </a:xfrm>
          <a:prstGeom prst="rect">
            <a:avLst/>
          </a:prstGeom>
          <a:noFill/>
          <a:ln w="9525">
            <a:noFill/>
            <a:miter lim="800000"/>
            <a:headEnd/>
            <a:tailEnd/>
          </a:ln>
        </p:spPr>
      </p:pic>
      <p:sp>
        <p:nvSpPr>
          <p:cNvPr id="83980" name="Rectangle 11"/>
          <p:cNvSpPr>
            <a:spLocks noChangeArrowheads="1"/>
          </p:cNvSpPr>
          <p:nvPr/>
        </p:nvSpPr>
        <p:spPr bwMode="auto">
          <a:xfrm>
            <a:off x="468313" y="4365625"/>
            <a:ext cx="663575"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Alice</a:t>
            </a:r>
          </a:p>
        </p:txBody>
      </p:sp>
      <p:sp>
        <p:nvSpPr>
          <p:cNvPr id="83981" name="Text Box 12"/>
          <p:cNvSpPr txBox="1">
            <a:spLocks noChangeArrowheads="1"/>
          </p:cNvSpPr>
          <p:nvPr/>
        </p:nvSpPr>
        <p:spPr bwMode="auto">
          <a:xfrm>
            <a:off x="2411413" y="3284538"/>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A</a:t>
            </a:r>
          </a:p>
        </p:txBody>
      </p:sp>
      <p:sp>
        <p:nvSpPr>
          <p:cNvPr id="83982" name="Text Box 13"/>
          <p:cNvSpPr txBox="1">
            <a:spLocks noChangeArrowheads="1"/>
          </p:cNvSpPr>
          <p:nvPr/>
        </p:nvSpPr>
        <p:spPr bwMode="auto">
          <a:xfrm>
            <a:off x="1187450" y="2273300"/>
            <a:ext cx="1368425" cy="650875"/>
          </a:xfrm>
          <a:prstGeom prst="rect">
            <a:avLst/>
          </a:prstGeom>
          <a:noFill/>
          <a:ln w="9525">
            <a:solidFill>
              <a:schemeClr val="tx1"/>
            </a:solidFill>
            <a:miter lim="800000"/>
            <a:headEnd/>
            <a:tailEnd/>
          </a:ln>
        </p:spPr>
        <p:txBody>
          <a:bodyPr>
            <a:spAutoFit/>
          </a:bodyPr>
          <a:lstStyle/>
          <a:p>
            <a:pPr>
              <a:spcBef>
                <a:spcPct val="50000"/>
              </a:spcBef>
            </a:pPr>
            <a:r>
              <a:rPr lang="en-US">
                <a:latin typeface="Calibri" pitchFamily="34" charset="0"/>
              </a:rPr>
              <a:t>From: Alice To: </a:t>
            </a:r>
            <a:r>
              <a:rPr lang="en-US">
                <a:latin typeface="Calibri" pitchFamily="34" charset="0"/>
                <a:ea typeface="Gulim" pitchFamily="34" charset="-127"/>
              </a:rPr>
              <a:t>Bob</a:t>
            </a:r>
          </a:p>
        </p:txBody>
      </p:sp>
      <p:sp>
        <p:nvSpPr>
          <p:cNvPr id="83983" name="Rectangle 14"/>
          <p:cNvSpPr>
            <a:spLocks noChangeArrowheads="1"/>
          </p:cNvSpPr>
          <p:nvPr/>
        </p:nvSpPr>
        <p:spPr bwMode="auto">
          <a:xfrm>
            <a:off x="8243888" y="4510088"/>
            <a:ext cx="563562"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Bob</a:t>
            </a:r>
          </a:p>
        </p:txBody>
      </p:sp>
      <p:pic>
        <p:nvPicPr>
          <p:cNvPr id="83984" name="Picture 15" descr="Nokia_Smiler_phone_front_2"/>
          <p:cNvPicPr>
            <a:picLocks noChangeAspect="1" noChangeArrowheads="1"/>
          </p:cNvPicPr>
          <p:nvPr/>
        </p:nvPicPr>
        <p:blipFill>
          <a:blip r:embed="rId5"/>
          <a:srcRect/>
          <a:stretch>
            <a:fillRect/>
          </a:stretch>
        </p:blipFill>
        <p:spPr bwMode="auto">
          <a:xfrm>
            <a:off x="7885113" y="2565400"/>
            <a:ext cx="1112837" cy="1847850"/>
          </a:xfrm>
          <a:prstGeom prst="rect">
            <a:avLst/>
          </a:prstGeom>
          <a:noFill/>
          <a:ln w="9525">
            <a:noFill/>
            <a:miter lim="800000"/>
            <a:headEnd/>
            <a:tailEnd/>
          </a:ln>
        </p:spPr>
      </p:pic>
      <p:sp>
        <p:nvSpPr>
          <p:cNvPr id="83985" name="Oval 16"/>
          <p:cNvSpPr>
            <a:spLocks noChangeArrowheads="1"/>
          </p:cNvSpPr>
          <p:nvPr/>
        </p:nvSpPr>
        <p:spPr bwMode="auto">
          <a:xfrm>
            <a:off x="2124075" y="2636838"/>
            <a:ext cx="215900" cy="215900"/>
          </a:xfrm>
          <a:prstGeom prst="ellipse">
            <a:avLst/>
          </a:prstGeom>
          <a:noFill/>
          <a:ln w="76200">
            <a:solidFill>
              <a:srgbClr val="800000"/>
            </a:solidFill>
            <a:round/>
            <a:headEnd/>
            <a:tailEnd/>
          </a:ln>
        </p:spPr>
        <p:txBody>
          <a:bodyPr wrap="none" anchor="ctr"/>
          <a:lstStyle/>
          <a:p>
            <a:endParaRPr lang="fi-FI">
              <a:latin typeface="Calibri" pitchFamily="34" charset="0"/>
            </a:endParaRPr>
          </a:p>
        </p:txBody>
      </p:sp>
      <p:sp>
        <p:nvSpPr>
          <p:cNvPr id="83986" name="Line 17"/>
          <p:cNvSpPr>
            <a:spLocks noChangeShapeType="1"/>
          </p:cNvSpPr>
          <p:nvPr/>
        </p:nvSpPr>
        <p:spPr bwMode="auto">
          <a:xfrm>
            <a:off x="1116013" y="4365625"/>
            <a:ext cx="1079500" cy="719138"/>
          </a:xfrm>
          <a:prstGeom prst="line">
            <a:avLst/>
          </a:prstGeom>
          <a:noFill/>
          <a:ln w="76200">
            <a:solidFill>
              <a:srgbClr val="800000"/>
            </a:solidFill>
            <a:round/>
            <a:headEnd/>
            <a:tailEnd type="triangle" w="med" len="med"/>
          </a:ln>
        </p:spPr>
        <p:txBody>
          <a:bodyPr wrap="none" anchor="ctr"/>
          <a:lstStyle/>
          <a:p>
            <a:endParaRPr lang="en-US"/>
          </a:p>
        </p:txBody>
      </p:sp>
      <p:sp>
        <p:nvSpPr>
          <p:cNvPr id="83987" name="Text Box 18"/>
          <p:cNvSpPr txBox="1">
            <a:spLocks noChangeArrowheads="1"/>
          </p:cNvSpPr>
          <p:nvPr/>
        </p:nvSpPr>
        <p:spPr bwMode="auto">
          <a:xfrm>
            <a:off x="611188" y="5084763"/>
            <a:ext cx="3384550" cy="1735137"/>
          </a:xfrm>
          <a:prstGeom prst="rect">
            <a:avLst/>
          </a:prstGeom>
          <a:noFill/>
          <a:ln w="9525">
            <a:noFill/>
            <a:miter lim="800000"/>
            <a:headEnd/>
            <a:tailEnd/>
          </a:ln>
        </p:spPr>
        <p:txBody>
          <a:bodyPr>
            <a:spAutoFit/>
          </a:bodyPr>
          <a:lstStyle/>
          <a:p>
            <a:pPr marL="342900" indent="-342900">
              <a:spcBef>
                <a:spcPct val="50000"/>
              </a:spcBef>
              <a:buFontTx/>
              <a:buAutoNum type="arabicParenBoth"/>
            </a:pPr>
            <a:r>
              <a:rPr lang="en-US" sz="2400">
                <a:solidFill>
                  <a:srgbClr val="800000"/>
                </a:solidFill>
                <a:latin typeface="Tahoma" pitchFamily="34" charset="0"/>
                <a:ea typeface="Gulim" pitchFamily="34" charset="-127"/>
              </a:rPr>
              <a:t>Please do not disclose my name</a:t>
            </a:r>
          </a:p>
          <a:p>
            <a:pPr marL="342900" indent="-342900">
              <a:spcBef>
                <a:spcPct val="50000"/>
              </a:spcBef>
              <a:buFontTx/>
              <a:buAutoNum type="arabicParenBoth"/>
            </a:pPr>
            <a:r>
              <a:rPr lang="en-US" sz="2400">
                <a:solidFill>
                  <a:srgbClr val="800000"/>
                </a:solidFill>
                <a:latin typeface="Tahoma" pitchFamily="34" charset="0"/>
                <a:ea typeface="Gulim" pitchFamily="34" charset="-127"/>
              </a:rPr>
              <a:t> Route my traffic through a relay.</a:t>
            </a:r>
          </a:p>
        </p:txBody>
      </p:sp>
      <p:graphicFrame>
        <p:nvGraphicFramePr>
          <p:cNvPr id="83970" name="Object 2"/>
          <p:cNvGraphicFramePr>
            <a:graphicFrameLocks noChangeAspect="1"/>
          </p:cNvGraphicFramePr>
          <p:nvPr>
            <p:ph idx="1"/>
          </p:nvPr>
        </p:nvGraphicFramePr>
        <p:xfrm>
          <a:off x="4067175" y="4941888"/>
          <a:ext cx="806450" cy="1200150"/>
        </p:xfrm>
        <a:graphic>
          <a:graphicData uri="http://schemas.openxmlformats.org/presentationml/2006/ole">
            <p:oleObj spid="_x0000_s138242" name="Visio" r:id="rId6" imgW="609600" imgH="901700" progId="">
              <p:embed/>
            </p:oleObj>
          </a:graphicData>
        </a:graphic>
      </p:graphicFrame>
      <p:sp>
        <p:nvSpPr>
          <p:cNvPr id="83988" name="Line 21"/>
          <p:cNvSpPr>
            <a:spLocks noChangeShapeType="1"/>
          </p:cNvSpPr>
          <p:nvPr/>
        </p:nvSpPr>
        <p:spPr bwMode="auto">
          <a:xfrm>
            <a:off x="1258888" y="4221163"/>
            <a:ext cx="2736850" cy="1295400"/>
          </a:xfrm>
          <a:prstGeom prst="line">
            <a:avLst/>
          </a:prstGeom>
          <a:noFill/>
          <a:ln w="38100" cap="rnd">
            <a:solidFill>
              <a:srgbClr val="0000FF"/>
            </a:solidFill>
            <a:prstDash val="sysDot"/>
            <a:miter lim="800000"/>
            <a:headEnd type="triangle" w="med" len="med"/>
            <a:tailEnd type="triangle" w="med" len="med"/>
          </a:ln>
        </p:spPr>
        <p:txBody>
          <a:bodyPr wrap="none"/>
          <a:lstStyle/>
          <a:p>
            <a:endParaRPr lang="en-US"/>
          </a:p>
        </p:txBody>
      </p:sp>
      <p:sp>
        <p:nvSpPr>
          <p:cNvPr id="83989" name="Oval 22"/>
          <p:cNvSpPr>
            <a:spLocks noChangeArrowheads="1"/>
          </p:cNvSpPr>
          <p:nvPr/>
        </p:nvSpPr>
        <p:spPr bwMode="auto">
          <a:xfrm>
            <a:off x="827088" y="4149725"/>
            <a:ext cx="215900" cy="215900"/>
          </a:xfrm>
          <a:prstGeom prst="ellipse">
            <a:avLst/>
          </a:prstGeom>
          <a:noFill/>
          <a:ln w="76200">
            <a:solidFill>
              <a:srgbClr val="800000"/>
            </a:solidFill>
            <a:round/>
            <a:headEnd/>
            <a:tailEnd/>
          </a:ln>
        </p:spPr>
        <p:txBody>
          <a:bodyPr wrap="none" anchor="ctr"/>
          <a:lstStyle/>
          <a:p>
            <a:endParaRPr lang="fi-FI">
              <a:latin typeface="Calibri" pitchFamily="34" charset="0"/>
            </a:endParaRPr>
          </a:p>
        </p:txBody>
      </p:sp>
      <p:sp>
        <p:nvSpPr>
          <p:cNvPr id="83990" name="Line 23"/>
          <p:cNvSpPr>
            <a:spLocks noChangeShapeType="1"/>
          </p:cNvSpPr>
          <p:nvPr/>
        </p:nvSpPr>
        <p:spPr bwMode="auto">
          <a:xfrm>
            <a:off x="2268538" y="2924175"/>
            <a:ext cx="0" cy="2160588"/>
          </a:xfrm>
          <a:prstGeom prst="line">
            <a:avLst/>
          </a:prstGeom>
          <a:noFill/>
          <a:ln w="76200">
            <a:solidFill>
              <a:srgbClr val="800000"/>
            </a:solidFill>
            <a:round/>
            <a:headEnd/>
            <a:tailEnd type="triangle" w="med" len="med"/>
          </a:ln>
        </p:spPr>
        <p:txBody>
          <a:bodyPr wrap="none" anchor="ctr"/>
          <a:lstStyle/>
          <a:p>
            <a:endParaRPr lang="en-US"/>
          </a:p>
        </p:txBody>
      </p:sp>
      <p:sp>
        <p:nvSpPr>
          <p:cNvPr id="83991" name="Text Box 24"/>
          <p:cNvSpPr txBox="1">
            <a:spLocks noChangeArrowheads="1"/>
          </p:cNvSpPr>
          <p:nvPr/>
        </p:nvSpPr>
        <p:spPr bwMode="auto">
          <a:xfrm>
            <a:off x="3563938" y="6092825"/>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Relay</a:t>
            </a:r>
          </a:p>
        </p:txBody>
      </p:sp>
      <p:sp>
        <p:nvSpPr>
          <p:cNvPr id="83992" name="Oval 25"/>
          <p:cNvSpPr>
            <a:spLocks noChangeArrowheads="1"/>
          </p:cNvSpPr>
          <p:nvPr/>
        </p:nvSpPr>
        <p:spPr bwMode="auto">
          <a:xfrm>
            <a:off x="3924300" y="4868863"/>
            <a:ext cx="1152525" cy="1368425"/>
          </a:xfrm>
          <a:prstGeom prst="ellipse">
            <a:avLst/>
          </a:prstGeom>
          <a:noFill/>
          <a:ln w="76200">
            <a:solidFill>
              <a:srgbClr val="800000"/>
            </a:solidFill>
            <a:round/>
            <a:headEnd/>
            <a:tailEnd/>
          </a:ln>
        </p:spPr>
        <p:txBody>
          <a:bodyPr wrap="none" anchor="ctr"/>
          <a:lstStyle/>
          <a:p>
            <a:endParaRPr lang="fi-FI">
              <a:latin typeface="Calibri" pitchFamily="34" charset="0"/>
            </a:endParaRPr>
          </a:p>
        </p:txBody>
      </p:sp>
      <p:sp>
        <p:nvSpPr>
          <p:cNvPr id="83993" name="Line 26"/>
          <p:cNvSpPr>
            <a:spLocks noChangeShapeType="1"/>
          </p:cNvSpPr>
          <p:nvPr/>
        </p:nvSpPr>
        <p:spPr bwMode="auto">
          <a:xfrm>
            <a:off x="5148263" y="5445125"/>
            <a:ext cx="1223962" cy="73025"/>
          </a:xfrm>
          <a:prstGeom prst="line">
            <a:avLst/>
          </a:prstGeom>
          <a:noFill/>
          <a:ln w="76200">
            <a:solidFill>
              <a:srgbClr val="800000"/>
            </a:solidFill>
            <a:round/>
            <a:headEnd/>
            <a:tailEnd type="triangle" w="med" len="med"/>
          </a:ln>
        </p:spPr>
        <p:txBody>
          <a:bodyPr wrap="none" anchor="ctr"/>
          <a:lstStyle/>
          <a:p>
            <a:endParaRPr lang="en-US"/>
          </a:p>
        </p:txBody>
      </p:sp>
      <p:sp>
        <p:nvSpPr>
          <p:cNvPr id="83994" name="Text Box 27"/>
          <p:cNvSpPr txBox="1">
            <a:spLocks noChangeArrowheads="1"/>
          </p:cNvSpPr>
          <p:nvPr/>
        </p:nvSpPr>
        <p:spPr bwMode="auto">
          <a:xfrm>
            <a:off x="5435600" y="5589588"/>
            <a:ext cx="2736850" cy="822325"/>
          </a:xfrm>
          <a:prstGeom prst="rect">
            <a:avLst/>
          </a:prstGeom>
          <a:noFill/>
          <a:ln w="9525">
            <a:noFill/>
            <a:miter lim="800000"/>
            <a:headEnd/>
            <a:tailEnd/>
          </a:ln>
        </p:spPr>
        <p:txBody>
          <a:bodyPr>
            <a:spAutoFit/>
          </a:bodyPr>
          <a:lstStyle/>
          <a:p>
            <a:pPr>
              <a:spcBef>
                <a:spcPct val="50000"/>
              </a:spcBef>
            </a:pPr>
            <a:r>
              <a:rPr lang="en-US" sz="2400">
                <a:solidFill>
                  <a:srgbClr val="800000"/>
                </a:solidFill>
                <a:latin typeface="Tahoma" pitchFamily="34" charset="0"/>
                <a:ea typeface="Gulim" pitchFamily="34" charset="-127"/>
              </a:rPr>
              <a:t>Enforcement of </a:t>
            </a:r>
            <a:br>
              <a:rPr lang="en-US" sz="2400">
                <a:solidFill>
                  <a:srgbClr val="800000"/>
                </a:solidFill>
                <a:latin typeface="Tahoma" pitchFamily="34" charset="0"/>
                <a:ea typeface="Gulim" pitchFamily="34" charset="-127"/>
              </a:rPr>
            </a:br>
            <a:r>
              <a:rPr lang="en-US" sz="2400">
                <a:solidFill>
                  <a:srgbClr val="800000"/>
                </a:solidFill>
                <a:latin typeface="Tahoma" pitchFamily="34" charset="0"/>
                <a:ea typeface="Gulim" pitchFamily="34" charset="-127"/>
              </a:rPr>
              <a:t>IP address hiding</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3" name="Rectangle 2"/>
          <p:cNvSpPr>
            <a:spLocks noGrp="1" noChangeArrowheads="1"/>
          </p:cNvSpPr>
          <p:nvPr>
            <p:ph type="ctrTitle"/>
          </p:nvPr>
        </p:nvSpPr>
        <p:spPr>
          <a:xfrm>
            <a:off x="685800" y="-26988"/>
            <a:ext cx="7772400" cy="1470026"/>
          </a:xfrm>
        </p:spPr>
        <p:txBody>
          <a:bodyPr/>
          <a:lstStyle/>
          <a:p>
            <a:r>
              <a:rPr lang="en-US" sz="3200" smtClean="0"/>
              <a:t>How to build privacy into SIP?</a:t>
            </a:r>
            <a:br>
              <a:rPr lang="en-US" sz="3200" smtClean="0"/>
            </a:br>
            <a:r>
              <a:rPr lang="en-US" sz="3200" smtClean="0"/>
              <a:t>Privacy for the </a:t>
            </a:r>
            <a:r>
              <a:rPr lang="en-US" sz="3200" smtClean="0">
                <a:solidFill>
                  <a:srgbClr val="800000"/>
                </a:solidFill>
              </a:rPr>
              <a:t>called party</a:t>
            </a:r>
            <a:endParaRPr lang="fi-FI" sz="3200" smtClean="0">
              <a:solidFill>
                <a:srgbClr val="800000"/>
              </a:solidFill>
            </a:endParaRPr>
          </a:p>
        </p:txBody>
      </p:sp>
      <p:sp>
        <p:nvSpPr>
          <p:cNvPr id="44035" name="Rectangle 3"/>
          <p:cNvSpPr>
            <a:spLocks noGrp="1" noChangeArrowheads="1"/>
          </p:cNvSpPr>
          <p:nvPr>
            <p:ph type="subTitle" idx="1"/>
          </p:nvPr>
        </p:nvSpPr>
        <p:spPr>
          <a:xfrm>
            <a:off x="1371600" y="2755900"/>
            <a:ext cx="6400800" cy="1752600"/>
          </a:xfrm>
        </p:spPr>
        <p:txBody>
          <a:bodyPr rtlCol="0">
            <a:normAutofit fontScale="85000" lnSpcReduction="10000"/>
          </a:bodyPr>
          <a:lstStyle/>
          <a:p>
            <a:pPr fontAlgn="auto">
              <a:lnSpc>
                <a:spcPct val="90000"/>
              </a:lnSpc>
              <a:spcAft>
                <a:spcPts val="0"/>
              </a:spcAft>
              <a:buFont typeface="Arial"/>
              <a:buNone/>
              <a:defRPr/>
            </a:pPr>
            <a:r>
              <a:rPr lang="en-US" sz="4000"/>
              <a:t>I also want to provide some privacy properties for the receiver. They should be able to decide what calls to receive and how to treat them.</a:t>
            </a:r>
            <a:endParaRPr lang="fi-FI" sz="4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r>
              <a:rPr lang="en-US" sz="4000" smtClean="0"/>
              <a:t>Unwanted Communication Attempts</a:t>
            </a:r>
            <a:endParaRPr lang="fi-FI" sz="4000" smtClean="0"/>
          </a:p>
        </p:txBody>
      </p:sp>
      <p:pic>
        <p:nvPicPr>
          <p:cNvPr id="86018" name="Picture 3" descr="sipd"/>
          <p:cNvPicPr>
            <a:picLocks noChangeAspect="1" noChangeArrowheads="1"/>
          </p:cNvPicPr>
          <p:nvPr/>
        </p:nvPicPr>
        <p:blipFill>
          <a:blip r:embed="rId2"/>
          <a:srcRect/>
          <a:stretch>
            <a:fillRect/>
          </a:stretch>
        </p:blipFill>
        <p:spPr bwMode="auto">
          <a:xfrm>
            <a:off x="2932113" y="2706688"/>
            <a:ext cx="685800" cy="609600"/>
          </a:xfrm>
          <a:prstGeom prst="rect">
            <a:avLst/>
          </a:prstGeom>
          <a:noFill/>
          <a:ln w="9525">
            <a:noFill/>
            <a:miter lim="800000"/>
            <a:headEnd/>
            <a:tailEnd/>
          </a:ln>
        </p:spPr>
      </p:pic>
      <p:pic>
        <p:nvPicPr>
          <p:cNvPr id="86019" name="Picture 4" descr="sipd"/>
          <p:cNvPicPr>
            <a:picLocks noChangeAspect="1" noChangeArrowheads="1"/>
          </p:cNvPicPr>
          <p:nvPr/>
        </p:nvPicPr>
        <p:blipFill>
          <a:blip r:embed="rId2"/>
          <a:srcRect/>
          <a:stretch>
            <a:fillRect/>
          </a:stretch>
        </p:blipFill>
        <p:spPr bwMode="auto">
          <a:xfrm>
            <a:off x="5446713" y="2706688"/>
            <a:ext cx="685800" cy="609600"/>
          </a:xfrm>
          <a:prstGeom prst="rect">
            <a:avLst/>
          </a:prstGeom>
          <a:noFill/>
          <a:ln w="9525">
            <a:noFill/>
            <a:miter lim="800000"/>
            <a:headEnd/>
            <a:tailEnd/>
          </a:ln>
        </p:spPr>
      </p:pic>
      <p:sp>
        <p:nvSpPr>
          <p:cNvPr id="86020" name="Line 5"/>
          <p:cNvSpPr>
            <a:spLocks noChangeShapeType="1"/>
          </p:cNvSpPr>
          <p:nvPr/>
        </p:nvSpPr>
        <p:spPr bwMode="auto">
          <a:xfrm flipV="1">
            <a:off x="1258888" y="2935288"/>
            <a:ext cx="1673225" cy="638175"/>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86021" name="Line 6"/>
          <p:cNvSpPr>
            <a:spLocks noChangeShapeType="1"/>
          </p:cNvSpPr>
          <p:nvPr/>
        </p:nvSpPr>
        <p:spPr bwMode="auto">
          <a:xfrm>
            <a:off x="3617913" y="3011488"/>
            <a:ext cx="1828800" cy="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86022" name="Line 7"/>
          <p:cNvSpPr>
            <a:spLocks noChangeShapeType="1"/>
          </p:cNvSpPr>
          <p:nvPr/>
        </p:nvSpPr>
        <p:spPr bwMode="auto">
          <a:xfrm>
            <a:off x="6132513" y="3011488"/>
            <a:ext cx="1524000" cy="60960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86023" name="Text Box 9"/>
          <p:cNvSpPr txBox="1">
            <a:spLocks noChangeArrowheads="1"/>
          </p:cNvSpPr>
          <p:nvPr/>
        </p:nvSpPr>
        <p:spPr bwMode="auto">
          <a:xfrm>
            <a:off x="4859338" y="3284538"/>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B</a:t>
            </a:r>
          </a:p>
        </p:txBody>
      </p:sp>
      <p:pic>
        <p:nvPicPr>
          <p:cNvPr id="86024" name="Picture 10" descr="phone_black3"/>
          <p:cNvPicPr>
            <a:picLocks noChangeAspect="1" noChangeArrowheads="1"/>
          </p:cNvPicPr>
          <p:nvPr/>
        </p:nvPicPr>
        <p:blipFill>
          <a:blip r:embed="rId3"/>
          <a:srcRect/>
          <a:stretch>
            <a:fillRect/>
          </a:stretch>
        </p:blipFill>
        <p:spPr bwMode="auto">
          <a:xfrm>
            <a:off x="0" y="3141663"/>
            <a:ext cx="1296988" cy="1136650"/>
          </a:xfrm>
          <a:prstGeom prst="rect">
            <a:avLst/>
          </a:prstGeom>
          <a:noFill/>
          <a:ln w="9525">
            <a:noFill/>
            <a:miter lim="800000"/>
            <a:headEnd/>
            <a:tailEnd/>
          </a:ln>
        </p:spPr>
      </p:pic>
      <p:sp>
        <p:nvSpPr>
          <p:cNvPr id="86025" name="Rectangle 11"/>
          <p:cNvSpPr>
            <a:spLocks noChangeArrowheads="1"/>
          </p:cNvSpPr>
          <p:nvPr/>
        </p:nvSpPr>
        <p:spPr bwMode="auto">
          <a:xfrm>
            <a:off x="468313" y="4365625"/>
            <a:ext cx="663575"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Alice</a:t>
            </a:r>
          </a:p>
        </p:txBody>
      </p:sp>
      <p:sp>
        <p:nvSpPr>
          <p:cNvPr id="86026" name="Text Box 12"/>
          <p:cNvSpPr txBox="1">
            <a:spLocks noChangeArrowheads="1"/>
          </p:cNvSpPr>
          <p:nvPr/>
        </p:nvSpPr>
        <p:spPr bwMode="auto">
          <a:xfrm>
            <a:off x="2411413" y="3284538"/>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A</a:t>
            </a:r>
          </a:p>
        </p:txBody>
      </p:sp>
      <p:sp>
        <p:nvSpPr>
          <p:cNvPr id="86027" name="Rectangle 14"/>
          <p:cNvSpPr>
            <a:spLocks noChangeArrowheads="1"/>
          </p:cNvSpPr>
          <p:nvPr/>
        </p:nvSpPr>
        <p:spPr bwMode="auto">
          <a:xfrm>
            <a:off x="8243888" y="4510088"/>
            <a:ext cx="563562"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Bob</a:t>
            </a:r>
          </a:p>
        </p:txBody>
      </p:sp>
      <p:pic>
        <p:nvPicPr>
          <p:cNvPr id="86028" name="Picture 15" descr="Nokia_Smiler_phone_front_2"/>
          <p:cNvPicPr>
            <a:picLocks noChangeAspect="1" noChangeArrowheads="1"/>
          </p:cNvPicPr>
          <p:nvPr/>
        </p:nvPicPr>
        <p:blipFill>
          <a:blip r:embed="rId4"/>
          <a:srcRect/>
          <a:stretch>
            <a:fillRect/>
          </a:stretch>
        </p:blipFill>
        <p:spPr bwMode="auto">
          <a:xfrm>
            <a:off x="7885113" y="2565400"/>
            <a:ext cx="1112837" cy="1847850"/>
          </a:xfrm>
          <a:prstGeom prst="rect">
            <a:avLst/>
          </a:prstGeom>
          <a:noFill/>
          <a:ln w="9525">
            <a:noFill/>
            <a:miter lim="800000"/>
            <a:headEnd/>
            <a:tailEnd/>
          </a:ln>
        </p:spPr>
      </p:pic>
      <p:sp>
        <p:nvSpPr>
          <p:cNvPr id="86029" name="Oval 24"/>
          <p:cNvSpPr>
            <a:spLocks noChangeArrowheads="1"/>
          </p:cNvSpPr>
          <p:nvPr/>
        </p:nvSpPr>
        <p:spPr bwMode="auto">
          <a:xfrm>
            <a:off x="5219700" y="2492375"/>
            <a:ext cx="1152525" cy="1368425"/>
          </a:xfrm>
          <a:prstGeom prst="ellipse">
            <a:avLst/>
          </a:prstGeom>
          <a:noFill/>
          <a:ln w="76200">
            <a:solidFill>
              <a:srgbClr val="800000"/>
            </a:solidFill>
            <a:round/>
            <a:headEnd/>
            <a:tailEnd/>
          </a:ln>
        </p:spPr>
        <p:txBody>
          <a:bodyPr wrap="none" anchor="ctr"/>
          <a:lstStyle/>
          <a:p>
            <a:endParaRPr lang="fi-FI">
              <a:latin typeface="Calibri" pitchFamily="34" charset="0"/>
            </a:endParaRPr>
          </a:p>
        </p:txBody>
      </p:sp>
      <p:sp>
        <p:nvSpPr>
          <p:cNvPr id="86030" name="Line 25"/>
          <p:cNvSpPr>
            <a:spLocks noChangeShapeType="1"/>
          </p:cNvSpPr>
          <p:nvPr/>
        </p:nvSpPr>
        <p:spPr bwMode="auto">
          <a:xfrm flipH="1" flipV="1">
            <a:off x="6372225" y="2708275"/>
            <a:ext cx="1368425" cy="144463"/>
          </a:xfrm>
          <a:prstGeom prst="line">
            <a:avLst/>
          </a:prstGeom>
          <a:noFill/>
          <a:ln w="76200">
            <a:solidFill>
              <a:srgbClr val="800000"/>
            </a:solidFill>
            <a:round/>
            <a:headEnd/>
            <a:tailEnd type="triangle" w="med" len="med"/>
          </a:ln>
        </p:spPr>
        <p:txBody>
          <a:bodyPr wrap="none" anchor="ctr"/>
          <a:lstStyle/>
          <a:p>
            <a:endParaRPr lang="en-US"/>
          </a:p>
        </p:txBody>
      </p:sp>
      <p:sp>
        <p:nvSpPr>
          <p:cNvPr id="86031" name="Text Box 26"/>
          <p:cNvSpPr txBox="1">
            <a:spLocks noChangeArrowheads="1"/>
          </p:cNvSpPr>
          <p:nvPr/>
        </p:nvSpPr>
        <p:spPr bwMode="auto">
          <a:xfrm>
            <a:off x="5938838" y="1304925"/>
            <a:ext cx="2736850" cy="1187450"/>
          </a:xfrm>
          <a:prstGeom prst="rect">
            <a:avLst/>
          </a:prstGeom>
          <a:noFill/>
          <a:ln w="9525">
            <a:noFill/>
            <a:miter lim="800000"/>
            <a:headEnd/>
            <a:tailEnd/>
          </a:ln>
        </p:spPr>
        <p:txBody>
          <a:bodyPr>
            <a:spAutoFit/>
          </a:bodyPr>
          <a:lstStyle/>
          <a:p>
            <a:pPr>
              <a:spcBef>
                <a:spcPct val="50000"/>
              </a:spcBef>
            </a:pPr>
            <a:r>
              <a:rPr lang="en-US" sz="2400">
                <a:solidFill>
                  <a:srgbClr val="800000"/>
                </a:solidFill>
                <a:latin typeface="Tahoma" pitchFamily="34" charset="0"/>
                <a:ea typeface="Gulim" pitchFamily="34" charset="-127"/>
              </a:rPr>
              <a:t>Policies to control communication “Buddy List”</a:t>
            </a:r>
          </a:p>
        </p:txBody>
      </p:sp>
      <p:sp>
        <p:nvSpPr>
          <p:cNvPr id="86032" name="Text Box 28"/>
          <p:cNvSpPr txBox="1">
            <a:spLocks noChangeArrowheads="1"/>
          </p:cNvSpPr>
          <p:nvPr/>
        </p:nvSpPr>
        <p:spPr bwMode="auto">
          <a:xfrm>
            <a:off x="3348038" y="1916113"/>
            <a:ext cx="1368425" cy="650875"/>
          </a:xfrm>
          <a:prstGeom prst="rect">
            <a:avLst/>
          </a:prstGeom>
          <a:noFill/>
          <a:ln w="9525">
            <a:solidFill>
              <a:schemeClr val="tx1"/>
            </a:solidFill>
            <a:miter lim="800000"/>
            <a:headEnd/>
            <a:tailEnd/>
          </a:ln>
        </p:spPr>
        <p:txBody>
          <a:bodyPr>
            <a:spAutoFit/>
          </a:bodyPr>
          <a:lstStyle/>
          <a:p>
            <a:pPr>
              <a:spcBef>
                <a:spcPct val="50000"/>
              </a:spcBef>
            </a:pPr>
            <a:r>
              <a:rPr lang="en-US">
                <a:latin typeface="Calibri" pitchFamily="34" charset="0"/>
              </a:rPr>
              <a:t>From: Alice To: </a:t>
            </a:r>
            <a:r>
              <a:rPr lang="en-US">
                <a:latin typeface="Calibri" pitchFamily="34" charset="0"/>
                <a:ea typeface="Gulim" pitchFamily="34" charset="-127"/>
              </a:rPr>
              <a:t>Bob</a:t>
            </a:r>
          </a:p>
        </p:txBody>
      </p:sp>
      <p:sp>
        <p:nvSpPr>
          <p:cNvPr id="86033" name="Rectangle 29"/>
          <p:cNvSpPr>
            <a:spLocks noChangeArrowheads="1"/>
          </p:cNvSpPr>
          <p:nvPr/>
        </p:nvSpPr>
        <p:spPr bwMode="auto">
          <a:xfrm>
            <a:off x="684213" y="6005513"/>
            <a:ext cx="7402512" cy="701675"/>
          </a:xfrm>
          <a:prstGeom prst="rect">
            <a:avLst/>
          </a:prstGeom>
          <a:noFill/>
          <a:ln w="9525">
            <a:noFill/>
            <a:miter lim="800000"/>
            <a:headEnd/>
            <a:tailEnd/>
          </a:ln>
        </p:spPr>
        <p:txBody>
          <a:bodyPr wrap="none">
            <a:spAutoFit/>
          </a:bodyPr>
          <a:lstStyle/>
          <a:p>
            <a:r>
              <a:rPr lang="en-US" sz="2000">
                <a:latin typeface="Calibri" pitchFamily="34" charset="0"/>
              </a:rPr>
              <a:t>Technical work in Common Policy, Presence Authorization Policy, etc. </a:t>
            </a:r>
            <a:br>
              <a:rPr lang="en-US" sz="2000">
                <a:latin typeface="Calibri" pitchFamily="34" charset="0"/>
              </a:rPr>
            </a:br>
            <a:r>
              <a:rPr lang="en-US" sz="2000">
                <a:latin typeface="Calibri" pitchFamily="34" charset="0"/>
              </a:rPr>
              <a:t>The entire presence architecture is applicable.</a:t>
            </a:r>
            <a:r>
              <a:rPr lang="en-US" sz="1000">
                <a:latin typeface="Calibri" pitchFamily="34" charset="0"/>
              </a:rPr>
              <a:t> </a:t>
            </a:r>
            <a:endParaRPr lang="fi-FI" sz="1000">
              <a:latin typeface="Calibri"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1" name="Rectangle 2"/>
          <p:cNvSpPr>
            <a:spLocks noGrp="1" noChangeArrowheads="1"/>
          </p:cNvSpPr>
          <p:nvPr>
            <p:ph type="ctrTitle"/>
          </p:nvPr>
        </p:nvSpPr>
        <p:spPr>
          <a:xfrm>
            <a:off x="685800" y="-26988"/>
            <a:ext cx="7772400" cy="1470026"/>
          </a:xfrm>
        </p:spPr>
        <p:txBody>
          <a:bodyPr/>
          <a:lstStyle/>
          <a:p>
            <a:r>
              <a:rPr lang="en-US" sz="3200" smtClean="0"/>
              <a:t>How to build privacy into SIP?</a:t>
            </a:r>
            <a:br>
              <a:rPr lang="en-US" sz="3200" smtClean="0"/>
            </a:br>
            <a:r>
              <a:rPr lang="en-US" sz="3200" smtClean="0"/>
              <a:t>Privacy for data sharing</a:t>
            </a:r>
            <a:endParaRPr lang="fi-FI" sz="3200" smtClean="0">
              <a:solidFill>
                <a:srgbClr val="800000"/>
              </a:solidFill>
            </a:endParaRPr>
          </a:p>
        </p:txBody>
      </p:sp>
      <p:sp>
        <p:nvSpPr>
          <p:cNvPr id="46083" name="Rectangle 3"/>
          <p:cNvSpPr>
            <a:spLocks noGrp="1" noChangeArrowheads="1"/>
          </p:cNvSpPr>
          <p:nvPr>
            <p:ph type="subTitle" idx="1"/>
          </p:nvPr>
        </p:nvSpPr>
        <p:spPr>
          <a:xfrm>
            <a:off x="1371600" y="2755900"/>
            <a:ext cx="6400800" cy="1752600"/>
          </a:xfrm>
        </p:spPr>
        <p:txBody>
          <a:bodyPr rtlCol="0">
            <a:normAutofit/>
          </a:bodyPr>
          <a:lstStyle/>
          <a:p>
            <a:pPr fontAlgn="auto">
              <a:lnSpc>
                <a:spcPct val="90000"/>
              </a:lnSpc>
              <a:spcAft>
                <a:spcPts val="0"/>
              </a:spcAft>
              <a:buFont typeface="Arial"/>
              <a:buNone/>
              <a:defRPr/>
            </a:pPr>
            <a:r>
              <a:rPr lang="en-US" sz="4000"/>
              <a:t>I want to control how my information is shared when other request access to it.</a:t>
            </a:r>
            <a:endParaRPr lang="fi-FI" sz="4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r>
              <a:rPr lang="en-US" sz="4000" smtClean="0"/>
              <a:t>Unwanted Communication Attempts</a:t>
            </a:r>
            <a:endParaRPr lang="fi-FI" sz="4000" smtClean="0"/>
          </a:p>
        </p:txBody>
      </p:sp>
      <p:pic>
        <p:nvPicPr>
          <p:cNvPr id="88068" name="Picture 3" descr="sipd"/>
          <p:cNvPicPr>
            <a:picLocks noChangeAspect="1" noChangeArrowheads="1"/>
          </p:cNvPicPr>
          <p:nvPr/>
        </p:nvPicPr>
        <p:blipFill>
          <a:blip r:embed="rId3"/>
          <a:srcRect/>
          <a:stretch>
            <a:fillRect/>
          </a:stretch>
        </p:blipFill>
        <p:spPr bwMode="auto">
          <a:xfrm>
            <a:off x="2932113" y="2706688"/>
            <a:ext cx="685800" cy="609600"/>
          </a:xfrm>
          <a:prstGeom prst="rect">
            <a:avLst/>
          </a:prstGeom>
          <a:noFill/>
          <a:ln w="9525">
            <a:noFill/>
            <a:miter lim="800000"/>
            <a:headEnd/>
            <a:tailEnd/>
          </a:ln>
        </p:spPr>
      </p:pic>
      <p:sp>
        <p:nvSpPr>
          <p:cNvPr id="88069" name="Line 5"/>
          <p:cNvSpPr>
            <a:spLocks noChangeShapeType="1"/>
          </p:cNvSpPr>
          <p:nvPr/>
        </p:nvSpPr>
        <p:spPr bwMode="auto">
          <a:xfrm flipV="1">
            <a:off x="1258888" y="2935288"/>
            <a:ext cx="1673225" cy="638175"/>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88070" name="Line 6"/>
          <p:cNvSpPr>
            <a:spLocks noChangeShapeType="1"/>
          </p:cNvSpPr>
          <p:nvPr/>
        </p:nvSpPr>
        <p:spPr bwMode="auto">
          <a:xfrm>
            <a:off x="3617913" y="3011488"/>
            <a:ext cx="1828800" cy="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88071" name="Text Box 8"/>
          <p:cNvSpPr txBox="1">
            <a:spLocks noChangeArrowheads="1"/>
          </p:cNvSpPr>
          <p:nvPr/>
        </p:nvSpPr>
        <p:spPr bwMode="auto">
          <a:xfrm>
            <a:off x="4859338" y="3043238"/>
            <a:ext cx="1905000" cy="822325"/>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SIP</a:t>
            </a:r>
            <a:br>
              <a:rPr lang="en-US" sz="2400">
                <a:latin typeface="Tahoma" pitchFamily="34" charset="0"/>
                <a:ea typeface="Gulim" pitchFamily="34" charset="-127"/>
              </a:rPr>
            </a:br>
            <a:r>
              <a:rPr lang="en-US" sz="2400">
                <a:latin typeface="Tahoma" pitchFamily="34" charset="0"/>
                <a:ea typeface="Gulim" pitchFamily="34" charset="-127"/>
              </a:rPr>
              <a:t>Server</a:t>
            </a:r>
          </a:p>
        </p:txBody>
      </p:sp>
      <p:pic>
        <p:nvPicPr>
          <p:cNvPr id="88072" name="Picture 9" descr="phone_black3"/>
          <p:cNvPicPr>
            <a:picLocks noChangeAspect="1" noChangeArrowheads="1"/>
          </p:cNvPicPr>
          <p:nvPr/>
        </p:nvPicPr>
        <p:blipFill>
          <a:blip r:embed="rId4"/>
          <a:srcRect/>
          <a:stretch>
            <a:fillRect/>
          </a:stretch>
        </p:blipFill>
        <p:spPr bwMode="auto">
          <a:xfrm>
            <a:off x="0" y="3141663"/>
            <a:ext cx="1296988" cy="1136650"/>
          </a:xfrm>
          <a:prstGeom prst="rect">
            <a:avLst/>
          </a:prstGeom>
          <a:noFill/>
          <a:ln w="9525">
            <a:noFill/>
            <a:miter lim="800000"/>
            <a:headEnd/>
            <a:tailEnd/>
          </a:ln>
        </p:spPr>
      </p:pic>
      <p:sp>
        <p:nvSpPr>
          <p:cNvPr id="88073" name="Rectangle 10"/>
          <p:cNvSpPr>
            <a:spLocks noChangeArrowheads="1"/>
          </p:cNvSpPr>
          <p:nvPr/>
        </p:nvSpPr>
        <p:spPr bwMode="auto">
          <a:xfrm>
            <a:off x="468313" y="4365625"/>
            <a:ext cx="663575"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Alice</a:t>
            </a:r>
          </a:p>
        </p:txBody>
      </p:sp>
      <p:sp>
        <p:nvSpPr>
          <p:cNvPr id="88074" name="Text Box 11"/>
          <p:cNvSpPr txBox="1">
            <a:spLocks noChangeArrowheads="1"/>
          </p:cNvSpPr>
          <p:nvPr/>
        </p:nvSpPr>
        <p:spPr bwMode="auto">
          <a:xfrm>
            <a:off x="2411413" y="3284538"/>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A</a:t>
            </a:r>
          </a:p>
        </p:txBody>
      </p:sp>
      <p:sp>
        <p:nvSpPr>
          <p:cNvPr id="88075" name="Rectangle 12"/>
          <p:cNvSpPr>
            <a:spLocks noChangeArrowheads="1"/>
          </p:cNvSpPr>
          <p:nvPr/>
        </p:nvSpPr>
        <p:spPr bwMode="auto">
          <a:xfrm>
            <a:off x="8243888" y="4510088"/>
            <a:ext cx="563562"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Bob</a:t>
            </a:r>
          </a:p>
        </p:txBody>
      </p:sp>
      <p:pic>
        <p:nvPicPr>
          <p:cNvPr id="88076" name="Picture 13" descr="Nokia_Smiler_phone_front_2"/>
          <p:cNvPicPr>
            <a:picLocks noChangeAspect="1" noChangeArrowheads="1"/>
          </p:cNvPicPr>
          <p:nvPr/>
        </p:nvPicPr>
        <p:blipFill>
          <a:blip r:embed="rId5"/>
          <a:srcRect/>
          <a:stretch>
            <a:fillRect/>
          </a:stretch>
        </p:blipFill>
        <p:spPr bwMode="auto">
          <a:xfrm>
            <a:off x="7885113" y="2565400"/>
            <a:ext cx="1112837" cy="1847850"/>
          </a:xfrm>
          <a:prstGeom prst="rect">
            <a:avLst/>
          </a:prstGeom>
          <a:noFill/>
          <a:ln w="9525">
            <a:noFill/>
            <a:miter lim="800000"/>
            <a:headEnd/>
            <a:tailEnd/>
          </a:ln>
        </p:spPr>
      </p:pic>
      <p:sp>
        <p:nvSpPr>
          <p:cNvPr id="88077" name="Oval 14"/>
          <p:cNvSpPr>
            <a:spLocks noChangeArrowheads="1"/>
          </p:cNvSpPr>
          <p:nvPr/>
        </p:nvSpPr>
        <p:spPr bwMode="auto">
          <a:xfrm>
            <a:off x="5219700" y="1844675"/>
            <a:ext cx="1152525" cy="2376488"/>
          </a:xfrm>
          <a:prstGeom prst="ellipse">
            <a:avLst/>
          </a:prstGeom>
          <a:noFill/>
          <a:ln w="76200">
            <a:solidFill>
              <a:srgbClr val="800000"/>
            </a:solidFill>
            <a:round/>
            <a:headEnd/>
            <a:tailEnd/>
          </a:ln>
        </p:spPr>
        <p:txBody>
          <a:bodyPr wrap="none" anchor="ctr"/>
          <a:lstStyle/>
          <a:p>
            <a:endParaRPr lang="fi-FI">
              <a:latin typeface="Calibri" pitchFamily="34" charset="0"/>
            </a:endParaRPr>
          </a:p>
        </p:txBody>
      </p:sp>
      <p:sp>
        <p:nvSpPr>
          <p:cNvPr id="88078" name="Line 15"/>
          <p:cNvSpPr>
            <a:spLocks noChangeShapeType="1"/>
          </p:cNvSpPr>
          <p:nvPr/>
        </p:nvSpPr>
        <p:spPr bwMode="auto">
          <a:xfrm flipH="1" flipV="1">
            <a:off x="6372225" y="2708275"/>
            <a:ext cx="1368425" cy="144463"/>
          </a:xfrm>
          <a:prstGeom prst="line">
            <a:avLst/>
          </a:prstGeom>
          <a:noFill/>
          <a:ln w="76200">
            <a:solidFill>
              <a:srgbClr val="800000"/>
            </a:solidFill>
            <a:round/>
            <a:headEnd/>
            <a:tailEnd type="triangle" w="med" len="med"/>
          </a:ln>
        </p:spPr>
        <p:txBody>
          <a:bodyPr wrap="none" anchor="ctr"/>
          <a:lstStyle/>
          <a:p>
            <a:endParaRPr lang="en-US"/>
          </a:p>
        </p:txBody>
      </p:sp>
      <p:sp>
        <p:nvSpPr>
          <p:cNvPr id="88079" name="Text Box 16"/>
          <p:cNvSpPr txBox="1">
            <a:spLocks noChangeArrowheads="1"/>
          </p:cNvSpPr>
          <p:nvPr/>
        </p:nvSpPr>
        <p:spPr bwMode="auto">
          <a:xfrm>
            <a:off x="6083300" y="1304925"/>
            <a:ext cx="2736850" cy="822325"/>
          </a:xfrm>
          <a:prstGeom prst="rect">
            <a:avLst/>
          </a:prstGeom>
          <a:noFill/>
          <a:ln w="9525">
            <a:noFill/>
            <a:miter lim="800000"/>
            <a:headEnd/>
            <a:tailEnd/>
          </a:ln>
        </p:spPr>
        <p:txBody>
          <a:bodyPr>
            <a:spAutoFit/>
          </a:bodyPr>
          <a:lstStyle/>
          <a:p>
            <a:pPr>
              <a:spcBef>
                <a:spcPct val="50000"/>
              </a:spcBef>
            </a:pPr>
            <a:r>
              <a:rPr lang="en-US" sz="2400">
                <a:solidFill>
                  <a:srgbClr val="800000"/>
                </a:solidFill>
                <a:latin typeface="Tahoma" pitchFamily="34" charset="0"/>
                <a:ea typeface="Gulim" pitchFamily="34" charset="-127"/>
              </a:rPr>
              <a:t>Policies to control data sharing</a:t>
            </a:r>
          </a:p>
        </p:txBody>
      </p:sp>
      <p:sp>
        <p:nvSpPr>
          <p:cNvPr id="88080" name="Text Box 17"/>
          <p:cNvSpPr txBox="1">
            <a:spLocks noChangeArrowheads="1"/>
          </p:cNvSpPr>
          <p:nvPr/>
        </p:nvSpPr>
        <p:spPr bwMode="auto">
          <a:xfrm>
            <a:off x="3348038" y="1341438"/>
            <a:ext cx="1655762" cy="1338262"/>
          </a:xfrm>
          <a:prstGeom prst="rect">
            <a:avLst/>
          </a:prstGeom>
          <a:noFill/>
          <a:ln w="9525">
            <a:solidFill>
              <a:schemeClr val="tx1"/>
            </a:solidFill>
            <a:miter lim="800000"/>
            <a:headEnd/>
            <a:tailEnd/>
          </a:ln>
        </p:spPr>
        <p:txBody>
          <a:bodyPr>
            <a:spAutoFit/>
          </a:bodyPr>
          <a:lstStyle/>
          <a:p>
            <a:pPr>
              <a:spcBef>
                <a:spcPct val="50000"/>
              </a:spcBef>
            </a:pPr>
            <a:r>
              <a:rPr lang="en-US">
                <a:latin typeface="Calibri" pitchFamily="34" charset="0"/>
              </a:rPr>
              <a:t>From: Alice To: </a:t>
            </a:r>
            <a:r>
              <a:rPr lang="en-US">
                <a:latin typeface="Calibri" pitchFamily="34" charset="0"/>
                <a:ea typeface="Gulim" pitchFamily="34" charset="-127"/>
              </a:rPr>
              <a:t>Bob</a:t>
            </a:r>
          </a:p>
          <a:p>
            <a:pPr>
              <a:spcBef>
                <a:spcPct val="50000"/>
              </a:spcBef>
            </a:pPr>
            <a:r>
              <a:rPr lang="en-US">
                <a:latin typeface="Calibri" pitchFamily="34" charset="0"/>
                <a:ea typeface="Gulim" pitchFamily="34" charset="-127"/>
              </a:rPr>
              <a:t>Request data access</a:t>
            </a:r>
          </a:p>
        </p:txBody>
      </p:sp>
      <p:sp>
        <p:nvSpPr>
          <p:cNvPr id="88081" name="Rectangle 18"/>
          <p:cNvSpPr>
            <a:spLocks noChangeArrowheads="1"/>
          </p:cNvSpPr>
          <p:nvPr/>
        </p:nvSpPr>
        <p:spPr bwMode="auto">
          <a:xfrm>
            <a:off x="827088" y="5516563"/>
            <a:ext cx="7402512" cy="1311275"/>
          </a:xfrm>
          <a:prstGeom prst="rect">
            <a:avLst/>
          </a:prstGeom>
          <a:noFill/>
          <a:ln w="9525">
            <a:noFill/>
            <a:miter lim="800000"/>
            <a:headEnd/>
            <a:tailEnd/>
          </a:ln>
        </p:spPr>
        <p:txBody>
          <a:bodyPr wrap="none">
            <a:spAutoFit/>
          </a:bodyPr>
          <a:lstStyle/>
          <a:p>
            <a:r>
              <a:rPr lang="en-US" sz="2000">
                <a:latin typeface="Calibri" pitchFamily="34" charset="0"/>
              </a:rPr>
              <a:t>Technical work in Common Policy, Presence Authorization Policy, etc. </a:t>
            </a:r>
            <a:br>
              <a:rPr lang="en-US" sz="2000">
                <a:latin typeface="Calibri" pitchFamily="34" charset="0"/>
              </a:rPr>
            </a:br>
            <a:r>
              <a:rPr lang="en-US" sz="2000">
                <a:latin typeface="Calibri" pitchFamily="34" charset="0"/>
              </a:rPr>
              <a:t>The entire presence architecture is applicable. </a:t>
            </a:r>
          </a:p>
          <a:p>
            <a:r>
              <a:rPr lang="en-US" sz="2000">
                <a:latin typeface="Calibri" pitchFamily="34" charset="0"/>
              </a:rPr>
              <a:t>For location specific applications see also Geolocation Policy, and the </a:t>
            </a:r>
            <a:br>
              <a:rPr lang="en-US" sz="2000">
                <a:latin typeface="Calibri" pitchFamily="34" charset="0"/>
              </a:rPr>
            </a:br>
            <a:r>
              <a:rPr lang="en-US" sz="2000">
                <a:latin typeface="Calibri" pitchFamily="34" charset="0"/>
              </a:rPr>
              <a:t>Geopriv privacy architecture. </a:t>
            </a:r>
            <a:endParaRPr lang="fi-FI" sz="2000">
              <a:latin typeface="Calibri" pitchFamily="34" charset="0"/>
            </a:endParaRPr>
          </a:p>
        </p:txBody>
      </p:sp>
      <p:graphicFrame>
        <p:nvGraphicFramePr>
          <p:cNvPr id="88066" name="Object 2"/>
          <p:cNvGraphicFramePr>
            <a:graphicFrameLocks noChangeAspect="1"/>
          </p:cNvGraphicFramePr>
          <p:nvPr>
            <p:ph idx="1"/>
          </p:nvPr>
        </p:nvGraphicFramePr>
        <p:xfrm>
          <a:off x="5435600" y="2132013"/>
          <a:ext cx="688975" cy="941387"/>
        </p:xfrm>
        <a:graphic>
          <a:graphicData uri="http://schemas.openxmlformats.org/presentationml/2006/ole">
            <p:oleObj spid="_x0000_s142338" name="Visio" r:id="rId6" imgW="520700" imgH="711200" progId="">
              <p:embed/>
            </p:oleObj>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smtClean="0"/>
              <a:t>Lessons Learned</a:t>
            </a:r>
          </a:p>
        </p:txBody>
      </p:sp>
      <p:sp>
        <p:nvSpPr>
          <p:cNvPr id="89090" name="Content Placeholder 2"/>
          <p:cNvSpPr>
            <a:spLocks noGrp="1"/>
          </p:cNvSpPr>
          <p:nvPr>
            <p:ph idx="1"/>
          </p:nvPr>
        </p:nvSpPr>
        <p:spPr/>
        <p:txBody>
          <a:bodyPr/>
          <a:lstStyle/>
          <a:p>
            <a:r>
              <a:rPr lang="en-US" smtClean="0"/>
              <a:t>TBD.</a:t>
            </a:r>
          </a:p>
        </p:txBody>
      </p:sp>
      <p:sp>
        <p:nvSpPr>
          <p:cNvPr id="4" name="Slide Number Placeholder 3"/>
          <p:cNvSpPr>
            <a:spLocks noGrp="1"/>
          </p:cNvSpPr>
          <p:nvPr>
            <p:ph type="sldNum" sz="quarter" idx="12"/>
          </p:nvPr>
        </p:nvSpPr>
        <p:spPr/>
        <p:txBody>
          <a:bodyPr/>
          <a:lstStyle/>
          <a:p>
            <a:pPr>
              <a:defRPr/>
            </a:pPr>
            <a:fld id="{DFA0481A-855E-4DC6-95A2-F6D6BCB90C17}"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Summary</a:t>
            </a:r>
            <a:endParaRPr lang="en-US" dirty="0" smtClean="0"/>
          </a:p>
        </p:txBody>
      </p:sp>
      <p:sp>
        <p:nvSpPr>
          <p:cNvPr id="5" name="Text Placeholder 4"/>
          <p:cNvSpPr>
            <a:spLocks noGrp="1"/>
          </p:cNvSpPr>
          <p:nvPr>
            <p:ph type="body" idx="1"/>
          </p:nvPr>
        </p:nvSpPr>
        <p:spPr/>
        <p:txBody>
          <a:bodyPr rtlCol="0">
            <a:normAutofit/>
          </a:bodyPr>
          <a:lstStyle/>
          <a:p>
            <a:pPr fontAlgn="auto">
              <a:spcAft>
                <a:spcPts val="0"/>
              </a:spcAft>
              <a:buFont typeface="Arial"/>
              <a:buNone/>
              <a:defRPr/>
            </a:pPr>
            <a:endParaRPr lang="en-US" dirty="0"/>
          </a:p>
        </p:txBody>
      </p:sp>
      <p:sp>
        <p:nvSpPr>
          <p:cNvPr id="4" name="Slide Number Placeholder 3"/>
          <p:cNvSpPr>
            <a:spLocks noGrp="1"/>
          </p:cNvSpPr>
          <p:nvPr>
            <p:ph type="sldNum" sz="quarter" idx="12"/>
          </p:nvPr>
        </p:nvSpPr>
        <p:spPr/>
        <p:txBody>
          <a:bodyPr/>
          <a:lstStyle/>
          <a:p>
            <a:pPr>
              <a:defRPr/>
            </a:pPr>
            <a:fld id="{0B7EBD3E-F327-49A7-B776-ABE45368DF4A}"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1" name="Title 1"/>
          <p:cNvSpPr>
            <a:spLocks noGrp="1"/>
          </p:cNvSpPr>
          <p:nvPr>
            <p:ph type="title"/>
          </p:nvPr>
        </p:nvSpPr>
        <p:spPr>
          <a:xfrm>
            <a:off x="457200" y="95250"/>
            <a:ext cx="8229600" cy="1143000"/>
          </a:xfrm>
        </p:spPr>
        <p:txBody>
          <a:bodyPr/>
          <a:lstStyle/>
          <a:p>
            <a:r>
              <a:rPr lang="en-US" dirty="0" smtClean="0"/>
              <a:t>Terminology &amp; Threats</a:t>
            </a:r>
            <a:endParaRPr lang="en-US" dirty="0" smtClean="0"/>
          </a:p>
        </p:txBody>
      </p:sp>
      <p:sp>
        <p:nvSpPr>
          <p:cNvPr id="3" name="Content Placeholder 2"/>
          <p:cNvSpPr>
            <a:spLocks noGrp="1"/>
          </p:cNvSpPr>
          <p:nvPr>
            <p:ph idx="1"/>
          </p:nvPr>
        </p:nvSpPr>
        <p:spPr>
          <a:xfrm>
            <a:off x="457200" y="1238250"/>
            <a:ext cx="8229600" cy="5483225"/>
          </a:xfrm>
        </p:spPr>
        <p:txBody>
          <a:bodyPr>
            <a:normAutofit/>
          </a:bodyPr>
          <a:lstStyle/>
          <a:p>
            <a:pPr>
              <a:lnSpc>
                <a:spcPct val="90000"/>
              </a:lnSpc>
            </a:pPr>
            <a:r>
              <a:rPr lang="en-US" dirty="0" smtClean="0"/>
              <a:t>Terminology </a:t>
            </a:r>
            <a:r>
              <a:rPr lang="en-US" dirty="0" smtClean="0"/>
              <a:t>to describe privacy considerations in an understandable way.</a:t>
            </a:r>
          </a:p>
          <a:p>
            <a:pPr>
              <a:lnSpc>
                <a:spcPct val="90000"/>
              </a:lnSpc>
            </a:pPr>
            <a:r>
              <a:rPr lang="en-US" dirty="0" smtClean="0"/>
              <a:t>Threat</a:t>
            </a:r>
            <a:r>
              <a:rPr lang="en-US" dirty="0" smtClean="0"/>
              <a:t> model that lists</a:t>
            </a:r>
          </a:p>
          <a:p>
            <a:pPr lvl="1">
              <a:lnSpc>
                <a:spcPct val="90000"/>
              </a:lnSpc>
            </a:pPr>
            <a:r>
              <a:rPr lang="en-US" dirty="0" smtClean="0"/>
              <a:t>Combined </a:t>
            </a:r>
            <a:r>
              <a:rPr lang="en-US" dirty="0" smtClean="0"/>
              <a:t>security-privacy </a:t>
            </a:r>
            <a:r>
              <a:rPr lang="en-US" dirty="0" smtClean="0"/>
              <a:t>threats, and </a:t>
            </a:r>
          </a:p>
          <a:p>
            <a:pPr lvl="1">
              <a:lnSpc>
                <a:spcPct val="90000"/>
              </a:lnSpc>
            </a:pPr>
            <a:r>
              <a:rPr lang="en-US" dirty="0" smtClean="0"/>
              <a:t>Privacy-specific threats</a:t>
            </a:r>
            <a:endParaRPr lang="en-US" dirty="0" smtClean="0"/>
          </a:p>
          <a:p>
            <a:pPr lvl="1">
              <a:lnSpc>
                <a:spcPct val="90000"/>
              </a:lnSpc>
            </a:pPr>
            <a:endParaRPr lang="en-US" dirty="0" smtClean="0"/>
          </a:p>
          <a:p>
            <a:pPr>
              <a:lnSpc>
                <a:spcPct val="90000"/>
              </a:lnSpc>
            </a:pPr>
            <a:endParaRPr lang="en-US" dirty="0" smtClean="0"/>
          </a:p>
        </p:txBody>
      </p:sp>
      <p:sp>
        <p:nvSpPr>
          <p:cNvPr id="4" name="Slide Number Placeholder 3"/>
          <p:cNvSpPr>
            <a:spLocks noGrp="1"/>
          </p:cNvSpPr>
          <p:nvPr>
            <p:ph type="sldNum" sz="quarter" idx="12"/>
          </p:nvPr>
        </p:nvSpPr>
        <p:spPr/>
        <p:txBody>
          <a:bodyPr/>
          <a:lstStyle/>
          <a:p>
            <a:pPr>
              <a:defRPr/>
            </a:pPr>
            <a:fld id="{87C9E756-0B51-4A2B-85C3-49DA1DCED6EA}" type="slidenum">
              <a:rPr/>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smtClean="0"/>
              <a:t>Guidelines</a:t>
            </a:r>
          </a:p>
        </p:txBody>
      </p:sp>
      <p:sp>
        <p:nvSpPr>
          <p:cNvPr id="3" name="Content Placeholder 2"/>
          <p:cNvSpPr>
            <a:spLocks noGrp="1"/>
          </p:cNvSpPr>
          <p:nvPr>
            <p:ph idx="1"/>
          </p:nvPr>
        </p:nvSpPr>
        <p:spPr/>
        <p:txBody>
          <a:bodyPr>
            <a:normAutofit fontScale="92500" lnSpcReduction="10000"/>
          </a:bodyPr>
          <a:lstStyle/>
          <a:p>
            <a:pPr marL="609600" indent="-609600">
              <a:lnSpc>
                <a:spcPct val="80000"/>
              </a:lnSpc>
            </a:pPr>
            <a:r>
              <a:rPr lang="en-US" sz="3400" dirty="0" smtClean="0"/>
              <a:t>Questions that </a:t>
            </a:r>
            <a:endParaRPr lang="en-US" sz="3400" dirty="0" smtClean="0"/>
          </a:p>
          <a:p>
            <a:pPr marL="990600" lvl="1" indent="-533400">
              <a:lnSpc>
                <a:spcPct val="80000"/>
              </a:lnSpc>
              <a:buFont typeface="Arial" charset="0"/>
              <a:buAutoNum type="arabicPeriod"/>
            </a:pPr>
            <a:r>
              <a:rPr lang="en-US" sz="3000" dirty="0" smtClean="0"/>
              <a:t>get protocol designers to think about design decisions that relate to privacy concerns, and </a:t>
            </a:r>
            <a:endParaRPr lang="en-US" sz="3000" dirty="0" smtClean="0"/>
          </a:p>
          <a:p>
            <a:pPr marL="990600" lvl="1" indent="-533400">
              <a:lnSpc>
                <a:spcPct val="80000"/>
              </a:lnSpc>
              <a:buFont typeface="Arial" charset="0"/>
              <a:buAutoNum type="arabicPeriod"/>
            </a:pPr>
            <a:r>
              <a:rPr lang="en-US" sz="3000" dirty="0" smtClean="0"/>
              <a:t>m</a:t>
            </a:r>
            <a:r>
              <a:rPr lang="en-US" sz="3000" dirty="0" smtClean="0"/>
              <a:t>ake </a:t>
            </a:r>
            <a:r>
              <a:rPr lang="en-US" sz="3000" dirty="0" smtClean="0"/>
              <a:t>authors describe their tradeoff decisions. </a:t>
            </a:r>
            <a:endParaRPr lang="en-US" sz="3000" dirty="0" smtClean="0"/>
          </a:p>
          <a:p>
            <a:pPr marL="590550" indent="-533400">
              <a:lnSpc>
                <a:spcPct val="80000"/>
              </a:lnSpc>
            </a:pPr>
            <a:r>
              <a:rPr lang="en-US" sz="3400" dirty="0" smtClean="0"/>
              <a:t>RFC </a:t>
            </a:r>
            <a:r>
              <a:rPr lang="en-US" sz="3400" dirty="0" smtClean="0"/>
              <a:t>4101</a:t>
            </a:r>
            <a:r>
              <a:rPr lang="en-US" sz="3400" dirty="0" smtClean="0"/>
              <a:t> </a:t>
            </a:r>
            <a:r>
              <a:rPr lang="en-US" sz="3600" dirty="0" smtClean="0"/>
              <a:t>describes </a:t>
            </a:r>
            <a:r>
              <a:rPr lang="en-US" sz="3600" dirty="0" smtClean="0"/>
              <a:t>an approach for providing protocol "models" </a:t>
            </a:r>
            <a:r>
              <a:rPr lang="en-US" sz="3600" dirty="0" smtClean="0"/>
              <a:t>that </a:t>
            </a:r>
            <a:r>
              <a:rPr lang="en-US" sz="3600" dirty="0" smtClean="0"/>
              <a:t>allow reviewers to quickly grasp the essence of a system.</a:t>
            </a:r>
            <a:endParaRPr lang="en-US" sz="3400" dirty="0" smtClean="0"/>
          </a:p>
          <a:p>
            <a:pPr marL="990600" lvl="1" indent="-533400">
              <a:lnSpc>
                <a:spcPct val="80000"/>
              </a:lnSpc>
            </a:pPr>
            <a:r>
              <a:rPr lang="en-US" sz="3000" dirty="0" smtClean="0"/>
              <a:t>Could be useful also for privacy-related review but is not mandated. </a:t>
            </a:r>
          </a:p>
          <a:p>
            <a:pPr marL="590550" indent="-533400">
              <a:lnSpc>
                <a:spcPct val="80000"/>
              </a:lnSpc>
            </a:pPr>
            <a:r>
              <a:rPr lang="en-US" sz="3600" dirty="0" smtClean="0"/>
              <a:t>Guidelines does </a:t>
            </a:r>
            <a:r>
              <a:rPr lang="en-US" sz="3600" dirty="0" smtClean="0"/>
              <a:t>not tell what the solution should be.</a:t>
            </a:r>
          </a:p>
          <a:p>
            <a:pPr marL="990600" lvl="1" indent="-533400">
              <a:lnSpc>
                <a:spcPct val="80000"/>
              </a:lnSpc>
            </a:pPr>
            <a:endParaRPr lang="en-US" sz="3000" dirty="0" smtClean="0"/>
          </a:p>
        </p:txBody>
      </p:sp>
      <p:sp>
        <p:nvSpPr>
          <p:cNvPr id="4" name="Slide Number Placeholder 3"/>
          <p:cNvSpPr>
            <a:spLocks noGrp="1"/>
          </p:cNvSpPr>
          <p:nvPr>
            <p:ph type="sldNum" sz="quarter" idx="12"/>
          </p:nvPr>
        </p:nvSpPr>
        <p:spPr/>
        <p:txBody>
          <a:bodyPr/>
          <a:lstStyle/>
          <a:p>
            <a:pPr>
              <a:defRPr/>
            </a:pPr>
            <a:fld id="{E0D050EF-537A-437E-9ED3-71A08988B865}"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smtClean="0"/>
              <a:t>What is Privacy? (cont.)</a:t>
            </a:r>
          </a:p>
        </p:txBody>
      </p:sp>
      <p:sp>
        <p:nvSpPr>
          <p:cNvPr id="3" name="Content Placeholder 2"/>
          <p:cNvSpPr>
            <a:spLocks noGrp="1"/>
          </p:cNvSpPr>
          <p:nvPr>
            <p:ph idx="1"/>
          </p:nvPr>
        </p:nvSpPr>
        <p:spPr>
          <a:xfrm>
            <a:off x="457200" y="1600200"/>
            <a:ext cx="8686800" cy="4525963"/>
          </a:xfrm>
        </p:spPr>
        <p:txBody>
          <a:bodyPr>
            <a:normAutofit fontScale="92500" lnSpcReduction="20000"/>
          </a:bodyPr>
          <a:lstStyle/>
          <a:p>
            <a:pPr>
              <a:buFontTx/>
              <a:buChar char="•"/>
            </a:pPr>
            <a:r>
              <a:rPr lang="en-US" sz="2800" dirty="0" smtClean="0"/>
              <a:t>As an Internet protocol designer we look at a more narrow slice of privacy</a:t>
            </a:r>
            <a:r>
              <a:rPr lang="en-US" sz="2800" dirty="0" smtClean="0"/>
              <a:t>.</a:t>
            </a:r>
            <a:r>
              <a:rPr lang="en-US" dirty="0" smtClean="0"/>
              <a:t> </a:t>
            </a:r>
          </a:p>
          <a:p>
            <a:pPr lvl="1">
              <a:buFontTx/>
              <a:buChar char="•"/>
            </a:pPr>
            <a:r>
              <a:rPr lang="en-US" dirty="0" smtClean="0"/>
              <a:t>There are also additional privacy-related deployment choices that go beyond the ability of what an IETF specification can do.</a:t>
            </a:r>
          </a:p>
          <a:p>
            <a:pPr>
              <a:buFontTx/>
              <a:buChar char="•"/>
            </a:pPr>
            <a:r>
              <a:rPr lang="en-US" sz="3000" dirty="0" smtClean="0"/>
              <a:t>We do not offer a one-sentence privacy definition.</a:t>
            </a:r>
            <a:endParaRPr lang="en-US" sz="3000" dirty="0" smtClean="0"/>
          </a:p>
          <a:p>
            <a:pPr lvl="1">
              <a:lnSpc>
                <a:spcPct val="90000"/>
              </a:lnSpc>
            </a:pPr>
            <a:r>
              <a:rPr lang="en-US" sz="2400" dirty="0" smtClean="0"/>
              <a:t>Privacy is the sum of what is described </a:t>
            </a:r>
            <a:r>
              <a:rPr lang="en-US" sz="2400" dirty="0" smtClean="0"/>
              <a:t>in the document.</a:t>
            </a:r>
            <a:endParaRPr lang="en-US" sz="2600" dirty="0" smtClean="0"/>
          </a:p>
          <a:p>
            <a:pPr lvl="1">
              <a:lnSpc>
                <a:spcPct val="90000"/>
              </a:lnSpc>
            </a:pPr>
            <a:r>
              <a:rPr lang="en-US" sz="2600" dirty="0" smtClean="0"/>
              <a:t>Similar approach</a:t>
            </a:r>
            <a:r>
              <a:rPr lang="en-US" sz="2600" dirty="0" smtClean="0"/>
              <a:t> followed with </a:t>
            </a:r>
            <a:r>
              <a:rPr lang="en-US" sz="2600" dirty="0" smtClean="0"/>
              <a:t>RFC 3552 </a:t>
            </a:r>
            <a:r>
              <a:rPr lang="en-US" sz="2600" dirty="0" smtClean="0"/>
              <a:t>(for security</a:t>
            </a:r>
            <a:r>
              <a:rPr lang="en-US" sz="2600" dirty="0" smtClean="0"/>
              <a:t>)</a:t>
            </a:r>
          </a:p>
          <a:p>
            <a:pPr>
              <a:buFontTx/>
              <a:buChar char="•"/>
            </a:pPr>
            <a:r>
              <a:rPr lang="en-US" sz="2800" dirty="0" smtClean="0"/>
              <a:t>There is also an overlap between security and privacy.</a:t>
            </a:r>
            <a:r>
              <a:rPr lang="en-US" sz="2800" dirty="0" smtClean="0">
                <a:latin typeface="Calibri" charset="0"/>
              </a:rPr>
              <a:t> </a:t>
            </a:r>
          </a:p>
          <a:p>
            <a:pPr lvl="1"/>
            <a:r>
              <a:rPr lang="en-US" dirty="0" smtClean="0"/>
              <a:t>Privacy threats extend security threats.</a:t>
            </a:r>
          </a:p>
          <a:p>
            <a:pPr lvl="1"/>
            <a:r>
              <a:rPr lang="en-US" dirty="0" smtClean="0"/>
              <a:t>Privacy protection assumes that security protection is in place.</a:t>
            </a:r>
          </a:p>
          <a:p>
            <a:pPr>
              <a:buFontTx/>
              <a:buChar char="•"/>
            </a:pPr>
            <a:endParaRPr lang="en-US" sz="2800" dirty="0" smtClean="0"/>
          </a:p>
          <a:p>
            <a:pPr>
              <a:lnSpc>
                <a:spcPct val="90000"/>
              </a:lnSpc>
            </a:pPr>
            <a:endParaRPr lang="en-US" sz="2800" dirty="0" smtClean="0"/>
          </a:p>
          <a:p>
            <a:pPr>
              <a:lnSpc>
                <a:spcPct val="90000"/>
              </a:lnSpc>
              <a:buFont typeface="Arial" charset="0"/>
              <a:buNone/>
            </a:pPr>
            <a:endParaRPr lang="en-US" sz="3000" dirty="0" smtClean="0"/>
          </a:p>
        </p:txBody>
      </p:sp>
      <p:sp>
        <p:nvSpPr>
          <p:cNvPr id="4" name="Slide Number Placeholder 3"/>
          <p:cNvSpPr>
            <a:spLocks noGrp="1"/>
          </p:cNvSpPr>
          <p:nvPr>
            <p:ph type="sldNum" sz="quarter" idx="12"/>
          </p:nvPr>
        </p:nvSpPr>
        <p:spPr/>
        <p:txBody>
          <a:bodyPr/>
          <a:lstStyle/>
          <a:p>
            <a:pPr>
              <a:defRPr/>
            </a:pPr>
            <a:fld id="{7E3F630D-4D2F-4201-9951-57E80A75E199}"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1" name="Title 1"/>
          <p:cNvSpPr>
            <a:spLocks noGrp="1"/>
          </p:cNvSpPr>
          <p:nvPr>
            <p:ph type="title"/>
          </p:nvPr>
        </p:nvSpPr>
        <p:spPr>
          <a:xfrm>
            <a:off x="457200" y="95250"/>
            <a:ext cx="8229600" cy="1143000"/>
          </a:xfrm>
        </p:spPr>
        <p:txBody>
          <a:bodyPr/>
          <a:lstStyle/>
          <a:p>
            <a:r>
              <a:rPr lang="en-US" dirty="0" smtClean="0"/>
              <a:t>Toolbox to Mitigate Threats</a:t>
            </a:r>
            <a:endParaRPr lang="en-US" dirty="0" smtClean="0"/>
          </a:p>
        </p:txBody>
      </p:sp>
      <p:sp>
        <p:nvSpPr>
          <p:cNvPr id="3" name="Content Placeholder 2"/>
          <p:cNvSpPr>
            <a:spLocks noGrp="1"/>
          </p:cNvSpPr>
          <p:nvPr>
            <p:ph idx="1"/>
          </p:nvPr>
        </p:nvSpPr>
        <p:spPr>
          <a:xfrm>
            <a:off x="457200" y="1238250"/>
            <a:ext cx="8229600" cy="5483225"/>
          </a:xfrm>
        </p:spPr>
        <p:txBody>
          <a:bodyPr>
            <a:normAutofit/>
          </a:bodyPr>
          <a:lstStyle/>
          <a:p>
            <a:pPr>
              <a:lnSpc>
                <a:spcPct val="90000"/>
              </a:lnSpc>
            </a:pPr>
            <a:r>
              <a:rPr lang="en-US" dirty="0" smtClean="0"/>
              <a:t>Data minimization</a:t>
            </a:r>
          </a:p>
          <a:p>
            <a:pPr lvl="1">
              <a:lnSpc>
                <a:spcPct val="90000"/>
              </a:lnSpc>
            </a:pPr>
            <a:r>
              <a:rPr lang="en-US" dirty="0" smtClean="0"/>
              <a:t>Anonymity</a:t>
            </a:r>
          </a:p>
          <a:p>
            <a:pPr lvl="1">
              <a:lnSpc>
                <a:spcPct val="90000"/>
              </a:lnSpc>
            </a:pPr>
            <a:r>
              <a:rPr lang="en-US" dirty="0" err="1" smtClean="0"/>
              <a:t>Pseudonymity</a:t>
            </a:r>
            <a:endParaRPr lang="en-US" dirty="0" smtClean="0"/>
          </a:p>
          <a:p>
            <a:pPr lvl="1">
              <a:lnSpc>
                <a:spcPct val="90000"/>
              </a:lnSpc>
            </a:pPr>
            <a:r>
              <a:rPr lang="en-US" dirty="0" smtClean="0"/>
              <a:t>Identity Confidentiality</a:t>
            </a:r>
          </a:p>
          <a:p>
            <a:pPr lvl="1">
              <a:lnSpc>
                <a:spcPct val="90000"/>
              </a:lnSpc>
            </a:pPr>
            <a:r>
              <a:rPr lang="en-US" dirty="0" smtClean="0"/>
              <a:t>Data Minimization (within identity management)</a:t>
            </a:r>
          </a:p>
          <a:p>
            <a:pPr>
              <a:lnSpc>
                <a:spcPct val="90000"/>
              </a:lnSpc>
            </a:pPr>
            <a:r>
              <a:rPr lang="en-US" dirty="0" smtClean="0"/>
              <a:t>User participation</a:t>
            </a:r>
          </a:p>
          <a:p>
            <a:pPr>
              <a:lnSpc>
                <a:spcPct val="90000"/>
              </a:lnSpc>
            </a:pPr>
            <a:r>
              <a:rPr lang="en-US" dirty="0" smtClean="0"/>
              <a:t>Security (already described in RFC 3552)</a:t>
            </a:r>
          </a:p>
          <a:p>
            <a:pPr lvl="1">
              <a:lnSpc>
                <a:spcPct val="90000"/>
              </a:lnSpc>
            </a:pPr>
            <a:r>
              <a:rPr lang="en-US" dirty="0" smtClean="0"/>
              <a:t>Confidentiality</a:t>
            </a:r>
          </a:p>
          <a:p>
            <a:pPr lvl="1">
              <a:lnSpc>
                <a:spcPct val="90000"/>
              </a:lnSpc>
            </a:pPr>
            <a:r>
              <a:rPr lang="en-US" dirty="0" smtClean="0"/>
              <a:t>Peer entity authentication</a:t>
            </a:r>
          </a:p>
          <a:p>
            <a:pPr lvl="1">
              <a:lnSpc>
                <a:spcPct val="90000"/>
              </a:lnSpc>
            </a:pPr>
            <a:r>
              <a:rPr lang="en-US" dirty="0" smtClean="0"/>
              <a:t>Unauthorized usage limitation</a:t>
            </a:r>
          </a:p>
          <a:p>
            <a:pPr lvl="1">
              <a:lnSpc>
                <a:spcPct val="90000"/>
              </a:lnSpc>
            </a:pPr>
            <a:r>
              <a:rPr lang="en-US" dirty="0" smtClean="0"/>
              <a:t>Inappropriate usage limitation</a:t>
            </a:r>
          </a:p>
        </p:txBody>
      </p:sp>
      <p:sp>
        <p:nvSpPr>
          <p:cNvPr id="4" name="Slide Number Placeholder 3"/>
          <p:cNvSpPr>
            <a:spLocks noGrp="1"/>
          </p:cNvSpPr>
          <p:nvPr>
            <p:ph type="sldNum" sz="quarter" idx="12"/>
          </p:nvPr>
        </p:nvSpPr>
        <p:spPr/>
        <p:txBody>
          <a:bodyPr/>
          <a:lstStyle/>
          <a:p>
            <a:pPr>
              <a:defRPr/>
            </a:pPr>
            <a:fld id="{87C9E756-0B51-4A2B-85C3-49DA1DCED6EA}" type="slidenum">
              <a:rPr/>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en-US" dirty="0" smtClean="0"/>
              <a:t>Conclusion</a:t>
            </a:r>
            <a:endParaRPr lang="en-US" dirty="0" smtClean="0"/>
          </a:p>
        </p:txBody>
      </p:sp>
      <p:sp>
        <p:nvSpPr>
          <p:cNvPr id="52227" name="Content Placeholder 2"/>
          <p:cNvSpPr>
            <a:spLocks noGrp="1"/>
          </p:cNvSpPr>
          <p:nvPr>
            <p:ph idx="1"/>
          </p:nvPr>
        </p:nvSpPr>
        <p:spPr/>
        <p:txBody>
          <a:bodyPr rtlCol="0">
            <a:normAutofit/>
          </a:bodyPr>
          <a:lstStyle/>
          <a:p>
            <a:pPr fontAlgn="auto">
              <a:spcAft>
                <a:spcPts val="0"/>
              </a:spcAft>
              <a:buFont typeface="Arial"/>
              <a:buChar char="•"/>
              <a:defRPr/>
            </a:pPr>
            <a:r>
              <a:rPr lang="en-US" sz="2800" dirty="0" smtClean="0"/>
              <a:t>IETF protocols can implicate privacy . . .</a:t>
            </a:r>
          </a:p>
          <a:p>
            <a:pPr lvl="1" fontAlgn="auto">
              <a:spcAft>
                <a:spcPts val="0"/>
              </a:spcAft>
              <a:buFont typeface="Arial"/>
              <a:buChar char="–"/>
              <a:defRPr/>
            </a:pPr>
            <a:r>
              <a:rPr lang="en-US" sz="2400" dirty="0" smtClean="0"/>
              <a:t>Most protocols allow or require information about Internet endpoints to be shared (e.g., IP)</a:t>
            </a:r>
          </a:p>
          <a:p>
            <a:pPr lvl="1" fontAlgn="auto">
              <a:spcAft>
                <a:spcPts val="0"/>
              </a:spcAft>
              <a:buFont typeface="Arial"/>
              <a:buChar char="–"/>
              <a:defRPr/>
            </a:pPr>
            <a:r>
              <a:rPr lang="en-US" sz="2400" dirty="0" smtClean="0"/>
              <a:t>Some protocols allows for sharing of information specifically about people (e.g., XMPP)</a:t>
            </a:r>
          </a:p>
          <a:p>
            <a:pPr lvl="1" fontAlgn="auto">
              <a:spcAft>
                <a:spcPts val="0"/>
              </a:spcAft>
              <a:buFont typeface="Arial"/>
              <a:buChar char="–"/>
              <a:defRPr/>
            </a:pPr>
            <a:r>
              <a:rPr lang="en-US" sz="2400" dirty="0" smtClean="0"/>
              <a:t>Some protocols allows for direct communication between people (e.g., SIP)</a:t>
            </a:r>
          </a:p>
          <a:p>
            <a:pPr fontAlgn="auto">
              <a:spcAft>
                <a:spcPts val="0"/>
              </a:spcAft>
              <a:buFont typeface="Arial"/>
              <a:buChar char="•"/>
              <a:defRPr/>
            </a:pPr>
            <a:r>
              <a:rPr lang="en-US" sz="2800" dirty="0" smtClean="0"/>
              <a:t>We would like to provide IETF protocol designers guidelines to incorporate privacy into their work. </a:t>
            </a:r>
            <a:endParaRPr lang="en-US" sz="2800" dirty="0" smtClean="0"/>
          </a:p>
          <a:p>
            <a:pPr fontAlgn="auto">
              <a:spcAft>
                <a:spcPts val="0"/>
              </a:spcAft>
              <a:buFont typeface="Arial"/>
              <a:buChar char="•"/>
              <a:defRPr/>
            </a:pPr>
            <a:r>
              <a:rPr lang="en-US" sz="2800" dirty="0" smtClean="0"/>
              <a:t>Apply </a:t>
            </a:r>
            <a:r>
              <a:rPr lang="en-US" sz="2800" dirty="0" smtClean="0"/>
              <a:t>these guidelines in your protocol design.</a:t>
            </a:r>
          </a:p>
          <a:p>
            <a:pPr fontAlgn="auto">
              <a:spcAft>
                <a:spcPts val="0"/>
              </a:spcAft>
              <a:buFont typeface="Arial"/>
              <a:buChar char="•"/>
              <a:defRPr/>
            </a:pPr>
            <a:endParaRPr lang="en-US"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smtClean="0"/>
              <a:t>Threat Model</a:t>
            </a:r>
          </a:p>
        </p:txBody>
      </p:sp>
      <p:sp>
        <p:nvSpPr>
          <p:cNvPr id="3" name="Content Placeholder 2"/>
          <p:cNvSpPr>
            <a:spLocks noGrp="1"/>
          </p:cNvSpPr>
          <p:nvPr>
            <p:ph idx="1"/>
          </p:nvPr>
        </p:nvSpPr>
        <p:spPr>
          <a:xfrm>
            <a:off x="457200" y="1465263"/>
            <a:ext cx="8229600" cy="4525962"/>
          </a:xfrm>
        </p:spPr>
        <p:txBody>
          <a:bodyPr>
            <a:normAutofit/>
          </a:bodyPr>
          <a:lstStyle/>
          <a:p>
            <a:pPr>
              <a:lnSpc>
                <a:spcPct val="80000"/>
              </a:lnSpc>
            </a:pPr>
            <a:r>
              <a:rPr lang="en-US" sz="2700" smtClean="0"/>
              <a:t>Privacy threat models builds on security threat model and extends it. </a:t>
            </a:r>
          </a:p>
          <a:p>
            <a:pPr>
              <a:lnSpc>
                <a:spcPct val="80000"/>
              </a:lnSpc>
            </a:pPr>
            <a:r>
              <a:rPr lang="en-US" sz="2700" smtClean="0"/>
              <a:t>Generic enough to be applicable to a wide range of specifications. </a:t>
            </a:r>
          </a:p>
          <a:p>
            <a:pPr>
              <a:lnSpc>
                <a:spcPct val="80000"/>
              </a:lnSpc>
            </a:pPr>
            <a:r>
              <a:rPr lang="en-US" sz="2700" smtClean="0"/>
              <a:t>Offer a list of typical concerns that arise during standardization and subsequent deployment.</a:t>
            </a:r>
          </a:p>
          <a:p>
            <a:pPr>
              <a:lnSpc>
                <a:spcPct val="80000"/>
              </a:lnSpc>
            </a:pPr>
            <a:r>
              <a:rPr lang="en-US" sz="2700" smtClean="0"/>
              <a:t>Not all threats are applicable to all applications.</a:t>
            </a:r>
          </a:p>
          <a:p>
            <a:pPr>
              <a:lnSpc>
                <a:spcPct val="80000"/>
              </a:lnSpc>
            </a:pPr>
            <a:r>
              <a:rPr lang="en-US" sz="2700" smtClean="0"/>
              <a:t>Threats fall into two categories: </a:t>
            </a:r>
          </a:p>
          <a:p>
            <a:pPr lvl="1">
              <a:lnSpc>
                <a:spcPct val="80000"/>
              </a:lnSpc>
            </a:pPr>
            <a:r>
              <a:rPr lang="en-US" smtClean="0"/>
              <a:t>Combined security-privacy threats</a:t>
            </a:r>
          </a:p>
          <a:p>
            <a:pPr lvl="1">
              <a:lnSpc>
                <a:spcPct val="80000"/>
              </a:lnSpc>
            </a:pPr>
            <a:r>
              <a:rPr lang="en-US" smtClean="0"/>
              <a:t>Privacy-specific threats</a:t>
            </a:r>
          </a:p>
          <a:p>
            <a:pPr lvl="1">
              <a:lnSpc>
                <a:spcPct val="80000"/>
              </a:lnSpc>
            </a:pPr>
            <a:endParaRPr lang="en-US" smtClean="0"/>
          </a:p>
        </p:txBody>
      </p:sp>
      <p:sp>
        <p:nvSpPr>
          <p:cNvPr id="4" name="Slide Number Placeholder 3"/>
          <p:cNvSpPr>
            <a:spLocks noGrp="1"/>
          </p:cNvSpPr>
          <p:nvPr>
            <p:ph type="sldNum" sz="quarter" idx="12"/>
          </p:nvPr>
        </p:nvSpPr>
        <p:spPr/>
        <p:txBody>
          <a:bodyPr/>
          <a:lstStyle/>
          <a:p>
            <a:pPr>
              <a:defRPr/>
            </a:pPr>
            <a:fld id="{1DE14769-45BD-4F5A-9387-D4D999F6CA7B}" type="slidenum">
              <a:rPr/>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latin typeface="Calibri" charset="0"/>
              </a:rPr>
              <a:t>Combined</a:t>
            </a:r>
            <a:r>
              <a:rPr lang="en-US" dirty="0" smtClean="0">
                <a:latin typeface="Calibri" charset="0"/>
              </a:rPr>
              <a:t> Security-Privacy Threats</a:t>
            </a:r>
            <a:endParaRPr lang="en-US" dirty="0">
              <a:latin typeface="Calibri" charset="0"/>
            </a:endParaRPr>
          </a:p>
        </p:txBody>
      </p:sp>
      <p:sp>
        <p:nvSpPr>
          <p:cNvPr id="8195" name="Content Placeholder 2"/>
          <p:cNvSpPr>
            <a:spLocks noGrp="1"/>
          </p:cNvSpPr>
          <p:nvPr>
            <p:ph idx="1"/>
          </p:nvPr>
        </p:nvSpPr>
        <p:spPr>
          <a:xfrm>
            <a:off x="457200" y="1259840"/>
            <a:ext cx="8229600" cy="4623435"/>
          </a:xfrm>
        </p:spPr>
        <p:txBody>
          <a:bodyPr/>
          <a:lstStyle/>
          <a:p>
            <a:r>
              <a:rPr lang="en-US" dirty="0" smtClean="0">
                <a:latin typeface="Calibri" charset="0"/>
              </a:rPr>
              <a:t>Surveillance</a:t>
            </a:r>
          </a:p>
          <a:p>
            <a:r>
              <a:rPr lang="en-US" dirty="0">
                <a:latin typeface="Calibri" charset="0"/>
              </a:rPr>
              <a:t>Stored data compromise</a:t>
            </a:r>
          </a:p>
          <a:p>
            <a:r>
              <a:rPr lang="en-US" dirty="0">
                <a:latin typeface="Calibri" charset="0"/>
              </a:rPr>
              <a:t>Intrusion: Consists of invasive acts that disturb or interrupt one's life or activities.</a:t>
            </a:r>
          </a:p>
          <a:p>
            <a:r>
              <a:rPr lang="en-US" dirty="0">
                <a:latin typeface="Calibri" charset="0"/>
              </a:rPr>
              <a:t>Misattribution: Occurs when data or communications related to one individual are attributed to another</a:t>
            </a:r>
            <a:r>
              <a:rPr lang="en-US" dirty="0" smtClean="0">
                <a:latin typeface="Calibri" charset="0"/>
              </a:rPr>
              <a:t>.</a:t>
            </a:r>
            <a:endParaRPr lang="en-US" dirty="0">
              <a:latin typeface="Calibri" charset="0"/>
            </a:endParaRPr>
          </a:p>
        </p:txBody>
      </p:sp>
      <p:sp>
        <p:nvSpPr>
          <p:cNvPr id="8196" name="Slide Number Placeholder 3"/>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prstTxWarp prst="textNoShape">
              <a:avLst/>
            </a:prstTxWarp>
          </a:bodyPr>
          <a:lstStyle/>
          <a:p>
            <a:fld id="{C4858007-8EA6-6640-A21D-71C7A0388043}"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charset="0"/>
              </a:rPr>
              <a:t>Privacy</a:t>
            </a:r>
            <a:r>
              <a:rPr lang="en-US" dirty="0" smtClean="0">
                <a:latin typeface="Calibri" charset="0"/>
              </a:rPr>
              <a:t>-Specific Threats</a:t>
            </a:r>
            <a:endParaRPr lang="en-US" dirty="0"/>
          </a:p>
        </p:txBody>
      </p:sp>
      <p:sp>
        <p:nvSpPr>
          <p:cNvPr id="3" name="Content Placeholder 2"/>
          <p:cNvSpPr>
            <a:spLocks noGrp="1"/>
          </p:cNvSpPr>
          <p:nvPr>
            <p:ph idx="1"/>
          </p:nvPr>
        </p:nvSpPr>
        <p:spPr/>
        <p:txBody>
          <a:bodyPr/>
          <a:lstStyle/>
          <a:p>
            <a:r>
              <a:rPr lang="en-US" sz="2400" dirty="0" smtClean="0">
                <a:latin typeface="Calibri" charset="0"/>
              </a:rPr>
              <a:t>Correlation</a:t>
            </a:r>
            <a:r>
              <a:rPr lang="en-US" sz="2400" dirty="0" smtClean="0">
                <a:latin typeface="Calibri" charset="0"/>
              </a:rPr>
              <a:t>: Correlation is the combination of various pieces of information related to an individual. </a:t>
            </a:r>
          </a:p>
          <a:p>
            <a:r>
              <a:rPr lang="en-US" sz="2400" dirty="0" smtClean="0">
                <a:latin typeface="Calibri" charset="0"/>
              </a:rPr>
              <a:t>Identification: Linking of information to a particular individual. </a:t>
            </a:r>
          </a:p>
          <a:p>
            <a:r>
              <a:rPr lang="en-US" sz="2400" dirty="0" smtClean="0">
                <a:latin typeface="Calibri" charset="0"/>
              </a:rPr>
              <a:t>Secondary use: It the individual's consent for a purpose different from that for which the information was collected.</a:t>
            </a:r>
          </a:p>
          <a:p>
            <a:r>
              <a:rPr lang="en-US" sz="2400" dirty="0" smtClean="0">
                <a:latin typeface="Calibri" charset="0"/>
              </a:rPr>
              <a:t>Disclosure: Revelation of information about an individual that affects the way others judge the individual</a:t>
            </a:r>
          </a:p>
          <a:p>
            <a:r>
              <a:rPr lang="en-US" sz="2400" dirty="0" smtClean="0">
                <a:latin typeface="Calibri" charset="0"/>
              </a:rPr>
              <a:t>Exclusion: Is the failure to allow individuals to know about the data that others have about them.</a:t>
            </a:r>
            <a:r>
              <a:rPr lang="en-US" sz="2400" dirty="0" smtClean="0">
                <a:latin typeface="Calibri" charset="0"/>
              </a:rPr>
              <a:t> </a:t>
            </a:r>
          </a:p>
        </p:txBody>
      </p:sp>
      <p:sp>
        <p:nvSpPr>
          <p:cNvPr id="4" name="Slide Number Placeholder 3"/>
          <p:cNvSpPr>
            <a:spLocks noGrp="1"/>
          </p:cNvSpPr>
          <p:nvPr>
            <p:ph type="sldNum" sz="quarter" idx="12"/>
          </p:nvPr>
        </p:nvSpPr>
        <p:spPr/>
        <p:txBody>
          <a:bodyPr/>
          <a:lstStyle/>
          <a:p>
            <a:pPr>
              <a:defRPr/>
            </a:pPr>
            <a:fld id="{4E698A4C-E10E-4ED5-A726-2B34B2342519}"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Examples</a:t>
            </a:r>
          </a:p>
        </p:txBody>
      </p:sp>
      <p:sp>
        <p:nvSpPr>
          <p:cNvPr id="5" name="Text Placeholder 4"/>
          <p:cNvSpPr>
            <a:spLocks noGrp="1"/>
          </p:cNvSpPr>
          <p:nvPr>
            <p:ph type="body" idx="1"/>
          </p:nvPr>
        </p:nvSpPr>
        <p:spPr/>
        <p:txBody>
          <a:bodyPr rtlCol="0">
            <a:normAutofit/>
          </a:bodyPr>
          <a:lstStyle/>
          <a:p>
            <a:pPr fontAlgn="auto">
              <a:spcAft>
                <a:spcPts val="0"/>
              </a:spcAft>
              <a:buFont typeface="Arial"/>
              <a:buNone/>
              <a:defRPr/>
            </a:pPr>
            <a:endParaRPr lang="en-US" dirty="0"/>
          </a:p>
        </p:txBody>
      </p:sp>
      <p:sp>
        <p:nvSpPr>
          <p:cNvPr id="4" name="Slide Number Placeholder 3"/>
          <p:cNvSpPr>
            <a:spLocks noGrp="1"/>
          </p:cNvSpPr>
          <p:nvPr>
            <p:ph type="sldNum" sz="quarter" idx="12"/>
          </p:nvPr>
        </p:nvSpPr>
        <p:spPr/>
        <p:txBody>
          <a:bodyPr/>
          <a:lstStyle/>
          <a:p>
            <a:pPr>
              <a:defRPr/>
            </a:pPr>
            <a:fld id="{0B7EBD3E-F327-49A7-B776-ABE45368DF4A}"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5207</TotalTime>
  <Words>2600</Words>
  <Application>Microsoft Macintosh PowerPoint</Application>
  <PresentationFormat>On-screen Show (4:3)</PresentationFormat>
  <Paragraphs>340</Paragraphs>
  <Slides>51</Slides>
  <Notes>0</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Office Theme</vt:lpstr>
      <vt:lpstr>Visio</vt:lpstr>
      <vt:lpstr>Designing Privacy into Internet Protocols</vt:lpstr>
      <vt:lpstr>Agenda</vt:lpstr>
      <vt:lpstr>Netflix</vt:lpstr>
      <vt:lpstr>What is Privacy?</vt:lpstr>
      <vt:lpstr>What is Privacy? (cont.)</vt:lpstr>
      <vt:lpstr>Threat Model</vt:lpstr>
      <vt:lpstr>Combined Security-Privacy Threats</vt:lpstr>
      <vt:lpstr>Privacy-Specific Threats</vt:lpstr>
      <vt:lpstr>Examples</vt:lpstr>
      <vt:lpstr>Example:   Network Access Authentication</vt:lpstr>
      <vt:lpstr>Slide 11</vt:lpstr>
      <vt:lpstr>Architecture, cont.</vt:lpstr>
      <vt:lpstr>Guideline</vt:lpstr>
      <vt:lpstr>Identifiers</vt:lpstr>
      <vt:lpstr>Lessons Learned</vt:lpstr>
      <vt:lpstr>Lessons Learned, cont.</vt:lpstr>
      <vt:lpstr>Use Case: IPv6</vt:lpstr>
      <vt:lpstr>History of IPv6 address assignment</vt:lpstr>
      <vt:lpstr>Suffix generation mechanisms</vt:lpstr>
      <vt:lpstr>Guidelines</vt:lpstr>
      <vt:lpstr>IPv6 Privacy Addresses</vt:lpstr>
      <vt:lpstr>Lessons Learned</vt:lpstr>
      <vt:lpstr>Use Case:  OAuth</vt:lpstr>
      <vt:lpstr>Protocol Development Example Stage 1: Identification of a problem</vt:lpstr>
      <vt:lpstr>Protocol Development Example Stage 2: Initial Deployment</vt:lpstr>
      <vt:lpstr>Protocol Development Example Stage 3: IETF Standardization/Deployment</vt:lpstr>
      <vt:lpstr>Protocol Development Example View of the Standardization Expert</vt:lpstr>
      <vt:lpstr>Protocol Development Example View of the Standardization Expert (2)</vt:lpstr>
      <vt:lpstr>Protocol Development Example View of the Implementer</vt:lpstr>
      <vt:lpstr>Protocol Development Example View of those who deploy</vt:lpstr>
      <vt:lpstr>Lessons Learned</vt:lpstr>
      <vt:lpstr>Use Case: SIP-based Real-Time Communication</vt:lpstr>
      <vt:lpstr>SIP in a Nutshell</vt:lpstr>
      <vt:lpstr>Security Architecture</vt:lpstr>
      <vt:lpstr>Security Architecture</vt:lpstr>
      <vt:lpstr>Security Architecture</vt:lpstr>
      <vt:lpstr>Slide 37</vt:lpstr>
      <vt:lpstr>Identity Hiding</vt:lpstr>
      <vt:lpstr>Identity Hiding</vt:lpstr>
      <vt:lpstr>Slide 40</vt:lpstr>
      <vt:lpstr>IP Address Hiding</vt:lpstr>
      <vt:lpstr>How to build privacy into SIP? Privacy for the called party</vt:lpstr>
      <vt:lpstr>Unwanted Communication Attempts</vt:lpstr>
      <vt:lpstr>How to build privacy into SIP? Privacy for data sharing</vt:lpstr>
      <vt:lpstr>Unwanted Communication Attempts</vt:lpstr>
      <vt:lpstr>Lessons Learned</vt:lpstr>
      <vt:lpstr>Summary</vt:lpstr>
      <vt:lpstr>Terminology &amp; Threats</vt:lpstr>
      <vt:lpstr>Guidelines</vt:lpstr>
      <vt:lpstr>Toolbox to Mitigate Threats</vt:lpstr>
      <vt:lpstr>Conclusion</vt:lpstr>
    </vt:vector>
  </TitlesOfParts>
  <Company>CDT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draft-iab-privacy-considerations-01</dc:title>
  <dc:creator>Alissa Cooper</dc:creator>
  <cp:lastModifiedBy>Hannes Tschofenig</cp:lastModifiedBy>
  <cp:revision>60</cp:revision>
  <dcterms:created xsi:type="dcterms:W3CDTF">2013-07-23T09:18:35Z</dcterms:created>
  <dcterms:modified xsi:type="dcterms:W3CDTF">2013-07-23T21:17:59Z</dcterms:modified>
</cp:coreProperties>
</file>