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77" r:id="rId3"/>
    <p:sldId id="360" r:id="rId4"/>
    <p:sldId id="299" r:id="rId5"/>
    <p:sldId id="300" r:id="rId6"/>
    <p:sldId id="301" r:id="rId7"/>
    <p:sldId id="361" r:id="rId8"/>
    <p:sldId id="363" r:id="rId9"/>
    <p:sldId id="364" r:id="rId10"/>
    <p:sldId id="353" r:id="rId11"/>
    <p:sldId id="329" r:id="rId12"/>
    <p:sldId id="351" r:id="rId13"/>
    <p:sldId id="362" r:id="rId14"/>
    <p:sldId id="312" r:id="rId15"/>
    <p:sldId id="313" r:id="rId16"/>
    <p:sldId id="354" r:id="rId17"/>
    <p:sldId id="365" r:id="rId18"/>
    <p:sldId id="257" r:id="rId19"/>
    <p:sldId id="282" r:id="rId20"/>
    <p:sldId id="271" r:id="rId21"/>
    <p:sldId id="367" r:id="rId22"/>
    <p:sldId id="369" r:id="rId23"/>
    <p:sldId id="272" r:id="rId24"/>
    <p:sldId id="356" r:id="rId25"/>
    <p:sldId id="368" r:id="rId26"/>
    <p:sldId id="290" r:id="rId27"/>
    <p:sldId id="366" r:id="rId28"/>
    <p:sldId id="355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58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43" r:id="rId51"/>
    <p:sldId id="344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59" r:id="rId66"/>
    <p:sldId id="328" r:id="rId6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90729" autoAdjust="0"/>
  </p:normalViewPr>
  <p:slideViewPr>
    <p:cSldViewPr snapToGrid="0" snapToObjects="1">
      <p:cViewPr>
        <p:scale>
          <a:sx n="125" d="100"/>
          <a:sy n="125" d="100"/>
        </p:scale>
        <p:origin x="-66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B53C55-4B5D-4657-8481-94CB267A922D}" type="datetimeFigureOut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644053-8F94-46B3-BF46-8A9FDF55B6A3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A6E94E2-6DBD-478D-960F-98EE38CD99A6}" type="datetimeFigureOut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67B3E3A-A804-42E0-8CBB-418E5F567418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0772E-AD39-43B9-85ED-3B3A706FC56B}" type="datetime1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06744-0E71-4A19-A67E-31C98296DC0A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63C5-F7A9-4BBA-A6EE-31A6552E3AD8}" type="datetime1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E9D3D-7390-432D-8A9D-344736373C33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EE6CA-52A5-40F2-8770-D4E2E50B0BDA}" type="datetime1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01092-F6D2-486E-8D7B-72575C29B3A3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7B9D3-2542-4E37-AE7E-64AC0A25899A}" type="datetime1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98A4C-E10E-4ED5-A726-2B34B2342519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19B3F-BEE3-405D-B019-D41752E85DEB}" type="datetime1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A74E6-6797-4BB8-B796-84B4F2ADFCFD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178E3-0141-4626-8B84-2E158908791C}" type="datetime1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C960-3B34-4E0C-8463-52F95A3CC185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92107-3EF4-481C-AFB3-B7C94A466F82}" type="datetime1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D22D5-520B-4ACF-B31A-7FB6D4C1768F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BC845-12B6-4D09-9CBF-C3784B609E46}" type="datetime1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12AE-CF88-402B-9F53-85A4F7C0E6D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F33C0-7D9E-4FD9-962C-444CC28203B7}" type="datetime1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F5FA1-B466-4F4E-830E-FCFA6258E787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87465-C48C-4942-A56A-138A51E03BFD}" type="datetime1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0F4E3-3EC4-49C3-94EC-79BD9AA7C3F5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0CFD6-5F4C-455E-A10D-20887B8E31AB}" type="datetime1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B42B3-B244-4E3C-83B5-BD70253AC5A8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2F55E-C00D-4277-9B53-9B31154596DF}" type="datetime1">
              <a:rPr lang="en-US"/>
              <a:pPr>
                <a:defRPr/>
              </a:pPr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802713-D67F-4F75-98E5-B954029B0FF1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http://www.w3.org/2010/api-privacy-ws/papers/privacy-ws-32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ttp://tools.ietf.org/html/draft-iab-privacy-considera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ssrn.com/sol3/papers.cfm?abstract_id=1085333" TargetMode="External"/><Relationship Id="rId2" Type="http://schemas.openxmlformats.org/officeDocument/2006/relationships/hyperlink" Target="https://www.cosic.esat.kuleuven.be/publications/article-154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ff.org/wp/locational-privac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http://ec.europa.eu/justice/data-protection/article-29/index_en.htm" TargetMode="External"/><Relationship Id="rId2" Type="http://schemas.openxmlformats.org/officeDocument/2006/relationships/hyperlink" Target="mailto:http://ec.europa.eu/justice/data-protection/index_e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ttp://www.datenschutz-berlin.de/content/europa-international/international-working-group-on-data-protection-in-telecommunications-iwgdp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ud.inf.tu-dresden.de/literatu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J82Ri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rac.tools.ietf.org/area/sec/trac/wiki/SecurityDirectorat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mailto:http://tools.ietf.org/html/draft-iab-privacy-consider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mail-archive/web/ietf/current/msg62743.html" TargetMode="External"/><Relationship Id="rId2" Type="http://schemas.openxmlformats.org/officeDocument/2006/relationships/hyperlink" Target="http://www.iab.org/activities/programs/privacy-progra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ab.org/activities/program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b.org/activities/workshops/internet-privacy-workshop-2010/" TargetMode="External"/><Relationship Id="rId2" Type="http://schemas.openxmlformats.org/officeDocument/2006/relationships/hyperlink" Target="https://www.ietf.org/mailman/listinfo/ietf-privac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ietf.org/html/draft-iab-privacy-consider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373063" y="2130425"/>
            <a:ext cx="8502650" cy="1470025"/>
          </a:xfrm>
        </p:spPr>
        <p:txBody>
          <a:bodyPr/>
          <a:lstStyle/>
          <a:p>
            <a:r>
              <a:rPr lang="en-US" sz="5400" smtClean="0"/>
              <a:t>Designing Privacy into Internet Protocols</a:t>
            </a:r>
            <a:endParaRPr lang="en-US" sz="5400" b="1" smtClean="0">
              <a:solidFill>
                <a:srgbClr val="4F81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161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IAB Privacy Program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How did we tackle Privacy in the IETF?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smtClean="0"/>
              <a:t>Privacy is being considered in IETF already, see </a:t>
            </a:r>
            <a:r>
              <a:rPr lang="en-US" sz="2600" smtClean="0">
                <a:hlinkClick r:id="rId2"/>
              </a:rPr>
              <a:t>position paper</a:t>
            </a:r>
            <a:r>
              <a:rPr lang="en-US" sz="2600" smtClean="0"/>
              <a:t> to the W3C workshop on “Advanced Device API”.</a:t>
            </a: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600" smtClean="0"/>
              <a:t>Key observations: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We did add privacy features in IETF technology. 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Authors were often confused regarding the terminology.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We need to be more systematic in analyzing protocols and architectures. 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Questions raised at the time: 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Do we need new processes (e.g., review directorates)? 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Is there a need for standardizing new technology?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How should privacy design guidelines look like?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/>
          <p:cNvSpPr/>
          <p:nvPr/>
        </p:nvSpPr>
        <p:spPr bwMode="auto">
          <a:xfrm>
            <a:off x="2717800" y="3476625"/>
            <a:ext cx="6172200" cy="200977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9" name="Alternate Process 8"/>
          <p:cNvSpPr/>
          <p:nvPr/>
        </p:nvSpPr>
        <p:spPr bwMode="auto">
          <a:xfrm>
            <a:off x="255588" y="5630863"/>
            <a:ext cx="4572000" cy="1227137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8" name="Alternate Process 7"/>
          <p:cNvSpPr/>
          <p:nvPr/>
        </p:nvSpPr>
        <p:spPr bwMode="auto">
          <a:xfrm>
            <a:off x="3698875" y="1236663"/>
            <a:ext cx="4302125" cy="53816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358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Privacy?</a:t>
            </a:r>
          </a:p>
        </p:txBody>
      </p:sp>
      <p:sp>
        <p:nvSpPr>
          <p:cNvPr id="4" name="Alternate Process 3"/>
          <p:cNvSpPr/>
          <p:nvPr/>
        </p:nvSpPr>
        <p:spPr bwMode="auto">
          <a:xfrm>
            <a:off x="381000" y="2057400"/>
            <a:ext cx="5046663" cy="120015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420688" y="2057400"/>
            <a:ext cx="50069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Privacy requires that an individual has a means to exercise selective control of access to the self and is aware of the potential consequences of exercising that control (</a:t>
            </a:r>
            <a:r>
              <a:rPr lang="en-US" i="1">
                <a:latin typeface="Calibri" pitchFamily="34" charset="0"/>
              </a:rPr>
              <a:t>Altman</a:t>
            </a:r>
            <a:r>
              <a:rPr lang="en-US">
                <a:latin typeface="Calibri" pitchFamily="34" charset="0"/>
              </a:rPr>
              <a:t>).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255588" y="5630863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Privacy is the claim of individuals, groups, or institutions to determine for themselves when, how, and to what extent information about them is communicated to others. (</a:t>
            </a:r>
            <a:r>
              <a:rPr lang="en-US" i="1">
                <a:latin typeface="Calibri" pitchFamily="34" charset="0"/>
              </a:rPr>
              <a:t>Westin</a:t>
            </a:r>
            <a:r>
              <a:rPr lang="en-US">
                <a:latin typeface="Calibri" pitchFamily="34" charset="0"/>
              </a:rPr>
              <a:t>)</a:t>
            </a:r>
          </a:p>
        </p:txBody>
      </p:sp>
      <p:sp>
        <p:nvSpPr>
          <p:cNvPr id="35848" name="Rectangle 6"/>
          <p:cNvSpPr>
            <a:spLocks noChangeArrowheads="1"/>
          </p:cNvSpPr>
          <p:nvPr/>
        </p:nvSpPr>
        <p:spPr bwMode="auto">
          <a:xfrm>
            <a:off x="3886200" y="1312863"/>
            <a:ext cx="4141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Right to be let alone” (</a:t>
            </a:r>
            <a:r>
              <a:rPr lang="en-US" i="1">
                <a:latin typeface="Calibri" pitchFamily="34" charset="0"/>
              </a:rPr>
              <a:t>Warren &amp; Brandeis</a:t>
            </a:r>
            <a:r>
              <a:rPr lang="en-US">
                <a:latin typeface="Calibri" pitchFamily="34" charset="0"/>
              </a:rPr>
              <a:t>)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2717800" y="3476625"/>
            <a:ext cx="6172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pitchFamily="34" charset="0"/>
              </a:rPr>
              <a:t>Prosser </a:t>
            </a:r>
            <a:r>
              <a:rPr lang="en-US">
                <a:latin typeface="Calibri" pitchFamily="34" charset="0"/>
              </a:rPr>
              <a:t>focuses on a categorization of privacy based on four torts:  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Intrusion upon an individual’s seclusion, solitude, 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   or private affairs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Public disclosure of embarrassing private facts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Publicity placing an individual in a false light</a:t>
            </a:r>
          </a:p>
          <a:p>
            <a:pPr lvl="1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  Appropriation of an individual’s likeness for advantage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Privacy?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smtClean="0"/>
              <a:t>“Privacy is a complicated concept with a rich history that spans many disciplines.  With regard to data, often it is a concept applied to ‘personal data’, information relating to an identified or identifiable individual.” (</a:t>
            </a:r>
            <a:r>
              <a:rPr lang="en-US" sz="3000" smtClean="0">
                <a:hlinkClick r:id="rId2"/>
              </a:rPr>
              <a:t>draft-iab-privacy-considerations</a:t>
            </a:r>
            <a:r>
              <a:rPr lang="en-US" sz="300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In the end we decided not to define privacy explicitly. It is the sum of what is described in </a:t>
            </a:r>
            <a:r>
              <a:rPr lang="en-US" sz="3000" smtClean="0">
                <a:hlinkClick r:id="rId2"/>
              </a:rPr>
              <a:t>draft-iab-privacy-considerations </a:t>
            </a:r>
            <a:endParaRPr lang="en-US" sz="3000" smtClean="0"/>
          </a:p>
          <a:p>
            <a:pPr lvl="1">
              <a:lnSpc>
                <a:spcPct val="90000"/>
              </a:lnSpc>
            </a:pPr>
            <a:r>
              <a:rPr lang="en-US" sz="2600" smtClean="0"/>
              <a:t>Similar approach token with RFC 3552 (Security)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F630D-4D2F-4201-9951-57E80A75E1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Privacy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What can we re-use?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BE3A8-EBBD-4080-BB89-B3B66E9DD3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Existing Guidelines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Publications on privacy engineering exist: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Claudia Diaz, et al. </a:t>
            </a:r>
            <a:r>
              <a:rPr lang="en-US" sz="2000" smtClean="0">
                <a:hlinkClick r:id="rId2"/>
              </a:rPr>
              <a:t>https://www.cosic.esat.kuleuven.be/publications/article-1542.pdf</a:t>
            </a:r>
            <a:r>
              <a:rPr lang="en-US" sz="20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Lorrie Cranor, et al. </a:t>
            </a:r>
            <a:r>
              <a:rPr lang="en-US" sz="2000" u="sng" smtClean="0"/>
              <a:t> </a:t>
            </a:r>
            <a:r>
              <a:rPr lang="en-US" sz="2000" smtClean="0">
                <a:hlinkClick r:id="rId3"/>
              </a:rPr>
              <a:t>http://papers.ssrn.com/sol3/papers.cfm?abstract_id=1085333</a:t>
            </a:r>
            <a:r>
              <a:rPr lang="en-US" sz="20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These documents typically assume that the designer is in full control of the entire application stack. 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Unfortunately, we are not in control of the entire stack.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Many domain specific proposal for improving privacy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Example: EFF location privacy (with examples on road pricing)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hlinkClick r:id="rId4"/>
              </a:rPr>
              <a:t>http://www.eff.org/wp/locational-privacy</a:t>
            </a:r>
            <a:r>
              <a:rPr lang="en-US" sz="20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 Challenge: We typically do not standardize specific applications like friend finder.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Privacy Impact Assessments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Challenge: Focus often on deployments; not standardization.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Re-Using Existing Guidelines, cont.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smtClean="0"/>
              <a:t>Privacy Principles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Many available and they all provide valuable insight.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200" smtClean="0"/>
              <a:t>	(e.g., FIPs, OECD Privacy Principles,  Madrid Resolution)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Example:  Fair Information Practices</a:t>
            </a:r>
          </a:p>
          <a:p>
            <a:pPr lvl="2">
              <a:lnSpc>
                <a:spcPct val="90000"/>
              </a:lnSpc>
            </a:pPr>
            <a:r>
              <a:rPr lang="en-US" sz="1900" smtClean="0"/>
              <a:t>Notice and Consent</a:t>
            </a:r>
          </a:p>
          <a:p>
            <a:pPr lvl="2">
              <a:lnSpc>
                <a:spcPct val="90000"/>
              </a:lnSpc>
            </a:pPr>
            <a:r>
              <a:rPr lang="en-US" sz="1900" smtClean="0"/>
              <a:t>Collection Limitation</a:t>
            </a:r>
          </a:p>
          <a:p>
            <a:pPr lvl="2">
              <a:lnSpc>
                <a:spcPct val="90000"/>
              </a:lnSpc>
            </a:pPr>
            <a:r>
              <a:rPr lang="en-US" sz="1900" smtClean="0"/>
              <a:t>Use/Disclosure Limitation</a:t>
            </a:r>
          </a:p>
          <a:p>
            <a:pPr lvl="2">
              <a:lnSpc>
                <a:spcPct val="90000"/>
              </a:lnSpc>
            </a:pPr>
            <a:r>
              <a:rPr lang="en-US" sz="1900" smtClean="0"/>
              <a:t>Retention Limitation</a:t>
            </a:r>
          </a:p>
          <a:p>
            <a:pPr lvl="2">
              <a:lnSpc>
                <a:spcPct val="90000"/>
              </a:lnSpc>
            </a:pPr>
            <a:r>
              <a:rPr lang="en-US" sz="1900" smtClean="0"/>
              <a:t>Accuracy</a:t>
            </a:r>
          </a:p>
          <a:p>
            <a:pPr lvl="2">
              <a:lnSpc>
                <a:spcPct val="90000"/>
              </a:lnSpc>
            </a:pPr>
            <a:r>
              <a:rPr lang="en-US" sz="1900" smtClean="0"/>
              <a:t>Access</a:t>
            </a:r>
          </a:p>
          <a:p>
            <a:pPr lvl="2">
              <a:lnSpc>
                <a:spcPct val="90000"/>
              </a:lnSpc>
            </a:pPr>
            <a:r>
              <a:rPr lang="en-US" sz="1900" smtClean="0"/>
              <a:t>Security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Challenge: Too abstract and largely outside the scope of protocol authors. </a:t>
            </a: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Guidance from Regulators &amp; Data Protection Authorities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9180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smtClean="0">
                <a:hlinkClick r:id="rId2"/>
              </a:rPr>
              <a:t>European Commission</a:t>
            </a:r>
            <a:r>
              <a:rPr lang="en-US" sz="220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Example: Directive 95/46/EC</a:t>
            </a:r>
          </a:p>
          <a:p>
            <a:pPr>
              <a:lnSpc>
                <a:spcPct val="80000"/>
              </a:lnSpc>
            </a:pPr>
            <a:r>
              <a:rPr lang="en-US" sz="2200" smtClean="0">
                <a:hlinkClick r:id="rId3"/>
              </a:rPr>
              <a:t>Article 29 WP</a:t>
            </a:r>
            <a:r>
              <a:rPr lang="en-US" sz="2200" smtClean="0"/>
              <a:t> issue “opinions” on how different directives are applied to recent developments, such as changes in the business eco-system. 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Example Opinion 2/2010 on Behavioural Advertising, which is an analysis of the “Cookie” Directive. 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The </a:t>
            </a:r>
            <a:r>
              <a:rPr lang="en-US" sz="2200" smtClean="0">
                <a:hlinkClick r:id="rId4"/>
              </a:rPr>
              <a:t>International Working Group on Data Protection in Telecommunications (IWGDPT)</a:t>
            </a:r>
            <a:r>
              <a:rPr lang="en-US" sz="2200" smtClean="0"/>
              <a:t> (aka Berlin Group) goes a step further than the Article 29 WP and takes technology into consideration in their analysis.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Guidance is at a high level and often technology neutral.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Often cannot immediately be applied to technical standards and often talks to a different audience.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Our Privacy Guidelines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8F32A-70E5-41B1-B39F-7A298F60ED2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en-US" sz="3600" smtClean="0"/>
              <a:t>Privacy Considerations </a:t>
            </a:r>
            <a:br>
              <a:rPr lang="en-US" sz="3600" smtClean="0"/>
            </a:br>
            <a:r>
              <a:rPr lang="en-US" sz="3600" smtClean="0"/>
              <a:t>Document Content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57200" y="1223963"/>
            <a:ext cx="8229600" cy="5497512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Terminology </a:t>
            </a:r>
          </a:p>
          <a:p>
            <a:r>
              <a:rPr lang="en-US" smtClean="0"/>
              <a:t>Threat model </a:t>
            </a:r>
          </a:p>
          <a:p>
            <a:r>
              <a:rPr lang="en-US" smtClean="0"/>
              <a:t>Threat mitigation </a:t>
            </a:r>
          </a:p>
          <a:p>
            <a:r>
              <a:rPr lang="en-US" smtClean="0"/>
              <a:t>Guidelines</a:t>
            </a:r>
          </a:p>
          <a:p>
            <a:pPr lvl="1"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C4B62-F9E6-4ADD-AE1F-EF7C436D8FE2}" type="slidenum">
              <a:rPr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smtClean="0"/>
              <a:t>Initially terminology was taken from here: </a:t>
            </a:r>
            <a:r>
              <a:rPr lang="en-US" sz="3000" smtClean="0">
                <a:hlinkClick r:id="rId2"/>
              </a:rPr>
              <a:t>http://dud.inf.tu-dresden.de/literatur/</a:t>
            </a:r>
            <a:r>
              <a:rPr lang="en-US" sz="300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3000" smtClean="0"/>
              <a:t>Terminology used in academic publications. </a:t>
            </a:r>
          </a:p>
          <a:p>
            <a:pPr>
              <a:lnSpc>
                <a:spcPct val="80000"/>
              </a:lnSpc>
            </a:pPr>
            <a:r>
              <a:rPr lang="en-US" sz="3000" smtClean="0"/>
              <a:t>Unfortunately, it a bit too complex for the standardization context.</a:t>
            </a:r>
          </a:p>
          <a:p>
            <a:pPr>
              <a:lnSpc>
                <a:spcPct val="80000"/>
              </a:lnSpc>
            </a:pPr>
            <a:r>
              <a:rPr lang="en-US" sz="3000" smtClean="0"/>
              <a:t>Sometimes tricky to apply the terminology to IETF standardization work.</a:t>
            </a:r>
          </a:p>
          <a:p>
            <a:pPr>
              <a:lnSpc>
                <a:spcPct val="80000"/>
              </a:lnSpc>
            </a:pPr>
            <a:r>
              <a:rPr lang="en-US" sz="3000" smtClean="0"/>
              <a:t>Example: </a:t>
            </a:r>
          </a:p>
          <a:p>
            <a:pPr lvl="1">
              <a:lnSpc>
                <a:spcPct val="80000"/>
              </a:lnSpc>
            </a:pPr>
            <a:r>
              <a:rPr lang="en-US" sz="2600" smtClean="0"/>
              <a:t>Pseudonym: “</a:t>
            </a:r>
            <a:r>
              <a:rPr lang="en-US" sz="2600" i="1" smtClean="0"/>
              <a:t>A pseudonym is an identifier of a subject other than one of the subject’s real names.</a:t>
            </a:r>
            <a:r>
              <a:rPr lang="en-US" sz="2600" smtClean="0"/>
              <a:t>”</a:t>
            </a:r>
          </a:p>
          <a:p>
            <a:pPr lvl="1">
              <a:lnSpc>
                <a:spcPct val="80000"/>
              </a:lnSpc>
            </a:pPr>
            <a:r>
              <a:rPr lang="en-US" sz="2600" smtClean="0"/>
              <a:t>Protocols may carry identifiers, such as the ‘username’, but there is no requirement that the text contains the subject’s real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1AE4C-FD84-4A05-9456-E5C97E17DD8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Agenda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3913" cy="4756150"/>
          </a:xfrm>
        </p:spPr>
        <p:txBody>
          <a:bodyPr/>
          <a:lstStyle/>
          <a:p>
            <a:r>
              <a:rPr lang="en-US" smtClean="0"/>
              <a:t>Background</a:t>
            </a:r>
          </a:p>
          <a:p>
            <a:pPr lvl="1"/>
            <a:r>
              <a:rPr lang="en-US" smtClean="0"/>
              <a:t>From Security to Privacy</a:t>
            </a:r>
          </a:p>
          <a:p>
            <a:pPr lvl="1"/>
            <a:r>
              <a:rPr lang="en-US" smtClean="0"/>
              <a:t>Privacy Engineering</a:t>
            </a:r>
          </a:p>
          <a:p>
            <a:r>
              <a:rPr lang="en-US" smtClean="0"/>
              <a:t>Our Privacy Guidelines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IPv6</a:t>
            </a:r>
          </a:p>
          <a:p>
            <a:pPr lvl="1"/>
            <a:r>
              <a:rPr lang="en-US" smtClean="0"/>
              <a:t>OAuth</a:t>
            </a:r>
          </a:p>
          <a:p>
            <a:pPr lvl="1"/>
            <a:r>
              <a:rPr lang="en-US" smtClean="0"/>
              <a:t>SIP-based Real-Time Communication</a:t>
            </a:r>
          </a:p>
          <a:p>
            <a:pPr lvl="1"/>
            <a:r>
              <a:rPr lang="en-US" smtClean="0"/>
              <a:t>Network Access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8197E-3DA5-42F7-A30C-A7407B1594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263"/>
            <a:ext cx="8229600" cy="45259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00" smtClean="0"/>
              <a:t>Privacy threat models builds on security threat model and extends it. 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Generic enough to be applicable to a wide range of specifications. 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Offer a list of typical concerns that arise during standardization and subsequent deployment.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Not all threats are applicable to all applications.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Threats fall into two categories: 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Combined security-privacy threats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Privacy-specific threats</a:t>
            </a:r>
          </a:p>
          <a:p>
            <a:pPr lvl="1">
              <a:lnSpc>
                <a:spcPct val="80000"/>
              </a:lnSpc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14769-45BD-4F5A-9387-D4D999F6CA7B}" type="slidenum">
              <a:rPr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 lIns="0" tIns="0" rIns="0" bIns="0" anchor="t"/>
          <a:lstStyle/>
          <a:p>
            <a:r>
              <a:rPr lang="en-US" smtClean="0"/>
              <a:t>Threat Model, cont.</a:t>
            </a:r>
            <a:br>
              <a:rPr lang="en-US" smtClean="0"/>
            </a:br>
            <a:r>
              <a:rPr lang="en-US" smtClean="0"/>
              <a:t>Combined security-privacy threats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30363"/>
            <a:ext cx="8229600" cy="4252912"/>
          </a:xfrm>
        </p:spPr>
        <p:txBody>
          <a:bodyPr lIns="0" tIns="0" rIns="0" bIns="0"/>
          <a:lstStyle/>
          <a:p>
            <a:pPr lvl="1" defTabSz="914400"/>
            <a:r>
              <a:rPr lang="en-US" smtClean="0"/>
              <a:t>Surveillance</a:t>
            </a:r>
          </a:p>
          <a:p>
            <a:pPr lvl="1" defTabSz="914400"/>
            <a:r>
              <a:rPr lang="en-US" smtClean="0"/>
              <a:t>Stored data compromise</a:t>
            </a:r>
          </a:p>
          <a:p>
            <a:pPr lvl="1" defTabSz="914400"/>
            <a:r>
              <a:rPr lang="en-US" smtClean="0"/>
              <a:t>Intrusion: Consists of invasive acts that disturb or interrupt one's life or activities.</a:t>
            </a:r>
          </a:p>
          <a:p>
            <a:pPr lvl="1" defTabSz="914400"/>
            <a:r>
              <a:rPr lang="en-US" smtClean="0"/>
              <a:t>Misattribution: Occurs when data or communications related to one individual are attributed to another.</a:t>
            </a:r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</a:pPr>
            <a:fld id="{0BB6E71C-89B5-49ED-B7D8-3D25D9288C5F}" type="slidenum">
              <a:rPr lang="en-US">
                <a:ea typeface="ＭＳ Ｐゴシック" pitchFamily="34" charset="-128"/>
              </a:rPr>
              <a:pPr defTabSz="914400" eaLnBrk="0" hangingPunct="0">
                <a:lnSpc>
                  <a:spcPct val="90000"/>
                </a:lnSpc>
                <a:spcBef>
                  <a:spcPct val="30000"/>
                </a:spcBef>
                <a:buClr>
                  <a:schemeClr val="accent1"/>
                </a:buClr>
              </a:pPr>
              <a:t>21</a:t>
            </a:fld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Threat Model, cont. </a:t>
            </a:r>
            <a:br>
              <a:rPr lang="en-US" sz="4000" smtClean="0"/>
            </a:br>
            <a:r>
              <a:rPr lang="en-US" sz="4000" smtClean="0"/>
              <a:t>Privacy-specific threats</a:t>
            </a:r>
            <a:endParaRPr lang="fi-FI" sz="4000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smtClean="0"/>
              <a:t>Correlation: Correlation is the combination of various pieces of information related to an individual. </a:t>
            </a:r>
          </a:p>
          <a:p>
            <a:pPr lvl="1"/>
            <a:r>
              <a:rPr lang="en-US" sz="2400" smtClean="0"/>
              <a:t>Identification: Linking of information to a particular individual. </a:t>
            </a:r>
          </a:p>
          <a:p>
            <a:pPr lvl="1"/>
            <a:r>
              <a:rPr lang="en-US" sz="2400" smtClean="0"/>
              <a:t>Secondary use: It the individual's consent for a purpose different from that for which the information was collected.</a:t>
            </a:r>
          </a:p>
          <a:p>
            <a:pPr lvl="1"/>
            <a:r>
              <a:rPr lang="en-US" sz="2400" smtClean="0"/>
              <a:t>Disclosure: Revelation of information about an individual that affects the way others judge the individual</a:t>
            </a:r>
          </a:p>
          <a:p>
            <a:pPr lvl="1"/>
            <a:r>
              <a:rPr lang="en-US" sz="2400" smtClean="0"/>
              <a:t>Exclusion: Is the failure to allow individuals to know about the data that others have about them. </a:t>
            </a:r>
          </a:p>
          <a:p>
            <a:endParaRPr lang="fi-FI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1143000"/>
          </a:xfrm>
        </p:spPr>
        <p:txBody>
          <a:bodyPr/>
          <a:lstStyle/>
          <a:p>
            <a:r>
              <a:rPr lang="en-US" smtClean="0"/>
              <a:t>Threat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54832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Data minimization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Anonymity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Pseudonymity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Identity Confidentiality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Data Minimization (within identity management)</a:t>
            </a:r>
          </a:p>
          <a:p>
            <a:pPr>
              <a:lnSpc>
                <a:spcPct val="90000"/>
              </a:lnSpc>
            </a:pPr>
            <a:r>
              <a:rPr lang="en-US" smtClean="0"/>
              <a:t>User participation</a:t>
            </a:r>
          </a:p>
          <a:p>
            <a:pPr>
              <a:lnSpc>
                <a:spcPct val="90000"/>
              </a:lnSpc>
            </a:pPr>
            <a:r>
              <a:rPr lang="en-US" smtClean="0"/>
              <a:t>Security (already described in RFC 3552)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Confidentiality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Peer entity authentication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Unauthorized usage limitation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Inappropriate usage limitation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C9E756-0B51-4A2B-85C3-49DA1DCED6EA}" type="slidenum">
              <a:rPr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en-US" sz="3400" smtClean="0"/>
              <a:t>Consists of questions to </a:t>
            </a:r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3000" smtClean="0"/>
              <a:t>get protocol designers to think about design decisions that relate to privacy concerns, and </a:t>
            </a:r>
          </a:p>
          <a:p>
            <a:pPr marL="990600" lvl="1" indent="-533400">
              <a:lnSpc>
                <a:spcPct val="80000"/>
              </a:lnSpc>
              <a:buFont typeface="Arial" charset="0"/>
              <a:buAutoNum type="arabicPeriod"/>
            </a:pPr>
            <a:r>
              <a:rPr lang="en-US" sz="3000" smtClean="0"/>
              <a:t>Make authors describe their tradeoff decisions. </a:t>
            </a:r>
          </a:p>
          <a:p>
            <a:pPr marL="609600" indent="-609600">
              <a:lnSpc>
                <a:spcPct val="80000"/>
              </a:lnSpc>
            </a:pPr>
            <a:r>
              <a:rPr lang="en-US" sz="3400" smtClean="0"/>
              <a:t>Does not tell what the solution should be.</a:t>
            </a:r>
          </a:p>
          <a:p>
            <a:pPr marL="609600" indent="-609600">
              <a:lnSpc>
                <a:spcPct val="80000"/>
              </a:lnSpc>
            </a:pPr>
            <a:r>
              <a:rPr lang="en-US" sz="3400" smtClean="0"/>
              <a:t>Does not require protocol designer to summarize the protocol description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3000" smtClean="0"/>
              <a:t>Although RFC 4101 “Writing Protocol Models” suggests that this would be useful to help security expert to provide faster feedback.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D050EF-537A-437E-9ED3-71A08988B86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Guidelines</a:t>
            </a:r>
            <a:br>
              <a:rPr lang="en-US" sz="4000" smtClean="0"/>
            </a:br>
            <a:r>
              <a:rPr lang="en-US" sz="4000" smtClean="0"/>
              <a:t>Example</a:t>
            </a:r>
            <a:endParaRPr lang="fi-FI" sz="4000" smtClean="0"/>
          </a:p>
        </p:txBody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000" smtClean="0"/>
              <a:t>Protocols use a lot of identifiers. </a:t>
            </a:r>
          </a:p>
          <a:p>
            <a:pPr>
              <a:lnSpc>
                <a:spcPct val="80000"/>
              </a:lnSpc>
            </a:pPr>
            <a:r>
              <a:rPr lang="en-US" sz="3000" smtClean="0"/>
              <a:t>Identifiers may allow identification and correlation. </a:t>
            </a:r>
          </a:p>
          <a:p>
            <a:pPr>
              <a:lnSpc>
                <a:spcPct val="80000"/>
              </a:lnSpc>
            </a:pPr>
            <a:r>
              <a:rPr lang="en-US" sz="3000" smtClean="0"/>
              <a:t>Questions for protocol designers are, for example:</a:t>
            </a:r>
          </a:p>
          <a:p>
            <a:pPr lvl="1">
              <a:lnSpc>
                <a:spcPct val="80000"/>
              </a:lnSpc>
            </a:pPr>
            <a:r>
              <a:rPr lang="en-US" sz="2600" smtClean="0"/>
              <a:t>What identifiers does the protocol use for distinguishing initiators of communications? </a:t>
            </a:r>
          </a:p>
          <a:p>
            <a:pPr lvl="1">
              <a:lnSpc>
                <a:spcPct val="80000"/>
              </a:lnSpc>
            </a:pPr>
            <a:r>
              <a:rPr lang="en-US" sz="2600" smtClean="0"/>
              <a:t>Does the protocol use identifiers that allow different protocol interactions to be correlated? </a:t>
            </a:r>
          </a:p>
          <a:p>
            <a:pPr lvl="1">
              <a:lnSpc>
                <a:spcPct val="80000"/>
              </a:lnSpc>
            </a:pPr>
            <a:r>
              <a:rPr lang="en-US" sz="2600" smtClean="0"/>
              <a:t>What identifiers could be omitted or be made less identifying while still fulfilling the protocol's goals?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Is there a risk of misattribution? </a:t>
            </a:r>
            <a:endParaRPr lang="fi-FI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 with the </a:t>
            </a:r>
            <a:br>
              <a:rPr lang="en-US" smtClean="0"/>
            </a:br>
            <a:r>
              <a:rPr lang="en-US" smtClean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smtClean="0"/>
              <a:t>The Internet protocol development process is distributed. </a:t>
            </a:r>
          </a:p>
          <a:p>
            <a:pPr lvl="1">
              <a:lnSpc>
                <a:spcPct val="80000"/>
              </a:lnSpc>
            </a:pPr>
            <a:r>
              <a:rPr lang="en-US" sz="2100" smtClean="0"/>
              <a:t>Different protocols are developed by different groups, organizations, and communities.  </a:t>
            </a:r>
          </a:p>
          <a:p>
            <a:pPr lvl="1">
              <a:lnSpc>
                <a:spcPct val="80000"/>
              </a:lnSpc>
            </a:pPr>
            <a:r>
              <a:rPr lang="en-US" sz="2100" smtClean="0"/>
              <a:t>Development takes typically a long period of time. Depending on the protocol layer it may take many, many years.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outcome is often hard to predict. Often, there are undesirable deployment developments. </a:t>
            </a:r>
          </a:p>
          <a:p>
            <a:pPr>
              <a:lnSpc>
                <a:spcPct val="80000"/>
              </a:lnSpc>
            </a:pPr>
            <a:r>
              <a:rPr lang="en-US" sz="2300" smtClean="0"/>
              <a:t>Data minimization and purpose limitation principles are difficult to apply to IETF protocols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We do not necessarily know the detailed purpose of the applications our protocols are used with.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building blocks can be used for many different purposes.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D371F-BE48-4D51-863E-F44AF8B07E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EBD3E-F327-49A7-B776-ABE45368DF4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sz="4000" smtClean="0"/>
              <a:t>Use Case: </a:t>
            </a:r>
            <a:br>
              <a:rPr lang="en-US" sz="4000" smtClean="0"/>
            </a:br>
            <a:r>
              <a:rPr lang="en-US" sz="4000" smtClean="0"/>
              <a:t>OAuth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Protocol Development Example</a:t>
            </a:r>
            <a:br>
              <a:rPr lang="en-US" sz="3600" smtClean="0"/>
            </a:br>
            <a:r>
              <a:rPr lang="en-US" sz="3600" smtClean="0"/>
              <a:t>Stage 1: Identification of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E9B95-E9FA-4533-A41A-4A882B90B42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2441575" cy="4833938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Web mash-ups use data from different sources.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 problem reading public data but protected data requires credentials.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Credential sharing leads to security and privacy problems.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/>
          <a:srcRect l="1750" t="888" r="2888"/>
          <a:stretch>
            <a:fillRect/>
          </a:stretch>
        </p:blipFill>
        <p:spPr bwMode="auto">
          <a:xfrm>
            <a:off x="3059113" y="1417638"/>
            <a:ext cx="5818187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Security in the IETF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2C914-8D38-4177-B895-3199B9206F1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639175" cy="1143000"/>
          </a:xfrm>
        </p:spPr>
        <p:txBody>
          <a:bodyPr/>
          <a:lstStyle/>
          <a:p>
            <a:r>
              <a:rPr lang="en-US" sz="3600" smtClean="0"/>
              <a:t>Protocol Development Example</a:t>
            </a:r>
            <a:br>
              <a:rPr lang="en-US" sz="3600" smtClean="0"/>
            </a:br>
            <a:r>
              <a:rPr lang="en-US" sz="3600" smtClean="0"/>
              <a:t>Stage 2: Initial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Around 2006: Companies create ad-hoc solutions and offer them on their Web pages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Early 2007: Group of people gather to agree on a common solution. </a:t>
            </a:r>
            <a:r>
              <a:rPr lang="en-US" dirty="0" err="1" smtClean="0"/>
              <a:t>OAuth</a:t>
            </a:r>
            <a:r>
              <a:rPr lang="en-US" dirty="0" smtClean="0"/>
              <a:t> starts to exist.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Late 2007: Deployment of </a:t>
            </a:r>
            <a:r>
              <a:rPr lang="en-US" dirty="0" err="1" smtClean="0"/>
              <a:t>OAuth</a:t>
            </a:r>
            <a:r>
              <a:rPr lang="en-US" dirty="0" smtClean="0"/>
              <a:t> well on its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E8AD7B-015A-474D-A56D-4DBF28CFB80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9913" y="3594100"/>
            <a:ext cx="213677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600" smtClean="0"/>
              <a:t>Protocol Development Example</a:t>
            </a:r>
            <a:br>
              <a:rPr lang="en-US" sz="3600" smtClean="0"/>
            </a:br>
            <a:r>
              <a:rPr lang="en-US" sz="3600" smtClean="0"/>
              <a:t>Stage 3: IETF Standardization/Deployment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Early 2009: Working group gets created.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2012: Working group still works on standardizing </a:t>
            </a:r>
            <a:r>
              <a:rPr lang="en-US" dirty="0" err="1" smtClean="0"/>
              <a:t>OAuth</a:t>
            </a:r>
            <a:r>
              <a:rPr lang="en-US" dirty="0" smtClean="0"/>
              <a:t> 2.0.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Protocol sees widespread deployment to enables data sharing on the Internet.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Working group has 850+ members. 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50+ are actively contributing in the standardization process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10+ people belong to the inner core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Available implementations: thousands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Related groups start to appear: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IETF JavaScript Object Signing and Encryption (JOSE)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W3C JavaScript Crypto API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IETF Secure Cloud Identity Management (SCIM)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OAuth</a:t>
            </a:r>
            <a:r>
              <a:rPr lang="en-US" dirty="0" smtClean="0"/>
              <a:t> gets used by other </a:t>
            </a:r>
            <a:r>
              <a:rPr lang="en-US" dirty="0" err="1" smtClean="0"/>
              <a:t>SDOs</a:t>
            </a:r>
            <a:r>
              <a:rPr lang="en-US" dirty="0" smtClean="0"/>
              <a:t> in their architecture.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Examples: NIST </a:t>
            </a:r>
            <a:r>
              <a:rPr lang="en-US" dirty="0" err="1" smtClean="0"/>
              <a:t>GreenButton</a:t>
            </a:r>
            <a:r>
              <a:rPr lang="en-US" dirty="0" smtClean="0"/>
              <a:t>/Smart Grids, GSMA/OMA </a:t>
            </a:r>
            <a:r>
              <a:rPr lang="en-US" dirty="0" err="1" smtClean="0"/>
              <a:t>OneAPI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959206-057C-48A0-9505-DD1290D627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Protocol Development Example</a:t>
            </a:r>
            <a:br>
              <a:rPr lang="en-US" sz="3600" smtClean="0"/>
            </a:br>
            <a:r>
              <a:rPr lang="en-US" sz="3600" smtClean="0"/>
              <a:t>View of the Standardization Expert</a:t>
            </a:r>
          </a:p>
        </p:txBody>
      </p:sp>
      <p:pic>
        <p:nvPicPr>
          <p:cNvPr id="54274" name="Content Placeholder 4" descr="Screen shot 2012-04-21 at 4.45.44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1806" r="-71806"/>
          <a:stretch>
            <a:fillRect/>
          </a:stretch>
        </p:blipFill>
        <p:spPr>
          <a:xfrm>
            <a:off x="546100" y="1619250"/>
            <a:ext cx="822960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C72ED-E9B2-4FD5-A6CD-683541871E9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4276" name="Picture 5" descr="Screen shot 2012-04-21 at 4.46.00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4513" y="6356350"/>
            <a:ext cx="4889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6" descr="Screen shot 2012-04-21 at 4.46.11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4513" y="1619250"/>
            <a:ext cx="5207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6704013" y="2782888"/>
            <a:ext cx="24399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This is how it is shown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in presentations.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Protocol Development Example</a:t>
            </a:r>
            <a:br>
              <a:rPr lang="en-US" sz="3600" smtClean="0"/>
            </a:br>
            <a:r>
              <a:rPr lang="en-US" sz="3600" smtClean="0"/>
              <a:t>View of the Standardization Expert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This is how it looks like in the standard: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    HTTP/1.1 200 OK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    Content-Type: application/</a:t>
            </a:r>
            <a:r>
              <a:rPr lang="en-US" dirty="0" err="1" smtClean="0"/>
              <a:t>json;charset</a:t>
            </a:r>
            <a:r>
              <a:rPr lang="en-US" dirty="0" smtClean="0"/>
              <a:t>=UTF-8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    Cache-Control: no-store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    </a:t>
            </a:r>
            <a:r>
              <a:rPr lang="en-US" dirty="0" err="1" smtClean="0"/>
              <a:t>Pragma</a:t>
            </a:r>
            <a:r>
              <a:rPr lang="en-US" dirty="0" smtClean="0"/>
              <a:t>: no-cache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    {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      "access_token":"2YotnFZFEjr1zCsicMWpAA",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      "</a:t>
            </a:r>
            <a:r>
              <a:rPr lang="en-US" dirty="0" err="1" smtClean="0"/>
              <a:t>token_type":"example</a:t>
            </a:r>
            <a:r>
              <a:rPr lang="en-US" dirty="0" smtClean="0"/>
              <a:t>",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      "expires_in":3600,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      "refresh_token":"tGzv3JOkF0XG5Qx2TlKWIA",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      "</a:t>
            </a:r>
            <a:r>
              <a:rPr lang="en-US" dirty="0" err="1" smtClean="0"/>
              <a:t>example_parameter":"example_value</a:t>
            </a:r>
            <a:r>
              <a:rPr lang="en-US" dirty="0" smtClean="0"/>
              <a:t>"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    }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79621-D059-4FCB-BB48-DE2AE99E767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Protocol Development Example</a:t>
            </a:r>
            <a:br>
              <a:rPr lang="en-US" sz="3600" smtClean="0"/>
            </a:br>
            <a:r>
              <a:rPr lang="en-US" sz="3600" smtClean="0"/>
              <a:t>View of the Implementer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396875" y="1600200"/>
            <a:ext cx="2752725" cy="5121275"/>
          </a:xfrm>
        </p:spPr>
        <p:txBody>
          <a:bodyPr/>
          <a:lstStyle/>
          <a:p>
            <a:r>
              <a:rPr lang="en-US" sz="2400" smtClean="0"/>
              <a:t>Example: Those who implement libraries, such as </a:t>
            </a:r>
            <a:r>
              <a:rPr lang="en-US" sz="2400" smtClean="0">
                <a:hlinkClick r:id="rId2"/>
              </a:rPr>
              <a:t>http://bit.ly/J82Riy</a:t>
            </a:r>
            <a:endParaRPr lang="en-US" sz="2400" smtClean="0"/>
          </a:p>
          <a:p>
            <a:r>
              <a:rPr lang="en-US" sz="2400" smtClean="0"/>
              <a:t>Library implementers typically do not know for what use cases their code will be utilized.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31FC1-9EFD-4B6B-824F-04F3FCA5933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6324" name="Picture 4" descr="Screen shot 2012-04-21 at 4.55.28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9600" y="1600200"/>
            <a:ext cx="55372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Protocol Development Example</a:t>
            </a:r>
            <a:br>
              <a:rPr lang="en-US" sz="3600" smtClean="0"/>
            </a:br>
            <a:r>
              <a:rPr lang="en-US" sz="3600" smtClean="0"/>
              <a:t>View of those who 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094038" cy="51212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Those who deploy combine a number of protocols, decide about the configuration parameters, and design the user interface.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E00A9-CC48-414D-856E-0B495CC1B3D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7348" name="Picture 11" descr="fb_basic_auth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4038" y="1760538"/>
            <a:ext cx="5761037" cy="372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457200" y="6488113"/>
            <a:ext cx="4164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… and often do not read the specifications.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Lessons Learned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TBD.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BEDEA-CC74-4E26-97A2-2AB0DA97C2C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sz="4000" smtClean="0"/>
              <a:t>Use Case: </a:t>
            </a:r>
            <a:br>
              <a:rPr lang="en-US" sz="4000" smtClean="0"/>
            </a:br>
            <a:r>
              <a:rPr lang="en-US" sz="4000" smtClean="0"/>
              <a:t>Network Access 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Oval 4"/>
          <p:cNvSpPr>
            <a:spLocks noChangeArrowheads="1"/>
          </p:cNvSpPr>
          <p:nvPr/>
        </p:nvSpPr>
        <p:spPr bwMode="auto">
          <a:xfrm>
            <a:off x="3348038" y="1773238"/>
            <a:ext cx="2447925" cy="2087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</a:pPr>
            <a:endParaRPr lang="en-GB">
              <a:latin typeface="Yanone Kaffeesatz Lt"/>
            </a:endParaRPr>
          </a:p>
        </p:txBody>
      </p:sp>
      <p:pic>
        <p:nvPicPr>
          <p:cNvPr id="6041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149725"/>
            <a:ext cx="18097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Rectangle 6"/>
          <p:cNvSpPr>
            <a:spLocks noChangeArrowheads="1"/>
          </p:cNvSpPr>
          <p:nvPr/>
        </p:nvSpPr>
        <p:spPr bwMode="auto">
          <a:xfrm>
            <a:off x="1187450" y="5229225"/>
            <a:ext cx="18113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>
                <a:latin typeface="Calibri" pitchFamily="34" charset="0"/>
              </a:rPr>
              <a:t>End Host</a:t>
            </a:r>
          </a:p>
        </p:txBody>
      </p:sp>
      <p:sp>
        <p:nvSpPr>
          <p:cNvPr id="60420" name="Freeform 7"/>
          <p:cNvSpPr>
            <a:spLocks/>
          </p:cNvSpPr>
          <p:nvPr/>
        </p:nvSpPr>
        <p:spPr bwMode="auto">
          <a:xfrm rot="-5400000">
            <a:off x="1234282" y="3464719"/>
            <a:ext cx="865187" cy="504825"/>
          </a:xfrm>
          <a:custGeom>
            <a:avLst/>
            <a:gdLst>
              <a:gd name="T0" fmla="*/ 2147483647 w 803"/>
              <a:gd name="T1" fmla="*/ 2147483647 h 1078"/>
              <a:gd name="T2" fmla="*/ 2147483647 w 803"/>
              <a:gd name="T3" fmla="*/ 2147483647 h 1078"/>
              <a:gd name="T4" fmla="*/ 2147483647 w 803"/>
              <a:gd name="T5" fmla="*/ 2147483647 h 1078"/>
              <a:gd name="T6" fmla="*/ 2147483647 w 803"/>
              <a:gd name="T7" fmla="*/ 2147483647 h 1078"/>
              <a:gd name="T8" fmla="*/ 2147483647 w 803"/>
              <a:gd name="T9" fmla="*/ 2147483647 h 1078"/>
              <a:gd name="T10" fmla="*/ 2147483647 w 803"/>
              <a:gd name="T11" fmla="*/ 2147483647 h 1078"/>
              <a:gd name="T12" fmla="*/ 2147483647 w 803"/>
              <a:gd name="T13" fmla="*/ 2147483647 h 1078"/>
              <a:gd name="T14" fmla="*/ 2147483647 w 803"/>
              <a:gd name="T15" fmla="*/ 2147483647 h 1078"/>
              <a:gd name="T16" fmla="*/ 2147483647 w 803"/>
              <a:gd name="T17" fmla="*/ 0 h 1078"/>
              <a:gd name="T18" fmla="*/ 2147483647 w 803"/>
              <a:gd name="T19" fmla="*/ 2147483647 h 1078"/>
              <a:gd name="T20" fmla="*/ 2147483647 w 803"/>
              <a:gd name="T21" fmla="*/ 2147483647 h 1078"/>
              <a:gd name="T22" fmla="*/ 2147483647 w 803"/>
              <a:gd name="T23" fmla="*/ 2147483647 h 1078"/>
              <a:gd name="T24" fmla="*/ 2147483647 w 803"/>
              <a:gd name="T25" fmla="*/ 2147483647 h 1078"/>
              <a:gd name="T26" fmla="*/ 2147483647 w 803"/>
              <a:gd name="T27" fmla="*/ 2147483647 h 1078"/>
              <a:gd name="T28" fmla="*/ 2147483647 w 803"/>
              <a:gd name="T29" fmla="*/ 2147483647 h 1078"/>
              <a:gd name="T30" fmla="*/ 2147483647 w 803"/>
              <a:gd name="T31" fmla="*/ 2147483647 h 1078"/>
              <a:gd name="T32" fmla="*/ 2147483647 w 803"/>
              <a:gd name="T33" fmla="*/ 2147483647 h 1078"/>
              <a:gd name="T34" fmla="*/ 2147483647 w 803"/>
              <a:gd name="T35" fmla="*/ 2147483647 h 1078"/>
              <a:gd name="T36" fmla="*/ 2147483647 w 803"/>
              <a:gd name="T37" fmla="*/ 2147483647 h 1078"/>
              <a:gd name="T38" fmla="*/ 2147483647 w 803"/>
              <a:gd name="T39" fmla="*/ 2147483647 h 1078"/>
              <a:gd name="T40" fmla="*/ 2147483647 w 803"/>
              <a:gd name="T41" fmla="*/ 2147483647 h 1078"/>
              <a:gd name="T42" fmla="*/ 2147483647 w 803"/>
              <a:gd name="T43" fmla="*/ 2147483647 h 1078"/>
              <a:gd name="T44" fmla="*/ 2147483647 w 803"/>
              <a:gd name="T45" fmla="*/ 2147483647 h 1078"/>
              <a:gd name="T46" fmla="*/ 2147483647 w 803"/>
              <a:gd name="T47" fmla="*/ 2147483647 h 1078"/>
              <a:gd name="T48" fmla="*/ 0 w 803"/>
              <a:gd name="T49" fmla="*/ 2147483647 h 1078"/>
              <a:gd name="T50" fmla="*/ 0 w 803"/>
              <a:gd name="T51" fmla="*/ 2147483647 h 1078"/>
              <a:gd name="T52" fmla="*/ 2147483647 w 803"/>
              <a:gd name="T53" fmla="*/ 2147483647 h 107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803"/>
              <a:gd name="T82" fmla="*/ 0 h 1078"/>
              <a:gd name="T83" fmla="*/ 803 w 803"/>
              <a:gd name="T84" fmla="*/ 1078 h 107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803" h="1078">
                <a:moveTo>
                  <a:pt x="3" y="193"/>
                </a:moveTo>
                <a:lnTo>
                  <a:pt x="9" y="184"/>
                </a:lnTo>
                <a:lnTo>
                  <a:pt x="18" y="182"/>
                </a:lnTo>
                <a:lnTo>
                  <a:pt x="611" y="182"/>
                </a:lnTo>
                <a:lnTo>
                  <a:pt x="623" y="177"/>
                </a:lnTo>
                <a:lnTo>
                  <a:pt x="629" y="166"/>
                </a:lnTo>
                <a:lnTo>
                  <a:pt x="635" y="150"/>
                </a:lnTo>
                <a:lnTo>
                  <a:pt x="636" y="11"/>
                </a:lnTo>
                <a:lnTo>
                  <a:pt x="644" y="0"/>
                </a:lnTo>
                <a:lnTo>
                  <a:pt x="655" y="11"/>
                </a:lnTo>
                <a:lnTo>
                  <a:pt x="801" y="525"/>
                </a:lnTo>
                <a:lnTo>
                  <a:pt x="800" y="560"/>
                </a:lnTo>
                <a:lnTo>
                  <a:pt x="803" y="539"/>
                </a:lnTo>
                <a:lnTo>
                  <a:pt x="803" y="548"/>
                </a:lnTo>
                <a:lnTo>
                  <a:pt x="648" y="1078"/>
                </a:lnTo>
                <a:lnTo>
                  <a:pt x="637" y="1077"/>
                </a:lnTo>
                <a:lnTo>
                  <a:pt x="633" y="1062"/>
                </a:lnTo>
                <a:lnTo>
                  <a:pt x="633" y="917"/>
                </a:lnTo>
                <a:lnTo>
                  <a:pt x="624" y="910"/>
                </a:lnTo>
                <a:lnTo>
                  <a:pt x="616" y="903"/>
                </a:lnTo>
                <a:lnTo>
                  <a:pt x="607" y="902"/>
                </a:lnTo>
                <a:lnTo>
                  <a:pt x="19" y="901"/>
                </a:lnTo>
                <a:lnTo>
                  <a:pt x="9" y="896"/>
                </a:lnTo>
                <a:lnTo>
                  <a:pt x="3" y="885"/>
                </a:lnTo>
                <a:lnTo>
                  <a:pt x="0" y="864"/>
                </a:lnTo>
                <a:lnTo>
                  <a:pt x="0" y="205"/>
                </a:lnTo>
                <a:lnTo>
                  <a:pt x="3" y="193"/>
                </a:lnTo>
                <a:close/>
              </a:path>
            </a:pathLst>
          </a:cu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0421" name="Rectangle 8"/>
          <p:cNvSpPr>
            <a:spLocks noChangeArrowheads="1"/>
          </p:cNvSpPr>
          <p:nvPr/>
        </p:nvSpPr>
        <p:spPr bwMode="auto">
          <a:xfrm rot="-5400000">
            <a:off x="1414463" y="3429000"/>
            <a:ext cx="5032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fi-FI" sz="2400">
              <a:latin typeface="Calibri" pitchFamily="34" charset="0"/>
            </a:endParaRPr>
          </a:p>
        </p:txBody>
      </p:sp>
      <p:pic>
        <p:nvPicPr>
          <p:cNvPr id="6042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4463" y="2492375"/>
            <a:ext cx="552450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10" descr="PSAPController_PSAPContoll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950" y="2133600"/>
            <a:ext cx="15319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11"/>
          <p:cNvSpPr>
            <a:spLocks noChangeArrowheads="1"/>
          </p:cNvSpPr>
          <p:nvPr/>
        </p:nvSpPr>
        <p:spPr bwMode="auto">
          <a:xfrm>
            <a:off x="7169150" y="4005263"/>
            <a:ext cx="17462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>
                <a:latin typeface="Calibri" pitchFamily="34" charset="0"/>
              </a:rPr>
              <a:t>AAA Server</a:t>
            </a:r>
          </a:p>
        </p:txBody>
      </p:sp>
      <p:sp>
        <p:nvSpPr>
          <p:cNvPr id="60425" name="Rectangle 12"/>
          <p:cNvSpPr>
            <a:spLocks noChangeArrowheads="1"/>
          </p:cNvSpPr>
          <p:nvPr/>
        </p:nvSpPr>
        <p:spPr bwMode="auto">
          <a:xfrm>
            <a:off x="107950" y="2420938"/>
            <a:ext cx="18113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>
                <a:latin typeface="Calibri" pitchFamily="34" charset="0"/>
              </a:rPr>
              <a:t>Network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latin typeface="Calibri" pitchFamily="34" charset="0"/>
              </a:rPr>
              <a:t>Access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latin typeface="Calibri" pitchFamily="34" charset="0"/>
              </a:rPr>
              <a:t>Server</a:t>
            </a:r>
          </a:p>
        </p:txBody>
      </p:sp>
      <p:sp>
        <p:nvSpPr>
          <p:cNvPr id="60426" name="Freeform 13"/>
          <p:cNvSpPr>
            <a:spLocks/>
          </p:cNvSpPr>
          <p:nvPr/>
        </p:nvSpPr>
        <p:spPr bwMode="auto">
          <a:xfrm>
            <a:off x="2052638" y="2492375"/>
            <a:ext cx="1223962" cy="503238"/>
          </a:xfrm>
          <a:custGeom>
            <a:avLst/>
            <a:gdLst>
              <a:gd name="T0" fmla="*/ 2147483647 w 803"/>
              <a:gd name="T1" fmla="*/ 2147483647 h 1078"/>
              <a:gd name="T2" fmla="*/ 2147483647 w 803"/>
              <a:gd name="T3" fmla="*/ 2147483647 h 1078"/>
              <a:gd name="T4" fmla="*/ 2147483647 w 803"/>
              <a:gd name="T5" fmla="*/ 2147483647 h 1078"/>
              <a:gd name="T6" fmla="*/ 2147483647 w 803"/>
              <a:gd name="T7" fmla="*/ 2147483647 h 1078"/>
              <a:gd name="T8" fmla="*/ 2147483647 w 803"/>
              <a:gd name="T9" fmla="*/ 2147483647 h 1078"/>
              <a:gd name="T10" fmla="*/ 2147483647 w 803"/>
              <a:gd name="T11" fmla="*/ 2147483647 h 1078"/>
              <a:gd name="T12" fmla="*/ 2147483647 w 803"/>
              <a:gd name="T13" fmla="*/ 2147483647 h 1078"/>
              <a:gd name="T14" fmla="*/ 2147483647 w 803"/>
              <a:gd name="T15" fmla="*/ 2147483647 h 1078"/>
              <a:gd name="T16" fmla="*/ 2147483647 w 803"/>
              <a:gd name="T17" fmla="*/ 0 h 1078"/>
              <a:gd name="T18" fmla="*/ 2147483647 w 803"/>
              <a:gd name="T19" fmla="*/ 2147483647 h 1078"/>
              <a:gd name="T20" fmla="*/ 2147483647 w 803"/>
              <a:gd name="T21" fmla="*/ 2147483647 h 1078"/>
              <a:gd name="T22" fmla="*/ 2147483647 w 803"/>
              <a:gd name="T23" fmla="*/ 2147483647 h 1078"/>
              <a:gd name="T24" fmla="*/ 2147483647 w 803"/>
              <a:gd name="T25" fmla="*/ 2147483647 h 1078"/>
              <a:gd name="T26" fmla="*/ 2147483647 w 803"/>
              <a:gd name="T27" fmla="*/ 2147483647 h 1078"/>
              <a:gd name="T28" fmla="*/ 2147483647 w 803"/>
              <a:gd name="T29" fmla="*/ 2147483647 h 1078"/>
              <a:gd name="T30" fmla="*/ 2147483647 w 803"/>
              <a:gd name="T31" fmla="*/ 2147483647 h 1078"/>
              <a:gd name="T32" fmla="*/ 2147483647 w 803"/>
              <a:gd name="T33" fmla="*/ 2147483647 h 1078"/>
              <a:gd name="T34" fmla="*/ 2147483647 w 803"/>
              <a:gd name="T35" fmla="*/ 2147483647 h 1078"/>
              <a:gd name="T36" fmla="*/ 2147483647 w 803"/>
              <a:gd name="T37" fmla="*/ 2147483647 h 1078"/>
              <a:gd name="T38" fmla="*/ 2147483647 w 803"/>
              <a:gd name="T39" fmla="*/ 2147483647 h 1078"/>
              <a:gd name="T40" fmla="*/ 2147483647 w 803"/>
              <a:gd name="T41" fmla="*/ 2147483647 h 1078"/>
              <a:gd name="T42" fmla="*/ 2147483647 w 803"/>
              <a:gd name="T43" fmla="*/ 2147483647 h 1078"/>
              <a:gd name="T44" fmla="*/ 2147483647 w 803"/>
              <a:gd name="T45" fmla="*/ 2147483647 h 1078"/>
              <a:gd name="T46" fmla="*/ 2147483647 w 803"/>
              <a:gd name="T47" fmla="*/ 2147483647 h 1078"/>
              <a:gd name="T48" fmla="*/ 0 w 803"/>
              <a:gd name="T49" fmla="*/ 2147483647 h 1078"/>
              <a:gd name="T50" fmla="*/ 0 w 803"/>
              <a:gd name="T51" fmla="*/ 2147483647 h 1078"/>
              <a:gd name="T52" fmla="*/ 2147483647 w 803"/>
              <a:gd name="T53" fmla="*/ 2147483647 h 107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803"/>
              <a:gd name="T82" fmla="*/ 0 h 1078"/>
              <a:gd name="T83" fmla="*/ 803 w 803"/>
              <a:gd name="T84" fmla="*/ 1078 h 107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803" h="1078">
                <a:moveTo>
                  <a:pt x="3" y="193"/>
                </a:moveTo>
                <a:lnTo>
                  <a:pt x="9" y="184"/>
                </a:lnTo>
                <a:lnTo>
                  <a:pt x="18" y="182"/>
                </a:lnTo>
                <a:lnTo>
                  <a:pt x="611" y="182"/>
                </a:lnTo>
                <a:lnTo>
                  <a:pt x="623" y="177"/>
                </a:lnTo>
                <a:lnTo>
                  <a:pt x="629" y="166"/>
                </a:lnTo>
                <a:lnTo>
                  <a:pt x="635" y="150"/>
                </a:lnTo>
                <a:lnTo>
                  <a:pt x="636" y="11"/>
                </a:lnTo>
                <a:lnTo>
                  <a:pt x="644" y="0"/>
                </a:lnTo>
                <a:lnTo>
                  <a:pt x="655" y="11"/>
                </a:lnTo>
                <a:lnTo>
                  <a:pt x="801" y="525"/>
                </a:lnTo>
                <a:lnTo>
                  <a:pt x="800" y="560"/>
                </a:lnTo>
                <a:lnTo>
                  <a:pt x="803" y="539"/>
                </a:lnTo>
                <a:lnTo>
                  <a:pt x="803" y="548"/>
                </a:lnTo>
                <a:lnTo>
                  <a:pt x="648" y="1078"/>
                </a:lnTo>
                <a:lnTo>
                  <a:pt x="637" y="1077"/>
                </a:lnTo>
                <a:lnTo>
                  <a:pt x="633" y="1062"/>
                </a:lnTo>
                <a:lnTo>
                  <a:pt x="633" y="917"/>
                </a:lnTo>
                <a:lnTo>
                  <a:pt x="624" y="910"/>
                </a:lnTo>
                <a:lnTo>
                  <a:pt x="616" y="903"/>
                </a:lnTo>
                <a:lnTo>
                  <a:pt x="607" y="902"/>
                </a:lnTo>
                <a:lnTo>
                  <a:pt x="19" y="901"/>
                </a:lnTo>
                <a:lnTo>
                  <a:pt x="9" y="896"/>
                </a:lnTo>
                <a:lnTo>
                  <a:pt x="3" y="885"/>
                </a:lnTo>
                <a:lnTo>
                  <a:pt x="0" y="864"/>
                </a:lnTo>
                <a:lnTo>
                  <a:pt x="0" y="205"/>
                </a:lnTo>
                <a:lnTo>
                  <a:pt x="3" y="193"/>
                </a:lnTo>
                <a:close/>
              </a:path>
            </a:pathLst>
          </a:cu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0427" name="Freeform 15"/>
          <p:cNvSpPr>
            <a:spLocks/>
          </p:cNvSpPr>
          <p:nvPr/>
        </p:nvSpPr>
        <p:spPr bwMode="auto">
          <a:xfrm>
            <a:off x="5940425" y="2565400"/>
            <a:ext cx="1223963" cy="503238"/>
          </a:xfrm>
          <a:custGeom>
            <a:avLst/>
            <a:gdLst>
              <a:gd name="T0" fmla="*/ 2147483647 w 803"/>
              <a:gd name="T1" fmla="*/ 2147483647 h 1078"/>
              <a:gd name="T2" fmla="*/ 2147483647 w 803"/>
              <a:gd name="T3" fmla="*/ 2147483647 h 1078"/>
              <a:gd name="T4" fmla="*/ 2147483647 w 803"/>
              <a:gd name="T5" fmla="*/ 2147483647 h 1078"/>
              <a:gd name="T6" fmla="*/ 2147483647 w 803"/>
              <a:gd name="T7" fmla="*/ 2147483647 h 1078"/>
              <a:gd name="T8" fmla="*/ 2147483647 w 803"/>
              <a:gd name="T9" fmla="*/ 2147483647 h 1078"/>
              <a:gd name="T10" fmla="*/ 2147483647 w 803"/>
              <a:gd name="T11" fmla="*/ 2147483647 h 1078"/>
              <a:gd name="T12" fmla="*/ 2147483647 w 803"/>
              <a:gd name="T13" fmla="*/ 2147483647 h 1078"/>
              <a:gd name="T14" fmla="*/ 2147483647 w 803"/>
              <a:gd name="T15" fmla="*/ 2147483647 h 1078"/>
              <a:gd name="T16" fmla="*/ 2147483647 w 803"/>
              <a:gd name="T17" fmla="*/ 0 h 1078"/>
              <a:gd name="T18" fmla="*/ 2147483647 w 803"/>
              <a:gd name="T19" fmla="*/ 2147483647 h 1078"/>
              <a:gd name="T20" fmla="*/ 2147483647 w 803"/>
              <a:gd name="T21" fmla="*/ 2147483647 h 1078"/>
              <a:gd name="T22" fmla="*/ 2147483647 w 803"/>
              <a:gd name="T23" fmla="*/ 2147483647 h 1078"/>
              <a:gd name="T24" fmla="*/ 2147483647 w 803"/>
              <a:gd name="T25" fmla="*/ 2147483647 h 1078"/>
              <a:gd name="T26" fmla="*/ 2147483647 w 803"/>
              <a:gd name="T27" fmla="*/ 2147483647 h 1078"/>
              <a:gd name="T28" fmla="*/ 2147483647 w 803"/>
              <a:gd name="T29" fmla="*/ 2147483647 h 1078"/>
              <a:gd name="T30" fmla="*/ 2147483647 w 803"/>
              <a:gd name="T31" fmla="*/ 2147483647 h 1078"/>
              <a:gd name="T32" fmla="*/ 2147483647 w 803"/>
              <a:gd name="T33" fmla="*/ 2147483647 h 1078"/>
              <a:gd name="T34" fmla="*/ 2147483647 w 803"/>
              <a:gd name="T35" fmla="*/ 2147483647 h 1078"/>
              <a:gd name="T36" fmla="*/ 2147483647 w 803"/>
              <a:gd name="T37" fmla="*/ 2147483647 h 1078"/>
              <a:gd name="T38" fmla="*/ 2147483647 w 803"/>
              <a:gd name="T39" fmla="*/ 2147483647 h 1078"/>
              <a:gd name="T40" fmla="*/ 2147483647 w 803"/>
              <a:gd name="T41" fmla="*/ 2147483647 h 1078"/>
              <a:gd name="T42" fmla="*/ 2147483647 w 803"/>
              <a:gd name="T43" fmla="*/ 2147483647 h 1078"/>
              <a:gd name="T44" fmla="*/ 2147483647 w 803"/>
              <a:gd name="T45" fmla="*/ 2147483647 h 1078"/>
              <a:gd name="T46" fmla="*/ 2147483647 w 803"/>
              <a:gd name="T47" fmla="*/ 2147483647 h 1078"/>
              <a:gd name="T48" fmla="*/ 0 w 803"/>
              <a:gd name="T49" fmla="*/ 2147483647 h 1078"/>
              <a:gd name="T50" fmla="*/ 0 w 803"/>
              <a:gd name="T51" fmla="*/ 2147483647 h 1078"/>
              <a:gd name="T52" fmla="*/ 2147483647 w 803"/>
              <a:gd name="T53" fmla="*/ 2147483647 h 107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803"/>
              <a:gd name="T82" fmla="*/ 0 h 1078"/>
              <a:gd name="T83" fmla="*/ 803 w 803"/>
              <a:gd name="T84" fmla="*/ 1078 h 107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803" h="1078">
                <a:moveTo>
                  <a:pt x="3" y="193"/>
                </a:moveTo>
                <a:lnTo>
                  <a:pt x="9" y="184"/>
                </a:lnTo>
                <a:lnTo>
                  <a:pt x="18" y="182"/>
                </a:lnTo>
                <a:lnTo>
                  <a:pt x="611" y="182"/>
                </a:lnTo>
                <a:lnTo>
                  <a:pt x="623" y="177"/>
                </a:lnTo>
                <a:lnTo>
                  <a:pt x="629" y="166"/>
                </a:lnTo>
                <a:lnTo>
                  <a:pt x="635" y="150"/>
                </a:lnTo>
                <a:lnTo>
                  <a:pt x="636" y="11"/>
                </a:lnTo>
                <a:lnTo>
                  <a:pt x="644" y="0"/>
                </a:lnTo>
                <a:lnTo>
                  <a:pt x="655" y="11"/>
                </a:lnTo>
                <a:lnTo>
                  <a:pt x="801" y="525"/>
                </a:lnTo>
                <a:lnTo>
                  <a:pt x="800" y="560"/>
                </a:lnTo>
                <a:lnTo>
                  <a:pt x="803" y="539"/>
                </a:lnTo>
                <a:lnTo>
                  <a:pt x="803" y="548"/>
                </a:lnTo>
                <a:lnTo>
                  <a:pt x="648" y="1078"/>
                </a:lnTo>
                <a:lnTo>
                  <a:pt x="637" y="1077"/>
                </a:lnTo>
                <a:lnTo>
                  <a:pt x="633" y="1062"/>
                </a:lnTo>
                <a:lnTo>
                  <a:pt x="633" y="917"/>
                </a:lnTo>
                <a:lnTo>
                  <a:pt x="624" y="910"/>
                </a:lnTo>
                <a:lnTo>
                  <a:pt x="616" y="903"/>
                </a:lnTo>
                <a:lnTo>
                  <a:pt x="607" y="902"/>
                </a:lnTo>
                <a:lnTo>
                  <a:pt x="19" y="901"/>
                </a:lnTo>
                <a:lnTo>
                  <a:pt x="9" y="896"/>
                </a:lnTo>
                <a:lnTo>
                  <a:pt x="3" y="885"/>
                </a:lnTo>
                <a:lnTo>
                  <a:pt x="0" y="864"/>
                </a:lnTo>
                <a:lnTo>
                  <a:pt x="0" y="205"/>
                </a:lnTo>
                <a:lnTo>
                  <a:pt x="3" y="193"/>
                </a:lnTo>
                <a:close/>
              </a:path>
            </a:pathLst>
          </a:custGeom>
          <a:solidFill>
            <a:srgbClr val="DDDDDD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0428" name="Rectangle 16"/>
          <p:cNvSpPr>
            <a:spLocks noChangeArrowheads="1"/>
          </p:cNvSpPr>
          <p:nvPr/>
        </p:nvSpPr>
        <p:spPr bwMode="auto">
          <a:xfrm>
            <a:off x="3048000" y="2286000"/>
            <a:ext cx="29527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>
                <a:latin typeface="Calibri" pitchFamily="34" charset="0"/>
              </a:rPr>
              <a:t>      AAA Clearing </a:t>
            </a:r>
            <a:br>
              <a:rPr lang="en-US" sz="2800">
                <a:latin typeface="Calibri" pitchFamily="34" charset="0"/>
              </a:rPr>
            </a:br>
            <a:r>
              <a:rPr lang="en-US" sz="2800">
                <a:latin typeface="Calibri" pitchFamily="34" charset="0"/>
              </a:rPr>
              <a:t>House / Broker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latin typeface="+mj-lt"/>
                <a:ea typeface="ＭＳ Ｐゴシック" charset="-128"/>
                <a:cs typeface="ＭＳ Ｐゴシック" charset="-128"/>
              </a:rPr>
              <a:t>Architecture, cont.</a:t>
            </a:r>
            <a:endParaRPr lang="en-GB" sz="3600" dirty="0"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Architecture, cont.</a:t>
            </a:r>
            <a:endParaRPr lang="en-GB" sz="3600" smtClean="0"/>
          </a:p>
        </p:txBody>
      </p:sp>
      <p:grpSp>
        <p:nvGrpSpPr>
          <p:cNvPr id="2" name="Group 33"/>
          <p:cNvGrpSpPr/>
          <p:nvPr/>
        </p:nvGrpSpPr>
        <p:grpSpPr>
          <a:xfrm>
            <a:off x="683972" y="1484782"/>
            <a:ext cx="7711254" cy="4860544"/>
            <a:chOff x="468280" y="779441"/>
            <a:chExt cx="8501122" cy="5357850"/>
          </a:xfrm>
          <a:solidFill>
            <a:srgbClr val="3399FF">
              <a:alpha val="30196"/>
            </a:srgbClr>
          </a:solidFill>
        </p:grpSpPr>
        <p:sp>
          <p:nvSpPr>
            <p:cNvPr id="8" name="Rectangle 7"/>
            <p:cNvSpPr/>
            <p:nvPr/>
          </p:nvSpPr>
          <p:spPr bwMode="auto">
            <a:xfrm>
              <a:off x="6111882" y="1493821"/>
              <a:ext cx="2857520" cy="464347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8280" y="1493821"/>
              <a:ext cx="2857520" cy="464347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 dirty="0">
                <a:latin typeface="+mn-lt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68280" y="779441"/>
              <a:ext cx="8501122" cy="7143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201738" y="3170238"/>
            <a:ext cx="1555750" cy="155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latin typeface="Calibri" pitchFamily="34" charset="0"/>
              </a:rPr>
              <a:t>EAP peer (supplicant)</a:t>
            </a:r>
            <a:endParaRPr lang="en-GB">
              <a:latin typeface="Calibri" pitchFamily="34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201738" y="4724400"/>
            <a:ext cx="1555750" cy="1231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latin typeface="Calibri" pitchFamily="34" charset="0"/>
              </a:rPr>
              <a:t>EAP lower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latin typeface="Calibri" pitchFamily="34" charset="0"/>
              </a:rPr>
              <a:t>Layer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latin typeface="Calibri" pitchFamily="34" charset="0"/>
              </a:rPr>
              <a:t>(e.g., 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latin typeface="Calibri" pitchFamily="34" charset="0"/>
              </a:rPr>
              <a:t>802.11i)</a:t>
            </a:r>
            <a:endParaRPr lang="en-GB">
              <a:latin typeface="Calibri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794125" y="3948113"/>
            <a:ext cx="1555750" cy="77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latin typeface="Calibri" pitchFamily="34" charset="0"/>
              </a:rPr>
              <a:t>AAA Client</a:t>
            </a:r>
            <a:endParaRPr lang="en-GB">
              <a:latin typeface="Calibri" pitchFamily="34" charset="0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794125" y="4724400"/>
            <a:ext cx="1555750" cy="1231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latin typeface="Calibri" pitchFamily="34" charset="0"/>
              </a:rPr>
              <a:t>EAP lower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latin typeface="Calibri" pitchFamily="34" charset="0"/>
              </a:rPr>
              <a:t>Layer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latin typeface="Calibri" pitchFamily="34" charset="0"/>
              </a:rPr>
              <a:t>(e.g.,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latin typeface="Calibri" pitchFamily="34" charset="0"/>
              </a:rPr>
              <a:t>802.11i)</a:t>
            </a:r>
            <a:endParaRPr lang="en-GB">
              <a:latin typeface="Calibri" pitchFamily="34" charset="0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6321425" y="3948113"/>
            <a:ext cx="1555750" cy="77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latin typeface="Calibri" pitchFamily="34" charset="0"/>
              </a:rPr>
              <a:t>AAA 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latin typeface="Calibri" pitchFamily="34" charset="0"/>
              </a:rPr>
              <a:t>Server</a:t>
            </a:r>
            <a:endParaRPr lang="en-GB">
              <a:latin typeface="Calibri" pitchFamily="34" charset="0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6321425" y="3170238"/>
            <a:ext cx="1555750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>
                <a:latin typeface="Calibri" pitchFamily="34" charset="0"/>
              </a:rPr>
              <a:t>EAP server</a:t>
            </a:r>
            <a:endParaRPr lang="en-GB">
              <a:latin typeface="Calibri" pitchFamily="34" charset="0"/>
            </a:endParaRPr>
          </a:p>
        </p:txBody>
      </p:sp>
      <p:sp>
        <p:nvSpPr>
          <p:cNvPr id="61449" name="TextBox 16"/>
          <p:cNvSpPr txBox="1">
            <a:spLocks noChangeArrowheads="1"/>
          </p:cNvSpPr>
          <p:nvPr/>
        </p:nvSpPr>
        <p:spPr bwMode="auto">
          <a:xfrm>
            <a:off x="1655763" y="2327275"/>
            <a:ext cx="102711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>
                <a:latin typeface="Calibri" pitchFamily="34" charset="0"/>
              </a:rPr>
              <a:t>EAP Peer</a:t>
            </a:r>
            <a:endParaRPr lang="en-GB" b="1">
              <a:latin typeface="Calibri" pitchFamily="34" charset="0"/>
            </a:endParaRPr>
          </a:p>
        </p:txBody>
      </p:sp>
      <p:sp>
        <p:nvSpPr>
          <p:cNvPr id="61450" name="TextBox 17"/>
          <p:cNvSpPr txBox="1">
            <a:spLocks noChangeArrowheads="1"/>
          </p:cNvSpPr>
          <p:nvPr/>
        </p:nvSpPr>
        <p:spPr bwMode="auto">
          <a:xfrm>
            <a:off x="3794125" y="2327275"/>
            <a:ext cx="14970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>
                <a:latin typeface="Calibri" pitchFamily="34" charset="0"/>
              </a:rPr>
              <a:t>Authenticator</a:t>
            </a:r>
            <a:endParaRPr lang="en-GB" b="1">
              <a:latin typeface="Calibri" pitchFamily="34" charset="0"/>
            </a:endParaRPr>
          </a:p>
        </p:txBody>
      </p:sp>
      <p:sp>
        <p:nvSpPr>
          <p:cNvPr id="61451" name="TextBox 18"/>
          <p:cNvSpPr txBox="1">
            <a:spLocks noChangeArrowheads="1"/>
          </p:cNvSpPr>
          <p:nvPr/>
        </p:nvSpPr>
        <p:spPr bwMode="auto">
          <a:xfrm>
            <a:off x="6321425" y="2327275"/>
            <a:ext cx="11874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b="1">
                <a:latin typeface="Calibri" pitchFamily="34" charset="0"/>
              </a:rPr>
              <a:t>EAP server</a:t>
            </a:r>
            <a:endParaRPr lang="en-GB" b="1">
              <a:latin typeface="Calibri" pitchFamily="34" charset="0"/>
            </a:endParaRPr>
          </a:p>
        </p:txBody>
      </p:sp>
      <p:grpSp>
        <p:nvGrpSpPr>
          <p:cNvPr id="61452" name="Group 33"/>
          <p:cNvGrpSpPr>
            <a:grpSpLocks/>
          </p:cNvGrpSpPr>
          <p:nvPr/>
        </p:nvGrpSpPr>
        <p:grpSpPr bwMode="auto">
          <a:xfrm>
            <a:off x="5219700" y="3754438"/>
            <a:ext cx="1492250" cy="1490662"/>
            <a:chOff x="5753898" y="4137821"/>
            <a:chExt cx="1644662" cy="1643074"/>
          </a:xfrm>
        </p:grpSpPr>
        <p:cxnSp>
          <p:nvCxnSpPr>
            <p:cNvPr id="61464" name="Straight Connector 22"/>
            <p:cNvCxnSpPr>
              <a:cxnSpLocks noChangeShapeType="1"/>
            </p:cNvCxnSpPr>
            <p:nvPr/>
          </p:nvCxnSpPr>
          <p:spPr bwMode="auto">
            <a:xfrm rot="5400000">
              <a:off x="6897700" y="4637093"/>
              <a:ext cx="1000132" cy="15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</p:cxnSp>
        <p:cxnSp>
          <p:nvCxnSpPr>
            <p:cNvPr id="61465" name="Straight Connector 24"/>
            <p:cNvCxnSpPr>
              <a:cxnSpLocks noChangeShapeType="1"/>
            </p:cNvCxnSpPr>
            <p:nvPr/>
          </p:nvCxnSpPr>
          <p:spPr bwMode="auto">
            <a:xfrm rot="10800000">
              <a:off x="5754692" y="5137159"/>
              <a:ext cx="1643074" cy="15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</p:cxnSp>
        <p:cxnSp>
          <p:nvCxnSpPr>
            <p:cNvPr id="61466" name="Straight Arrow Connector 29"/>
            <p:cNvCxnSpPr>
              <a:cxnSpLocks noChangeShapeType="1"/>
            </p:cNvCxnSpPr>
            <p:nvPr/>
          </p:nvCxnSpPr>
          <p:spPr bwMode="auto">
            <a:xfrm rot="5400000">
              <a:off x="5433221" y="5458630"/>
              <a:ext cx="642942" cy="1588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61453" name="Straight Arrow Connector 35"/>
          <p:cNvCxnSpPr>
            <a:cxnSpLocks noChangeShapeType="1"/>
          </p:cNvCxnSpPr>
          <p:nvPr/>
        </p:nvCxnSpPr>
        <p:spPr bwMode="auto">
          <a:xfrm rot="5400000">
            <a:off x="650875" y="4564063"/>
            <a:ext cx="1360487" cy="1588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med"/>
          </a:ln>
        </p:spPr>
      </p:cxnSp>
      <p:grpSp>
        <p:nvGrpSpPr>
          <p:cNvPr id="61454" name="Group 37"/>
          <p:cNvGrpSpPr>
            <a:grpSpLocks/>
          </p:cNvGrpSpPr>
          <p:nvPr/>
        </p:nvGrpSpPr>
        <p:grpSpPr bwMode="auto">
          <a:xfrm>
            <a:off x="2563813" y="3752850"/>
            <a:ext cx="3954462" cy="2054225"/>
            <a:chOff x="2825768" y="4137025"/>
            <a:chExt cx="4359306" cy="2263945"/>
          </a:xfrm>
        </p:grpSpPr>
        <p:grpSp>
          <p:nvGrpSpPr>
            <p:cNvPr id="61457" name="Group 24"/>
            <p:cNvGrpSpPr>
              <a:grpSpLocks/>
            </p:cNvGrpSpPr>
            <p:nvPr/>
          </p:nvGrpSpPr>
          <p:grpSpPr bwMode="auto">
            <a:xfrm>
              <a:off x="2825768" y="4137025"/>
              <a:ext cx="4359306" cy="2216150"/>
              <a:chOff x="2539188" y="3280565"/>
              <a:chExt cx="4359306" cy="2215372"/>
            </a:xfrm>
          </p:grpSpPr>
          <p:cxnSp>
            <p:nvCxnSpPr>
              <p:cNvPr id="61459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1467618" y="4422779"/>
                <a:ext cx="2143934" cy="79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arrow" w="med" len="med"/>
                <a:tailEnd/>
              </a:ln>
            </p:spPr>
          </p:cxnSp>
          <p:cxnSp>
            <p:nvCxnSpPr>
              <p:cNvPr id="61460" name="Straight Connector 15"/>
              <p:cNvCxnSpPr>
                <a:cxnSpLocks noChangeShapeType="1"/>
              </p:cNvCxnSpPr>
              <p:nvPr/>
            </p:nvCxnSpPr>
            <p:spPr bwMode="auto">
              <a:xfrm>
                <a:off x="2539982" y="5494349"/>
                <a:ext cx="1571636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61461" name="Straight Connector 1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33751" y="4814894"/>
                <a:ext cx="1357322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61462" name="Straight Connector 21"/>
              <p:cNvCxnSpPr>
                <a:cxnSpLocks noChangeShapeType="1"/>
              </p:cNvCxnSpPr>
              <p:nvPr/>
            </p:nvCxnSpPr>
            <p:spPr bwMode="auto">
              <a:xfrm>
                <a:off x="4111618" y="4137027"/>
                <a:ext cx="2786082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61463" name="Straight Connector 2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469072" y="3708399"/>
                <a:ext cx="857256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61458" name="TextBox 26"/>
            <p:cNvSpPr txBox="1">
              <a:spLocks noChangeArrowheads="1"/>
            </p:cNvSpPr>
            <p:nvPr/>
          </p:nvSpPr>
          <p:spPr bwMode="auto">
            <a:xfrm>
              <a:off x="2897518" y="5993320"/>
              <a:ext cx="1501519" cy="40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latin typeface="Calibri" pitchFamily="34" charset="0"/>
                </a:rPr>
                <a:t>EAP method</a:t>
              </a:r>
              <a:endParaRPr lang="en-GB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61455" name="TextBox 32"/>
          <p:cNvSpPr txBox="1">
            <a:spLocks noChangeArrowheads="1"/>
          </p:cNvSpPr>
          <p:nvPr/>
        </p:nvSpPr>
        <p:spPr bwMode="auto">
          <a:xfrm rot="-5400000">
            <a:off x="584200" y="4325938"/>
            <a:ext cx="103028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en-US" b="1">
                <a:solidFill>
                  <a:srgbClr val="FF00FF"/>
                </a:solidFill>
                <a:latin typeface="Calibri" pitchFamily="34" charset="0"/>
              </a:rPr>
              <a:t>EAP MSK</a:t>
            </a:r>
            <a:endParaRPr lang="en-GB" b="1">
              <a:solidFill>
                <a:srgbClr val="FF00FF"/>
              </a:solidFill>
              <a:latin typeface="Calibri" pitchFamily="34" charset="0"/>
            </a:endParaRPr>
          </a:p>
        </p:txBody>
      </p:sp>
      <p:sp>
        <p:nvSpPr>
          <p:cNvPr id="61456" name="TextBox 33"/>
          <p:cNvSpPr txBox="1">
            <a:spLocks noChangeArrowheads="1"/>
          </p:cNvSpPr>
          <p:nvPr/>
        </p:nvSpPr>
        <p:spPr bwMode="auto">
          <a:xfrm>
            <a:off x="5268913" y="4648200"/>
            <a:ext cx="10302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en-US" b="1">
                <a:solidFill>
                  <a:srgbClr val="FF00FF"/>
                </a:solidFill>
                <a:latin typeface="Calibri" pitchFamily="34" charset="0"/>
              </a:rPr>
              <a:t>EAP MSK</a:t>
            </a:r>
            <a:endParaRPr lang="en-GB" b="1">
              <a:solidFill>
                <a:srgbClr val="FF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in the IETF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78838" cy="4525962"/>
          </a:xfrm>
        </p:spPr>
        <p:txBody>
          <a:bodyPr/>
          <a:lstStyle/>
          <a:p>
            <a:r>
              <a:rPr lang="en-US" sz="2800" smtClean="0"/>
              <a:t>All RFCs are required to have a Security Considerations section, as stated in RFC 1543 (and updated by RFC 2223).</a:t>
            </a:r>
          </a:p>
          <a:p>
            <a:r>
              <a:rPr lang="en-US" sz="2800" smtClean="0"/>
              <a:t>At the beginning the quality of the write-ups in those security considerations sections was relatively weak, as surveyed in [1].</a:t>
            </a:r>
          </a:p>
          <a:p>
            <a:r>
              <a:rPr lang="en-US" sz="2800" smtClean="0"/>
              <a:t>Neither RFC provides much guidance: </a:t>
            </a:r>
          </a:p>
          <a:p>
            <a:pPr lvl="1"/>
            <a:r>
              <a:rPr lang="en-US" sz="2400" smtClean="0"/>
              <a:t>”All RFCs must contain a section near the end of the document that discusses the security considerations of the protocol or procedures that are the main topic of the RFC.” </a:t>
            </a:r>
          </a:p>
          <a:p>
            <a:endParaRPr lang="en-US" sz="2800" smtClean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8600" y="5995988"/>
            <a:ext cx="8915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[1] A. Rabkin, N. Doty, and D. K. Mulligan, “Facilitate, don’t mandate,” Dec. 2010, position Paper for the IAB/W3C/MIT/ISOC Internet Privacy Workshop, Boston, Dec. 2010, http://www.iab.org/about/workshops/privacy/papers/nick doty.pdf.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Relevant Identifiers</a:t>
            </a:r>
          </a:p>
        </p:txBody>
      </p:sp>
      <p:sp>
        <p:nvSpPr>
          <p:cNvPr id="62466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Calibri" pitchFamily="34" charset="0"/>
                <a:ea typeface="ＭＳ Ｐゴシック" pitchFamily="34" charset="-128"/>
              </a:rPr>
              <a:t>The MAC address of the end device.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Calibri" pitchFamily="34" charset="0"/>
                <a:ea typeface="ＭＳ Ｐゴシック" pitchFamily="34" charset="-128"/>
              </a:rPr>
              <a:t>The IP address of the user, typically assigned after the EAP exchange has completed.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Calibri" pitchFamily="34" charset="0"/>
                <a:ea typeface="ＭＳ Ｐゴシック" pitchFamily="34" charset="-128"/>
              </a:rPr>
              <a:t>The EAP network access identifier (NAI) used in the EAP-Response/Identity exchange.  The NAI is defined in RFC 4282.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Calibri" pitchFamily="34" charset="0"/>
                <a:ea typeface="ＭＳ Ｐゴシック" pitchFamily="34" charset="-128"/>
              </a:rPr>
              <a:t>The EAP NAI used within the (potentially protected) EAP method exchange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Calibri" pitchFamily="34" charset="0"/>
                <a:ea typeface="ＭＳ Ｐゴシック" pitchFamily="34" charset="-128"/>
              </a:rPr>
              <a:t>Network Access Server (NAS) identifiers carried by the AAA protocol.   There include: NAS-Identifier, NAS-IPv4-Address (RFC 2865), NAS-IPv6-Address (RFC 3162) and Called-Station-Id (RFC 2865, 3580).  In addition to identifying the NAS, these attributes can be used to infer the user's location.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Calibri" pitchFamily="34" charset="0"/>
                <a:ea typeface="ＭＳ Ｐゴシック" pitchFamily="34" charset="-128"/>
              </a:rPr>
              <a:t>User identifiers carried by the AAA protocol.  These include the following attributes: User-Name (RFC 2865), Calling-Station-Id (RFC 3580)  EAP-Message attribute (RFC 3579), Chargeable User Identity (RFC 4372).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Calibri" pitchFamily="34" charset="0"/>
                <a:ea typeface="ＭＳ Ｐゴシック" pitchFamily="34" charset="-128"/>
              </a:rPr>
              <a:t>Often ignored: intermediate AAA entities (like proxies and relays).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Lessons Learned</a:t>
            </a:r>
          </a:p>
        </p:txBody>
      </p:sp>
      <p:sp>
        <p:nvSpPr>
          <p:cNvPr id="63490" name="Content Placeholder 2"/>
          <p:cNvSpPr txBox="1">
            <a:spLocks/>
          </p:cNvSpPr>
          <p:nvPr/>
        </p:nvSpPr>
        <p:spPr bwMode="auto">
          <a:xfrm>
            <a:off x="381000" y="1493838"/>
            <a:ext cx="8458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2400">
                <a:latin typeface="Calibri" pitchFamily="34" charset="0"/>
              </a:rPr>
              <a:t>No privacy threat model was developed. Instead the debate occurred on a piecemeal basis across multiple documents and WGs.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2400">
                <a:latin typeface="Calibri" pitchFamily="34" charset="0"/>
              </a:rPr>
              <a:t>Due to the piecemeal nature of the discussion, introduction of partial anonymity in one part of the system (e.g. user-NAS communications) resulted in issues arising for other actors (e.g. network providers, administrators).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2400">
                <a:latin typeface="Calibri" pitchFamily="34" charset="0"/>
              </a:rPr>
              <a:t>No terminology was defined, nor were the goals laid out.  Indeed the initial concerns seemed to be more about security than privacy, and subsequent arguments more about billing assurance than privacy. </a:t>
            </a:r>
            <a:r>
              <a:rPr lang="en-US" sz="320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Lessons Learned, cont.</a:t>
            </a:r>
          </a:p>
        </p:txBody>
      </p:sp>
      <p:sp>
        <p:nvSpPr>
          <p:cNvPr id="64514" name="Content Placeholder 2"/>
          <p:cNvSpPr txBox="1">
            <a:spLocks/>
          </p:cNvSpPr>
          <p:nvPr/>
        </p:nvSpPr>
        <p:spPr bwMode="auto">
          <a:xfrm>
            <a:off x="381000" y="1493838"/>
            <a:ext cx="8458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4"/>
            </a:pPr>
            <a:r>
              <a:rPr lang="en-US" sz="2000">
                <a:latin typeface="Calibri" pitchFamily="34" charset="0"/>
              </a:rPr>
              <a:t>Although regulatory requirements eventually loomed large in the debate, these were never referenced in any of the documents, or even comprehensively discussed.  As a result, there were arguments within the IETF as well as IEEE 802 about what those requirements were real or imagined that were never put to rest  (e.g., is a MAC address considered PII, and if so, in what countries?  What other things in the EAP/AAA system are considered PII?). 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4"/>
            </a:pPr>
            <a:r>
              <a:rPr lang="en-US" sz="2000">
                <a:latin typeface="Calibri" pitchFamily="34" charset="0"/>
              </a:rPr>
              <a:t>The lack of a definition of privacy goals lead to somewhat odd design decisions that were not fully justified or even discussed.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4"/>
            </a:pPr>
            <a:r>
              <a:rPr lang="en-US" sz="2000">
                <a:latin typeface="Calibri" pitchFamily="34" charset="0"/>
              </a:rPr>
              <a:t>The use of EAP and AAA data in other contexts has continued to grow.  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For example, this data is a very popular source of location info as provided in location configuration protocols (e.g., HELD, DHCP).  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It is also commonly used in response to security incidents (e.g., denying access to infected machines, detection of spoofing or bot infection, etc.).</a:t>
            </a:r>
            <a:endParaRPr lang="en-US" sz="200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sz="4000" smtClean="0"/>
              <a:t>Use Case: 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of IPv6 address assignment</a:t>
            </a:r>
          </a:p>
        </p:txBody>
      </p:sp>
      <p:sp>
        <p:nvSpPr>
          <p:cNvPr id="66562" name="Content Placeholder 2"/>
          <p:cNvSpPr txBox="1">
            <a:spLocks/>
          </p:cNvSpPr>
          <p:nvPr/>
        </p:nvSpPr>
        <p:spPr bwMode="auto">
          <a:xfrm>
            <a:off x="381000" y="1493838"/>
            <a:ext cx="8458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In IPv4, we used static addresses or DHCP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Static is manually intensive and error prone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DHCP is state intensive, doesn’t have fate-sharing, and requires manual configuration on server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IPv6 then added (in addition) stateless address auto-configuration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Routers advertise on-link prefix (fate-sharing)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Hosts generate own suffix and append it to prefix</a:t>
            </a:r>
            <a:endParaRPr lang="en-US" sz="320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Privacy impact of prefix</a:t>
            </a:r>
          </a:p>
        </p:txBody>
      </p:sp>
      <p:sp>
        <p:nvSpPr>
          <p:cNvPr id="67586" name="Content Placeholder 2"/>
          <p:cNvSpPr txBox="1">
            <a:spLocks/>
          </p:cNvSpPr>
          <p:nvPr/>
        </p:nvSpPr>
        <p:spPr bwMode="auto">
          <a:xfrm>
            <a:off x="381000" y="1493838"/>
            <a:ext cx="8458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Prefix reveals location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Initially same impact in IPv6 and IPv4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But if you NAT IPv4 and route IPv6, location granularity far more in IPv6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This is one motivation for NAT in IPv6 (see IAB RFC 5902, Section 2.4)</a:t>
            </a:r>
            <a:endParaRPr lang="en-US" sz="320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Suffix generation mechanisms</a:t>
            </a:r>
          </a:p>
        </p:txBody>
      </p:sp>
      <p:sp>
        <p:nvSpPr>
          <p:cNvPr id="68610" name="Content Placeholder 2"/>
          <p:cNvSpPr txBox="1">
            <a:spLocks/>
          </p:cNvSpPr>
          <p:nvPr/>
        </p:nvSpPr>
        <p:spPr bwMode="auto">
          <a:xfrm>
            <a:off x="381000" y="1493838"/>
            <a:ext cx="8458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Many suffix generation mechanisms are defined: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Manual configuration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Link-layer address derived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MAC address (RFC 1972/2464)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IPv4 address (many RFCs)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IPv4 address + port (RFC 4380)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Random (RFC 3041/4941)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Hash of public key (RFC 3972)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Questions for each address generation method: 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What do they reveal?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How long do they reveal it for?</a:t>
            </a:r>
            <a:endParaRPr lang="en-US" sz="240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MAC-derived suffixes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81000" y="1493838"/>
            <a:ext cx="8458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IPv6 (RFC 2462) specified creating suffix from (globally-unique) MAC address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IPv6 compliance suites now test for (require) this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MAC addresses have a “OUI” that identifies the vendor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Problems: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+mn-cs"/>
              </a:rPr>
              <a:t>Unique suffix means can be tracked as move</a:t>
            </a:r>
          </a:p>
          <a:p>
            <a:pPr marL="1371600" lvl="2" indent="-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Web sites (not just ones you authenticate to) can correlate where you’ve been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+mn-cs"/>
              </a:rPr>
              <a:t>“Permanent” suffix means can be tracked over long timescales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+mn-cs"/>
              </a:rPr>
              <a:t>Address scans are much easier if limit to popular </a:t>
            </a:r>
            <a:r>
              <a:rPr lang="en-US" sz="2000" dirty="0" err="1">
                <a:latin typeface="+mn-lt"/>
                <a:cs typeface="+mn-cs"/>
              </a:rPr>
              <a:t>OUIs</a:t>
            </a:r>
            <a:endParaRPr lang="en-US" sz="2000" dirty="0">
              <a:latin typeface="+mn-lt"/>
              <a:cs typeface="+mn-cs"/>
            </a:endParaRP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+mn-cs"/>
              </a:rPr>
              <a:t>Correlating known </a:t>
            </a:r>
            <a:r>
              <a:rPr lang="en-US" sz="2000" dirty="0" err="1">
                <a:latin typeface="+mn-lt"/>
                <a:cs typeface="+mn-cs"/>
              </a:rPr>
              <a:t>OUIs</a:t>
            </a:r>
            <a:r>
              <a:rPr lang="en-US" sz="2000" dirty="0">
                <a:latin typeface="+mn-lt"/>
                <a:cs typeface="+mn-cs"/>
              </a:rPr>
              <a:t> to </a:t>
            </a:r>
            <a:r>
              <a:rPr lang="en-US" sz="2000" dirty="0" err="1">
                <a:latin typeface="+mn-lt"/>
                <a:cs typeface="+mn-cs"/>
              </a:rPr>
              <a:t>OSs</a:t>
            </a:r>
            <a:r>
              <a:rPr lang="en-US" sz="2000" dirty="0">
                <a:latin typeface="+mn-lt"/>
                <a:cs typeface="+mn-cs"/>
              </a:rPr>
              <a:t>/devices can be used to hint at possible vulnerabilities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+mn-cs"/>
              </a:rPr>
              <a:t>Knowing MAC address can be used to remotely wake a machine (“magic packet”) and consume power.</a:t>
            </a:r>
            <a:endParaRPr lang="en-US" sz="20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IPv6 “Privacy Extensions”</a:t>
            </a:r>
          </a:p>
        </p:txBody>
      </p:sp>
      <p:sp>
        <p:nvSpPr>
          <p:cNvPr id="70658" name="Content Placeholder 2"/>
          <p:cNvSpPr txBox="1">
            <a:spLocks/>
          </p:cNvSpPr>
          <p:nvPr/>
        </p:nvSpPr>
        <p:spPr bwMode="auto">
          <a:xfrm>
            <a:off x="381000" y="1493838"/>
            <a:ext cx="8458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RFC 3041 mainly addressed problems 1 &amp; 2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Defines “temporary addresses” (aka “privacy addresses”) used for </a:t>
            </a:r>
            <a:r>
              <a:rPr lang="en-US" sz="2800" b="1">
                <a:latin typeface="Calibri" pitchFamily="34" charset="0"/>
              </a:rPr>
              <a:t>outbound </a:t>
            </a:r>
            <a:r>
              <a:rPr lang="en-US" sz="2800">
                <a:latin typeface="Calibri" pitchFamily="34" charset="0"/>
              </a:rPr>
              <a:t>connections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Randomly generated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Changes daily by default (1d preferred, 7d valid)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Idea was that you use temporary addresses for anonymous web browsing etc. and “public” addresses for advertising in DNS etc.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DON’T mix temporary &amp; public addresses, or the temporary addresses become correlatable</a:t>
            </a:r>
            <a:endParaRPr lang="en-US" sz="280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mtClean="0"/>
              <a:t>Address Selection – RFC 3484</a:t>
            </a:r>
          </a:p>
        </p:txBody>
      </p:sp>
      <p:sp>
        <p:nvSpPr>
          <p:cNvPr id="71682" name="Content Placeholder 2"/>
          <p:cNvSpPr txBox="1">
            <a:spLocks/>
          </p:cNvSpPr>
          <p:nvPr/>
        </p:nvSpPr>
        <p:spPr bwMode="auto">
          <a:xfrm>
            <a:off x="381000" y="1493838"/>
            <a:ext cx="8458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Public address used for outbound unless application opted in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RFC 3484: “Implementations for which privacy considerations outweigh these application compatibility concerns MAY reverse the sense of this rule and by default prefer temporary addresses over public addresses.”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Rationale unclear, but probably risk of breaking apps (e.g. servers that do reverse DNS resolution)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in the IETF, cont. 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05800" cy="5287962"/>
          </a:xfrm>
        </p:spPr>
        <p:txBody>
          <a:bodyPr/>
          <a:lstStyle/>
          <a:p>
            <a:r>
              <a:rPr lang="en-US" sz="2800" smtClean="0"/>
              <a:t>With the introduction of this mandatory security analysis a separate review group, called ”Security Area Directorate”, was established.</a:t>
            </a:r>
          </a:p>
          <a:p>
            <a:pPr lvl="1"/>
            <a:r>
              <a:rPr lang="en-US" sz="2400" smtClean="0"/>
              <a:t>Goal was to review all IETF documents prior to publication.</a:t>
            </a:r>
          </a:p>
          <a:p>
            <a:pPr lvl="1"/>
            <a:r>
              <a:rPr lang="en-US" sz="2400" smtClean="0"/>
              <a:t>Reviews provided input to the Area Directors in their review of the documents and offered feedback to the protocol authors from experienced standards experts. </a:t>
            </a:r>
          </a:p>
          <a:p>
            <a:r>
              <a:rPr lang="en-US" sz="2400" smtClean="0"/>
              <a:t>Members of the directorate were typically cryptography experts and chairs of working groups from the IETF security area.</a:t>
            </a:r>
          </a:p>
          <a:p>
            <a:r>
              <a:rPr lang="en-US" sz="2400" smtClean="0"/>
              <a:t>Group has a face-to-face meeting at every IETF to discuss current challenges and a separate mailing list:</a:t>
            </a:r>
          </a:p>
          <a:p>
            <a:pPr lvl="1"/>
            <a:r>
              <a:rPr lang="en-US" sz="2000" smtClean="0">
                <a:hlinkClick r:id="rId2"/>
              </a:rPr>
              <a:t>http://trac.tools.ietf.org/area/sec/trac/wiki/SecurityDirectorate</a:t>
            </a:r>
            <a:r>
              <a:rPr lang="en-US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Lessons Learned</a:t>
            </a:r>
          </a:p>
        </p:txBody>
      </p:sp>
      <p:sp>
        <p:nvSpPr>
          <p:cNvPr id="72706" name="Content Placeholder 2"/>
          <p:cNvSpPr txBox="1">
            <a:spLocks/>
          </p:cNvSpPr>
          <p:nvPr/>
        </p:nvSpPr>
        <p:spPr bwMode="auto">
          <a:xfrm>
            <a:off x="381000" y="1493838"/>
            <a:ext cx="8458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Think about privacy up front.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If you specify non-privacy solution first, it’ll be seen as required and there will be barriers to privacy.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Stable identifiers (incl. MAC address) often cause concerns.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Mixing stable identifiers and “privacy” identifiers is easy to do by accident.</a:t>
            </a:r>
            <a:endParaRPr lang="en-US" sz="320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sz="4000" smtClean="0"/>
              <a:t>Use Case: SIP-based Real-Time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SIP in a Nutshell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05263"/>
            <a:ext cx="8291513" cy="2592387"/>
          </a:xfrm>
        </p:spPr>
        <p:txBody>
          <a:bodyPr/>
          <a:lstStyle/>
          <a:p>
            <a:r>
              <a:rPr lang="en-US" sz="2400" smtClean="0"/>
              <a:t>Session Initiation Protocol (SIP), RFC 3261 </a:t>
            </a:r>
          </a:p>
          <a:p>
            <a:r>
              <a:rPr lang="en-US" sz="2400" smtClean="0"/>
              <a:t>SIP is an application-layer control (signaling) protocol for creating, modifying, and terminating sessions with one or more participants. </a:t>
            </a:r>
          </a:p>
          <a:p>
            <a:r>
              <a:rPr lang="en-US" sz="2400" smtClean="0"/>
              <a:t>These sessions include Internet telephone calls, multimedia distribution, and multimedia conferences.</a:t>
            </a:r>
          </a:p>
        </p:txBody>
      </p:sp>
      <p:pic>
        <p:nvPicPr>
          <p:cNvPr id="74755" name="Picture 4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113" y="1770063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5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6713" y="1770063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Line 6"/>
          <p:cNvSpPr>
            <a:spLocks noChangeShapeType="1"/>
          </p:cNvSpPr>
          <p:nvPr/>
        </p:nvSpPr>
        <p:spPr bwMode="auto">
          <a:xfrm flipV="1">
            <a:off x="1258888" y="1998663"/>
            <a:ext cx="1673225" cy="6381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58" name="Line 7"/>
          <p:cNvSpPr>
            <a:spLocks noChangeShapeType="1"/>
          </p:cNvSpPr>
          <p:nvPr/>
        </p:nvSpPr>
        <p:spPr bwMode="auto">
          <a:xfrm>
            <a:off x="3617913" y="2074863"/>
            <a:ext cx="1828800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59" name="Line 8"/>
          <p:cNvSpPr>
            <a:spLocks noChangeShapeType="1"/>
          </p:cNvSpPr>
          <p:nvPr/>
        </p:nvSpPr>
        <p:spPr bwMode="auto">
          <a:xfrm>
            <a:off x="6132513" y="2074863"/>
            <a:ext cx="1524000" cy="60960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0" name="Line 9"/>
          <p:cNvSpPr>
            <a:spLocks noChangeShapeType="1"/>
          </p:cNvSpPr>
          <p:nvPr/>
        </p:nvSpPr>
        <p:spPr bwMode="auto">
          <a:xfrm>
            <a:off x="1295400" y="3141663"/>
            <a:ext cx="6480175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1" name="Text Box 10"/>
          <p:cNvSpPr txBox="1">
            <a:spLocks noChangeArrowheads="1"/>
          </p:cNvSpPr>
          <p:nvPr/>
        </p:nvSpPr>
        <p:spPr bwMode="auto">
          <a:xfrm>
            <a:off x="3348038" y="2636838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RTP / RTCP</a:t>
            </a:r>
          </a:p>
        </p:txBody>
      </p:sp>
      <p:sp>
        <p:nvSpPr>
          <p:cNvPr id="74762" name="Text Box 11"/>
          <p:cNvSpPr txBox="1">
            <a:spLocks noChangeArrowheads="1"/>
          </p:cNvSpPr>
          <p:nvPr/>
        </p:nvSpPr>
        <p:spPr bwMode="auto">
          <a:xfrm>
            <a:off x="4876800" y="13414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B</a:t>
            </a: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3851275" y="15573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SIP/SDP</a:t>
            </a:r>
          </a:p>
        </p:txBody>
      </p:sp>
      <p:pic>
        <p:nvPicPr>
          <p:cNvPr id="74764" name="Picture 13" descr="phone_black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05038"/>
            <a:ext cx="1296988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5" name="Rectangle 14"/>
          <p:cNvSpPr>
            <a:spLocks noChangeArrowheads="1"/>
          </p:cNvSpPr>
          <p:nvPr/>
        </p:nvSpPr>
        <p:spPr bwMode="auto">
          <a:xfrm>
            <a:off x="468313" y="3429000"/>
            <a:ext cx="663575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Alice</a:t>
            </a:r>
          </a:p>
        </p:txBody>
      </p:sp>
      <p:sp>
        <p:nvSpPr>
          <p:cNvPr id="74766" name="Text Box 15"/>
          <p:cNvSpPr txBox="1">
            <a:spLocks noChangeArrowheads="1"/>
          </p:cNvSpPr>
          <p:nvPr/>
        </p:nvSpPr>
        <p:spPr bwMode="auto">
          <a:xfrm>
            <a:off x="2303463" y="13414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A</a:t>
            </a:r>
          </a:p>
        </p:txBody>
      </p:sp>
      <p:sp>
        <p:nvSpPr>
          <p:cNvPr id="74767" name="Text Box 16"/>
          <p:cNvSpPr txBox="1">
            <a:spLocks noChangeArrowheads="1"/>
          </p:cNvSpPr>
          <p:nvPr/>
        </p:nvSpPr>
        <p:spPr bwMode="auto">
          <a:xfrm>
            <a:off x="1258888" y="1844675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SIP/SDP</a:t>
            </a:r>
          </a:p>
        </p:txBody>
      </p:sp>
      <p:sp>
        <p:nvSpPr>
          <p:cNvPr id="74768" name="Text Box 17"/>
          <p:cNvSpPr txBox="1">
            <a:spLocks noChangeArrowheads="1"/>
          </p:cNvSpPr>
          <p:nvPr/>
        </p:nvSpPr>
        <p:spPr bwMode="auto">
          <a:xfrm>
            <a:off x="6443663" y="1844675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SIP/SDP</a:t>
            </a:r>
          </a:p>
        </p:txBody>
      </p:sp>
      <p:sp>
        <p:nvSpPr>
          <p:cNvPr id="74769" name="Rectangle 18"/>
          <p:cNvSpPr>
            <a:spLocks noChangeArrowheads="1"/>
          </p:cNvSpPr>
          <p:nvPr/>
        </p:nvSpPr>
        <p:spPr bwMode="auto">
          <a:xfrm>
            <a:off x="8243888" y="3573463"/>
            <a:ext cx="563562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Bob</a:t>
            </a:r>
          </a:p>
        </p:txBody>
      </p:sp>
      <p:pic>
        <p:nvPicPr>
          <p:cNvPr id="74770" name="Picture 19" descr="Nokia_Smiler_phone_front_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5113" y="1628775"/>
            <a:ext cx="111283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Architecture</a:t>
            </a:r>
            <a:endParaRPr lang="fi-FI" smtClean="0"/>
          </a:p>
        </p:txBody>
      </p:sp>
      <p:pic>
        <p:nvPicPr>
          <p:cNvPr id="75778" name="Picture 4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1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5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67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Line 6"/>
          <p:cNvSpPr>
            <a:spLocks noChangeShapeType="1"/>
          </p:cNvSpPr>
          <p:nvPr/>
        </p:nvSpPr>
        <p:spPr bwMode="auto">
          <a:xfrm flipV="1">
            <a:off x="1258888" y="2935288"/>
            <a:ext cx="1673225" cy="6381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1" name="Line 7"/>
          <p:cNvSpPr>
            <a:spLocks noChangeShapeType="1"/>
          </p:cNvSpPr>
          <p:nvPr/>
        </p:nvSpPr>
        <p:spPr bwMode="auto">
          <a:xfrm>
            <a:off x="3617913" y="3011488"/>
            <a:ext cx="1828800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2" name="Line 8"/>
          <p:cNvSpPr>
            <a:spLocks noChangeShapeType="1"/>
          </p:cNvSpPr>
          <p:nvPr/>
        </p:nvSpPr>
        <p:spPr bwMode="auto">
          <a:xfrm>
            <a:off x="6132513" y="3011488"/>
            <a:ext cx="1524000" cy="60960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3" name="Line 9"/>
          <p:cNvSpPr>
            <a:spLocks noChangeShapeType="1"/>
          </p:cNvSpPr>
          <p:nvPr/>
        </p:nvSpPr>
        <p:spPr bwMode="auto">
          <a:xfrm>
            <a:off x="1295400" y="4078288"/>
            <a:ext cx="6480175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4" name="Text Box 10"/>
          <p:cNvSpPr txBox="1">
            <a:spLocks noChangeArrowheads="1"/>
          </p:cNvSpPr>
          <p:nvPr/>
        </p:nvSpPr>
        <p:spPr bwMode="auto">
          <a:xfrm>
            <a:off x="3348038" y="357346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RTP / RTCP</a:t>
            </a:r>
          </a:p>
        </p:txBody>
      </p:sp>
      <p:sp>
        <p:nvSpPr>
          <p:cNvPr id="75785" name="Text Box 11"/>
          <p:cNvSpPr txBox="1">
            <a:spLocks noChangeArrowheads="1"/>
          </p:cNvSpPr>
          <p:nvPr/>
        </p:nvSpPr>
        <p:spPr bwMode="auto">
          <a:xfrm>
            <a:off x="4876800" y="22780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B</a:t>
            </a:r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3851275" y="2493963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SIP/SDP</a:t>
            </a:r>
          </a:p>
        </p:txBody>
      </p:sp>
      <p:pic>
        <p:nvPicPr>
          <p:cNvPr id="75787" name="Picture 13" descr="phone_black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1663"/>
            <a:ext cx="1296988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8" name="Rectangle 14"/>
          <p:cNvSpPr>
            <a:spLocks noChangeArrowheads="1"/>
          </p:cNvSpPr>
          <p:nvPr/>
        </p:nvSpPr>
        <p:spPr bwMode="auto">
          <a:xfrm>
            <a:off x="468313" y="4365625"/>
            <a:ext cx="663575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Alice</a:t>
            </a:r>
          </a:p>
        </p:txBody>
      </p:sp>
      <p:sp>
        <p:nvSpPr>
          <p:cNvPr id="75789" name="Text Box 15"/>
          <p:cNvSpPr txBox="1">
            <a:spLocks noChangeArrowheads="1"/>
          </p:cNvSpPr>
          <p:nvPr/>
        </p:nvSpPr>
        <p:spPr bwMode="auto">
          <a:xfrm>
            <a:off x="2303463" y="22780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A</a:t>
            </a:r>
          </a:p>
        </p:txBody>
      </p:sp>
      <p:sp>
        <p:nvSpPr>
          <p:cNvPr id="75790" name="Text Box 16"/>
          <p:cNvSpPr txBox="1">
            <a:spLocks noChangeArrowheads="1"/>
          </p:cNvSpPr>
          <p:nvPr/>
        </p:nvSpPr>
        <p:spPr bwMode="auto">
          <a:xfrm>
            <a:off x="1258888" y="2781300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SIP/SDP</a:t>
            </a:r>
          </a:p>
        </p:txBody>
      </p:sp>
      <p:sp>
        <p:nvSpPr>
          <p:cNvPr id="75791" name="Text Box 17"/>
          <p:cNvSpPr txBox="1">
            <a:spLocks noChangeArrowheads="1"/>
          </p:cNvSpPr>
          <p:nvPr/>
        </p:nvSpPr>
        <p:spPr bwMode="auto">
          <a:xfrm>
            <a:off x="6443663" y="2781300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SIP/SDP</a:t>
            </a:r>
          </a:p>
        </p:txBody>
      </p:sp>
      <p:sp>
        <p:nvSpPr>
          <p:cNvPr id="75792" name="Rectangle 18"/>
          <p:cNvSpPr>
            <a:spLocks noChangeArrowheads="1"/>
          </p:cNvSpPr>
          <p:nvPr/>
        </p:nvSpPr>
        <p:spPr bwMode="auto">
          <a:xfrm>
            <a:off x="8243888" y="4510088"/>
            <a:ext cx="563562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Bob</a:t>
            </a:r>
          </a:p>
        </p:txBody>
      </p:sp>
      <p:pic>
        <p:nvPicPr>
          <p:cNvPr id="75793" name="Picture 19" descr="Nokia_Smiler_phone_front_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5113" y="2565400"/>
            <a:ext cx="111283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94" name="Oval 27"/>
          <p:cNvSpPr>
            <a:spLocks noChangeArrowheads="1"/>
          </p:cNvSpPr>
          <p:nvPr/>
        </p:nvSpPr>
        <p:spPr bwMode="auto">
          <a:xfrm>
            <a:off x="395288" y="1700213"/>
            <a:ext cx="3240087" cy="2592387"/>
          </a:xfrm>
          <a:prstGeom prst="ellips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i-FI">
              <a:latin typeface="Calibri" pitchFamily="34" charset="0"/>
            </a:endParaRPr>
          </a:p>
        </p:txBody>
      </p:sp>
      <p:sp>
        <p:nvSpPr>
          <p:cNvPr id="75795" name="Line 28"/>
          <p:cNvSpPr>
            <a:spLocks noChangeShapeType="1"/>
          </p:cNvSpPr>
          <p:nvPr/>
        </p:nvSpPr>
        <p:spPr bwMode="auto">
          <a:xfrm>
            <a:off x="2555875" y="4292600"/>
            <a:ext cx="1439863" cy="1368425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Text Box 29"/>
          <p:cNvSpPr txBox="1">
            <a:spLocks noChangeArrowheads="1"/>
          </p:cNvSpPr>
          <p:nvPr/>
        </p:nvSpPr>
        <p:spPr bwMode="auto">
          <a:xfrm>
            <a:off x="4067175" y="5373688"/>
            <a:ext cx="338455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  <a:t>User Authentication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  <a:t>(e.g. using SIP digest)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Architecture</a:t>
            </a:r>
            <a:endParaRPr lang="fi-FI" smtClean="0"/>
          </a:p>
        </p:txBody>
      </p:sp>
      <p:pic>
        <p:nvPicPr>
          <p:cNvPr id="76802" name="Picture 3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1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4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67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Line 5"/>
          <p:cNvSpPr>
            <a:spLocks noChangeShapeType="1"/>
          </p:cNvSpPr>
          <p:nvPr/>
        </p:nvSpPr>
        <p:spPr bwMode="auto">
          <a:xfrm flipV="1">
            <a:off x="1258888" y="2935288"/>
            <a:ext cx="1673225" cy="6381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05" name="Line 6"/>
          <p:cNvSpPr>
            <a:spLocks noChangeShapeType="1"/>
          </p:cNvSpPr>
          <p:nvPr/>
        </p:nvSpPr>
        <p:spPr bwMode="auto">
          <a:xfrm>
            <a:off x="3617913" y="3011488"/>
            <a:ext cx="1828800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06" name="Line 7"/>
          <p:cNvSpPr>
            <a:spLocks noChangeShapeType="1"/>
          </p:cNvSpPr>
          <p:nvPr/>
        </p:nvSpPr>
        <p:spPr bwMode="auto">
          <a:xfrm>
            <a:off x="6132513" y="3011488"/>
            <a:ext cx="1524000" cy="60960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>
            <a:off x="1295400" y="4078288"/>
            <a:ext cx="6480175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08" name="Text Box 9"/>
          <p:cNvSpPr txBox="1">
            <a:spLocks noChangeArrowheads="1"/>
          </p:cNvSpPr>
          <p:nvPr/>
        </p:nvSpPr>
        <p:spPr bwMode="auto">
          <a:xfrm>
            <a:off x="3348038" y="357346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RTP / RTCP</a:t>
            </a:r>
          </a:p>
        </p:txBody>
      </p:sp>
      <p:sp>
        <p:nvSpPr>
          <p:cNvPr id="76809" name="Text Box 10"/>
          <p:cNvSpPr txBox="1">
            <a:spLocks noChangeArrowheads="1"/>
          </p:cNvSpPr>
          <p:nvPr/>
        </p:nvSpPr>
        <p:spPr bwMode="auto">
          <a:xfrm>
            <a:off x="4876800" y="22780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B</a:t>
            </a:r>
          </a:p>
        </p:txBody>
      </p:sp>
      <p:sp>
        <p:nvSpPr>
          <p:cNvPr id="76810" name="Text Box 11"/>
          <p:cNvSpPr txBox="1">
            <a:spLocks noChangeArrowheads="1"/>
          </p:cNvSpPr>
          <p:nvPr/>
        </p:nvSpPr>
        <p:spPr bwMode="auto">
          <a:xfrm>
            <a:off x="3851275" y="2493963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SIP/SDP</a:t>
            </a:r>
          </a:p>
        </p:txBody>
      </p:sp>
      <p:pic>
        <p:nvPicPr>
          <p:cNvPr id="76811" name="Picture 12" descr="phone_black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1663"/>
            <a:ext cx="1296988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12" name="Rectangle 13"/>
          <p:cNvSpPr>
            <a:spLocks noChangeArrowheads="1"/>
          </p:cNvSpPr>
          <p:nvPr/>
        </p:nvSpPr>
        <p:spPr bwMode="auto">
          <a:xfrm>
            <a:off x="468313" y="4365625"/>
            <a:ext cx="663575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Alice</a:t>
            </a:r>
          </a:p>
        </p:txBody>
      </p:sp>
      <p:sp>
        <p:nvSpPr>
          <p:cNvPr id="76813" name="Text Box 14"/>
          <p:cNvSpPr txBox="1">
            <a:spLocks noChangeArrowheads="1"/>
          </p:cNvSpPr>
          <p:nvPr/>
        </p:nvSpPr>
        <p:spPr bwMode="auto">
          <a:xfrm>
            <a:off x="2303463" y="22780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A</a:t>
            </a:r>
          </a:p>
        </p:txBody>
      </p:sp>
      <p:sp>
        <p:nvSpPr>
          <p:cNvPr id="76814" name="Text Box 15"/>
          <p:cNvSpPr txBox="1">
            <a:spLocks noChangeArrowheads="1"/>
          </p:cNvSpPr>
          <p:nvPr/>
        </p:nvSpPr>
        <p:spPr bwMode="auto">
          <a:xfrm>
            <a:off x="1258888" y="2781300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SIP/SDP</a:t>
            </a:r>
          </a:p>
        </p:txBody>
      </p:sp>
      <p:sp>
        <p:nvSpPr>
          <p:cNvPr id="76815" name="Text Box 16"/>
          <p:cNvSpPr txBox="1">
            <a:spLocks noChangeArrowheads="1"/>
          </p:cNvSpPr>
          <p:nvPr/>
        </p:nvSpPr>
        <p:spPr bwMode="auto">
          <a:xfrm>
            <a:off x="6443663" y="2781300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SIP/SDP</a:t>
            </a:r>
          </a:p>
        </p:txBody>
      </p:sp>
      <p:sp>
        <p:nvSpPr>
          <p:cNvPr id="76816" name="Rectangle 17"/>
          <p:cNvSpPr>
            <a:spLocks noChangeArrowheads="1"/>
          </p:cNvSpPr>
          <p:nvPr/>
        </p:nvSpPr>
        <p:spPr bwMode="auto">
          <a:xfrm>
            <a:off x="8243888" y="4510088"/>
            <a:ext cx="563562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Bob</a:t>
            </a:r>
          </a:p>
        </p:txBody>
      </p:sp>
      <p:pic>
        <p:nvPicPr>
          <p:cNvPr id="76817" name="Picture 18" descr="Nokia_Smiler_phone_front_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5113" y="2565400"/>
            <a:ext cx="111283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18" name="Oval 19"/>
          <p:cNvSpPr>
            <a:spLocks noChangeArrowheads="1"/>
          </p:cNvSpPr>
          <p:nvPr/>
        </p:nvSpPr>
        <p:spPr bwMode="auto">
          <a:xfrm>
            <a:off x="2987675" y="1412875"/>
            <a:ext cx="3240088" cy="2592388"/>
          </a:xfrm>
          <a:prstGeom prst="ellips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i-FI">
              <a:latin typeface="Calibri" pitchFamily="34" charset="0"/>
            </a:endParaRPr>
          </a:p>
        </p:txBody>
      </p:sp>
      <p:sp>
        <p:nvSpPr>
          <p:cNvPr id="76819" name="Line 20"/>
          <p:cNvSpPr>
            <a:spLocks noChangeShapeType="1"/>
          </p:cNvSpPr>
          <p:nvPr/>
        </p:nvSpPr>
        <p:spPr bwMode="auto">
          <a:xfrm>
            <a:off x="4932363" y="4076700"/>
            <a:ext cx="215900" cy="1152525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0" name="Text Box 21"/>
          <p:cNvSpPr txBox="1">
            <a:spLocks noChangeArrowheads="1"/>
          </p:cNvSpPr>
          <p:nvPr/>
        </p:nvSpPr>
        <p:spPr bwMode="auto">
          <a:xfrm>
            <a:off x="4067175" y="5189538"/>
            <a:ext cx="4826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  <a:t>Asserting the user’s authenticated identity to others (e.g. using P-Asserted-Identity, RFC 3325, SIP Identity RFC 4474).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Architecture</a:t>
            </a:r>
            <a:endParaRPr lang="fi-FI" smtClean="0"/>
          </a:p>
        </p:txBody>
      </p:sp>
      <p:pic>
        <p:nvPicPr>
          <p:cNvPr id="77826" name="Picture 3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1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4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67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Line 5"/>
          <p:cNvSpPr>
            <a:spLocks noChangeShapeType="1"/>
          </p:cNvSpPr>
          <p:nvPr/>
        </p:nvSpPr>
        <p:spPr bwMode="auto">
          <a:xfrm flipV="1">
            <a:off x="1258888" y="2935288"/>
            <a:ext cx="1673225" cy="6381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29" name="Line 6"/>
          <p:cNvSpPr>
            <a:spLocks noChangeShapeType="1"/>
          </p:cNvSpPr>
          <p:nvPr/>
        </p:nvSpPr>
        <p:spPr bwMode="auto">
          <a:xfrm>
            <a:off x="3617913" y="3011488"/>
            <a:ext cx="1828800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30" name="Line 7"/>
          <p:cNvSpPr>
            <a:spLocks noChangeShapeType="1"/>
          </p:cNvSpPr>
          <p:nvPr/>
        </p:nvSpPr>
        <p:spPr bwMode="auto">
          <a:xfrm>
            <a:off x="6132513" y="3011488"/>
            <a:ext cx="1524000" cy="60960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31" name="Line 8"/>
          <p:cNvSpPr>
            <a:spLocks noChangeShapeType="1"/>
          </p:cNvSpPr>
          <p:nvPr/>
        </p:nvSpPr>
        <p:spPr bwMode="auto">
          <a:xfrm>
            <a:off x="1295400" y="4078288"/>
            <a:ext cx="6480175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32" name="Text Box 9"/>
          <p:cNvSpPr txBox="1">
            <a:spLocks noChangeArrowheads="1"/>
          </p:cNvSpPr>
          <p:nvPr/>
        </p:nvSpPr>
        <p:spPr bwMode="auto">
          <a:xfrm>
            <a:off x="3348038" y="357346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RTP / RTCP</a:t>
            </a:r>
          </a:p>
        </p:txBody>
      </p:sp>
      <p:sp>
        <p:nvSpPr>
          <p:cNvPr id="77833" name="Text Box 10"/>
          <p:cNvSpPr txBox="1">
            <a:spLocks noChangeArrowheads="1"/>
          </p:cNvSpPr>
          <p:nvPr/>
        </p:nvSpPr>
        <p:spPr bwMode="auto">
          <a:xfrm>
            <a:off x="4876800" y="22780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B</a:t>
            </a:r>
          </a:p>
        </p:txBody>
      </p:sp>
      <p:sp>
        <p:nvSpPr>
          <p:cNvPr id="77834" name="Text Box 11"/>
          <p:cNvSpPr txBox="1">
            <a:spLocks noChangeArrowheads="1"/>
          </p:cNvSpPr>
          <p:nvPr/>
        </p:nvSpPr>
        <p:spPr bwMode="auto">
          <a:xfrm>
            <a:off x="3851275" y="2493963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SIP/SDP</a:t>
            </a:r>
          </a:p>
        </p:txBody>
      </p:sp>
      <p:pic>
        <p:nvPicPr>
          <p:cNvPr id="77835" name="Picture 12" descr="phone_black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1663"/>
            <a:ext cx="1296988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6" name="Rectangle 13"/>
          <p:cNvSpPr>
            <a:spLocks noChangeArrowheads="1"/>
          </p:cNvSpPr>
          <p:nvPr/>
        </p:nvSpPr>
        <p:spPr bwMode="auto">
          <a:xfrm>
            <a:off x="468313" y="4365625"/>
            <a:ext cx="663575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Alice</a:t>
            </a:r>
          </a:p>
        </p:txBody>
      </p:sp>
      <p:sp>
        <p:nvSpPr>
          <p:cNvPr id="77837" name="Text Box 14"/>
          <p:cNvSpPr txBox="1">
            <a:spLocks noChangeArrowheads="1"/>
          </p:cNvSpPr>
          <p:nvPr/>
        </p:nvSpPr>
        <p:spPr bwMode="auto">
          <a:xfrm>
            <a:off x="2303463" y="22780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A</a:t>
            </a:r>
          </a:p>
        </p:txBody>
      </p:sp>
      <p:sp>
        <p:nvSpPr>
          <p:cNvPr id="77838" name="Text Box 15"/>
          <p:cNvSpPr txBox="1">
            <a:spLocks noChangeArrowheads="1"/>
          </p:cNvSpPr>
          <p:nvPr/>
        </p:nvSpPr>
        <p:spPr bwMode="auto">
          <a:xfrm>
            <a:off x="1258888" y="2781300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SIP/SDP</a:t>
            </a:r>
          </a:p>
        </p:txBody>
      </p:sp>
      <p:sp>
        <p:nvSpPr>
          <p:cNvPr id="77839" name="Text Box 16"/>
          <p:cNvSpPr txBox="1">
            <a:spLocks noChangeArrowheads="1"/>
          </p:cNvSpPr>
          <p:nvPr/>
        </p:nvSpPr>
        <p:spPr bwMode="auto">
          <a:xfrm>
            <a:off x="6443663" y="2781300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SIP/SDP</a:t>
            </a:r>
          </a:p>
        </p:txBody>
      </p:sp>
      <p:sp>
        <p:nvSpPr>
          <p:cNvPr id="77840" name="Rectangle 17"/>
          <p:cNvSpPr>
            <a:spLocks noChangeArrowheads="1"/>
          </p:cNvSpPr>
          <p:nvPr/>
        </p:nvSpPr>
        <p:spPr bwMode="auto">
          <a:xfrm>
            <a:off x="8243888" y="4510088"/>
            <a:ext cx="563562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Bob</a:t>
            </a:r>
          </a:p>
        </p:txBody>
      </p:sp>
      <p:pic>
        <p:nvPicPr>
          <p:cNvPr id="77841" name="Picture 18" descr="Nokia_Smiler_phone_front_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5113" y="2565400"/>
            <a:ext cx="111283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42" name="Oval 19"/>
          <p:cNvSpPr>
            <a:spLocks noChangeArrowheads="1"/>
          </p:cNvSpPr>
          <p:nvPr/>
        </p:nvSpPr>
        <p:spPr bwMode="auto">
          <a:xfrm>
            <a:off x="900113" y="3573463"/>
            <a:ext cx="7127875" cy="1008062"/>
          </a:xfrm>
          <a:prstGeom prst="ellips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i-FI">
              <a:latin typeface="Calibri" pitchFamily="34" charset="0"/>
            </a:endParaRPr>
          </a:p>
        </p:txBody>
      </p:sp>
      <p:sp>
        <p:nvSpPr>
          <p:cNvPr id="77843" name="Line 20"/>
          <p:cNvSpPr>
            <a:spLocks noChangeShapeType="1"/>
          </p:cNvSpPr>
          <p:nvPr/>
        </p:nvSpPr>
        <p:spPr bwMode="auto">
          <a:xfrm>
            <a:off x="4932363" y="4076700"/>
            <a:ext cx="215900" cy="1152525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Text Box 21"/>
          <p:cNvSpPr txBox="1">
            <a:spLocks noChangeArrowheads="1"/>
          </p:cNvSpPr>
          <p:nvPr/>
        </p:nvSpPr>
        <p:spPr bwMode="auto">
          <a:xfrm>
            <a:off x="4067175" y="5189538"/>
            <a:ext cx="482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  <a:t>Media Security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4000"/>
              <a:t>Prevent the called party to see who the calling party is 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4000"/>
              <a:t>(built into PAI, SIP Identity)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fi-FI" sz="4000"/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685800" y="-26988"/>
            <a:ext cx="7772400" cy="147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How to build privacy into SIP?</a:t>
            </a:r>
            <a:br>
              <a:rPr lang="en-US" sz="320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Privacy for the </a:t>
            </a:r>
            <a:r>
              <a:rPr lang="en-US" sz="3200">
                <a:solidFill>
                  <a:srgbClr val="800000"/>
                </a:solidFill>
                <a:latin typeface="Calibri" pitchFamily="34" charset="0"/>
              </a:rPr>
              <a:t>calling party</a:t>
            </a:r>
            <a:endParaRPr lang="fi-FI" sz="3200">
              <a:solidFill>
                <a:srgbClr val="8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Identity Hiding</a:t>
            </a:r>
            <a:endParaRPr lang="fi-FI" smtClean="0"/>
          </a:p>
        </p:txBody>
      </p:sp>
      <p:pic>
        <p:nvPicPr>
          <p:cNvPr id="79874" name="Picture 3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1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4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67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Line 5"/>
          <p:cNvSpPr>
            <a:spLocks noChangeShapeType="1"/>
          </p:cNvSpPr>
          <p:nvPr/>
        </p:nvSpPr>
        <p:spPr bwMode="auto">
          <a:xfrm flipV="1">
            <a:off x="1258888" y="2935288"/>
            <a:ext cx="1673225" cy="6381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77" name="Line 6"/>
          <p:cNvSpPr>
            <a:spLocks noChangeShapeType="1"/>
          </p:cNvSpPr>
          <p:nvPr/>
        </p:nvSpPr>
        <p:spPr bwMode="auto">
          <a:xfrm>
            <a:off x="3617913" y="3011488"/>
            <a:ext cx="1828800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78" name="Line 7"/>
          <p:cNvSpPr>
            <a:spLocks noChangeShapeType="1"/>
          </p:cNvSpPr>
          <p:nvPr/>
        </p:nvSpPr>
        <p:spPr bwMode="auto">
          <a:xfrm>
            <a:off x="6132513" y="3011488"/>
            <a:ext cx="1524000" cy="60960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79" name="Line 8"/>
          <p:cNvSpPr>
            <a:spLocks noChangeShapeType="1"/>
          </p:cNvSpPr>
          <p:nvPr/>
        </p:nvSpPr>
        <p:spPr bwMode="auto">
          <a:xfrm>
            <a:off x="1295400" y="4078288"/>
            <a:ext cx="6480175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80" name="Text Box 10"/>
          <p:cNvSpPr txBox="1">
            <a:spLocks noChangeArrowheads="1"/>
          </p:cNvSpPr>
          <p:nvPr/>
        </p:nvSpPr>
        <p:spPr bwMode="auto">
          <a:xfrm>
            <a:off x="4859338" y="32845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B</a:t>
            </a:r>
          </a:p>
        </p:txBody>
      </p:sp>
      <p:pic>
        <p:nvPicPr>
          <p:cNvPr id="79881" name="Picture 12" descr="phone_black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1663"/>
            <a:ext cx="1296988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2" name="Rectangle 13"/>
          <p:cNvSpPr>
            <a:spLocks noChangeArrowheads="1"/>
          </p:cNvSpPr>
          <p:nvPr/>
        </p:nvSpPr>
        <p:spPr bwMode="auto">
          <a:xfrm>
            <a:off x="468313" y="4365625"/>
            <a:ext cx="663575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Alice</a:t>
            </a:r>
          </a:p>
        </p:txBody>
      </p:sp>
      <p:sp>
        <p:nvSpPr>
          <p:cNvPr id="79883" name="Text Box 14"/>
          <p:cNvSpPr txBox="1">
            <a:spLocks noChangeArrowheads="1"/>
          </p:cNvSpPr>
          <p:nvPr/>
        </p:nvSpPr>
        <p:spPr bwMode="auto">
          <a:xfrm>
            <a:off x="2411413" y="32845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A</a:t>
            </a:r>
          </a:p>
        </p:txBody>
      </p:sp>
      <p:sp>
        <p:nvSpPr>
          <p:cNvPr id="79884" name="Text Box 15"/>
          <p:cNvSpPr txBox="1">
            <a:spLocks noChangeArrowheads="1"/>
          </p:cNvSpPr>
          <p:nvPr/>
        </p:nvSpPr>
        <p:spPr bwMode="auto">
          <a:xfrm>
            <a:off x="1187450" y="2273300"/>
            <a:ext cx="1368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From: Alice To: </a:t>
            </a:r>
            <a:r>
              <a:rPr lang="en-US">
                <a:latin typeface="Calibri" pitchFamily="34" charset="0"/>
                <a:ea typeface="Gulim" pitchFamily="34" charset="-127"/>
              </a:rPr>
              <a:t>Bob</a:t>
            </a:r>
          </a:p>
        </p:txBody>
      </p:sp>
      <p:sp>
        <p:nvSpPr>
          <p:cNvPr id="79885" name="Rectangle 17"/>
          <p:cNvSpPr>
            <a:spLocks noChangeArrowheads="1"/>
          </p:cNvSpPr>
          <p:nvPr/>
        </p:nvSpPr>
        <p:spPr bwMode="auto">
          <a:xfrm>
            <a:off x="8243888" y="4510088"/>
            <a:ext cx="563562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Bob</a:t>
            </a:r>
          </a:p>
        </p:txBody>
      </p:sp>
      <p:pic>
        <p:nvPicPr>
          <p:cNvPr id="79886" name="Picture 18" descr="Nokia_Smiler_phone_front_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5113" y="2565400"/>
            <a:ext cx="111283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7" name="Oval 19"/>
          <p:cNvSpPr>
            <a:spLocks noChangeArrowheads="1"/>
          </p:cNvSpPr>
          <p:nvPr/>
        </p:nvSpPr>
        <p:spPr bwMode="auto">
          <a:xfrm>
            <a:off x="2124075" y="2636838"/>
            <a:ext cx="215900" cy="215900"/>
          </a:xfrm>
          <a:prstGeom prst="ellips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i-FI">
              <a:latin typeface="Calibri" pitchFamily="34" charset="0"/>
            </a:endParaRPr>
          </a:p>
        </p:txBody>
      </p:sp>
      <p:sp>
        <p:nvSpPr>
          <p:cNvPr id="79888" name="Line 20"/>
          <p:cNvSpPr>
            <a:spLocks noChangeShapeType="1"/>
          </p:cNvSpPr>
          <p:nvPr/>
        </p:nvSpPr>
        <p:spPr bwMode="auto">
          <a:xfrm flipH="1">
            <a:off x="1979613" y="2924175"/>
            <a:ext cx="215900" cy="2881313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Text Box 21"/>
          <p:cNvSpPr txBox="1">
            <a:spLocks noChangeArrowheads="1"/>
          </p:cNvSpPr>
          <p:nvPr/>
        </p:nvSpPr>
        <p:spPr bwMode="auto">
          <a:xfrm>
            <a:off x="684213" y="5876925"/>
            <a:ext cx="3384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  <a:t>Please do not disclose my name.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Identity Hiding</a:t>
            </a:r>
            <a:endParaRPr lang="fi-FI" smtClean="0"/>
          </a:p>
        </p:txBody>
      </p:sp>
      <p:pic>
        <p:nvPicPr>
          <p:cNvPr id="80898" name="Picture 3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1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4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67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0" name="Line 5"/>
          <p:cNvSpPr>
            <a:spLocks noChangeShapeType="1"/>
          </p:cNvSpPr>
          <p:nvPr/>
        </p:nvSpPr>
        <p:spPr bwMode="auto">
          <a:xfrm flipV="1">
            <a:off x="1258888" y="2935288"/>
            <a:ext cx="1673225" cy="6381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01" name="Line 6"/>
          <p:cNvSpPr>
            <a:spLocks noChangeShapeType="1"/>
          </p:cNvSpPr>
          <p:nvPr/>
        </p:nvSpPr>
        <p:spPr bwMode="auto">
          <a:xfrm>
            <a:off x="3617913" y="3011488"/>
            <a:ext cx="1828800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02" name="Line 7"/>
          <p:cNvSpPr>
            <a:spLocks noChangeShapeType="1"/>
          </p:cNvSpPr>
          <p:nvPr/>
        </p:nvSpPr>
        <p:spPr bwMode="auto">
          <a:xfrm>
            <a:off x="6132513" y="3011488"/>
            <a:ext cx="1524000" cy="60960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03" name="Line 8"/>
          <p:cNvSpPr>
            <a:spLocks noChangeShapeType="1"/>
          </p:cNvSpPr>
          <p:nvPr/>
        </p:nvSpPr>
        <p:spPr bwMode="auto">
          <a:xfrm>
            <a:off x="1295400" y="4078288"/>
            <a:ext cx="6480175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04" name="Text Box 9"/>
          <p:cNvSpPr txBox="1">
            <a:spLocks noChangeArrowheads="1"/>
          </p:cNvSpPr>
          <p:nvPr/>
        </p:nvSpPr>
        <p:spPr bwMode="auto">
          <a:xfrm>
            <a:off x="4876800" y="32591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B</a:t>
            </a:r>
          </a:p>
        </p:txBody>
      </p:sp>
      <p:pic>
        <p:nvPicPr>
          <p:cNvPr id="80905" name="Picture 10" descr="phone_black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1663"/>
            <a:ext cx="1296988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6" name="Rectangle 11"/>
          <p:cNvSpPr>
            <a:spLocks noChangeArrowheads="1"/>
          </p:cNvSpPr>
          <p:nvPr/>
        </p:nvSpPr>
        <p:spPr bwMode="auto">
          <a:xfrm>
            <a:off x="468313" y="4365625"/>
            <a:ext cx="663575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Alice</a:t>
            </a:r>
          </a:p>
        </p:txBody>
      </p:sp>
      <p:sp>
        <p:nvSpPr>
          <p:cNvPr id="80907" name="Text Box 12"/>
          <p:cNvSpPr txBox="1">
            <a:spLocks noChangeArrowheads="1"/>
          </p:cNvSpPr>
          <p:nvPr/>
        </p:nvSpPr>
        <p:spPr bwMode="auto">
          <a:xfrm>
            <a:off x="2303463" y="32591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A</a:t>
            </a:r>
          </a:p>
        </p:txBody>
      </p:sp>
      <p:sp>
        <p:nvSpPr>
          <p:cNvPr id="80908" name="Text Box 13"/>
          <p:cNvSpPr txBox="1">
            <a:spLocks noChangeArrowheads="1"/>
          </p:cNvSpPr>
          <p:nvPr/>
        </p:nvSpPr>
        <p:spPr bwMode="auto">
          <a:xfrm>
            <a:off x="3635375" y="2060575"/>
            <a:ext cx="2087563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From: anonymous To: </a:t>
            </a:r>
            <a:r>
              <a:rPr lang="en-US">
                <a:latin typeface="Calibri" pitchFamily="34" charset="0"/>
                <a:ea typeface="Gulim" pitchFamily="34" charset="-127"/>
              </a:rPr>
              <a:t>Bob</a:t>
            </a:r>
          </a:p>
        </p:txBody>
      </p:sp>
      <p:sp>
        <p:nvSpPr>
          <p:cNvPr id="80909" name="Rectangle 14"/>
          <p:cNvSpPr>
            <a:spLocks noChangeArrowheads="1"/>
          </p:cNvSpPr>
          <p:nvPr/>
        </p:nvSpPr>
        <p:spPr bwMode="auto">
          <a:xfrm>
            <a:off x="8243888" y="4510088"/>
            <a:ext cx="563562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Bob</a:t>
            </a:r>
          </a:p>
        </p:txBody>
      </p:sp>
      <p:pic>
        <p:nvPicPr>
          <p:cNvPr id="80910" name="Picture 15" descr="Nokia_Smiler_phone_front_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5113" y="2565400"/>
            <a:ext cx="111283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11" name="Oval 16"/>
          <p:cNvSpPr>
            <a:spLocks noChangeArrowheads="1"/>
          </p:cNvSpPr>
          <p:nvPr/>
        </p:nvSpPr>
        <p:spPr bwMode="auto">
          <a:xfrm>
            <a:off x="2700338" y="2565400"/>
            <a:ext cx="1008062" cy="863600"/>
          </a:xfrm>
          <a:prstGeom prst="ellips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i-FI">
              <a:latin typeface="Calibri" pitchFamily="34" charset="0"/>
            </a:endParaRPr>
          </a:p>
        </p:txBody>
      </p:sp>
      <p:sp>
        <p:nvSpPr>
          <p:cNvPr id="80912" name="Line 17"/>
          <p:cNvSpPr>
            <a:spLocks noChangeShapeType="1"/>
          </p:cNvSpPr>
          <p:nvPr/>
        </p:nvSpPr>
        <p:spPr bwMode="auto">
          <a:xfrm flipH="1">
            <a:off x="1979613" y="3284538"/>
            <a:ext cx="792162" cy="252095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Text Box 18"/>
          <p:cNvSpPr txBox="1">
            <a:spLocks noChangeArrowheads="1"/>
          </p:cNvSpPr>
          <p:nvPr/>
        </p:nvSpPr>
        <p:spPr bwMode="auto">
          <a:xfrm>
            <a:off x="1042988" y="5876925"/>
            <a:ext cx="23034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  <a:t>Enforcement of </a:t>
            </a:r>
            <a:b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</a:br>
            <a: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  <a:t>identity hiding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3600"/>
              <a:t>But my media traffic still reveals my IP address...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3600"/>
              <a:t>(see RFC </a:t>
            </a:r>
            <a:r>
              <a:rPr lang="fi-FI" sz="3600"/>
              <a:t>5767/RFC 5379 )</a:t>
            </a:r>
          </a:p>
        </p:txBody>
      </p:sp>
      <p:sp>
        <p:nvSpPr>
          <p:cNvPr id="81922" name="Rectangle 4"/>
          <p:cNvSpPr>
            <a:spLocks noChangeArrowheads="1"/>
          </p:cNvSpPr>
          <p:nvPr/>
        </p:nvSpPr>
        <p:spPr bwMode="auto">
          <a:xfrm>
            <a:off x="685800" y="-26988"/>
            <a:ext cx="7772400" cy="147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How to build privacy into SIP?</a:t>
            </a:r>
            <a:br>
              <a:rPr lang="en-US" sz="320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3200">
                <a:solidFill>
                  <a:schemeClr val="tx2"/>
                </a:solidFill>
                <a:latin typeface="Calibri" pitchFamily="34" charset="0"/>
              </a:rPr>
              <a:t>Privacy for the </a:t>
            </a:r>
            <a:r>
              <a:rPr lang="en-US" sz="3200">
                <a:solidFill>
                  <a:srgbClr val="800000"/>
                </a:solidFill>
                <a:latin typeface="Calibri" pitchFamily="34" charset="0"/>
              </a:rPr>
              <a:t>calling party</a:t>
            </a:r>
            <a:endParaRPr lang="fi-FI" sz="3200">
              <a:solidFill>
                <a:srgbClr val="8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in the IETF, cont.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200" smtClean="0"/>
              <a:t>Later, the following RFCs were written:</a:t>
            </a:r>
          </a:p>
          <a:p>
            <a:pPr lvl="1"/>
            <a:r>
              <a:rPr lang="en-US" sz="1900" smtClean="0"/>
              <a:t>”</a:t>
            </a:r>
            <a:r>
              <a:rPr lang="en-US" sz="1900" b="1" i="1" smtClean="0"/>
              <a:t>Guidelines for Writing RFC Text on Security Considerations</a:t>
            </a:r>
            <a:r>
              <a:rPr lang="en-US" sz="1900" smtClean="0"/>
              <a:t>” RFC 3552, </a:t>
            </a:r>
          </a:p>
          <a:p>
            <a:pPr lvl="1"/>
            <a:r>
              <a:rPr lang="en-US" sz="1900" smtClean="0"/>
              <a:t>”</a:t>
            </a:r>
            <a:r>
              <a:rPr lang="en-US" sz="1900" b="1" i="1" smtClean="0"/>
              <a:t>Internet Security Glossary</a:t>
            </a:r>
            <a:r>
              <a:rPr lang="en-US" sz="1900" smtClean="0"/>
              <a:t>” RFC 4949, and </a:t>
            </a:r>
          </a:p>
          <a:p>
            <a:pPr lvl="1"/>
            <a:r>
              <a:rPr lang="en-US" sz="1900" smtClean="0"/>
              <a:t>”</a:t>
            </a:r>
            <a:r>
              <a:rPr lang="en-US" sz="1900" b="1" i="1" smtClean="0"/>
              <a:t>Writing Protocol Models</a:t>
            </a:r>
            <a:r>
              <a:rPr lang="en-US" sz="1900" smtClean="0"/>
              <a:t>” RFC 4101</a:t>
            </a:r>
          </a:p>
          <a:p>
            <a:r>
              <a:rPr lang="en-US" sz="2200" smtClean="0"/>
              <a:t>These documents …  </a:t>
            </a:r>
          </a:p>
          <a:p>
            <a:pPr lvl="1"/>
            <a:r>
              <a:rPr lang="en-US" sz="1900" smtClean="0"/>
              <a:t>Introduce terminology, </a:t>
            </a:r>
          </a:p>
          <a:p>
            <a:pPr lvl="1"/>
            <a:r>
              <a:rPr lang="en-US" sz="1900" smtClean="0"/>
              <a:t>Illustrate the security threat model, and </a:t>
            </a:r>
          </a:p>
          <a:p>
            <a:pPr lvl="1"/>
            <a:r>
              <a:rPr lang="en-US" sz="1900" smtClean="0"/>
              <a:t>Provide guidance for incorporating security in the design protocols and architectures.</a:t>
            </a:r>
          </a:p>
          <a:p>
            <a:r>
              <a:rPr lang="en-US" sz="2200" smtClean="0"/>
              <a:t>Practically, most authors just copy the security consideration text from other documents and adjust it slightly. </a:t>
            </a:r>
          </a:p>
          <a:p>
            <a:r>
              <a:rPr lang="en-US" sz="2200" smtClean="0"/>
              <a:t>Public discussion about current security challenges at every IETF meeting: Security Area Open Meeting </a:t>
            </a:r>
          </a:p>
          <a:p>
            <a:pPr lvl="1"/>
            <a:r>
              <a:rPr lang="en-US" sz="1900" smtClean="0"/>
              <a:t>Public mailing list: </a:t>
            </a:r>
            <a:r>
              <a:rPr lang="en-US" sz="1900" u="sng" smtClean="0">
                <a:solidFill>
                  <a:srgbClr val="0000FF"/>
                </a:solidFill>
                <a:ea typeface="Consolas" pitchFamily="49" charset="0"/>
                <a:cs typeface="Calibri" pitchFamily="34" charset="0"/>
              </a:rPr>
              <a:t>https://www.ietf.org/mailman/listinfo/saag</a:t>
            </a:r>
            <a:endParaRPr lang="en-US" sz="1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Address Hiding</a:t>
            </a:r>
            <a:endParaRPr lang="fi-FI" smtClean="0"/>
          </a:p>
        </p:txBody>
      </p:sp>
      <p:pic>
        <p:nvPicPr>
          <p:cNvPr id="83972" name="Picture 3" descr="sip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21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3" name="Picture 4" descr="sip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67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4" name="Line 5"/>
          <p:cNvSpPr>
            <a:spLocks noChangeShapeType="1"/>
          </p:cNvSpPr>
          <p:nvPr/>
        </p:nvSpPr>
        <p:spPr bwMode="auto">
          <a:xfrm flipV="1">
            <a:off x="1258888" y="2935288"/>
            <a:ext cx="1673225" cy="6381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75" name="Line 6"/>
          <p:cNvSpPr>
            <a:spLocks noChangeShapeType="1"/>
          </p:cNvSpPr>
          <p:nvPr/>
        </p:nvSpPr>
        <p:spPr bwMode="auto">
          <a:xfrm>
            <a:off x="3617913" y="3011488"/>
            <a:ext cx="1828800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76" name="Line 7"/>
          <p:cNvSpPr>
            <a:spLocks noChangeShapeType="1"/>
          </p:cNvSpPr>
          <p:nvPr/>
        </p:nvSpPr>
        <p:spPr bwMode="auto">
          <a:xfrm>
            <a:off x="6132513" y="3011488"/>
            <a:ext cx="1524000" cy="60960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77" name="Line 8"/>
          <p:cNvSpPr>
            <a:spLocks noChangeShapeType="1"/>
          </p:cNvSpPr>
          <p:nvPr/>
        </p:nvSpPr>
        <p:spPr bwMode="auto">
          <a:xfrm flipV="1">
            <a:off x="4932363" y="4078288"/>
            <a:ext cx="2843212" cy="1438275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78" name="Text Box 9"/>
          <p:cNvSpPr txBox="1">
            <a:spLocks noChangeArrowheads="1"/>
          </p:cNvSpPr>
          <p:nvPr/>
        </p:nvSpPr>
        <p:spPr bwMode="auto">
          <a:xfrm>
            <a:off x="4859338" y="32845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B</a:t>
            </a:r>
          </a:p>
        </p:txBody>
      </p:sp>
      <p:pic>
        <p:nvPicPr>
          <p:cNvPr id="83979" name="Picture 10" descr="phone_black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41663"/>
            <a:ext cx="1296988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80" name="Rectangle 11"/>
          <p:cNvSpPr>
            <a:spLocks noChangeArrowheads="1"/>
          </p:cNvSpPr>
          <p:nvPr/>
        </p:nvSpPr>
        <p:spPr bwMode="auto">
          <a:xfrm>
            <a:off x="468313" y="4365625"/>
            <a:ext cx="663575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Alice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2411413" y="32845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A</a:t>
            </a:r>
          </a:p>
        </p:txBody>
      </p:sp>
      <p:sp>
        <p:nvSpPr>
          <p:cNvPr id="83982" name="Text Box 13"/>
          <p:cNvSpPr txBox="1">
            <a:spLocks noChangeArrowheads="1"/>
          </p:cNvSpPr>
          <p:nvPr/>
        </p:nvSpPr>
        <p:spPr bwMode="auto">
          <a:xfrm>
            <a:off x="1187450" y="2273300"/>
            <a:ext cx="1368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From: Alice To: </a:t>
            </a:r>
            <a:r>
              <a:rPr lang="en-US">
                <a:latin typeface="Calibri" pitchFamily="34" charset="0"/>
                <a:ea typeface="Gulim" pitchFamily="34" charset="-127"/>
              </a:rPr>
              <a:t>Bob</a:t>
            </a:r>
          </a:p>
        </p:txBody>
      </p:sp>
      <p:sp>
        <p:nvSpPr>
          <p:cNvPr id="83983" name="Rectangle 14"/>
          <p:cNvSpPr>
            <a:spLocks noChangeArrowheads="1"/>
          </p:cNvSpPr>
          <p:nvPr/>
        </p:nvSpPr>
        <p:spPr bwMode="auto">
          <a:xfrm>
            <a:off x="8243888" y="4510088"/>
            <a:ext cx="563562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Bob</a:t>
            </a:r>
          </a:p>
        </p:txBody>
      </p:sp>
      <p:pic>
        <p:nvPicPr>
          <p:cNvPr id="83984" name="Picture 15" descr="Nokia_Smiler_phone_front_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85113" y="2565400"/>
            <a:ext cx="111283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85" name="Oval 16"/>
          <p:cNvSpPr>
            <a:spLocks noChangeArrowheads="1"/>
          </p:cNvSpPr>
          <p:nvPr/>
        </p:nvSpPr>
        <p:spPr bwMode="auto">
          <a:xfrm>
            <a:off x="2124075" y="2636838"/>
            <a:ext cx="215900" cy="215900"/>
          </a:xfrm>
          <a:prstGeom prst="ellips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i-FI">
              <a:latin typeface="Calibri" pitchFamily="34" charset="0"/>
            </a:endParaRPr>
          </a:p>
        </p:txBody>
      </p:sp>
      <p:sp>
        <p:nvSpPr>
          <p:cNvPr id="83986" name="Line 17"/>
          <p:cNvSpPr>
            <a:spLocks noChangeShapeType="1"/>
          </p:cNvSpPr>
          <p:nvPr/>
        </p:nvSpPr>
        <p:spPr bwMode="auto">
          <a:xfrm>
            <a:off x="1116013" y="4365625"/>
            <a:ext cx="1079500" cy="719138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Text Box 18"/>
          <p:cNvSpPr txBox="1">
            <a:spLocks noChangeArrowheads="1"/>
          </p:cNvSpPr>
          <p:nvPr/>
        </p:nvSpPr>
        <p:spPr bwMode="auto">
          <a:xfrm>
            <a:off x="611188" y="5084763"/>
            <a:ext cx="3384550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  <a:t>Please do not disclose my name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  <a:t> Route my traffic through a relay.</a:t>
            </a: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>
            <p:ph idx="1"/>
          </p:nvPr>
        </p:nvGraphicFramePr>
        <p:xfrm>
          <a:off x="4067175" y="4941888"/>
          <a:ext cx="806450" cy="1200150"/>
        </p:xfrm>
        <a:graphic>
          <a:graphicData uri="http://schemas.openxmlformats.org/presentationml/2006/ole">
            <p:oleObj spid="_x0000_s83970" name="Visio" r:id="rId6" imgW="805919" imgH="1199665" progId="Visio.Drawing.11">
              <p:embed/>
            </p:oleObj>
          </a:graphicData>
        </a:graphic>
      </p:graphicFrame>
      <p:sp>
        <p:nvSpPr>
          <p:cNvPr id="83988" name="Line 21"/>
          <p:cNvSpPr>
            <a:spLocks noChangeShapeType="1"/>
          </p:cNvSpPr>
          <p:nvPr/>
        </p:nvSpPr>
        <p:spPr bwMode="auto">
          <a:xfrm>
            <a:off x="1258888" y="4221163"/>
            <a:ext cx="2736850" cy="129540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9" name="Oval 22"/>
          <p:cNvSpPr>
            <a:spLocks noChangeArrowheads="1"/>
          </p:cNvSpPr>
          <p:nvPr/>
        </p:nvSpPr>
        <p:spPr bwMode="auto">
          <a:xfrm>
            <a:off x="827088" y="4149725"/>
            <a:ext cx="215900" cy="215900"/>
          </a:xfrm>
          <a:prstGeom prst="ellips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i-FI">
              <a:latin typeface="Calibri" pitchFamily="34" charset="0"/>
            </a:endParaRPr>
          </a:p>
        </p:txBody>
      </p:sp>
      <p:sp>
        <p:nvSpPr>
          <p:cNvPr id="83990" name="Line 23"/>
          <p:cNvSpPr>
            <a:spLocks noChangeShapeType="1"/>
          </p:cNvSpPr>
          <p:nvPr/>
        </p:nvSpPr>
        <p:spPr bwMode="auto">
          <a:xfrm>
            <a:off x="2268538" y="2924175"/>
            <a:ext cx="0" cy="2160588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Text Box 24"/>
          <p:cNvSpPr txBox="1">
            <a:spLocks noChangeArrowheads="1"/>
          </p:cNvSpPr>
          <p:nvPr/>
        </p:nvSpPr>
        <p:spPr bwMode="auto">
          <a:xfrm>
            <a:off x="3563938" y="6092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Relay</a:t>
            </a:r>
          </a:p>
        </p:txBody>
      </p:sp>
      <p:sp>
        <p:nvSpPr>
          <p:cNvPr id="83992" name="Oval 25"/>
          <p:cNvSpPr>
            <a:spLocks noChangeArrowheads="1"/>
          </p:cNvSpPr>
          <p:nvPr/>
        </p:nvSpPr>
        <p:spPr bwMode="auto">
          <a:xfrm>
            <a:off x="3924300" y="4868863"/>
            <a:ext cx="1152525" cy="1368425"/>
          </a:xfrm>
          <a:prstGeom prst="ellips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i-FI">
              <a:latin typeface="Calibri" pitchFamily="34" charset="0"/>
            </a:endParaRPr>
          </a:p>
        </p:txBody>
      </p:sp>
      <p:sp>
        <p:nvSpPr>
          <p:cNvPr id="83993" name="Line 26"/>
          <p:cNvSpPr>
            <a:spLocks noChangeShapeType="1"/>
          </p:cNvSpPr>
          <p:nvPr/>
        </p:nvSpPr>
        <p:spPr bwMode="auto">
          <a:xfrm>
            <a:off x="5148263" y="5445125"/>
            <a:ext cx="1223962" cy="73025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Text Box 27"/>
          <p:cNvSpPr txBox="1">
            <a:spLocks noChangeArrowheads="1"/>
          </p:cNvSpPr>
          <p:nvPr/>
        </p:nvSpPr>
        <p:spPr bwMode="auto">
          <a:xfrm>
            <a:off x="5435600" y="5589588"/>
            <a:ext cx="2736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  <a:t>Enforcement of </a:t>
            </a:r>
            <a:b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</a:br>
            <a: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  <a:t>IP address hiding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26988"/>
            <a:ext cx="7772400" cy="1470026"/>
          </a:xfrm>
        </p:spPr>
        <p:txBody>
          <a:bodyPr/>
          <a:lstStyle/>
          <a:p>
            <a:r>
              <a:rPr lang="en-US" sz="3200" smtClean="0"/>
              <a:t>How to build privacy into SIP?</a:t>
            </a:r>
            <a:br>
              <a:rPr lang="en-US" sz="3200" smtClean="0"/>
            </a:br>
            <a:r>
              <a:rPr lang="en-US" sz="3200" smtClean="0"/>
              <a:t>Privacy for the </a:t>
            </a:r>
            <a:r>
              <a:rPr lang="en-US" sz="3200" smtClean="0">
                <a:solidFill>
                  <a:srgbClr val="800000"/>
                </a:solidFill>
              </a:rPr>
              <a:t>called party</a:t>
            </a:r>
            <a:endParaRPr lang="fi-FI" sz="3200" smtClean="0">
              <a:solidFill>
                <a:srgbClr val="80000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55900"/>
            <a:ext cx="6400800" cy="17526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4000"/>
              <a:t>I also want to provide some privacy properties for the receiver. They should be able to decide what calls to receive and how to treat them.</a:t>
            </a:r>
            <a:endParaRPr lang="fi-FI" sz="4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Unwanted Communication Attempts</a:t>
            </a:r>
            <a:endParaRPr lang="fi-FI" sz="4000" smtClean="0"/>
          </a:p>
        </p:txBody>
      </p:sp>
      <p:pic>
        <p:nvPicPr>
          <p:cNvPr id="86018" name="Picture 3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1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9" name="Picture 4" descr="sip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67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Line 5"/>
          <p:cNvSpPr>
            <a:spLocks noChangeShapeType="1"/>
          </p:cNvSpPr>
          <p:nvPr/>
        </p:nvSpPr>
        <p:spPr bwMode="auto">
          <a:xfrm flipV="1">
            <a:off x="1258888" y="2935288"/>
            <a:ext cx="1673225" cy="6381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21" name="Line 6"/>
          <p:cNvSpPr>
            <a:spLocks noChangeShapeType="1"/>
          </p:cNvSpPr>
          <p:nvPr/>
        </p:nvSpPr>
        <p:spPr bwMode="auto">
          <a:xfrm>
            <a:off x="3617913" y="3011488"/>
            <a:ext cx="1828800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22" name="Line 7"/>
          <p:cNvSpPr>
            <a:spLocks noChangeShapeType="1"/>
          </p:cNvSpPr>
          <p:nvPr/>
        </p:nvSpPr>
        <p:spPr bwMode="auto">
          <a:xfrm>
            <a:off x="6132513" y="3011488"/>
            <a:ext cx="1524000" cy="60960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23" name="Text Box 9"/>
          <p:cNvSpPr txBox="1">
            <a:spLocks noChangeArrowheads="1"/>
          </p:cNvSpPr>
          <p:nvPr/>
        </p:nvSpPr>
        <p:spPr bwMode="auto">
          <a:xfrm>
            <a:off x="4859338" y="32845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B</a:t>
            </a:r>
          </a:p>
        </p:txBody>
      </p:sp>
      <p:pic>
        <p:nvPicPr>
          <p:cNvPr id="86024" name="Picture 10" descr="phone_black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1663"/>
            <a:ext cx="1296988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5" name="Rectangle 11"/>
          <p:cNvSpPr>
            <a:spLocks noChangeArrowheads="1"/>
          </p:cNvSpPr>
          <p:nvPr/>
        </p:nvSpPr>
        <p:spPr bwMode="auto">
          <a:xfrm>
            <a:off x="468313" y="4365625"/>
            <a:ext cx="663575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Alice</a:t>
            </a:r>
          </a:p>
        </p:txBody>
      </p:sp>
      <p:sp>
        <p:nvSpPr>
          <p:cNvPr id="86026" name="Text Box 12"/>
          <p:cNvSpPr txBox="1">
            <a:spLocks noChangeArrowheads="1"/>
          </p:cNvSpPr>
          <p:nvPr/>
        </p:nvSpPr>
        <p:spPr bwMode="auto">
          <a:xfrm>
            <a:off x="2411413" y="32845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A</a:t>
            </a:r>
          </a:p>
        </p:txBody>
      </p:sp>
      <p:sp>
        <p:nvSpPr>
          <p:cNvPr id="86027" name="Rectangle 14"/>
          <p:cNvSpPr>
            <a:spLocks noChangeArrowheads="1"/>
          </p:cNvSpPr>
          <p:nvPr/>
        </p:nvSpPr>
        <p:spPr bwMode="auto">
          <a:xfrm>
            <a:off x="8243888" y="4510088"/>
            <a:ext cx="563562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Bob</a:t>
            </a:r>
          </a:p>
        </p:txBody>
      </p:sp>
      <p:pic>
        <p:nvPicPr>
          <p:cNvPr id="86028" name="Picture 15" descr="Nokia_Smiler_phone_front_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5113" y="2565400"/>
            <a:ext cx="111283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9" name="Oval 24"/>
          <p:cNvSpPr>
            <a:spLocks noChangeArrowheads="1"/>
          </p:cNvSpPr>
          <p:nvPr/>
        </p:nvSpPr>
        <p:spPr bwMode="auto">
          <a:xfrm>
            <a:off x="5219700" y="2492375"/>
            <a:ext cx="1152525" cy="1368425"/>
          </a:xfrm>
          <a:prstGeom prst="ellips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i-FI">
              <a:latin typeface="Calibri" pitchFamily="34" charset="0"/>
            </a:endParaRPr>
          </a:p>
        </p:txBody>
      </p:sp>
      <p:sp>
        <p:nvSpPr>
          <p:cNvPr id="86030" name="Line 25"/>
          <p:cNvSpPr>
            <a:spLocks noChangeShapeType="1"/>
          </p:cNvSpPr>
          <p:nvPr/>
        </p:nvSpPr>
        <p:spPr bwMode="auto">
          <a:xfrm flipH="1" flipV="1">
            <a:off x="6372225" y="2708275"/>
            <a:ext cx="1368425" cy="144463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Text Box 26"/>
          <p:cNvSpPr txBox="1">
            <a:spLocks noChangeArrowheads="1"/>
          </p:cNvSpPr>
          <p:nvPr/>
        </p:nvSpPr>
        <p:spPr bwMode="auto">
          <a:xfrm>
            <a:off x="5938838" y="1304925"/>
            <a:ext cx="2736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  <a:t>Policies to control communication “Buddy List”</a:t>
            </a:r>
          </a:p>
        </p:txBody>
      </p:sp>
      <p:sp>
        <p:nvSpPr>
          <p:cNvPr id="86032" name="Text Box 28"/>
          <p:cNvSpPr txBox="1">
            <a:spLocks noChangeArrowheads="1"/>
          </p:cNvSpPr>
          <p:nvPr/>
        </p:nvSpPr>
        <p:spPr bwMode="auto">
          <a:xfrm>
            <a:off x="3348038" y="1916113"/>
            <a:ext cx="1368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From: Alice To: </a:t>
            </a:r>
            <a:r>
              <a:rPr lang="en-US">
                <a:latin typeface="Calibri" pitchFamily="34" charset="0"/>
                <a:ea typeface="Gulim" pitchFamily="34" charset="-127"/>
              </a:rPr>
              <a:t>Bob</a:t>
            </a:r>
          </a:p>
        </p:txBody>
      </p:sp>
      <p:sp>
        <p:nvSpPr>
          <p:cNvPr id="86033" name="Rectangle 29"/>
          <p:cNvSpPr>
            <a:spLocks noChangeArrowheads="1"/>
          </p:cNvSpPr>
          <p:nvPr/>
        </p:nvSpPr>
        <p:spPr bwMode="auto">
          <a:xfrm>
            <a:off x="684213" y="6005513"/>
            <a:ext cx="7402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Technical work in Common Policy, Presence Authorization Policy, etc. </a:t>
            </a:r>
            <a:br>
              <a:rPr lang="en-US" sz="2000">
                <a:latin typeface="Calibri" pitchFamily="34" charset="0"/>
              </a:rPr>
            </a:br>
            <a:r>
              <a:rPr lang="en-US" sz="2000">
                <a:latin typeface="Calibri" pitchFamily="34" charset="0"/>
              </a:rPr>
              <a:t>The entire presence architecture is applicable.</a:t>
            </a:r>
            <a:r>
              <a:rPr lang="en-US" sz="1000">
                <a:latin typeface="Calibri" pitchFamily="34" charset="0"/>
              </a:rPr>
              <a:t> </a:t>
            </a:r>
            <a:endParaRPr lang="fi-FI" sz="10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26988"/>
            <a:ext cx="7772400" cy="1470026"/>
          </a:xfrm>
        </p:spPr>
        <p:txBody>
          <a:bodyPr/>
          <a:lstStyle/>
          <a:p>
            <a:r>
              <a:rPr lang="en-US" sz="3200" smtClean="0"/>
              <a:t>How to build privacy into SIP?</a:t>
            </a:r>
            <a:br>
              <a:rPr lang="en-US" sz="3200" smtClean="0"/>
            </a:br>
            <a:r>
              <a:rPr lang="en-US" sz="3200" smtClean="0"/>
              <a:t>Privacy for data sharing</a:t>
            </a:r>
            <a:endParaRPr lang="fi-FI" sz="3200" smtClean="0">
              <a:solidFill>
                <a:srgbClr val="80000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559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4000"/>
              <a:t>I want to control how my information is shared when other request access to it.</a:t>
            </a:r>
            <a:endParaRPr lang="fi-FI" sz="4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Unwanted Communication Attempts</a:t>
            </a:r>
            <a:endParaRPr lang="fi-FI" sz="4000" smtClean="0"/>
          </a:p>
        </p:txBody>
      </p:sp>
      <p:pic>
        <p:nvPicPr>
          <p:cNvPr id="88068" name="Picture 3" descr="sip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2113" y="2706688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9" name="Line 5"/>
          <p:cNvSpPr>
            <a:spLocks noChangeShapeType="1"/>
          </p:cNvSpPr>
          <p:nvPr/>
        </p:nvSpPr>
        <p:spPr bwMode="auto">
          <a:xfrm flipV="1">
            <a:off x="1258888" y="2935288"/>
            <a:ext cx="1673225" cy="6381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3617913" y="3011488"/>
            <a:ext cx="1828800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71" name="Text Box 8"/>
          <p:cNvSpPr txBox="1">
            <a:spLocks noChangeArrowheads="1"/>
          </p:cNvSpPr>
          <p:nvPr/>
        </p:nvSpPr>
        <p:spPr bwMode="auto">
          <a:xfrm>
            <a:off x="4859338" y="3043238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SIP</a:t>
            </a:r>
            <a:br>
              <a:rPr lang="en-US" sz="2400">
                <a:latin typeface="Tahoma" pitchFamily="34" charset="0"/>
                <a:ea typeface="Gulim" pitchFamily="34" charset="-127"/>
              </a:rPr>
            </a:br>
            <a:r>
              <a:rPr lang="en-US" sz="2400">
                <a:latin typeface="Tahoma" pitchFamily="34" charset="0"/>
                <a:ea typeface="Gulim" pitchFamily="34" charset="-127"/>
              </a:rPr>
              <a:t>Server</a:t>
            </a:r>
          </a:p>
        </p:txBody>
      </p:sp>
      <p:pic>
        <p:nvPicPr>
          <p:cNvPr id="88072" name="Picture 9" descr="phone_black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41663"/>
            <a:ext cx="1296988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3" name="Rectangle 10"/>
          <p:cNvSpPr>
            <a:spLocks noChangeArrowheads="1"/>
          </p:cNvSpPr>
          <p:nvPr/>
        </p:nvSpPr>
        <p:spPr bwMode="auto">
          <a:xfrm>
            <a:off x="468313" y="4365625"/>
            <a:ext cx="663575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Alice</a:t>
            </a:r>
          </a:p>
        </p:txBody>
      </p:sp>
      <p:sp>
        <p:nvSpPr>
          <p:cNvPr id="88074" name="Text Box 11"/>
          <p:cNvSpPr txBox="1">
            <a:spLocks noChangeArrowheads="1"/>
          </p:cNvSpPr>
          <p:nvPr/>
        </p:nvSpPr>
        <p:spPr bwMode="auto">
          <a:xfrm>
            <a:off x="2411413" y="32845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  <a:ea typeface="Gulim" pitchFamily="34" charset="-127"/>
              </a:rPr>
              <a:t>Proxy A</a:t>
            </a:r>
          </a:p>
        </p:txBody>
      </p:sp>
      <p:sp>
        <p:nvSpPr>
          <p:cNvPr id="88075" name="Rectangle 12"/>
          <p:cNvSpPr>
            <a:spLocks noChangeArrowheads="1"/>
          </p:cNvSpPr>
          <p:nvPr/>
        </p:nvSpPr>
        <p:spPr bwMode="auto">
          <a:xfrm>
            <a:off x="8243888" y="4510088"/>
            <a:ext cx="563562" cy="381000"/>
          </a:xfrm>
          <a:prstGeom prst="rect">
            <a:avLst/>
          </a:prstGeom>
          <a:noFill/>
          <a:ln w="9525">
            <a:noFill/>
            <a:miter lim="800000"/>
            <a:headEnd type="none" w="lg" len="lg"/>
            <a:tailEnd type="none" w="lg" len="lg"/>
          </a:ln>
        </p:spPr>
        <p:txBody>
          <a:bodyPr wrap="none" lIns="0" tIns="0">
            <a:spAutoFit/>
          </a:bodyPr>
          <a:lstStyle/>
          <a:p>
            <a:pPr algn="ctr" eaLnBrk="0" hangingPunct="0"/>
            <a:r>
              <a:rPr lang="en-US" sz="2200">
                <a:latin typeface="Tahoma" pitchFamily="34" charset="0"/>
                <a:ea typeface="Gulim" pitchFamily="34" charset="-127"/>
              </a:rPr>
              <a:t>Bob</a:t>
            </a:r>
          </a:p>
        </p:txBody>
      </p:sp>
      <p:pic>
        <p:nvPicPr>
          <p:cNvPr id="88076" name="Picture 13" descr="Nokia_Smiler_phone_front_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85113" y="2565400"/>
            <a:ext cx="1112837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7" name="Oval 14"/>
          <p:cNvSpPr>
            <a:spLocks noChangeArrowheads="1"/>
          </p:cNvSpPr>
          <p:nvPr/>
        </p:nvSpPr>
        <p:spPr bwMode="auto">
          <a:xfrm>
            <a:off x="5219700" y="1844675"/>
            <a:ext cx="1152525" cy="2376488"/>
          </a:xfrm>
          <a:prstGeom prst="ellips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i-FI">
              <a:latin typeface="Calibri" pitchFamily="34" charset="0"/>
            </a:endParaRPr>
          </a:p>
        </p:txBody>
      </p:sp>
      <p:sp>
        <p:nvSpPr>
          <p:cNvPr id="88078" name="Line 15"/>
          <p:cNvSpPr>
            <a:spLocks noChangeShapeType="1"/>
          </p:cNvSpPr>
          <p:nvPr/>
        </p:nvSpPr>
        <p:spPr bwMode="auto">
          <a:xfrm flipH="1" flipV="1">
            <a:off x="6372225" y="2708275"/>
            <a:ext cx="1368425" cy="144463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Text Box 16"/>
          <p:cNvSpPr txBox="1">
            <a:spLocks noChangeArrowheads="1"/>
          </p:cNvSpPr>
          <p:nvPr/>
        </p:nvSpPr>
        <p:spPr bwMode="auto">
          <a:xfrm>
            <a:off x="6083300" y="1304925"/>
            <a:ext cx="2736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ahoma" pitchFamily="34" charset="0"/>
                <a:ea typeface="Gulim" pitchFamily="34" charset="-127"/>
              </a:rPr>
              <a:t>Policies to control data sharing</a:t>
            </a:r>
          </a:p>
        </p:txBody>
      </p:sp>
      <p:sp>
        <p:nvSpPr>
          <p:cNvPr id="88080" name="Text Box 17"/>
          <p:cNvSpPr txBox="1">
            <a:spLocks noChangeArrowheads="1"/>
          </p:cNvSpPr>
          <p:nvPr/>
        </p:nvSpPr>
        <p:spPr bwMode="auto">
          <a:xfrm>
            <a:off x="3348038" y="1341438"/>
            <a:ext cx="1655762" cy="1338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From: Alice To: </a:t>
            </a:r>
            <a:r>
              <a:rPr lang="en-US">
                <a:latin typeface="Calibri" pitchFamily="34" charset="0"/>
                <a:ea typeface="Gulim" pitchFamily="34" charset="-127"/>
              </a:rPr>
              <a:t>Bob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  <a:ea typeface="Gulim" pitchFamily="34" charset="-127"/>
              </a:rPr>
              <a:t>Request data access</a:t>
            </a:r>
          </a:p>
        </p:txBody>
      </p:sp>
      <p:sp>
        <p:nvSpPr>
          <p:cNvPr id="88081" name="Rectangle 18"/>
          <p:cNvSpPr>
            <a:spLocks noChangeArrowheads="1"/>
          </p:cNvSpPr>
          <p:nvPr/>
        </p:nvSpPr>
        <p:spPr bwMode="auto">
          <a:xfrm>
            <a:off x="827088" y="5516563"/>
            <a:ext cx="74025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Technical work in Common Policy, Presence Authorization Policy, etc. </a:t>
            </a:r>
            <a:br>
              <a:rPr lang="en-US" sz="2000">
                <a:latin typeface="Calibri" pitchFamily="34" charset="0"/>
              </a:rPr>
            </a:br>
            <a:r>
              <a:rPr lang="en-US" sz="2000">
                <a:latin typeface="Calibri" pitchFamily="34" charset="0"/>
              </a:rPr>
              <a:t>The entire presence architecture is applicable. </a:t>
            </a:r>
          </a:p>
          <a:p>
            <a:r>
              <a:rPr lang="en-US" sz="2000">
                <a:latin typeface="Calibri" pitchFamily="34" charset="0"/>
              </a:rPr>
              <a:t>For location specific applications see also Geolocation Policy, and the </a:t>
            </a:r>
            <a:br>
              <a:rPr lang="en-US" sz="2000">
                <a:latin typeface="Calibri" pitchFamily="34" charset="0"/>
              </a:rPr>
            </a:br>
            <a:r>
              <a:rPr lang="en-US" sz="2000">
                <a:latin typeface="Calibri" pitchFamily="34" charset="0"/>
              </a:rPr>
              <a:t>Geopriv privacy architecture. </a:t>
            </a:r>
            <a:endParaRPr lang="fi-FI" sz="2000">
              <a:latin typeface="Calibri" pitchFamily="34" charset="0"/>
            </a:endParaRPr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>
            <p:ph idx="1"/>
          </p:nvPr>
        </p:nvGraphicFramePr>
        <p:xfrm>
          <a:off x="5435600" y="2132013"/>
          <a:ext cx="688975" cy="941387"/>
        </p:xfrm>
        <a:graphic>
          <a:graphicData uri="http://schemas.openxmlformats.org/presentationml/2006/ole">
            <p:oleObj spid="_x0000_s88066" name="Visio" r:id="rId6" imgW="689056" imgH="94138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Lessons Learned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TBD.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0481A-855E-4DC6-95A2-F6D6BCB90C1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IETF protocols can implicate privacy . . 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 smtClean="0"/>
              <a:t>Most protocols allow or require information about Internet endpoints to be shared (e.g., IP)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 smtClean="0"/>
              <a:t>Some protocols allows for sharing of information specifically about people (e.g., XMPP)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 smtClean="0"/>
              <a:t>Some protocols allows for direct communication between people (e.g., SIP)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We would like to provide IETF protocol designers guidelines to incorporate privacy into their work.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We described our guidelines </a:t>
            </a:r>
            <a:r>
              <a:rPr lang="en-US" sz="2800" dirty="0" err="1" smtClean="0"/>
              <a:t>in</a:t>
            </a:r>
            <a:r>
              <a:rPr lang="en-US" sz="2800" dirty="0" err="1" smtClean="0">
                <a:hlinkClick r:id="rId2"/>
              </a:rPr>
              <a:t>draft-iab-privacy-considerations</a:t>
            </a:r>
            <a:endParaRPr lang="en-US" sz="2800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Apply these guidelines in your protocol design.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From Security to Privacy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F593B-CBAB-411A-ADD9-2CA0A9741C6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E734EC-9E36-4B1C-A6E5-F92C653D55D7}" type="slidenum">
              <a:rPr lang="fi-FI"/>
              <a:pPr>
                <a:defRPr/>
              </a:pPr>
              <a:t>8</a:t>
            </a:fld>
            <a:endParaRPr lang="fi-FI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IAB Privacy Program</a:t>
            </a:r>
            <a:endParaRPr lang="fi-FI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Olaf Kolkman, the IAB Chair at that time, announced a new way of working in time for the IETF#78 meeting*. </a:t>
            </a:r>
          </a:p>
          <a:p>
            <a:pPr>
              <a:lnSpc>
                <a:spcPct val="90000"/>
              </a:lnSpc>
            </a:pPr>
            <a:r>
              <a:rPr lang="en-US" smtClean="0"/>
              <a:t>A few programs were created and the privacy program was among it**: </a:t>
            </a:r>
            <a:br>
              <a:rPr lang="en-US" smtClean="0"/>
            </a:br>
            <a:r>
              <a:rPr lang="en-US" sz="2400" smtClean="0">
                <a:hlinkClick r:id="rId2"/>
              </a:rPr>
              <a:t>http://www.iab.org/activities/programs/privacy-program/</a:t>
            </a:r>
            <a:endParaRPr lang="en-US" sz="2800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6030913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>
                <a:latin typeface="Calibri" pitchFamily="34" charset="0"/>
              </a:rPr>
              <a:t>*: Olaf’s mail can be found here:</a:t>
            </a:r>
            <a:r>
              <a:rPr lang="en-US">
                <a:latin typeface="Calibri" pitchFamily="34" charset="0"/>
                <a:hlinkClick r:id="rId3"/>
              </a:rPr>
              <a:t>http://www.ietf.org/mail-archive/web/ietf/current/msg62743.html</a:t>
            </a:r>
            <a:r>
              <a:rPr lang="en-US">
                <a:latin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pitchFamily="34" charset="0"/>
              </a:rPr>
              <a:t>**: Other programs can be found at </a:t>
            </a:r>
            <a:r>
              <a:rPr lang="en-US">
                <a:latin typeface="Calibri" pitchFamily="34" charset="0"/>
                <a:hlinkClick r:id="rId4"/>
              </a:rPr>
              <a:t>http://www.iab.org/activities/programs/</a:t>
            </a:r>
            <a:r>
              <a:rPr lang="en-US">
                <a:latin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33400" y="-96838"/>
            <a:ext cx="8229600" cy="1143001"/>
          </a:xfrm>
        </p:spPr>
        <p:txBody>
          <a:bodyPr/>
          <a:lstStyle/>
          <a:p>
            <a:r>
              <a:rPr lang="en-US" smtClean="0"/>
              <a:t>IAB Privacy Program - Roadmap 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033463"/>
            <a:ext cx="8686800" cy="5399087"/>
          </a:xfrm>
        </p:spPr>
        <p:txBody>
          <a:bodyPr/>
          <a:lstStyle/>
          <a:p>
            <a:r>
              <a:rPr lang="en-US" sz="2400" smtClean="0"/>
              <a:t>Education and awareness</a:t>
            </a:r>
          </a:p>
          <a:p>
            <a:pPr lvl="1"/>
            <a:r>
              <a:rPr lang="en-US" sz="2000" smtClean="0"/>
              <a:t>Discussion List: </a:t>
            </a:r>
            <a:r>
              <a:rPr lang="en-US" sz="2000" smtClean="0">
                <a:hlinkClick r:id="rId2"/>
              </a:rPr>
              <a:t>https://www.ietf.org/mailman/listinfo/ietf-privacy</a:t>
            </a:r>
            <a:endParaRPr lang="en-US" sz="2000" smtClean="0"/>
          </a:p>
          <a:p>
            <a:pPr lvl="1"/>
            <a:r>
              <a:rPr lang="en-US" sz="2000" smtClean="0"/>
              <a:t>IAB technical plenary talk on privacy at IETF#81 </a:t>
            </a:r>
            <a:br>
              <a:rPr lang="en-US" sz="2000" smtClean="0"/>
            </a:br>
            <a:r>
              <a:rPr lang="en-US" sz="2000" smtClean="0"/>
              <a:t>(Quebec City, Canada, July 24-29, 2011) </a:t>
            </a:r>
          </a:p>
          <a:p>
            <a:pPr lvl="1"/>
            <a:r>
              <a:rPr lang="en-US" sz="2000" smtClean="0"/>
              <a:t>Privacy plenary talk at IETF#77</a:t>
            </a:r>
          </a:p>
          <a:p>
            <a:pPr lvl="1"/>
            <a:r>
              <a:rPr lang="en-US" sz="2000" smtClean="0"/>
              <a:t>IAB/W3C/ISOC/MIT Internet Privacy Workshop (Boston, Dec. 2010)</a:t>
            </a:r>
            <a:br>
              <a:rPr lang="en-US" sz="2000" smtClean="0"/>
            </a:br>
            <a:r>
              <a:rPr lang="en-US" sz="2000" smtClean="0">
                <a:hlinkClick r:id="rId3"/>
              </a:rPr>
              <a:t>http://www.iab.org/activities/workshops/internet-privacy-workshop-2010/</a:t>
            </a:r>
            <a:endParaRPr lang="en-US" sz="2000" smtClean="0"/>
          </a:p>
          <a:p>
            <a:r>
              <a:rPr lang="en-US" sz="2400" smtClean="0"/>
              <a:t>Privacy Area Directorate</a:t>
            </a:r>
          </a:p>
          <a:p>
            <a:pPr lvl="1"/>
            <a:r>
              <a:rPr lang="en-US" sz="2000" smtClean="0"/>
              <a:t>Established in response to the Internet Privacy workshop by IETF Security Area Director Sean Turner and IETF chair Russ Housley. </a:t>
            </a:r>
          </a:p>
          <a:p>
            <a:pPr lvl="1"/>
            <a:r>
              <a:rPr lang="en-US" sz="2000" smtClean="0"/>
              <a:t>Later dissolved…</a:t>
            </a:r>
          </a:p>
          <a:p>
            <a:r>
              <a:rPr lang="en-US" sz="2400" smtClean="0">
                <a:solidFill>
                  <a:srgbClr val="000000"/>
                </a:solidFill>
              </a:rPr>
              <a:t>Privacy Terminology &amp; Privacy Guidelines</a:t>
            </a:r>
          </a:p>
          <a:p>
            <a:pPr lvl="1"/>
            <a:r>
              <a:rPr lang="en-US" sz="2000" smtClean="0">
                <a:hlinkClick r:id="rId4"/>
              </a:rPr>
              <a:t>http://tools.ietf.org/html/draft-iab-privacy-considerations</a:t>
            </a:r>
            <a:endParaRPr lang="en-US" sz="2000" smtClean="0"/>
          </a:p>
          <a:p>
            <a:r>
              <a:rPr lang="en-US" sz="2400" smtClean="0"/>
              <a:t>Privacy Tutorial (this one)</a:t>
            </a:r>
          </a:p>
          <a:p>
            <a:pPr lvl="1">
              <a:buFont typeface="Arial" charset="0"/>
              <a:buNone/>
            </a:pPr>
            <a:endParaRPr lang="en-US" sz="2000" smtClean="0"/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3058</Words>
  <Application>Microsoft Macintosh PowerPoint</Application>
  <PresentationFormat>On-screen Show (4:3)</PresentationFormat>
  <Paragraphs>464</Paragraphs>
  <Slides>66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Calibri</vt:lpstr>
      <vt:lpstr>Arial</vt:lpstr>
      <vt:lpstr>Consolas</vt:lpstr>
      <vt:lpstr>ＭＳ Ｐゴシック</vt:lpstr>
      <vt:lpstr>Yanone Kaffeesatz Lt</vt:lpstr>
      <vt:lpstr>Times New Roman</vt:lpstr>
      <vt:lpstr>Tahoma</vt:lpstr>
      <vt:lpstr>Gulim</vt:lpstr>
      <vt:lpstr>Office Theme</vt:lpstr>
      <vt:lpstr>Visio</vt:lpstr>
      <vt:lpstr>Designing Privacy into Internet Protocols</vt:lpstr>
      <vt:lpstr>Agenda</vt:lpstr>
      <vt:lpstr>SECURITY IN THE IETF</vt:lpstr>
      <vt:lpstr>Security in the IETF</vt:lpstr>
      <vt:lpstr>Security in the IETF, cont. </vt:lpstr>
      <vt:lpstr>Security in the IETF, cont. </vt:lpstr>
      <vt:lpstr>FROM SECURITY TO PRIVACY</vt:lpstr>
      <vt:lpstr>The IAB Privacy Program</vt:lpstr>
      <vt:lpstr>IAB Privacy Program - Roadmap </vt:lpstr>
      <vt:lpstr>How did we tackle Privacy in the IETF?</vt:lpstr>
      <vt:lpstr>What is Privacy?</vt:lpstr>
      <vt:lpstr>What is Privacy? (cont.)</vt:lpstr>
      <vt:lpstr>PRIVACY ENGINEERING</vt:lpstr>
      <vt:lpstr>Existing Guidelines</vt:lpstr>
      <vt:lpstr>Re-Using Existing Guidelines, cont.</vt:lpstr>
      <vt:lpstr>Guidance from Regulators &amp; Data Protection Authorities</vt:lpstr>
      <vt:lpstr>OUR PRIVACY GUIDELINES</vt:lpstr>
      <vt:lpstr>Privacy Considerations  Document Content</vt:lpstr>
      <vt:lpstr>Terminology</vt:lpstr>
      <vt:lpstr>Threat Model</vt:lpstr>
      <vt:lpstr>Threat Model, cont. Combined security-privacy threats</vt:lpstr>
      <vt:lpstr>Threat Model, cont.  Privacy-specific threats</vt:lpstr>
      <vt:lpstr>Threat Mitigation</vt:lpstr>
      <vt:lpstr>Guidelines</vt:lpstr>
      <vt:lpstr>Guidelines Example</vt:lpstr>
      <vt:lpstr>Challenges with the  Development Process</vt:lpstr>
      <vt:lpstr>EXAMPLES</vt:lpstr>
      <vt:lpstr>Use Case:  OAuth</vt:lpstr>
      <vt:lpstr>Protocol Development Example Stage 1: Identification of a problem</vt:lpstr>
      <vt:lpstr>Protocol Development Example Stage 2: Initial Deployment</vt:lpstr>
      <vt:lpstr>Protocol Development Example Stage 3: IETF Standardization/Deployment</vt:lpstr>
      <vt:lpstr>Protocol Development Example View of the Standardization Expert</vt:lpstr>
      <vt:lpstr>Protocol Development Example View of the Standardization Expert (2)</vt:lpstr>
      <vt:lpstr>Protocol Development Example View of the Implementer</vt:lpstr>
      <vt:lpstr>Protocol Development Example View of those who deploy</vt:lpstr>
      <vt:lpstr>Lessons Learned</vt:lpstr>
      <vt:lpstr>Use Case:  Network Access Authentication</vt:lpstr>
      <vt:lpstr>Slide 38</vt:lpstr>
      <vt:lpstr>Architecture, cont.</vt:lpstr>
      <vt:lpstr>Relevant Identifiers</vt:lpstr>
      <vt:lpstr>Lessons Learned</vt:lpstr>
      <vt:lpstr>Lessons Learned, cont.</vt:lpstr>
      <vt:lpstr>Use Case: IPv6</vt:lpstr>
      <vt:lpstr>History of IPv6 address assignment</vt:lpstr>
      <vt:lpstr>Privacy impact of prefix</vt:lpstr>
      <vt:lpstr>Suffix generation mechanisms</vt:lpstr>
      <vt:lpstr>MAC-derived suffixes</vt:lpstr>
      <vt:lpstr>IPv6 “Privacy Extensions”</vt:lpstr>
      <vt:lpstr>Address Selection – RFC 3484</vt:lpstr>
      <vt:lpstr>Lessons Learned</vt:lpstr>
      <vt:lpstr>Use Case: SIP-based Real-Time Communication</vt:lpstr>
      <vt:lpstr>SIP in a Nutshell</vt:lpstr>
      <vt:lpstr>Security Architecture</vt:lpstr>
      <vt:lpstr>Security Architecture</vt:lpstr>
      <vt:lpstr>Security Architecture</vt:lpstr>
      <vt:lpstr>Slide 56</vt:lpstr>
      <vt:lpstr>Identity Hiding</vt:lpstr>
      <vt:lpstr>Identity Hiding</vt:lpstr>
      <vt:lpstr>Slide 59</vt:lpstr>
      <vt:lpstr>IP Address Hiding</vt:lpstr>
      <vt:lpstr>How to build privacy into SIP? Privacy for the called party</vt:lpstr>
      <vt:lpstr>Unwanted Communication Attempts</vt:lpstr>
      <vt:lpstr>How to build privacy into SIP? Privacy for data sharing</vt:lpstr>
      <vt:lpstr>Unwanted Communication Attempts</vt:lpstr>
      <vt:lpstr>Lessons Learned</vt:lpstr>
      <vt:lpstr>Summary</vt:lpstr>
    </vt:vector>
  </TitlesOfParts>
  <Company>CDT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draft-iab-privacy-considerations-01</dc:title>
  <dc:creator>Alissa Cooper</dc:creator>
  <cp:lastModifiedBy>Tschofe</cp:lastModifiedBy>
  <cp:revision>57</cp:revision>
  <dcterms:created xsi:type="dcterms:W3CDTF">2013-03-14T13:06:23Z</dcterms:created>
  <dcterms:modified xsi:type="dcterms:W3CDTF">2013-07-11T14:46:28Z</dcterms:modified>
</cp:coreProperties>
</file>