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s/slide34.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Default Extension="jpeg" ContentType="image/jpeg"/>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40"/>
  </p:notesMasterIdLst>
  <p:handoutMasterIdLst>
    <p:handoutMasterId r:id="rId41"/>
  </p:handoutMasterIdLst>
  <p:sldIdLst>
    <p:sldId id="256" r:id="rId2"/>
    <p:sldId id="277" r:id="rId3"/>
    <p:sldId id="428" r:id="rId4"/>
    <p:sldId id="420" r:id="rId5"/>
    <p:sldId id="426" r:id="rId6"/>
    <p:sldId id="427" r:id="rId7"/>
    <p:sldId id="351" r:id="rId8"/>
    <p:sldId id="373" r:id="rId9"/>
    <p:sldId id="371" r:id="rId10"/>
    <p:sldId id="372" r:id="rId11"/>
    <p:sldId id="375" r:id="rId12"/>
    <p:sldId id="376" r:id="rId13"/>
    <p:sldId id="377" r:id="rId14"/>
    <p:sldId id="378" r:id="rId15"/>
    <p:sldId id="383" r:id="rId16"/>
    <p:sldId id="379" r:id="rId17"/>
    <p:sldId id="380" r:id="rId18"/>
    <p:sldId id="381" r:id="rId19"/>
    <p:sldId id="384" r:id="rId20"/>
    <p:sldId id="385" r:id="rId21"/>
    <p:sldId id="387" r:id="rId22"/>
    <p:sldId id="393" r:id="rId23"/>
    <p:sldId id="388" r:id="rId24"/>
    <p:sldId id="391" r:id="rId25"/>
    <p:sldId id="396" r:id="rId26"/>
    <p:sldId id="397" r:id="rId27"/>
    <p:sldId id="422" r:id="rId28"/>
    <p:sldId id="404" r:id="rId29"/>
    <p:sldId id="405" r:id="rId30"/>
    <p:sldId id="406" r:id="rId31"/>
    <p:sldId id="423" r:id="rId32"/>
    <p:sldId id="424" r:id="rId33"/>
    <p:sldId id="425" r:id="rId34"/>
    <p:sldId id="419" r:id="rId35"/>
    <p:sldId id="394" r:id="rId36"/>
    <p:sldId id="356" r:id="rId37"/>
    <p:sldId id="272" r:id="rId38"/>
    <p:sldId id="328" r:id="rId3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563" autoAdjust="0"/>
    <p:restoredTop sz="90729" autoAdjust="0"/>
  </p:normalViewPr>
  <p:slideViewPr>
    <p:cSldViewPr snapToGrid="0" snapToObjects="1">
      <p:cViewPr>
        <p:scale>
          <a:sx n="125" d="100"/>
          <a:sy n="125" d="100"/>
        </p:scale>
        <p:origin x="-264" y="-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6B53C55-4B5D-4657-8481-94CB267A922D}" type="datetimeFigureOut">
              <a:rPr lang="en-US"/>
              <a:pPr>
                <a:defRPr/>
              </a:pPr>
              <a:t>7/27/13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1644053-8F94-46B3-BF46-8A9FDF55B6A3}" type="slidenum">
              <a:rPr/>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A6E94E2-6DBD-478D-960F-98EE38CD99A6}" type="datetimeFigureOut">
              <a:rPr lang="en-US"/>
              <a:pPr>
                <a:defRPr/>
              </a:pPr>
              <a:t>7/27/13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67B3E3A-A804-42E0-8CBB-418E5F567418}" type="slidenum">
              <a:rPr/>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870772E-AD39-43B9-85ED-3B3A706FC56B}" type="datetime1">
              <a:rPr lang="en-US"/>
              <a:pPr>
                <a:defRPr/>
              </a:pPr>
              <a:t>7/27/13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F06744-0E71-4A19-A67E-31C98296DC0A}" type="slidenum">
              <a:rPr/>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02263C5-F7A9-4BBA-A6EE-31A6552E3AD8}" type="datetime1">
              <a:rPr lang="en-US"/>
              <a:pPr>
                <a:defRPr/>
              </a:pPr>
              <a:t>7/27/13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2E9D3D-7390-432D-8A9D-344736373C33}" type="slidenum">
              <a:rPr/>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13EE6CA-52A5-40F2-8770-D4E2E50B0BDA}" type="datetime1">
              <a:rPr lang="en-US"/>
              <a:pPr>
                <a:defRPr/>
              </a:pPr>
              <a:t>7/27/13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701092-F6D2-486E-8D7B-72575C29B3A3}" type="slidenum">
              <a:rPr/>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97B9D3-2542-4E37-AE7E-64AC0A25899A}" type="datetime1">
              <a:rPr lang="en-US"/>
              <a:pPr>
                <a:defRPr/>
              </a:pPr>
              <a:t>7/27/13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698A4C-E10E-4ED5-A726-2B34B2342519}" type="slidenum">
              <a:rPr/>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5219B3F-BEE3-405D-B019-D41752E85DEB}" type="datetime1">
              <a:rPr lang="en-US"/>
              <a:pPr>
                <a:defRPr/>
              </a:pPr>
              <a:t>7/27/13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5A74E6-6797-4BB8-B796-84B4F2ADFCFD}" type="slidenum">
              <a:rPr/>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A8178E3-0141-4626-8B84-2E158908791C}" type="datetime1">
              <a:rPr lang="en-US"/>
              <a:pPr>
                <a:defRPr/>
              </a:pPr>
              <a:t>7/27/13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472C960-3B34-4E0C-8463-52F95A3CC185}" type="slidenum">
              <a:rPr/>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C892107-3EF4-481C-AFB3-B7C94A466F82}" type="datetime1">
              <a:rPr lang="en-US"/>
              <a:pPr>
                <a:defRPr/>
              </a:pPr>
              <a:t>7/27/13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60D22D5-520B-4ACF-B31A-7FB6D4C1768F}" type="slidenum">
              <a:rPr/>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58BC845-12B6-4D09-9CBF-C3784B609E46}" type="datetime1">
              <a:rPr lang="en-US"/>
              <a:pPr>
                <a:defRPr/>
              </a:pPr>
              <a:t>7/27/13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76312AE-CF88-402B-9F53-85A4F7C0E6DC}" type="slidenum">
              <a:rPr/>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1F33C0-7D9E-4FD9-962C-444CC28203B7}" type="datetime1">
              <a:rPr lang="en-US"/>
              <a:pPr>
                <a:defRPr/>
              </a:pPr>
              <a:t>7/27/13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EDF5FA1-B466-4F4E-830E-FCFA6258E787}" type="slidenum">
              <a:rPr/>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4D87465-C48C-4942-A56A-138A51E03BFD}" type="datetime1">
              <a:rPr lang="en-US"/>
              <a:pPr>
                <a:defRPr/>
              </a:pPr>
              <a:t>7/27/13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B70F4E3-3EC4-49C3-94EC-79BD9AA7C3F5}" type="slidenum">
              <a:rPr/>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2C0CFD6-5F4C-455E-A10D-20887B8E31AB}" type="datetime1">
              <a:rPr lang="en-US"/>
              <a:pPr>
                <a:defRPr/>
              </a:pPr>
              <a:t>7/27/13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2B42B3-B244-4E3C-83B5-BD70253AC5A8}" type="slidenum">
              <a:rPr/>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EB2F55E-C00D-4277-9B53-9B31154596DF}" type="datetime1">
              <a:rPr lang="en-US"/>
              <a:pPr>
                <a:defRPr/>
              </a:pPr>
              <a:t>7/27/13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7802713-D67F-4F75-98E5-B954029B0FF1}" type="slidenum">
              <a:rPr/>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zachholman.com/2011/01/oauth_will_murder_your_childre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utexas.edu/~shmat/shmat_oak08netflix.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373063" y="2130425"/>
            <a:ext cx="8502650" cy="1470025"/>
          </a:xfrm>
        </p:spPr>
        <p:txBody>
          <a:bodyPr/>
          <a:lstStyle/>
          <a:p>
            <a:r>
              <a:rPr lang="en-US" sz="5400" smtClean="0"/>
              <a:t>Designing Privacy into Internet Protocols</a:t>
            </a:r>
            <a:endParaRPr lang="en-US" sz="5400" b="1" smtClean="0">
              <a:solidFill>
                <a:srgbClr val="4F81BD"/>
              </a:solidFill>
            </a:endParaRPr>
          </a:p>
        </p:txBody>
      </p:sp>
      <p:sp>
        <p:nvSpPr>
          <p:cNvPr id="3" name="Subtitle 2"/>
          <p:cNvSpPr>
            <a:spLocks noGrp="1"/>
          </p:cNvSpPr>
          <p:nvPr>
            <p:ph type="subTitle" idx="1"/>
          </p:nvPr>
        </p:nvSpPr>
        <p:spPr>
          <a:xfrm>
            <a:off x="1371600" y="3886200"/>
            <a:ext cx="6400800" cy="2416175"/>
          </a:xfrm>
        </p:spPr>
        <p:txBody>
          <a:bodyPr rtlCol="0">
            <a:normAutofit/>
          </a:bodyPr>
          <a:lstStyle/>
          <a:p>
            <a:pPr fontAlgn="auto">
              <a:spcAft>
                <a:spcPts val="0"/>
              </a:spcAft>
              <a:buFont typeface="Arial"/>
              <a:buNone/>
              <a:defRPr/>
            </a:pPr>
            <a:r>
              <a:rPr lang="en-US" dirty="0" smtClean="0"/>
              <a:t>IAB Privacy Program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rPr>
              <a:t>Privacy-Specific Threats</a:t>
            </a:r>
            <a:endParaRPr lang="en-US" dirty="0"/>
          </a:p>
        </p:txBody>
      </p:sp>
      <p:sp>
        <p:nvSpPr>
          <p:cNvPr id="3" name="Content Placeholder 2"/>
          <p:cNvSpPr>
            <a:spLocks noGrp="1"/>
          </p:cNvSpPr>
          <p:nvPr>
            <p:ph idx="1"/>
          </p:nvPr>
        </p:nvSpPr>
        <p:spPr/>
        <p:txBody>
          <a:bodyPr/>
          <a:lstStyle/>
          <a:p>
            <a:r>
              <a:rPr lang="en-US" sz="2400" dirty="0" smtClean="0">
                <a:latin typeface="Calibri" charset="0"/>
              </a:rPr>
              <a:t>Correlation: Correlation is the combination of various pieces of information related to an individual. </a:t>
            </a:r>
          </a:p>
          <a:p>
            <a:r>
              <a:rPr lang="en-US" sz="2400" dirty="0" smtClean="0">
                <a:latin typeface="Calibri" charset="0"/>
              </a:rPr>
              <a:t>Identification: Linking of information to a particular individual. </a:t>
            </a:r>
          </a:p>
          <a:p>
            <a:r>
              <a:rPr lang="en-US" sz="2400" dirty="0" smtClean="0">
                <a:latin typeface="Calibri" charset="0"/>
              </a:rPr>
              <a:t>Secondary use: It the individual's consent for a purpose different from that for which the information was collected.</a:t>
            </a:r>
          </a:p>
          <a:p>
            <a:r>
              <a:rPr lang="en-US" sz="2400" dirty="0" smtClean="0">
                <a:latin typeface="Calibri" charset="0"/>
              </a:rPr>
              <a:t>Disclosure: Revelation of information about an individual that affects the way others judge the individual</a:t>
            </a:r>
          </a:p>
          <a:p>
            <a:r>
              <a:rPr lang="en-US" sz="2400" dirty="0" smtClean="0">
                <a:latin typeface="Calibri" charset="0"/>
              </a:rPr>
              <a:t>Exclusion: Is the failure to allow individuals to know about the data that others have about them. </a:t>
            </a:r>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Examples</a:t>
            </a:r>
          </a:p>
        </p:txBody>
      </p:sp>
      <p:sp>
        <p:nvSpPr>
          <p:cNvPr id="5" name="Text Placeholder 4"/>
          <p:cNvSpPr>
            <a:spLocks noGrp="1"/>
          </p:cNvSpPr>
          <p:nvPr>
            <p:ph type="body" idx="1"/>
          </p:nvPr>
        </p:nvSpPr>
        <p:spPr/>
        <p:txBody>
          <a:bodyPr rtlCol="0">
            <a:normAutofit/>
          </a:bodyPr>
          <a:lstStyle/>
          <a:p>
            <a:pPr fontAlgn="auto">
              <a:spcAft>
                <a:spcPts val="0"/>
              </a:spcAft>
              <a:buFont typeface="Arial"/>
              <a:buNone/>
              <a:defRPr/>
            </a:pPr>
            <a:endParaRPr lang="en-US" dirty="0"/>
          </a:p>
        </p:txBody>
      </p:sp>
      <p:sp>
        <p:nvSpPr>
          <p:cNvPr id="4" name="Slide Number Placeholder 3"/>
          <p:cNvSpPr>
            <a:spLocks noGrp="1"/>
          </p:cNvSpPr>
          <p:nvPr>
            <p:ph type="sldNum" sz="quarter" idx="12"/>
          </p:nvPr>
        </p:nvSpPr>
        <p:spPr/>
        <p:txBody>
          <a:bodyPr/>
          <a:lstStyle/>
          <a:p>
            <a:pPr>
              <a:defRPr/>
            </a:pPr>
            <a:fld id="{0B7EBD3E-F327-49A7-B776-ABE45368DF4A}"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3" name="Title 1"/>
          <p:cNvSpPr>
            <a:spLocks noGrp="1"/>
          </p:cNvSpPr>
          <p:nvPr>
            <p:ph type="ctrTitle"/>
          </p:nvPr>
        </p:nvSpPr>
        <p:spPr>
          <a:xfrm>
            <a:off x="457200" y="2130425"/>
            <a:ext cx="8229600" cy="1470025"/>
          </a:xfrm>
        </p:spPr>
        <p:txBody>
          <a:bodyPr/>
          <a:lstStyle/>
          <a:p>
            <a:r>
              <a:rPr lang="en-US" sz="4000" dirty="0" smtClean="0"/>
              <a:t>Example:  </a:t>
            </a:r>
            <a:br>
              <a:rPr lang="en-US" sz="4000" dirty="0" smtClean="0"/>
            </a:br>
            <a:r>
              <a:rPr lang="en-US" sz="4000" dirty="0" smtClean="0"/>
              <a:t>Network Access Authentication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7" name="Oval 4"/>
          <p:cNvSpPr>
            <a:spLocks noChangeArrowheads="1"/>
          </p:cNvSpPr>
          <p:nvPr/>
        </p:nvSpPr>
        <p:spPr bwMode="auto">
          <a:xfrm>
            <a:off x="3348038" y="1773238"/>
            <a:ext cx="2447925" cy="2087562"/>
          </a:xfrm>
          <a:prstGeom prst="ellipse">
            <a:avLst/>
          </a:prstGeom>
          <a:solidFill>
            <a:schemeClr val="bg1"/>
          </a:solidFill>
          <a:ln w="28575">
            <a:solidFill>
              <a:schemeClr val="tx1"/>
            </a:solidFill>
            <a:round/>
            <a:headEnd/>
            <a:tailEnd/>
          </a:ln>
        </p:spPr>
        <p:txBody>
          <a:bodyPr wrap="none" lIns="90488" tIns="44450" rIns="90488" bIns="44450" anchor="ctr"/>
          <a:lstStyle/>
          <a:p>
            <a:pPr algn="ctr" defTabSz="762000" eaLnBrk="0" hangingPunct="0">
              <a:spcBef>
                <a:spcPct val="15000"/>
              </a:spcBef>
              <a:spcAft>
                <a:spcPct val="15000"/>
              </a:spcAft>
              <a:buClr>
                <a:schemeClr val="accent1"/>
              </a:buClr>
            </a:pPr>
            <a:endParaRPr lang="en-GB">
              <a:latin typeface="Yanone Kaffeesatz Lt"/>
            </a:endParaRPr>
          </a:p>
        </p:txBody>
      </p:sp>
      <p:pic>
        <p:nvPicPr>
          <p:cNvPr id="60418" name="Picture 5"/>
          <p:cNvPicPr>
            <a:picLocks noChangeAspect="1" noChangeArrowheads="1"/>
          </p:cNvPicPr>
          <p:nvPr/>
        </p:nvPicPr>
        <p:blipFill>
          <a:blip r:embed="rId2"/>
          <a:srcRect/>
          <a:stretch>
            <a:fillRect/>
          </a:stretch>
        </p:blipFill>
        <p:spPr bwMode="auto">
          <a:xfrm>
            <a:off x="901700" y="4149725"/>
            <a:ext cx="1809750" cy="1085850"/>
          </a:xfrm>
          <a:prstGeom prst="rect">
            <a:avLst/>
          </a:prstGeom>
          <a:noFill/>
          <a:ln w="9525">
            <a:noFill/>
            <a:miter lim="800000"/>
            <a:headEnd/>
            <a:tailEnd/>
          </a:ln>
        </p:spPr>
      </p:pic>
      <p:sp>
        <p:nvSpPr>
          <p:cNvPr id="60419" name="Rectangle 6"/>
          <p:cNvSpPr>
            <a:spLocks noChangeArrowheads="1"/>
          </p:cNvSpPr>
          <p:nvPr/>
        </p:nvSpPr>
        <p:spPr bwMode="auto">
          <a:xfrm>
            <a:off x="1187450" y="5229225"/>
            <a:ext cx="1811338" cy="749300"/>
          </a:xfrm>
          <a:prstGeom prst="rect">
            <a:avLst/>
          </a:prstGeom>
          <a:noFill/>
          <a:ln w="9525">
            <a:noFill/>
            <a:miter lim="800000"/>
            <a:headEnd/>
            <a:tailEnd/>
          </a:ln>
        </p:spPr>
        <p:txBody>
          <a:bodyPr/>
          <a:lstStyle/>
          <a:p>
            <a:pPr marL="342900" indent="-342900">
              <a:spcBef>
                <a:spcPct val="20000"/>
              </a:spcBef>
            </a:pPr>
            <a:r>
              <a:rPr lang="en-US" sz="2400">
                <a:latin typeface="Calibri" pitchFamily="34" charset="0"/>
              </a:rPr>
              <a:t>End Host</a:t>
            </a:r>
          </a:p>
        </p:txBody>
      </p:sp>
      <p:sp>
        <p:nvSpPr>
          <p:cNvPr id="60420" name="Freeform 7"/>
          <p:cNvSpPr>
            <a:spLocks/>
          </p:cNvSpPr>
          <p:nvPr/>
        </p:nvSpPr>
        <p:spPr bwMode="auto">
          <a:xfrm rot="-5400000">
            <a:off x="1234282" y="3464719"/>
            <a:ext cx="865187" cy="504825"/>
          </a:xfrm>
          <a:custGeom>
            <a:avLst/>
            <a:gdLst>
              <a:gd name="T0" fmla="*/ 2147483647 w 803"/>
              <a:gd name="T1" fmla="*/ 2147483647 h 1078"/>
              <a:gd name="T2" fmla="*/ 2147483647 w 803"/>
              <a:gd name="T3" fmla="*/ 2147483647 h 1078"/>
              <a:gd name="T4" fmla="*/ 2147483647 w 803"/>
              <a:gd name="T5" fmla="*/ 2147483647 h 1078"/>
              <a:gd name="T6" fmla="*/ 2147483647 w 803"/>
              <a:gd name="T7" fmla="*/ 2147483647 h 1078"/>
              <a:gd name="T8" fmla="*/ 2147483647 w 803"/>
              <a:gd name="T9" fmla="*/ 2147483647 h 1078"/>
              <a:gd name="T10" fmla="*/ 2147483647 w 803"/>
              <a:gd name="T11" fmla="*/ 2147483647 h 1078"/>
              <a:gd name="T12" fmla="*/ 2147483647 w 803"/>
              <a:gd name="T13" fmla="*/ 2147483647 h 1078"/>
              <a:gd name="T14" fmla="*/ 2147483647 w 803"/>
              <a:gd name="T15" fmla="*/ 2147483647 h 1078"/>
              <a:gd name="T16" fmla="*/ 2147483647 w 803"/>
              <a:gd name="T17" fmla="*/ 0 h 1078"/>
              <a:gd name="T18" fmla="*/ 2147483647 w 803"/>
              <a:gd name="T19" fmla="*/ 2147483647 h 1078"/>
              <a:gd name="T20" fmla="*/ 2147483647 w 803"/>
              <a:gd name="T21" fmla="*/ 2147483647 h 1078"/>
              <a:gd name="T22" fmla="*/ 2147483647 w 803"/>
              <a:gd name="T23" fmla="*/ 2147483647 h 1078"/>
              <a:gd name="T24" fmla="*/ 2147483647 w 803"/>
              <a:gd name="T25" fmla="*/ 2147483647 h 1078"/>
              <a:gd name="T26" fmla="*/ 2147483647 w 803"/>
              <a:gd name="T27" fmla="*/ 2147483647 h 1078"/>
              <a:gd name="T28" fmla="*/ 2147483647 w 803"/>
              <a:gd name="T29" fmla="*/ 2147483647 h 1078"/>
              <a:gd name="T30" fmla="*/ 2147483647 w 803"/>
              <a:gd name="T31" fmla="*/ 2147483647 h 1078"/>
              <a:gd name="T32" fmla="*/ 2147483647 w 803"/>
              <a:gd name="T33" fmla="*/ 2147483647 h 1078"/>
              <a:gd name="T34" fmla="*/ 2147483647 w 803"/>
              <a:gd name="T35" fmla="*/ 2147483647 h 1078"/>
              <a:gd name="T36" fmla="*/ 2147483647 w 803"/>
              <a:gd name="T37" fmla="*/ 2147483647 h 1078"/>
              <a:gd name="T38" fmla="*/ 2147483647 w 803"/>
              <a:gd name="T39" fmla="*/ 2147483647 h 1078"/>
              <a:gd name="T40" fmla="*/ 2147483647 w 803"/>
              <a:gd name="T41" fmla="*/ 2147483647 h 1078"/>
              <a:gd name="T42" fmla="*/ 2147483647 w 803"/>
              <a:gd name="T43" fmla="*/ 2147483647 h 1078"/>
              <a:gd name="T44" fmla="*/ 2147483647 w 803"/>
              <a:gd name="T45" fmla="*/ 2147483647 h 1078"/>
              <a:gd name="T46" fmla="*/ 2147483647 w 803"/>
              <a:gd name="T47" fmla="*/ 2147483647 h 1078"/>
              <a:gd name="T48" fmla="*/ 0 w 803"/>
              <a:gd name="T49" fmla="*/ 2147483647 h 1078"/>
              <a:gd name="T50" fmla="*/ 0 w 803"/>
              <a:gd name="T51" fmla="*/ 2147483647 h 1078"/>
              <a:gd name="T52" fmla="*/ 2147483647 w 803"/>
              <a:gd name="T53" fmla="*/ 2147483647 h 10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3"/>
              <a:gd name="T82" fmla="*/ 0 h 1078"/>
              <a:gd name="T83" fmla="*/ 803 w 803"/>
              <a:gd name="T84" fmla="*/ 1078 h 10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3" h="1078">
                <a:moveTo>
                  <a:pt x="3" y="193"/>
                </a:moveTo>
                <a:lnTo>
                  <a:pt x="9" y="184"/>
                </a:lnTo>
                <a:lnTo>
                  <a:pt x="18" y="182"/>
                </a:lnTo>
                <a:lnTo>
                  <a:pt x="611" y="182"/>
                </a:lnTo>
                <a:lnTo>
                  <a:pt x="623" y="177"/>
                </a:lnTo>
                <a:lnTo>
                  <a:pt x="629" y="166"/>
                </a:lnTo>
                <a:lnTo>
                  <a:pt x="635" y="150"/>
                </a:lnTo>
                <a:lnTo>
                  <a:pt x="636" y="11"/>
                </a:lnTo>
                <a:lnTo>
                  <a:pt x="644" y="0"/>
                </a:lnTo>
                <a:lnTo>
                  <a:pt x="655" y="11"/>
                </a:lnTo>
                <a:lnTo>
                  <a:pt x="801" y="525"/>
                </a:lnTo>
                <a:lnTo>
                  <a:pt x="800" y="560"/>
                </a:lnTo>
                <a:lnTo>
                  <a:pt x="803" y="539"/>
                </a:lnTo>
                <a:lnTo>
                  <a:pt x="803" y="548"/>
                </a:lnTo>
                <a:lnTo>
                  <a:pt x="648" y="1078"/>
                </a:lnTo>
                <a:lnTo>
                  <a:pt x="637" y="1077"/>
                </a:lnTo>
                <a:lnTo>
                  <a:pt x="633" y="1062"/>
                </a:lnTo>
                <a:lnTo>
                  <a:pt x="633" y="917"/>
                </a:lnTo>
                <a:lnTo>
                  <a:pt x="624" y="910"/>
                </a:lnTo>
                <a:lnTo>
                  <a:pt x="616" y="903"/>
                </a:lnTo>
                <a:lnTo>
                  <a:pt x="607" y="902"/>
                </a:lnTo>
                <a:lnTo>
                  <a:pt x="19" y="901"/>
                </a:lnTo>
                <a:lnTo>
                  <a:pt x="9" y="896"/>
                </a:lnTo>
                <a:lnTo>
                  <a:pt x="3" y="885"/>
                </a:lnTo>
                <a:lnTo>
                  <a:pt x="0" y="864"/>
                </a:lnTo>
                <a:lnTo>
                  <a:pt x="0" y="205"/>
                </a:lnTo>
                <a:lnTo>
                  <a:pt x="3" y="193"/>
                </a:lnTo>
                <a:close/>
              </a:path>
            </a:pathLst>
          </a:custGeom>
          <a:solidFill>
            <a:srgbClr val="DDDDDD"/>
          </a:solidFill>
          <a:ln w="19050">
            <a:solidFill>
              <a:srgbClr val="000000"/>
            </a:solidFill>
            <a:round/>
            <a:headEnd/>
            <a:tailEnd/>
          </a:ln>
        </p:spPr>
        <p:txBody>
          <a:bodyPr lIns="0" tIns="0" rIns="0" bIns="0">
            <a:spAutoFit/>
          </a:bodyPr>
          <a:lstStyle/>
          <a:p>
            <a:endParaRPr lang="en-US"/>
          </a:p>
        </p:txBody>
      </p:sp>
      <p:sp>
        <p:nvSpPr>
          <p:cNvPr id="60421" name="Rectangle 8"/>
          <p:cNvSpPr>
            <a:spLocks noChangeArrowheads="1"/>
          </p:cNvSpPr>
          <p:nvPr/>
        </p:nvSpPr>
        <p:spPr bwMode="auto">
          <a:xfrm rot="-5400000">
            <a:off x="1414463" y="3429000"/>
            <a:ext cx="503238" cy="503237"/>
          </a:xfrm>
          <a:prstGeom prst="rect">
            <a:avLst/>
          </a:prstGeom>
          <a:noFill/>
          <a:ln w="9525">
            <a:noFill/>
            <a:miter lim="800000"/>
            <a:headEnd/>
            <a:tailEnd/>
          </a:ln>
        </p:spPr>
        <p:txBody>
          <a:bodyPr/>
          <a:lstStyle/>
          <a:p>
            <a:pPr marL="342900" indent="-342900">
              <a:spcBef>
                <a:spcPct val="20000"/>
              </a:spcBef>
            </a:pPr>
            <a:endParaRPr lang="fi-FI" sz="2400">
              <a:latin typeface="Calibri" pitchFamily="34" charset="0"/>
            </a:endParaRPr>
          </a:p>
        </p:txBody>
      </p:sp>
      <p:pic>
        <p:nvPicPr>
          <p:cNvPr id="60422" name="Picture 9"/>
          <p:cNvPicPr>
            <a:picLocks noChangeAspect="1" noChangeArrowheads="1"/>
          </p:cNvPicPr>
          <p:nvPr/>
        </p:nvPicPr>
        <p:blipFill>
          <a:blip r:embed="rId3"/>
          <a:srcRect/>
          <a:stretch>
            <a:fillRect/>
          </a:stretch>
        </p:blipFill>
        <p:spPr bwMode="auto">
          <a:xfrm>
            <a:off x="1414463" y="2492375"/>
            <a:ext cx="552450" cy="798513"/>
          </a:xfrm>
          <a:prstGeom prst="rect">
            <a:avLst/>
          </a:prstGeom>
          <a:noFill/>
          <a:ln w="9525">
            <a:noFill/>
            <a:miter lim="800000"/>
            <a:headEnd/>
            <a:tailEnd/>
          </a:ln>
        </p:spPr>
      </p:pic>
      <p:pic>
        <p:nvPicPr>
          <p:cNvPr id="60423" name="Picture 10" descr="PSAPController_PSAPContoller"/>
          <p:cNvPicPr>
            <a:picLocks noChangeAspect="1" noChangeArrowheads="1"/>
          </p:cNvPicPr>
          <p:nvPr/>
        </p:nvPicPr>
        <p:blipFill>
          <a:blip r:embed="rId4"/>
          <a:srcRect/>
          <a:stretch>
            <a:fillRect/>
          </a:stretch>
        </p:blipFill>
        <p:spPr bwMode="auto">
          <a:xfrm>
            <a:off x="7092950" y="2133600"/>
            <a:ext cx="1531938" cy="2057400"/>
          </a:xfrm>
          <a:prstGeom prst="rect">
            <a:avLst/>
          </a:prstGeom>
          <a:noFill/>
          <a:ln w="9525">
            <a:noFill/>
            <a:miter lim="800000"/>
            <a:headEnd/>
            <a:tailEnd/>
          </a:ln>
        </p:spPr>
      </p:pic>
      <p:sp>
        <p:nvSpPr>
          <p:cNvPr id="60424" name="Rectangle 11"/>
          <p:cNvSpPr>
            <a:spLocks noChangeArrowheads="1"/>
          </p:cNvSpPr>
          <p:nvPr/>
        </p:nvSpPr>
        <p:spPr bwMode="auto">
          <a:xfrm>
            <a:off x="7169150" y="4005263"/>
            <a:ext cx="1746250" cy="719137"/>
          </a:xfrm>
          <a:prstGeom prst="rect">
            <a:avLst/>
          </a:prstGeom>
          <a:noFill/>
          <a:ln w="9525">
            <a:noFill/>
            <a:miter lim="800000"/>
            <a:headEnd/>
            <a:tailEnd/>
          </a:ln>
        </p:spPr>
        <p:txBody>
          <a:bodyPr/>
          <a:lstStyle/>
          <a:p>
            <a:pPr marL="342900" indent="-342900">
              <a:spcBef>
                <a:spcPct val="20000"/>
              </a:spcBef>
            </a:pPr>
            <a:r>
              <a:rPr lang="en-US" sz="2400">
                <a:latin typeface="Calibri" pitchFamily="34" charset="0"/>
              </a:rPr>
              <a:t>AAA Server</a:t>
            </a:r>
          </a:p>
        </p:txBody>
      </p:sp>
      <p:sp>
        <p:nvSpPr>
          <p:cNvPr id="60425" name="Rectangle 12"/>
          <p:cNvSpPr>
            <a:spLocks noChangeArrowheads="1"/>
          </p:cNvSpPr>
          <p:nvPr/>
        </p:nvSpPr>
        <p:spPr bwMode="auto">
          <a:xfrm>
            <a:off x="107950" y="2420938"/>
            <a:ext cx="1811338" cy="749300"/>
          </a:xfrm>
          <a:prstGeom prst="rect">
            <a:avLst/>
          </a:prstGeom>
          <a:noFill/>
          <a:ln w="9525">
            <a:noFill/>
            <a:miter lim="800000"/>
            <a:headEnd/>
            <a:tailEnd/>
          </a:ln>
        </p:spPr>
        <p:txBody>
          <a:bodyPr/>
          <a:lstStyle/>
          <a:p>
            <a:pPr marL="342900" indent="-342900">
              <a:spcBef>
                <a:spcPct val="20000"/>
              </a:spcBef>
            </a:pPr>
            <a:r>
              <a:rPr lang="en-US" sz="2400">
                <a:latin typeface="Calibri" pitchFamily="34" charset="0"/>
              </a:rPr>
              <a:t>Network </a:t>
            </a:r>
          </a:p>
          <a:p>
            <a:pPr marL="342900" indent="-342900">
              <a:spcBef>
                <a:spcPct val="20000"/>
              </a:spcBef>
            </a:pPr>
            <a:r>
              <a:rPr lang="en-US" sz="2400">
                <a:latin typeface="Calibri" pitchFamily="34" charset="0"/>
              </a:rPr>
              <a:t>Access</a:t>
            </a:r>
          </a:p>
          <a:p>
            <a:pPr marL="342900" indent="-342900">
              <a:spcBef>
                <a:spcPct val="20000"/>
              </a:spcBef>
            </a:pPr>
            <a:r>
              <a:rPr lang="en-US" sz="2400">
                <a:latin typeface="Calibri" pitchFamily="34" charset="0"/>
              </a:rPr>
              <a:t>Server</a:t>
            </a:r>
          </a:p>
        </p:txBody>
      </p:sp>
      <p:sp>
        <p:nvSpPr>
          <p:cNvPr id="60426" name="Freeform 13"/>
          <p:cNvSpPr>
            <a:spLocks/>
          </p:cNvSpPr>
          <p:nvPr/>
        </p:nvSpPr>
        <p:spPr bwMode="auto">
          <a:xfrm>
            <a:off x="2052638" y="2492375"/>
            <a:ext cx="1223962" cy="503238"/>
          </a:xfrm>
          <a:custGeom>
            <a:avLst/>
            <a:gdLst>
              <a:gd name="T0" fmla="*/ 2147483647 w 803"/>
              <a:gd name="T1" fmla="*/ 2147483647 h 1078"/>
              <a:gd name="T2" fmla="*/ 2147483647 w 803"/>
              <a:gd name="T3" fmla="*/ 2147483647 h 1078"/>
              <a:gd name="T4" fmla="*/ 2147483647 w 803"/>
              <a:gd name="T5" fmla="*/ 2147483647 h 1078"/>
              <a:gd name="T6" fmla="*/ 2147483647 w 803"/>
              <a:gd name="T7" fmla="*/ 2147483647 h 1078"/>
              <a:gd name="T8" fmla="*/ 2147483647 w 803"/>
              <a:gd name="T9" fmla="*/ 2147483647 h 1078"/>
              <a:gd name="T10" fmla="*/ 2147483647 w 803"/>
              <a:gd name="T11" fmla="*/ 2147483647 h 1078"/>
              <a:gd name="T12" fmla="*/ 2147483647 w 803"/>
              <a:gd name="T13" fmla="*/ 2147483647 h 1078"/>
              <a:gd name="T14" fmla="*/ 2147483647 w 803"/>
              <a:gd name="T15" fmla="*/ 2147483647 h 1078"/>
              <a:gd name="T16" fmla="*/ 2147483647 w 803"/>
              <a:gd name="T17" fmla="*/ 0 h 1078"/>
              <a:gd name="T18" fmla="*/ 2147483647 w 803"/>
              <a:gd name="T19" fmla="*/ 2147483647 h 1078"/>
              <a:gd name="T20" fmla="*/ 2147483647 w 803"/>
              <a:gd name="T21" fmla="*/ 2147483647 h 1078"/>
              <a:gd name="T22" fmla="*/ 2147483647 w 803"/>
              <a:gd name="T23" fmla="*/ 2147483647 h 1078"/>
              <a:gd name="T24" fmla="*/ 2147483647 w 803"/>
              <a:gd name="T25" fmla="*/ 2147483647 h 1078"/>
              <a:gd name="T26" fmla="*/ 2147483647 w 803"/>
              <a:gd name="T27" fmla="*/ 2147483647 h 1078"/>
              <a:gd name="T28" fmla="*/ 2147483647 w 803"/>
              <a:gd name="T29" fmla="*/ 2147483647 h 1078"/>
              <a:gd name="T30" fmla="*/ 2147483647 w 803"/>
              <a:gd name="T31" fmla="*/ 2147483647 h 1078"/>
              <a:gd name="T32" fmla="*/ 2147483647 w 803"/>
              <a:gd name="T33" fmla="*/ 2147483647 h 1078"/>
              <a:gd name="T34" fmla="*/ 2147483647 w 803"/>
              <a:gd name="T35" fmla="*/ 2147483647 h 1078"/>
              <a:gd name="T36" fmla="*/ 2147483647 w 803"/>
              <a:gd name="T37" fmla="*/ 2147483647 h 1078"/>
              <a:gd name="T38" fmla="*/ 2147483647 w 803"/>
              <a:gd name="T39" fmla="*/ 2147483647 h 1078"/>
              <a:gd name="T40" fmla="*/ 2147483647 w 803"/>
              <a:gd name="T41" fmla="*/ 2147483647 h 1078"/>
              <a:gd name="T42" fmla="*/ 2147483647 w 803"/>
              <a:gd name="T43" fmla="*/ 2147483647 h 1078"/>
              <a:gd name="T44" fmla="*/ 2147483647 w 803"/>
              <a:gd name="T45" fmla="*/ 2147483647 h 1078"/>
              <a:gd name="T46" fmla="*/ 2147483647 w 803"/>
              <a:gd name="T47" fmla="*/ 2147483647 h 1078"/>
              <a:gd name="T48" fmla="*/ 0 w 803"/>
              <a:gd name="T49" fmla="*/ 2147483647 h 1078"/>
              <a:gd name="T50" fmla="*/ 0 w 803"/>
              <a:gd name="T51" fmla="*/ 2147483647 h 1078"/>
              <a:gd name="T52" fmla="*/ 2147483647 w 803"/>
              <a:gd name="T53" fmla="*/ 2147483647 h 10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3"/>
              <a:gd name="T82" fmla="*/ 0 h 1078"/>
              <a:gd name="T83" fmla="*/ 803 w 803"/>
              <a:gd name="T84" fmla="*/ 1078 h 10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3" h="1078">
                <a:moveTo>
                  <a:pt x="3" y="193"/>
                </a:moveTo>
                <a:lnTo>
                  <a:pt x="9" y="184"/>
                </a:lnTo>
                <a:lnTo>
                  <a:pt x="18" y="182"/>
                </a:lnTo>
                <a:lnTo>
                  <a:pt x="611" y="182"/>
                </a:lnTo>
                <a:lnTo>
                  <a:pt x="623" y="177"/>
                </a:lnTo>
                <a:lnTo>
                  <a:pt x="629" y="166"/>
                </a:lnTo>
                <a:lnTo>
                  <a:pt x="635" y="150"/>
                </a:lnTo>
                <a:lnTo>
                  <a:pt x="636" y="11"/>
                </a:lnTo>
                <a:lnTo>
                  <a:pt x="644" y="0"/>
                </a:lnTo>
                <a:lnTo>
                  <a:pt x="655" y="11"/>
                </a:lnTo>
                <a:lnTo>
                  <a:pt x="801" y="525"/>
                </a:lnTo>
                <a:lnTo>
                  <a:pt x="800" y="560"/>
                </a:lnTo>
                <a:lnTo>
                  <a:pt x="803" y="539"/>
                </a:lnTo>
                <a:lnTo>
                  <a:pt x="803" y="548"/>
                </a:lnTo>
                <a:lnTo>
                  <a:pt x="648" y="1078"/>
                </a:lnTo>
                <a:lnTo>
                  <a:pt x="637" y="1077"/>
                </a:lnTo>
                <a:lnTo>
                  <a:pt x="633" y="1062"/>
                </a:lnTo>
                <a:lnTo>
                  <a:pt x="633" y="917"/>
                </a:lnTo>
                <a:lnTo>
                  <a:pt x="624" y="910"/>
                </a:lnTo>
                <a:lnTo>
                  <a:pt x="616" y="903"/>
                </a:lnTo>
                <a:lnTo>
                  <a:pt x="607" y="902"/>
                </a:lnTo>
                <a:lnTo>
                  <a:pt x="19" y="901"/>
                </a:lnTo>
                <a:lnTo>
                  <a:pt x="9" y="896"/>
                </a:lnTo>
                <a:lnTo>
                  <a:pt x="3" y="885"/>
                </a:lnTo>
                <a:lnTo>
                  <a:pt x="0" y="864"/>
                </a:lnTo>
                <a:lnTo>
                  <a:pt x="0" y="205"/>
                </a:lnTo>
                <a:lnTo>
                  <a:pt x="3" y="193"/>
                </a:lnTo>
                <a:close/>
              </a:path>
            </a:pathLst>
          </a:custGeom>
          <a:solidFill>
            <a:srgbClr val="DDDDDD"/>
          </a:solidFill>
          <a:ln w="19050">
            <a:solidFill>
              <a:srgbClr val="000000"/>
            </a:solidFill>
            <a:round/>
            <a:headEnd/>
            <a:tailEnd/>
          </a:ln>
        </p:spPr>
        <p:txBody>
          <a:bodyPr lIns="0" tIns="0" rIns="0" bIns="0">
            <a:spAutoFit/>
          </a:bodyPr>
          <a:lstStyle/>
          <a:p>
            <a:endParaRPr lang="en-US"/>
          </a:p>
        </p:txBody>
      </p:sp>
      <p:sp>
        <p:nvSpPr>
          <p:cNvPr id="60427" name="Freeform 15"/>
          <p:cNvSpPr>
            <a:spLocks/>
          </p:cNvSpPr>
          <p:nvPr/>
        </p:nvSpPr>
        <p:spPr bwMode="auto">
          <a:xfrm>
            <a:off x="5940425" y="2565400"/>
            <a:ext cx="1223963" cy="503238"/>
          </a:xfrm>
          <a:custGeom>
            <a:avLst/>
            <a:gdLst>
              <a:gd name="T0" fmla="*/ 2147483647 w 803"/>
              <a:gd name="T1" fmla="*/ 2147483647 h 1078"/>
              <a:gd name="T2" fmla="*/ 2147483647 w 803"/>
              <a:gd name="T3" fmla="*/ 2147483647 h 1078"/>
              <a:gd name="T4" fmla="*/ 2147483647 w 803"/>
              <a:gd name="T5" fmla="*/ 2147483647 h 1078"/>
              <a:gd name="T6" fmla="*/ 2147483647 w 803"/>
              <a:gd name="T7" fmla="*/ 2147483647 h 1078"/>
              <a:gd name="T8" fmla="*/ 2147483647 w 803"/>
              <a:gd name="T9" fmla="*/ 2147483647 h 1078"/>
              <a:gd name="T10" fmla="*/ 2147483647 w 803"/>
              <a:gd name="T11" fmla="*/ 2147483647 h 1078"/>
              <a:gd name="T12" fmla="*/ 2147483647 w 803"/>
              <a:gd name="T13" fmla="*/ 2147483647 h 1078"/>
              <a:gd name="T14" fmla="*/ 2147483647 w 803"/>
              <a:gd name="T15" fmla="*/ 2147483647 h 1078"/>
              <a:gd name="T16" fmla="*/ 2147483647 w 803"/>
              <a:gd name="T17" fmla="*/ 0 h 1078"/>
              <a:gd name="T18" fmla="*/ 2147483647 w 803"/>
              <a:gd name="T19" fmla="*/ 2147483647 h 1078"/>
              <a:gd name="T20" fmla="*/ 2147483647 w 803"/>
              <a:gd name="T21" fmla="*/ 2147483647 h 1078"/>
              <a:gd name="T22" fmla="*/ 2147483647 w 803"/>
              <a:gd name="T23" fmla="*/ 2147483647 h 1078"/>
              <a:gd name="T24" fmla="*/ 2147483647 w 803"/>
              <a:gd name="T25" fmla="*/ 2147483647 h 1078"/>
              <a:gd name="T26" fmla="*/ 2147483647 w 803"/>
              <a:gd name="T27" fmla="*/ 2147483647 h 1078"/>
              <a:gd name="T28" fmla="*/ 2147483647 w 803"/>
              <a:gd name="T29" fmla="*/ 2147483647 h 1078"/>
              <a:gd name="T30" fmla="*/ 2147483647 w 803"/>
              <a:gd name="T31" fmla="*/ 2147483647 h 1078"/>
              <a:gd name="T32" fmla="*/ 2147483647 w 803"/>
              <a:gd name="T33" fmla="*/ 2147483647 h 1078"/>
              <a:gd name="T34" fmla="*/ 2147483647 w 803"/>
              <a:gd name="T35" fmla="*/ 2147483647 h 1078"/>
              <a:gd name="T36" fmla="*/ 2147483647 w 803"/>
              <a:gd name="T37" fmla="*/ 2147483647 h 1078"/>
              <a:gd name="T38" fmla="*/ 2147483647 w 803"/>
              <a:gd name="T39" fmla="*/ 2147483647 h 1078"/>
              <a:gd name="T40" fmla="*/ 2147483647 w 803"/>
              <a:gd name="T41" fmla="*/ 2147483647 h 1078"/>
              <a:gd name="T42" fmla="*/ 2147483647 w 803"/>
              <a:gd name="T43" fmla="*/ 2147483647 h 1078"/>
              <a:gd name="T44" fmla="*/ 2147483647 w 803"/>
              <a:gd name="T45" fmla="*/ 2147483647 h 1078"/>
              <a:gd name="T46" fmla="*/ 2147483647 w 803"/>
              <a:gd name="T47" fmla="*/ 2147483647 h 1078"/>
              <a:gd name="T48" fmla="*/ 0 w 803"/>
              <a:gd name="T49" fmla="*/ 2147483647 h 1078"/>
              <a:gd name="T50" fmla="*/ 0 w 803"/>
              <a:gd name="T51" fmla="*/ 2147483647 h 1078"/>
              <a:gd name="T52" fmla="*/ 2147483647 w 803"/>
              <a:gd name="T53" fmla="*/ 2147483647 h 10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3"/>
              <a:gd name="T82" fmla="*/ 0 h 1078"/>
              <a:gd name="T83" fmla="*/ 803 w 803"/>
              <a:gd name="T84" fmla="*/ 1078 h 10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3" h="1078">
                <a:moveTo>
                  <a:pt x="3" y="193"/>
                </a:moveTo>
                <a:lnTo>
                  <a:pt x="9" y="184"/>
                </a:lnTo>
                <a:lnTo>
                  <a:pt x="18" y="182"/>
                </a:lnTo>
                <a:lnTo>
                  <a:pt x="611" y="182"/>
                </a:lnTo>
                <a:lnTo>
                  <a:pt x="623" y="177"/>
                </a:lnTo>
                <a:lnTo>
                  <a:pt x="629" y="166"/>
                </a:lnTo>
                <a:lnTo>
                  <a:pt x="635" y="150"/>
                </a:lnTo>
                <a:lnTo>
                  <a:pt x="636" y="11"/>
                </a:lnTo>
                <a:lnTo>
                  <a:pt x="644" y="0"/>
                </a:lnTo>
                <a:lnTo>
                  <a:pt x="655" y="11"/>
                </a:lnTo>
                <a:lnTo>
                  <a:pt x="801" y="525"/>
                </a:lnTo>
                <a:lnTo>
                  <a:pt x="800" y="560"/>
                </a:lnTo>
                <a:lnTo>
                  <a:pt x="803" y="539"/>
                </a:lnTo>
                <a:lnTo>
                  <a:pt x="803" y="548"/>
                </a:lnTo>
                <a:lnTo>
                  <a:pt x="648" y="1078"/>
                </a:lnTo>
                <a:lnTo>
                  <a:pt x="637" y="1077"/>
                </a:lnTo>
                <a:lnTo>
                  <a:pt x="633" y="1062"/>
                </a:lnTo>
                <a:lnTo>
                  <a:pt x="633" y="917"/>
                </a:lnTo>
                <a:lnTo>
                  <a:pt x="624" y="910"/>
                </a:lnTo>
                <a:lnTo>
                  <a:pt x="616" y="903"/>
                </a:lnTo>
                <a:lnTo>
                  <a:pt x="607" y="902"/>
                </a:lnTo>
                <a:lnTo>
                  <a:pt x="19" y="901"/>
                </a:lnTo>
                <a:lnTo>
                  <a:pt x="9" y="896"/>
                </a:lnTo>
                <a:lnTo>
                  <a:pt x="3" y="885"/>
                </a:lnTo>
                <a:lnTo>
                  <a:pt x="0" y="864"/>
                </a:lnTo>
                <a:lnTo>
                  <a:pt x="0" y="205"/>
                </a:lnTo>
                <a:lnTo>
                  <a:pt x="3" y="193"/>
                </a:lnTo>
                <a:close/>
              </a:path>
            </a:pathLst>
          </a:custGeom>
          <a:solidFill>
            <a:srgbClr val="DDDDDD"/>
          </a:solidFill>
          <a:ln w="19050">
            <a:solidFill>
              <a:srgbClr val="000000"/>
            </a:solidFill>
            <a:round/>
            <a:headEnd/>
            <a:tailEnd/>
          </a:ln>
        </p:spPr>
        <p:txBody>
          <a:bodyPr lIns="0" tIns="0" rIns="0" bIns="0">
            <a:spAutoFit/>
          </a:bodyPr>
          <a:lstStyle/>
          <a:p>
            <a:endParaRPr lang="en-US"/>
          </a:p>
        </p:txBody>
      </p:sp>
      <p:sp>
        <p:nvSpPr>
          <p:cNvPr id="60428" name="Rectangle 16"/>
          <p:cNvSpPr>
            <a:spLocks noChangeArrowheads="1"/>
          </p:cNvSpPr>
          <p:nvPr/>
        </p:nvSpPr>
        <p:spPr bwMode="auto">
          <a:xfrm>
            <a:off x="3348038" y="2420938"/>
            <a:ext cx="2475230" cy="749300"/>
          </a:xfrm>
          <a:prstGeom prst="rect">
            <a:avLst/>
          </a:prstGeom>
          <a:noFill/>
          <a:ln w="9525">
            <a:noFill/>
            <a:miter lim="800000"/>
            <a:headEnd/>
            <a:tailEnd/>
          </a:ln>
        </p:spPr>
        <p:txBody>
          <a:bodyPr/>
          <a:lstStyle/>
          <a:p>
            <a:pPr marL="342900" indent="-342900">
              <a:spcBef>
                <a:spcPct val="20000"/>
              </a:spcBef>
            </a:pPr>
            <a:r>
              <a:rPr lang="en-US" sz="2800" dirty="0">
                <a:latin typeface="Calibri" pitchFamily="34" charset="0"/>
              </a:rPr>
              <a:t>      AAA</a:t>
            </a:r>
            <a:r>
              <a:rPr lang="en-US" sz="2800" dirty="0" smtClean="0">
                <a:latin typeface="Calibri" pitchFamily="34" charset="0"/>
              </a:rPr>
              <a:t> Broker</a:t>
            </a:r>
            <a:endParaRPr lang="en-US" sz="2800" dirty="0">
              <a:latin typeface="Calibri" pitchFamily="34" charset="0"/>
            </a:endParaRPr>
          </a:p>
        </p:txBody>
      </p:sp>
      <p:sp>
        <p:nvSpPr>
          <p:cNvPr id="14" name="Title 1"/>
          <p:cNvSpPr txBox="1">
            <a:spLocks/>
          </p:cNvSpPr>
          <p:nvPr/>
        </p:nvSpPr>
        <p:spPr bwMode="auto">
          <a:xfrm>
            <a:off x="457200" y="274638"/>
            <a:ext cx="8229600" cy="1143000"/>
          </a:xfrm>
          <a:prstGeom prst="rect">
            <a:avLst/>
          </a:prstGeom>
          <a:noFill/>
          <a:ln w="9525">
            <a:noFill/>
            <a:miter lim="800000"/>
            <a:headEnd/>
            <a:tailEnd/>
          </a:ln>
        </p:spPr>
        <p:txBody>
          <a:bodyPr anchor="ctr"/>
          <a:lstStyle/>
          <a:p>
            <a:pPr algn="ctr" fontAlgn="auto">
              <a:spcBef>
                <a:spcPts val="0"/>
              </a:spcBef>
              <a:spcAft>
                <a:spcPts val="0"/>
              </a:spcAft>
              <a:defRPr/>
            </a:pPr>
            <a:r>
              <a:rPr lang="en-US" sz="3600" dirty="0" smtClean="0">
                <a:latin typeface="+mj-lt"/>
                <a:ea typeface="ＭＳ Ｐゴシック" charset="-128"/>
                <a:cs typeface="ＭＳ Ｐゴシック" charset="-128"/>
              </a:rPr>
              <a:t>Architecture</a:t>
            </a:r>
            <a:endParaRPr lang="en-GB" sz="3600" dirty="0">
              <a:latin typeface="+mj-lt"/>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sz="3600" smtClean="0"/>
              <a:t>Architecture, cont.</a:t>
            </a:r>
            <a:endParaRPr lang="en-GB" sz="3600" smtClean="0"/>
          </a:p>
        </p:txBody>
      </p:sp>
      <p:grpSp>
        <p:nvGrpSpPr>
          <p:cNvPr id="2" name="Group 33"/>
          <p:cNvGrpSpPr/>
          <p:nvPr/>
        </p:nvGrpSpPr>
        <p:grpSpPr>
          <a:xfrm>
            <a:off x="683972" y="1484782"/>
            <a:ext cx="7711254" cy="4860544"/>
            <a:chOff x="468280" y="779441"/>
            <a:chExt cx="8501122" cy="5357850"/>
          </a:xfrm>
          <a:solidFill>
            <a:schemeClr val="bg1">
              <a:lumMod val="50000"/>
              <a:alpha val="30196"/>
            </a:schemeClr>
          </a:solidFill>
        </p:grpSpPr>
        <p:sp>
          <p:nvSpPr>
            <p:cNvPr id="8" name="Rectangle 7"/>
            <p:cNvSpPr/>
            <p:nvPr/>
          </p:nvSpPr>
          <p:spPr bwMode="auto">
            <a:xfrm>
              <a:off x="6111882" y="1493821"/>
              <a:ext cx="2857520" cy="4643470"/>
            </a:xfrm>
            <a:prstGeom prst="rect">
              <a:avLst/>
            </a:prstGeom>
            <a:grpFill/>
            <a:ln w="9525" cap="flat" cmpd="sng" algn="ctr">
              <a:noFill/>
              <a:prstDash val="solid"/>
              <a:round/>
              <a:headEnd type="none" w="med" len="med"/>
              <a:tailEnd type="none" w="med" len="med"/>
            </a:ln>
            <a:effectLst/>
          </p:spPr>
          <p:txBody>
            <a:bodyPr/>
            <a:lstStyle/>
            <a:p>
              <a:pPr fontAlgn="auto" hangingPunct="0">
                <a:lnSpc>
                  <a:spcPct val="93000"/>
                </a:lnSpc>
                <a:spcBef>
                  <a:spcPts val="0"/>
                </a:spcBef>
                <a:spcAft>
                  <a:spcPts val="0"/>
                </a:spcAft>
                <a:buClr>
                  <a:srgbClr val="000000"/>
                </a:buClr>
                <a:buSzPct val="100000"/>
                <a:buFont typeface="Times New Roman" pitchFamily="18" charset="0"/>
                <a:buNone/>
                <a:defRPr/>
              </a:pPr>
              <a:endParaRPr lang="en-GB">
                <a:latin typeface="+mn-lt"/>
                <a:cs typeface="+mn-cs"/>
              </a:endParaRPr>
            </a:p>
          </p:txBody>
        </p:sp>
        <p:sp>
          <p:nvSpPr>
            <p:cNvPr id="9" name="Rectangle 8"/>
            <p:cNvSpPr/>
            <p:nvPr/>
          </p:nvSpPr>
          <p:spPr bwMode="auto">
            <a:xfrm>
              <a:off x="468280" y="1493821"/>
              <a:ext cx="2857520" cy="4643470"/>
            </a:xfrm>
            <a:prstGeom prst="rect">
              <a:avLst/>
            </a:prstGeom>
            <a:grpFill/>
            <a:ln w="9525" cap="flat" cmpd="sng" algn="ctr">
              <a:noFill/>
              <a:prstDash val="solid"/>
              <a:round/>
              <a:headEnd type="none" w="med" len="med"/>
              <a:tailEnd type="none" w="med" len="med"/>
            </a:ln>
            <a:effectLst/>
          </p:spPr>
          <p:txBody>
            <a:bodyPr/>
            <a:lstStyle/>
            <a:p>
              <a:pPr fontAlgn="auto" hangingPunct="0">
                <a:lnSpc>
                  <a:spcPct val="93000"/>
                </a:lnSpc>
                <a:spcBef>
                  <a:spcPts val="0"/>
                </a:spcBef>
                <a:spcAft>
                  <a:spcPts val="0"/>
                </a:spcAft>
                <a:buClr>
                  <a:srgbClr val="000000"/>
                </a:buClr>
                <a:buSzPct val="100000"/>
                <a:buFont typeface="Times New Roman" pitchFamily="18" charset="0"/>
                <a:buNone/>
                <a:defRPr/>
              </a:pPr>
              <a:endParaRPr lang="en-GB" dirty="0">
                <a:latin typeface="+mn-lt"/>
                <a:cs typeface="+mn-cs"/>
              </a:endParaRPr>
            </a:p>
          </p:txBody>
        </p:sp>
        <p:sp>
          <p:nvSpPr>
            <p:cNvPr id="10" name="Rectangle 9"/>
            <p:cNvSpPr/>
            <p:nvPr/>
          </p:nvSpPr>
          <p:spPr bwMode="auto">
            <a:xfrm>
              <a:off x="468280" y="779441"/>
              <a:ext cx="8501122" cy="714380"/>
            </a:xfrm>
            <a:prstGeom prst="rect">
              <a:avLst/>
            </a:prstGeom>
            <a:grpFill/>
            <a:ln w="9525" cap="flat" cmpd="sng" algn="ctr">
              <a:noFill/>
              <a:prstDash val="solid"/>
              <a:round/>
              <a:headEnd type="none" w="med" len="med"/>
              <a:tailEnd type="none" w="med" len="med"/>
            </a:ln>
            <a:effectLst/>
          </p:spPr>
          <p:txBody>
            <a:bodyPr/>
            <a:lstStyle/>
            <a:p>
              <a:pPr fontAlgn="auto" hangingPunct="0">
                <a:lnSpc>
                  <a:spcPct val="93000"/>
                </a:lnSpc>
                <a:spcBef>
                  <a:spcPts val="0"/>
                </a:spcBef>
                <a:spcAft>
                  <a:spcPts val="0"/>
                </a:spcAft>
                <a:buClr>
                  <a:srgbClr val="000000"/>
                </a:buClr>
                <a:buSzPct val="100000"/>
                <a:buFont typeface="Times New Roman" pitchFamily="18" charset="0"/>
                <a:buNone/>
                <a:defRPr/>
              </a:pPr>
              <a:endParaRPr lang="en-GB">
                <a:latin typeface="+mn-lt"/>
                <a:cs typeface="+mn-cs"/>
              </a:endParaRPr>
            </a:p>
          </p:txBody>
        </p:sp>
      </p:grpSp>
      <p:sp>
        <p:nvSpPr>
          <p:cNvPr id="61443" name="Rectangle 3"/>
          <p:cNvSpPr>
            <a:spLocks noChangeArrowheads="1"/>
          </p:cNvSpPr>
          <p:nvPr/>
        </p:nvSpPr>
        <p:spPr bwMode="auto">
          <a:xfrm>
            <a:off x="1201738" y="3170238"/>
            <a:ext cx="1555750" cy="1554162"/>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dirty="0">
                <a:latin typeface="Calibri" pitchFamily="34" charset="0"/>
              </a:rPr>
              <a:t>EAP peer (supplicant)</a:t>
            </a:r>
            <a:endParaRPr lang="en-GB" dirty="0">
              <a:latin typeface="Calibri" pitchFamily="34" charset="0"/>
            </a:endParaRPr>
          </a:p>
        </p:txBody>
      </p:sp>
      <p:sp>
        <p:nvSpPr>
          <p:cNvPr id="61444" name="Rectangle 4"/>
          <p:cNvSpPr>
            <a:spLocks noChangeArrowheads="1"/>
          </p:cNvSpPr>
          <p:nvPr/>
        </p:nvSpPr>
        <p:spPr bwMode="auto">
          <a:xfrm>
            <a:off x="1201738" y="4724400"/>
            <a:ext cx="1555750" cy="1231900"/>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a:latin typeface="Calibri" pitchFamily="34" charset="0"/>
              </a:rPr>
              <a:t>EAP lower</a:t>
            </a:r>
          </a:p>
          <a:p>
            <a:pPr algn="ctr" hangingPunct="0">
              <a:lnSpc>
                <a:spcPct val="93000"/>
              </a:lnSpc>
              <a:buClr>
                <a:srgbClr val="000000"/>
              </a:buClr>
              <a:buSzPct val="100000"/>
              <a:buFont typeface="Times New Roman" pitchFamily="18" charset="0"/>
              <a:buNone/>
            </a:pPr>
            <a:r>
              <a:rPr lang="en-US">
                <a:latin typeface="Calibri" pitchFamily="34" charset="0"/>
              </a:rPr>
              <a:t>Layer</a:t>
            </a:r>
          </a:p>
          <a:p>
            <a:pPr algn="ctr" hangingPunct="0">
              <a:lnSpc>
                <a:spcPct val="93000"/>
              </a:lnSpc>
              <a:buClr>
                <a:srgbClr val="000000"/>
              </a:buClr>
              <a:buSzPct val="100000"/>
              <a:buFont typeface="Times New Roman" pitchFamily="18" charset="0"/>
              <a:buNone/>
            </a:pPr>
            <a:r>
              <a:rPr lang="en-US">
                <a:latin typeface="Calibri" pitchFamily="34" charset="0"/>
              </a:rPr>
              <a:t>(e.g., </a:t>
            </a:r>
          </a:p>
          <a:p>
            <a:pPr algn="ctr" hangingPunct="0">
              <a:lnSpc>
                <a:spcPct val="93000"/>
              </a:lnSpc>
              <a:buClr>
                <a:srgbClr val="000000"/>
              </a:buClr>
              <a:buSzPct val="100000"/>
              <a:buFont typeface="Times New Roman" pitchFamily="18" charset="0"/>
              <a:buNone/>
            </a:pPr>
            <a:r>
              <a:rPr lang="en-US">
                <a:latin typeface="Calibri" pitchFamily="34" charset="0"/>
              </a:rPr>
              <a:t>802.11i)</a:t>
            </a:r>
            <a:endParaRPr lang="en-GB">
              <a:latin typeface="Calibri" pitchFamily="34" charset="0"/>
            </a:endParaRPr>
          </a:p>
        </p:txBody>
      </p:sp>
      <p:sp>
        <p:nvSpPr>
          <p:cNvPr id="61445" name="Rectangle 5"/>
          <p:cNvSpPr>
            <a:spLocks noChangeArrowheads="1"/>
          </p:cNvSpPr>
          <p:nvPr/>
        </p:nvSpPr>
        <p:spPr bwMode="auto">
          <a:xfrm>
            <a:off x="3794125" y="3948113"/>
            <a:ext cx="1555750" cy="776287"/>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a:latin typeface="Calibri" pitchFamily="34" charset="0"/>
              </a:rPr>
              <a:t>AAA Client</a:t>
            </a:r>
            <a:endParaRPr lang="en-GB">
              <a:latin typeface="Calibri" pitchFamily="34" charset="0"/>
            </a:endParaRPr>
          </a:p>
        </p:txBody>
      </p:sp>
      <p:sp>
        <p:nvSpPr>
          <p:cNvPr id="61446" name="Rectangle 6"/>
          <p:cNvSpPr>
            <a:spLocks noChangeArrowheads="1"/>
          </p:cNvSpPr>
          <p:nvPr/>
        </p:nvSpPr>
        <p:spPr bwMode="auto">
          <a:xfrm>
            <a:off x="3794125" y="4724400"/>
            <a:ext cx="1555750" cy="1231900"/>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a:latin typeface="Calibri" pitchFamily="34" charset="0"/>
              </a:rPr>
              <a:t>EAP lower</a:t>
            </a:r>
          </a:p>
          <a:p>
            <a:pPr algn="ctr" hangingPunct="0">
              <a:lnSpc>
                <a:spcPct val="93000"/>
              </a:lnSpc>
              <a:buClr>
                <a:srgbClr val="000000"/>
              </a:buClr>
              <a:buSzPct val="100000"/>
              <a:buFont typeface="Times New Roman" pitchFamily="18" charset="0"/>
              <a:buNone/>
            </a:pPr>
            <a:r>
              <a:rPr lang="en-US">
                <a:latin typeface="Calibri" pitchFamily="34" charset="0"/>
              </a:rPr>
              <a:t>Layer</a:t>
            </a:r>
          </a:p>
          <a:p>
            <a:pPr algn="ctr" hangingPunct="0">
              <a:lnSpc>
                <a:spcPct val="93000"/>
              </a:lnSpc>
              <a:buClr>
                <a:srgbClr val="000000"/>
              </a:buClr>
              <a:buSzPct val="100000"/>
              <a:buFont typeface="Times New Roman" pitchFamily="18" charset="0"/>
              <a:buNone/>
            </a:pPr>
            <a:r>
              <a:rPr lang="en-US">
                <a:latin typeface="Calibri" pitchFamily="34" charset="0"/>
              </a:rPr>
              <a:t>(e.g.,</a:t>
            </a:r>
          </a:p>
          <a:p>
            <a:pPr algn="ctr" hangingPunct="0">
              <a:lnSpc>
                <a:spcPct val="93000"/>
              </a:lnSpc>
              <a:buClr>
                <a:srgbClr val="000000"/>
              </a:buClr>
              <a:buSzPct val="100000"/>
              <a:buFont typeface="Times New Roman" pitchFamily="18" charset="0"/>
              <a:buNone/>
            </a:pPr>
            <a:r>
              <a:rPr lang="en-US">
                <a:latin typeface="Calibri" pitchFamily="34" charset="0"/>
              </a:rPr>
              <a:t>802.11i)</a:t>
            </a:r>
            <a:endParaRPr lang="en-GB">
              <a:latin typeface="Calibri" pitchFamily="34" charset="0"/>
            </a:endParaRPr>
          </a:p>
        </p:txBody>
      </p:sp>
      <p:sp>
        <p:nvSpPr>
          <p:cNvPr id="61447" name="Rectangle 8"/>
          <p:cNvSpPr>
            <a:spLocks noChangeArrowheads="1"/>
          </p:cNvSpPr>
          <p:nvPr/>
        </p:nvSpPr>
        <p:spPr bwMode="auto">
          <a:xfrm>
            <a:off x="6321425" y="3948113"/>
            <a:ext cx="1555750" cy="776287"/>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a:latin typeface="Calibri" pitchFamily="34" charset="0"/>
              </a:rPr>
              <a:t>AAA </a:t>
            </a:r>
          </a:p>
          <a:p>
            <a:pPr algn="ctr" hangingPunct="0">
              <a:lnSpc>
                <a:spcPct val="93000"/>
              </a:lnSpc>
              <a:buClr>
                <a:srgbClr val="000000"/>
              </a:buClr>
              <a:buSzPct val="100000"/>
              <a:buFont typeface="Times New Roman" pitchFamily="18" charset="0"/>
              <a:buNone/>
            </a:pPr>
            <a:r>
              <a:rPr lang="en-US">
                <a:latin typeface="Calibri" pitchFamily="34" charset="0"/>
              </a:rPr>
              <a:t>Server</a:t>
            </a:r>
            <a:endParaRPr lang="en-GB">
              <a:latin typeface="Calibri" pitchFamily="34" charset="0"/>
            </a:endParaRPr>
          </a:p>
        </p:txBody>
      </p:sp>
      <p:sp>
        <p:nvSpPr>
          <p:cNvPr id="61448" name="Rectangle 9"/>
          <p:cNvSpPr>
            <a:spLocks noChangeArrowheads="1"/>
          </p:cNvSpPr>
          <p:nvPr/>
        </p:nvSpPr>
        <p:spPr bwMode="auto">
          <a:xfrm>
            <a:off x="6321425" y="3170238"/>
            <a:ext cx="1555750" cy="777875"/>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a:latin typeface="Calibri" pitchFamily="34" charset="0"/>
              </a:rPr>
              <a:t>EAP server</a:t>
            </a:r>
            <a:endParaRPr lang="en-GB">
              <a:latin typeface="Calibri" pitchFamily="34" charset="0"/>
            </a:endParaRPr>
          </a:p>
        </p:txBody>
      </p:sp>
      <p:sp>
        <p:nvSpPr>
          <p:cNvPr id="61449" name="TextBox 16"/>
          <p:cNvSpPr txBox="1">
            <a:spLocks noChangeArrowheads="1"/>
          </p:cNvSpPr>
          <p:nvPr/>
        </p:nvSpPr>
        <p:spPr bwMode="auto">
          <a:xfrm>
            <a:off x="1655763" y="2327275"/>
            <a:ext cx="1027112" cy="344488"/>
          </a:xfrm>
          <a:prstGeom prst="rect">
            <a:avLst/>
          </a:prstGeom>
          <a:noFill/>
          <a:ln w="9525">
            <a:noFill/>
            <a:miter lim="800000"/>
            <a:headEnd/>
            <a:tailEnd/>
          </a:ln>
        </p:spPr>
        <p:txBody>
          <a:bodyPr wrap="none" lIns="82945" tIns="41473" rIns="82945" bIns="41473">
            <a:spAutoFit/>
          </a:bodyPr>
          <a:lstStyle/>
          <a:p>
            <a:pPr hangingPunct="0">
              <a:lnSpc>
                <a:spcPct val="93000"/>
              </a:lnSpc>
              <a:buClr>
                <a:srgbClr val="000000"/>
              </a:buClr>
              <a:buSzPct val="100000"/>
              <a:buFont typeface="Times New Roman" pitchFamily="18" charset="0"/>
              <a:buNone/>
            </a:pPr>
            <a:r>
              <a:rPr lang="en-US" b="1">
                <a:latin typeface="Calibri" pitchFamily="34" charset="0"/>
              </a:rPr>
              <a:t>EAP Peer</a:t>
            </a:r>
            <a:endParaRPr lang="en-GB" b="1">
              <a:latin typeface="Calibri" pitchFamily="34" charset="0"/>
            </a:endParaRPr>
          </a:p>
        </p:txBody>
      </p:sp>
      <p:sp>
        <p:nvSpPr>
          <p:cNvPr id="61450" name="TextBox 17"/>
          <p:cNvSpPr txBox="1">
            <a:spLocks noChangeArrowheads="1"/>
          </p:cNvSpPr>
          <p:nvPr/>
        </p:nvSpPr>
        <p:spPr bwMode="auto">
          <a:xfrm>
            <a:off x="3794125" y="2327275"/>
            <a:ext cx="1497013" cy="341313"/>
          </a:xfrm>
          <a:prstGeom prst="rect">
            <a:avLst/>
          </a:prstGeom>
          <a:noFill/>
          <a:ln w="9525">
            <a:noFill/>
            <a:miter lim="800000"/>
            <a:headEnd/>
            <a:tailEnd/>
          </a:ln>
        </p:spPr>
        <p:txBody>
          <a:bodyPr wrap="none" lIns="82945" tIns="41473" rIns="82945" bIns="41473">
            <a:spAutoFit/>
          </a:bodyPr>
          <a:lstStyle/>
          <a:p>
            <a:pPr hangingPunct="0">
              <a:lnSpc>
                <a:spcPct val="93000"/>
              </a:lnSpc>
              <a:buClr>
                <a:srgbClr val="000000"/>
              </a:buClr>
              <a:buSzPct val="100000"/>
              <a:buFont typeface="Times New Roman" pitchFamily="18" charset="0"/>
              <a:buNone/>
            </a:pPr>
            <a:r>
              <a:rPr lang="en-US" b="1">
                <a:latin typeface="Calibri" pitchFamily="34" charset="0"/>
              </a:rPr>
              <a:t>Authenticator</a:t>
            </a:r>
            <a:endParaRPr lang="en-GB" b="1">
              <a:latin typeface="Calibri" pitchFamily="34" charset="0"/>
            </a:endParaRPr>
          </a:p>
        </p:txBody>
      </p:sp>
      <p:sp>
        <p:nvSpPr>
          <p:cNvPr id="61451" name="TextBox 18"/>
          <p:cNvSpPr txBox="1">
            <a:spLocks noChangeArrowheads="1"/>
          </p:cNvSpPr>
          <p:nvPr/>
        </p:nvSpPr>
        <p:spPr bwMode="auto">
          <a:xfrm>
            <a:off x="6321425" y="2327275"/>
            <a:ext cx="1187450" cy="341313"/>
          </a:xfrm>
          <a:prstGeom prst="rect">
            <a:avLst/>
          </a:prstGeom>
          <a:noFill/>
          <a:ln w="9525">
            <a:noFill/>
            <a:miter lim="800000"/>
            <a:headEnd/>
            <a:tailEnd/>
          </a:ln>
        </p:spPr>
        <p:txBody>
          <a:bodyPr wrap="none" lIns="82945" tIns="41473" rIns="82945" bIns="41473">
            <a:spAutoFit/>
          </a:bodyPr>
          <a:lstStyle/>
          <a:p>
            <a:pPr hangingPunct="0">
              <a:lnSpc>
                <a:spcPct val="93000"/>
              </a:lnSpc>
              <a:buClr>
                <a:srgbClr val="000000"/>
              </a:buClr>
              <a:buSzPct val="100000"/>
              <a:buFont typeface="Times New Roman" pitchFamily="18" charset="0"/>
              <a:buNone/>
            </a:pPr>
            <a:r>
              <a:rPr lang="en-US" b="1">
                <a:latin typeface="Calibri" pitchFamily="34" charset="0"/>
              </a:rPr>
              <a:t>EAP server</a:t>
            </a:r>
            <a:endParaRPr lang="en-GB" b="1">
              <a:latin typeface="Calibri" pitchFamily="34" charset="0"/>
            </a:endParaRPr>
          </a:p>
        </p:txBody>
      </p:sp>
      <p:grpSp>
        <p:nvGrpSpPr>
          <p:cNvPr id="3" name="Group 33"/>
          <p:cNvGrpSpPr>
            <a:grpSpLocks/>
          </p:cNvGrpSpPr>
          <p:nvPr/>
        </p:nvGrpSpPr>
        <p:grpSpPr bwMode="auto">
          <a:xfrm>
            <a:off x="5219700" y="3754438"/>
            <a:ext cx="1492250" cy="1490662"/>
            <a:chOff x="5753898" y="4137821"/>
            <a:chExt cx="1644662" cy="1643074"/>
          </a:xfrm>
        </p:grpSpPr>
        <p:cxnSp>
          <p:nvCxnSpPr>
            <p:cNvPr id="61464" name="Straight Connector 22"/>
            <p:cNvCxnSpPr>
              <a:cxnSpLocks noChangeShapeType="1"/>
            </p:cNvCxnSpPr>
            <p:nvPr/>
          </p:nvCxnSpPr>
          <p:spPr bwMode="auto">
            <a:xfrm rot="5400000">
              <a:off x="6897700" y="4637093"/>
              <a:ext cx="1000132" cy="1588"/>
            </a:xfrm>
            <a:prstGeom prst="line">
              <a:avLst/>
            </a:prstGeom>
            <a:noFill/>
            <a:ln w="28575">
              <a:solidFill>
                <a:srgbClr val="800000"/>
              </a:solidFill>
              <a:round/>
              <a:headEnd/>
              <a:tailEnd/>
            </a:ln>
          </p:spPr>
        </p:cxnSp>
        <p:cxnSp>
          <p:nvCxnSpPr>
            <p:cNvPr id="61465" name="Straight Connector 24"/>
            <p:cNvCxnSpPr>
              <a:cxnSpLocks noChangeShapeType="1"/>
            </p:cNvCxnSpPr>
            <p:nvPr/>
          </p:nvCxnSpPr>
          <p:spPr bwMode="auto">
            <a:xfrm rot="10800000">
              <a:off x="5754692" y="5137159"/>
              <a:ext cx="1643074" cy="1588"/>
            </a:xfrm>
            <a:prstGeom prst="line">
              <a:avLst/>
            </a:prstGeom>
            <a:noFill/>
            <a:ln w="28575">
              <a:solidFill>
                <a:srgbClr val="800000"/>
              </a:solidFill>
              <a:round/>
              <a:headEnd/>
              <a:tailEnd/>
            </a:ln>
          </p:spPr>
        </p:cxnSp>
        <p:cxnSp>
          <p:nvCxnSpPr>
            <p:cNvPr id="61466" name="Straight Arrow Connector 29"/>
            <p:cNvCxnSpPr>
              <a:cxnSpLocks noChangeShapeType="1"/>
            </p:cNvCxnSpPr>
            <p:nvPr/>
          </p:nvCxnSpPr>
          <p:spPr bwMode="auto">
            <a:xfrm rot="5400000">
              <a:off x="5433221" y="5458630"/>
              <a:ext cx="642942" cy="1588"/>
            </a:xfrm>
            <a:prstGeom prst="straightConnector1">
              <a:avLst/>
            </a:prstGeom>
            <a:noFill/>
            <a:ln w="28575">
              <a:solidFill>
                <a:srgbClr val="800000"/>
              </a:solidFill>
              <a:round/>
              <a:headEnd/>
              <a:tailEnd type="arrow" w="med" len="med"/>
            </a:ln>
          </p:spPr>
        </p:cxnSp>
      </p:grpSp>
      <p:cxnSp>
        <p:nvCxnSpPr>
          <p:cNvPr id="61453" name="Straight Arrow Connector 35"/>
          <p:cNvCxnSpPr>
            <a:cxnSpLocks noChangeShapeType="1"/>
          </p:cNvCxnSpPr>
          <p:nvPr/>
        </p:nvCxnSpPr>
        <p:spPr bwMode="auto">
          <a:xfrm rot="5400000">
            <a:off x="650875" y="4564063"/>
            <a:ext cx="1360487" cy="1588"/>
          </a:xfrm>
          <a:prstGeom prst="straightConnector1">
            <a:avLst/>
          </a:prstGeom>
          <a:noFill/>
          <a:ln w="28575">
            <a:solidFill>
              <a:srgbClr val="800000"/>
            </a:solidFill>
            <a:round/>
            <a:headEnd/>
            <a:tailEnd type="arrow" w="med" len="med"/>
          </a:ln>
        </p:spPr>
      </p:cxnSp>
      <p:grpSp>
        <p:nvGrpSpPr>
          <p:cNvPr id="4" name="Group 37"/>
          <p:cNvGrpSpPr>
            <a:grpSpLocks/>
          </p:cNvGrpSpPr>
          <p:nvPr/>
        </p:nvGrpSpPr>
        <p:grpSpPr bwMode="auto">
          <a:xfrm>
            <a:off x="2563813" y="3752850"/>
            <a:ext cx="3954462" cy="2054225"/>
            <a:chOff x="2825768" y="4137025"/>
            <a:chExt cx="4359306" cy="2263945"/>
          </a:xfrm>
        </p:grpSpPr>
        <p:grpSp>
          <p:nvGrpSpPr>
            <p:cNvPr id="5" name="Group 24"/>
            <p:cNvGrpSpPr>
              <a:grpSpLocks/>
            </p:cNvGrpSpPr>
            <p:nvPr/>
          </p:nvGrpSpPr>
          <p:grpSpPr bwMode="auto">
            <a:xfrm>
              <a:off x="2825768" y="4137025"/>
              <a:ext cx="4359306" cy="2216150"/>
              <a:chOff x="2539188" y="3280565"/>
              <a:chExt cx="4359306" cy="2215372"/>
            </a:xfrm>
          </p:grpSpPr>
          <p:cxnSp>
            <p:nvCxnSpPr>
              <p:cNvPr id="61459" name="Straight Connector 13"/>
              <p:cNvCxnSpPr>
                <a:cxnSpLocks noChangeShapeType="1"/>
              </p:cNvCxnSpPr>
              <p:nvPr/>
            </p:nvCxnSpPr>
            <p:spPr bwMode="auto">
              <a:xfrm rot="5400000">
                <a:off x="1467618" y="4422779"/>
                <a:ext cx="2143934" cy="794"/>
              </a:xfrm>
              <a:prstGeom prst="line">
                <a:avLst/>
              </a:prstGeom>
              <a:noFill/>
              <a:ln w="28575">
                <a:solidFill>
                  <a:srgbClr val="FF0000"/>
                </a:solidFill>
                <a:round/>
                <a:headEnd type="arrow" w="med" len="med"/>
                <a:tailEnd/>
              </a:ln>
            </p:spPr>
          </p:cxnSp>
          <p:cxnSp>
            <p:nvCxnSpPr>
              <p:cNvPr id="61460" name="Straight Connector 15"/>
              <p:cNvCxnSpPr>
                <a:cxnSpLocks noChangeShapeType="1"/>
              </p:cNvCxnSpPr>
              <p:nvPr/>
            </p:nvCxnSpPr>
            <p:spPr bwMode="auto">
              <a:xfrm>
                <a:off x="2539982" y="5494349"/>
                <a:ext cx="1571636" cy="1588"/>
              </a:xfrm>
              <a:prstGeom prst="line">
                <a:avLst/>
              </a:prstGeom>
              <a:noFill/>
              <a:ln w="28575">
                <a:solidFill>
                  <a:srgbClr val="FF0000"/>
                </a:solidFill>
                <a:round/>
                <a:headEnd/>
                <a:tailEnd/>
              </a:ln>
            </p:spPr>
          </p:cxnSp>
          <p:cxnSp>
            <p:nvCxnSpPr>
              <p:cNvPr id="61461" name="Straight Connector 19"/>
              <p:cNvCxnSpPr>
                <a:cxnSpLocks noChangeShapeType="1"/>
              </p:cNvCxnSpPr>
              <p:nvPr/>
            </p:nvCxnSpPr>
            <p:spPr bwMode="auto">
              <a:xfrm rot="5400000" flipH="1" flipV="1">
                <a:off x="3433751" y="4814894"/>
                <a:ext cx="1357322" cy="1588"/>
              </a:xfrm>
              <a:prstGeom prst="line">
                <a:avLst/>
              </a:prstGeom>
              <a:noFill/>
              <a:ln w="28575">
                <a:solidFill>
                  <a:srgbClr val="FF0000"/>
                </a:solidFill>
                <a:round/>
                <a:headEnd/>
                <a:tailEnd/>
              </a:ln>
            </p:spPr>
          </p:cxnSp>
          <p:cxnSp>
            <p:nvCxnSpPr>
              <p:cNvPr id="61462" name="Straight Connector 21"/>
              <p:cNvCxnSpPr>
                <a:cxnSpLocks noChangeShapeType="1"/>
              </p:cNvCxnSpPr>
              <p:nvPr/>
            </p:nvCxnSpPr>
            <p:spPr bwMode="auto">
              <a:xfrm>
                <a:off x="4111618" y="4137027"/>
                <a:ext cx="2786082" cy="1588"/>
              </a:xfrm>
              <a:prstGeom prst="line">
                <a:avLst/>
              </a:prstGeom>
              <a:noFill/>
              <a:ln w="28575">
                <a:solidFill>
                  <a:srgbClr val="FF0000"/>
                </a:solidFill>
                <a:round/>
                <a:headEnd/>
                <a:tailEnd/>
              </a:ln>
            </p:spPr>
          </p:cxnSp>
          <p:cxnSp>
            <p:nvCxnSpPr>
              <p:cNvPr id="61463" name="Straight Connector 23"/>
              <p:cNvCxnSpPr>
                <a:cxnSpLocks noChangeShapeType="1"/>
              </p:cNvCxnSpPr>
              <p:nvPr/>
            </p:nvCxnSpPr>
            <p:spPr bwMode="auto">
              <a:xfrm rot="5400000" flipH="1" flipV="1">
                <a:off x="6469072" y="3708399"/>
                <a:ext cx="857256" cy="1588"/>
              </a:xfrm>
              <a:prstGeom prst="line">
                <a:avLst/>
              </a:prstGeom>
              <a:noFill/>
              <a:ln w="28575">
                <a:solidFill>
                  <a:srgbClr val="FF0000"/>
                </a:solidFill>
                <a:round/>
                <a:headEnd/>
                <a:tailEnd type="arrow" w="med" len="med"/>
              </a:ln>
            </p:spPr>
          </p:cxnSp>
        </p:grpSp>
        <p:sp>
          <p:nvSpPr>
            <p:cNvPr id="61458" name="TextBox 26"/>
            <p:cNvSpPr txBox="1">
              <a:spLocks noChangeArrowheads="1"/>
            </p:cNvSpPr>
            <p:nvPr/>
          </p:nvSpPr>
          <p:spPr bwMode="auto">
            <a:xfrm>
              <a:off x="2897518" y="5993320"/>
              <a:ext cx="1501519" cy="407650"/>
            </a:xfrm>
            <a:prstGeom prst="rect">
              <a:avLst/>
            </a:prstGeom>
            <a:noFill/>
            <a:ln w="9525">
              <a:noFill/>
              <a:miter lim="800000"/>
              <a:headEnd/>
              <a:tailEnd/>
            </a:ln>
          </p:spPr>
          <p:txBody>
            <a:bodyPr wrap="none">
              <a:spAutoFit/>
            </a:bodyPr>
            <a:lstStyle/>
            <a:p>
              <a:r>
                <a:rPr lang="en-US" b="1">
                  <a:solidFill>
                    <a:srgbClr val="FF0000"/>
                  </a:solidFill>
                  <a:latin typeface="Calibri" pitchFamily="34" charset="0"/>
                </a:rPr>
                <a:t>EAP method</a:t>
              </a:r>
              <a:endParaRPr lang="en-GB" b="1">
                <a:solidFill>
                  <a:srgbClr val="FF0000"/>
                </a:solidFill>
                <a:latin typeface="Calibri" pitchFamily="34" charset="0"/>
              </a:endParaRPr>
            </a:p>
          </p:txBody>
        </p:sp>
      </p:grpSp>
      <p:sp>
        <p:nvSpPr>
          <p:cNvPr id="61455" name="TextBox 32"/>
          <p:cNvSpPr txBox="1">
            <a:spLocks noChangeArrowheads="1"/>
          </p:cNvSpPr>
          <p:nvPr/>
        </p:nvSpPr>
        <p:spPr bwMode="auto">
          <a:xfrm rot="-5400000">
            <a:off x="584200" y="4325938"/>
            <a:ext cx="1030288" cy="360362"/>
          </a:xfrm>
          <a:prstGeom prst="rect">
            <a:avLst/>
          </a:prstGeom>
          <a:noFill/>
          <a:ln w="9525">
            <a:noFill/>
            <a:miter lim="800000"/>
            <a:headEnd/>
            <a:tailEnd/>
          </a:ln>
        </p:spPr>
        <p:txBody>
          <a:bodyPr wrap="none" lIns="82945" tIns="41473" rIns="82945" bIns="41473">
            <a:spAutoFit/>
          </a:bodyPr>
          <a:lstStyle/>
          <a:p>
            <a:r>
              <a:rPr lang="en-US" b="1" dirty="0">
                <a:solidFill>
                  <a:srgbClr val="800000"/>
                </a:solidFill>
                <a:latin typeface="Calibri" pitchFamily="34" charset="0"/>
              </a:rPr>
              <a:t>EAP MSK</a:t>
            </a:r>
            <a:endParaRPr lang="en-GB" b="1" dirty="0">
              <a:solidFill>
                <a:srgbClr val="800000"/>
              </a:solidFill>
              <a:latin typeface="Calibri" pitchFamily="34" charset="0"/>
            </a:endParaRPr>
          </a:p>
        </p:txBody>
      </p:sp>
      <p:sp>
        <p:nvSpPr>
          <p:cNvPr id="61456" name="TextBox 33"/>
          <p:cNvSpPr txBox="1">
            <a:spLocks noChangeArrowheads="1"/>
          </p:cNvSpPr>
          <p:nvPr/>
        </p:nvSpPr>
        <p:spPr bwMode="auto">
          <a:xfrm>
            <a:off x="5268913" y="4648200"/>
            <a:ext cx="1030287" cy="361950"/>
          </a:xfrm>
          <a:prstGeom prst="rect">
            <a:avLst/>
          </a:prstGeom>
          <a:noFill/>
          <a:ln w="9525">
            <a:noFill/>
            <a:miter lim="800000"/>
            <a:headEnd/>
            <a:tailEnd/>
          </a:ln>
        </p:spPr>
        <p:txBody>
          <a:bodyPr wrap="none" lIns="82945" tIns="41473" rIns="82945" bIns="41473">
            <a:spAutoFit/>
          </a:bodyPr>
          <a:lstStyle/>
          <a:p>
            <a:r>
              <a:rPr lang="en-US" b="1" dirty="0">
                <a:solidFill>
                  <a:srgbClr val="800000"/>
                </a:solidFill>
                <a:latin typeface="Calibri" pitchFamily="34" charset="0"/>
              </a:rPr>
              <a:t>EAP MSK</a:t>
            </a:r>
            <a:endParaRPr lang="en-GB" b="1" dirty="0">
              <a:solidFill>
                <a:srgbClr val="800000"/>
              </a:solidFill>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rPr>
              <a:t>Guideline</a:t>
            </a:r>
            <a:endParaRPr lang="en-US" dirty="0"/>
          </a:p>
        </p:txBody>
      </p:sp>
      <p:sp>
        <p:nvSpPr>
          <p:cNvPr id="3" name="Content Placeholder 2"/>
          <p:cNvSpPr>
            <a:spLocks noGrp="1"/>
          </p:cNvSpPr>
          <p:nvPr>
            <p:ph idx="1"/>
          </p:nvPr>
        </p:nvSpPr>
        <p:spPr/>
        <p:txBody>
          <a:bodyPr/>
          <a:lstStyle/>
          <a:p>
            <a:r>
              <a:rPr lang="en-US" sz="2400" b="1" dirty="0" smtClean="0"/>
              <a:t>Identifiers</a:t>
            </a:r>
            <a:r>
              <a:rPr lang="en-US" sz="2400" dirty="0" smtClean="0"/>
              <a:t>.  What identifiers does the protocol use for distinguishing initiators of communications?</a:t>
            </a:r>
          </a:p>
          <a:p>
            <a:r>
              <a:rPr lang="en-US" sz="2400" b="1" dirty="0" smtClean="0"/>
              <a:t>Observers</a:t>
            </a:r>
            <a:r>
              <a:rPr lang="en-US" sz="2400" dirty="0" smtClean="0"/>
              <a:t>.  Which information is exposed to other protocol entities? </a:t>
            </a:r>
          </a:p>
          <a:p>
            <a:r>
              <a:rPr lang="en-US" sz="2400" b="1" dirty="0" smtClean="0"/>
              <a:t>Persistence of identifiers</a:t>
            </a:r>
            <a:r>
              <a:rPr lang="en-US" sz="2400" dirty="0" smtClean="0"/>
              <a:t>.  What assumptions are made in the protocol design about the lifetime of the identifiers?</a:t>
            </a:r>
          </a:p>
          <a:p>
            <a:r>
              <a:rPr lang="en-US" sz="2400" b="1" dirty="0" smtClean="0"/>
              <a:t>Correlation</a:t>
            </a:r>
            <a:r>
              <a:rPr lang="en-US" sz="2400" dirty="0" smtClean="0"/>
              <a:t>.  Does the protocol allow for correlation of identifiers?</a:t>
            </a:r>
            <a:endParaRPr lang="en-US" sz="2400" dirty="0" smtClean="0">
              <a:latin typeface="Calibri" charset="0"/>
            </a:endParaRPr>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smtClean="0"/>
              <a:t>Identifiers</a:t>
            </a:r>
          </a:p>
        </p:txBody>
      </p:sp>
      <p:sp>
        <p:nvSpPr>
          <p:cNvPr id="62466" name="Content Placeholder 2"/>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The MAC address of the end device.</a:t>
            </a:r>
          </a:p>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The IP address of the user, typically assigned after the EAP exchange has completed.</a:t>
            </a:r>
          </a:p>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The EAP network access identifier (NAI) used in the EAP-Response/Identity exchange.  The NAI is defined in RFC 4282. </a:t>
            </a:r>
          </a:p>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The EAP NAI used within the</a:t>
            </a:r>
            <a:r>
              <a:rPr lang="en-US" sz="2000" dirty="0" smtClean="0">
                <a:latin typeface="Calibri" pitchFamily="34" charset="0"/>
                <a:ea typeface="ＭＳ Ｐゴシック" pitchFamily="34" charset="-128"/>
              </a:rPr>
              <a:t> EAP </a:t>
            </a:r>
            <a:r>
              <a:rPr lang="en-US" sz="2000" dirty="0">
                <a:latin typeface="Calibri" pitchFamily="34" charset="0"/>
                <a:ea typeface="ＭＳ Ｐゴシック" pitchFamily="34" charset="-128"/>
              </a:rPr>
              <a:t>method</a:t>
            </a:r>
            <a:r>
              <a:rPr lang="en-US" sz="2000" dirty="0" smtClean="0">
                <a:latin typeface="Calibri" pitchFamily="34" charset="0"/>
                <a:ea typeface="ＭＳ Ｐゴシック" pitchFamily="34" charset="-128"/>
              </a:rPr>
              <a:t> itself. </a:t>
            </a:r>
          </a:p>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Network Access Server (NAS) identifiers carried by the AAA protocol.   There include: NAS-Identifier, NAS-IPv4-Address (RFC 2865), NAS-IPv6-Address (RFC 3162) and Called-Station-Id (RFC 2865, 3580).  In addition to identifying the NAS, these attributes can be used to infer the user's location. </a:t>
            </a:r>
          </a:p>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User identifiers carried by the AAA protocol.  These include the following attributes: User-Name (RFC 2865), Calling-Station-Id (RFC 3580)  EAP-Message attribute (RFC 3579), Chargeable User Identity (RFC 4372).</a:t>
            </a:r>
            <a:r>
              <a:rPr lang="en-US" sz="2000" dirty="0" smtClean="0">
                <a:latin typeface="Calibri" pitchFamily="34" charset="0"/>
                <a:ea typeface="ＭＳ Ｐゴシック" pitchFamily="34" charset="-128"/>
              </a:rPr>
              <a:t> </a:t>
            </a:r>
            <a:endParaRPr lang="en-US" sz="2000" dirty="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smtClean="0"/>
              <a:t>Lessons Learned</a:t>
            </a:r>
          </a:p>
        </p:txBody>
      </p:sp>
      <p:sp>
        <p:nvSpPr>
          <p:cNvPr id="63490"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r>
              <a:rPr lang="en-US" sz="2400" dirty="0">
                <a:latin typeface="Calibri" pitchFamily="34" charset="0"/>
              </a:rPr>
              <a:t>No privacy threat model was developed. Instead the debate occurred on a piecemeal basis across multiple documents and </a:t>
            </a:r>
            <a:r>
              <a:rPr lang="en-US" sz="2400" dirty="0" err="1">
                <a:latin typeface="Calibri" pitchFamily="34" charset="0"/>
              </a:rPr>
              <a:t>WGs</a:t>
            </a:r>
            <a:r>
              <a:rPr lang="en-US" sz="2400" dirty="0">
                <a:latin typeface="Calibri" pitchFamily="34" charset="0"/>
              </a:rPr>
              <a:t>. </a:t>
            </a:r>
          </a:p>
          <a:p>
            <a:pPr marL="457200" indent="-457200">
              <a:spcBef>
                <a:spcPct val="20000"/>
              </a:spcBef>
              <a:buFont typeface="Calibri" pitchFamily="34" charset="0"/>
              <a:buAutoNum type="arabicPeriod"/>
            </a:pPr>
            <a:r>
              <a:rPr lang="en-US" sz="2400" dirty="0">
                <a:latin typeface="Calibri" pitchFamily="34" charset="0"/>
              </a:rPr>
              <a:t>Due to the piecemeal nature of the discussion, introduction of</a:t>
            </a:r>
            <a:r>
              <a:rPr lang="en-US" sz="2400" dirty="0" smtClean="0">
                <a:latin typeface="Calibri" pitchFamily="34" charset="0"/>
              </a:rPr>
              <a:t> identity confidentiality </a:t>
            </a:r>
            <a:r>
              <a:rPr lang="en-US" sz="2400" dirty="0">
                <a:latin typeface="Calibri" pitchFamily="34" charset="0"/>
              </a:rPr>
              <a:t>in one part of the system (e.g</a:t>
            </a:r>
            <a:r>
              <a:rPr lang="en-US" sz="2400" dirty="0" smtClean="0">
                <a:latin typeface="Calibri" pitchFamily="34" charset="0"/>
              </a:rPr>
              <a:t>., </a:t>
            </a:r>
            <a:r>
              <a:rPr lang="en-US" sz="2400" dirty="0">
                <a:latin typeface="Calibri" pitchFamily="34" charset="0"/>
              </a:rPr>
              <a:t>user-NAS communications) resulted in issues arising for other actors (e.g</a:t>
            </a:r>
            <a:r>
              <a:rPr lang="en-US" sz="2400" dirty="0" smtClean="0">
                <a:latin typeface="Calibri" pitchFamily="34" charset="0"/>
              </a:rPr>
              <a:t>., </a:t>
            </a:r>
            <a:r>
              <a:rPr lang="en-US" sz="2400" dirty="0">
                <a:latin typeface="Calibri" pitchFamily="34" charset="0"/>
              </a:rPr>
              <a:t>network providers, administrators). </a:t>
            </a:r>
          </a:p>
          <a:p>
            <a:pPr marL="457200" indent="-457200">
              <a:spcBef>
                <a:spcPct val="20000"/>
              </a:spcBef>
              <a:buFont typeface="Calibri" pitchFamily="34" charset="0"/>
              <a:buAutoNum type="arabicPeriod"/>
            </a:pPr>
            <a:r>
              <a:rPr lang="en-US" sz="2400" dirty="0">
                <a:latin typeface="Calibri" pitchFamily="34" charset="0"/>
              </a:rPr>
              <a:t>No terminology was defined, nor were the goals laid out. </a:t>
            </a:r>
            <a:r>
              <a:rPr lang="en-US" sz="2400" dirty="0" smtClean="0">
                <a:latin typeface="Calibri" pitchFamily="34" charset="0"/>
              </a:rPr>
              <a:t> The </a:t>
            </a:r>
            <a:r>
              <a:rPr lang="en-US" sz="2400" dirty="0">
                <a:latin typeface="Calibri" pitchFamily="34" charset="0"/>
              </a:rPr>
              <a:t>initial concerns seemed to be more about security than privacy, and subsequent arguments more about </a:t>
            </a:r>
            <a:r>
              <a:rPr lang="en-US" sz="2400" dirty="0" smtClean="0">
                <a:latin typeface="Calibri" pitchFamily="34" charset="0"/>
              </a:rPr>
              <a:t>billing assurance </a:t>
            </a:r>
            <a:r>
              <a:rPr lang="en-US" sz="2400" dirty="0">
                <a:latin typeface="Calibri" pitchFamily="34" charset="0"/>
              </a:rPr>
              <a:t>than privacy.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smtClean="0"/>
              <a:t>Lessons Learned, cont.</a:t>
            </a:r>
          </a:p>
        </p:txBody>
      </p:sp>
      <p:sp>
        <p:nvSpPr>
          <p:cNvPr id="64514"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startAt="4"/>
            </a:pPr>
            <a:r>
              <a:rPr lang="en-US" sz="2000" dirty="0">
                <a:latin typeface="Calibri" pitchFamily="34" charset="0"/>
              </a:rPr>
              <a:t>Although regulatory requirements eventually loomed large in the debate, these were never referenced in any of the documents, or even comprehensively discussed.  As a result, there were arguments within the IETF as well as IEEE 802 about what those requirements were real or imagined that were never put to rest  (e.g., is a MAC address considered</a:t>
            </a:r>
            <a:r>
              <a:rPr lang="en-US" sz="2000" dirty="0" smtClean="0">
                <a:latin typeface="Calibri" pitchFamily="34" charset="0"/>
              </a:rPr>
              <a:t> personal data?</a:t>
            </a:r>
            <a:r>
              <a:rPr lang="en-US" sz="2000" dirty="0">
                <a:latin typeface="Calibri" pitchFamily="34" charset="0"/>
              </a:rPr>
              <a:t>  What other things in the EAP/AAA system are considered</a:t>
            </a:r>
            <a:r>
              <a:rPr lang="en-US" sz="2000" dirty="0" smtClean="0">
                <a:latin typeface="Calibri" pitchFamily="34" charset="0"/>
              </a:rPr>
              <a:t> personal data?</a:t>
            </a:r>
            <a:r>
              <a:rPr lang="en-US" sz="2000" dirty="0">
                <a:latin typeface="Calibri" pitchFamily="34" charset="0"/>
              </a:rPr>
              <a:t>).  </a:t>
            </a:r>
          </a:p>
          <a:p>
            <a:pPr marL="457200" indent="-457200">
              <a:spcBef>
                <a:spcPct val="20000"/>
              </a:spcBef>
              <a:buFont typeface="Calibri" pitchFamily="34" charset="0"/>
              <a:buAutoNum type="arabicPeriod" startAt="4"/>
            </a:pPr>
            <a:r>
              <a:rPr lang="en-US" sz="2000" dirty="0">
                <a:latin typeface="Calibri" pitchFamily="34" charset="0"/>
              </a:rPr>
              <a:t>The lack of a definition of privacy goals lead to somewhat odd design decisions that were not fully justified or even discussed.</a:t>
            </a:r>
          </a:p>
          <a:p>
            <a:pPr marL="457200" indent="-457200">
              <a:spcBef>
                <a:spcPct val="20000"/>
              </a:spcBef>
              <a:buFont typeface="Calibri" pitchFamily="34" charset="0"/>
              <a:buAutoNum type="arabicPeriod" startAt="4"/>
            </a:pPr>
            <a:r>
              <a:rPr lang="en-US" sz="2000" dirty="0">
                <a:latin typeface="Calibri" pitchFamily="34" charset="0"/>
              </a:rPr>
              <a:t>The use of EAP and AAA data in other contexts has continued to grow.  </a:t>
            </a:r>
          </a:p>
          <a:p>
            <a:pPr marL="800100" lvl="1" indent="-342900">
              <a:spcBef>
                <a:spcPct val="20000"/>
              </a:spcBef>
              <a:buFont typeface="Arial" charset="0"/>
              <a:buChar char="•"/>
            </a:pPr>
            <a:r>
              <a:rPr lang="en-US" sz="2000" dirty="0">
                <a:latin typeface="Calibri" pitchFamily="34" charset="0"/>
              </a:rPr>
              <a:t>For example, this data is a very popular source of location info as provided in location configuration protocols (e.g., HELD, DHCP).  </a:t>
            </a:r>
          </a:p>
          <a:p>
            <a:pPr marL="800100" lvl="1" indent="-342900">
              <a:spcBef>
                <a:spcPct val="20000"/>
              </a:spcBef>
              <a:buFont typeface="Arial" charset="0"/>
              <a:buChar char="•"/>
            </a:pPr>
            <a:r>
              <a:rPr lang="en-US" sz="2000" dirty="0">
                <a:latin typeface="Calibri" pitchFamily="34" charset="0"/>
              </a:rPr>
              <a:t>It is also commonly used in response to security incidents (e.g., denying access to infected machines, detection of spoofing or </a:t>
            </a:r>
            <a:r>
              <a:rPr lang="en-US" sz="2000" dirty="0" err="1">
                <a:latin typeface="Calibri" pitchFamily="34" charset="0"/>
              </a:rPr>
              <a:t>bot</a:t>
            </a:r>
            <a:r>
              <a:rPr lang="en-US" sz="2000" dirty="0">
                <a:latin typeface="Calibri" pitchFamily="34" charset="0"/>
              </a:rPr>
              <a:t> infection, etc.).</a:t>
            </a:r>
            <a:endParaRPr lang="en-US" sz="2000" dirty="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7" name="Title 1"/>
          <p:cNvSpPr>
            <a:spLocks noGrp="1"/>
          </p:cNvSpPr>
          <p:nvPr>
            <p:ph type="ctrTitle"/>
          </p:nvPr>
        </p:nvSpPr>
        <p:spPr>
          <a:xfrm>
            <a:off x="457200" y="2130425"/>
            <a:ext cx="8229600" cy="1470025"/>
          </a:xfrm>
        </p:spPr>
        <p:txBody>
          <a:bodyPr/>
          <a:lstStyle/>
          <a:p>
            <a:r>
              <a:rPr lang="en-US" sz="4000" smtClean="0"/>
              <a:t>Use Case: IPv6</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z="4000" smtClean="0"/>
              <a:t>Agenda</a:t>
            </a:r>
          </a:p>
        </p:txBody>
      </p:sp>
      <p:sp>
        <p:nvSpPr>
          <p:cNvPr id="16386" name="Content Placeholder 2"/>
          <p:cNvSpPr>
            <a:spLocks noGrp="1"/>
          </p:cNvSpPr>
          <p:nvPr>
            <p:ph idx="1"/>
          </p:nvPr>
        </p:nvSpPr>
        <p:spPr>
          <a:xfrm>
            <a:off x="457200" y="1600200"/>
            <a:ext cx="8443913" cy="4756150"/>
          </a:xfrm>
        </p:spPr>
        <p:txBody>
          <a:bodyPr/>
          <a:lstStyle/>
          <a:p>
            <a:r>
              <a:rPr lang="en-US" dirty="0" smtClean="0"/>
              <a:t>Netflix </a:t>
            </a:r>
          </a:p>
          <a:p>
            <a:r>
              <a:rPr lang="en-US" dirty="0" smtClean="0"/>
              <a:t>What is privacy? </a:t>
            </a:r>
          </a:p>
          <a:p>
            <a:r>
              <a:rPr lang="en-US" dirty="0" smtClean="0"/>
              <a:t>Examples &amp; Guidelines</a:t>
            </a:r>
          </a:p>
          <a:p>
            <a:pPr lvl="1"/>
            <a:r>
              <a:rPr lang="en-US" dirty="0" smtClean="0"/>
              <a:t>Network Access Authentication</a:t>
            </a:r>
          </a:p>
          <a:p>
            <a:pPr lvl="1"/>
            <a:r>
              <a:rPr lang="en-US" dirty="0" smtClean="0"/>
              <a:t>IPv6</a:t>
            </a:r>
          </a:p>
          <a:p>
            <a:pPr lvl="1"/>
            <a:r>
              <a:rPr lang="en-US" dirty="0" err="1" smtClean="0"/>
              <a:t>OAuth</a:t>
            </a:r>
            <a:endParaRPr lang="en-US" dirty="0" smtClean="0"/>
          </a:p>
          <a:p>
            <a:pPr lvl="1"/>
            <a:r>
              <a:rPr lang="en-US" dirty="0" smtClean="0"/>
              <a:t>SIP-based Real-Time Communication</a:t>
            </a:r>
          </a:p>
          <a:p>
            <a:r>
              <a:rPr lang="en-US" dirty="0" smtClean="0"/>
              <a:t>Summary</a:t>
            </a:r>
          </a:p>
        </p:txBody>
      </p:sp>
      <p:sp>
        <p:nvSpPr>
          <p:cNvPr id="4" name="Slide Number Placeholder 3"/>
          <p:cNvSpPr>
            <a:spLocks noGrp="1"/>
          </p:cNvSpPr>
          <p:nvPr>
            <p:ph type="sldNum" sz="quarter" idx="12"/>
          </p:nvPr>
        </p:nvSpPr>
        <p:spPr/>
        <p:txBody>
          <a:bodyPr/>
          <a:lstStyle/>
          <a:p>
            <a:pPr>
              <a:defRPr/>
            </a:pPr>
            <a:fld id="{CC58197E-3DA5-42F7-A30C-A7407B15943E}"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smtClean="0"/>
              <a:t>History of IPv6 address assignment</a:t>
            </a:r>
          </a:p>
        </p:txBody>
      </p:sp>
      <p:sp>
        <p:nvSpPr>
          <p:cNvPr id="66562"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342900" indent="-342900">
              <a:spcBef>
                <a:spcPct val="20000"/>
              </a:spcBef>
              <a:buFont typeface="Arial" charset="0"/>
              <a:buChar char="•"/>
            </a:pPr>
            <a:r>
              <a:rPr lang="en-US" sz="3200" dirty="0">
                <a:latin typeface="Calibri" pitchFamily="34" charset="0"/>
              </a:rPr>
              <a:t>In IPv4, we used static addresses or DHCP</a:t>
            </a:r>
          </a:p>
          <a:p>
            <a:pPr marL="800100" lvl="1" indent="-342900">
              <a:spcBef>
                <a:spcPct val="20000"/>
              </a:spcBef>
              <a:buFont typeface="Arial" charset="0"/>
              <a:buChar char="•"/>
            </a:pPr>
            <a:r>
              <a:rPr lang="en-US" sz="3200" dirty="0">
                <a:latin typeface="Calibri" pitchFamily="34" charset="0"/>
              </a:rPr>
              <a:t>Static is manually intensive and error prone</a:t>
            </a:r>
          </a:p>
          <a:p>
            <a:pPr marL="800100" lvl="1" indent="-342900">
              <a:spcBef>
                <a:spcPct val="20000"/>
              </a:spcBef>
              <a:buFont typeface="Arial" charset="0"/>
              <a:buChar char="•"/>
            </a:pPr>
            <a:r>
              <a:rPr lang="en-US" sz="3200" dirty="0">
                <a:latin typeface="Calibri" pitchFamily="34" charset="0"/>
              </a:rPr>
              <a:t>DHCP is</a:t>
            </a:r>
            <a:r>
              <a:rPr lang="en-US" sz="3200" dirty="0" smtClean="0">
                <a:latin typeface="Calibri" pitchFamily="34" charset="0"/>
              </a:rPr>
              <a:t> a </a:t>
            </a:r>
            <a:r>
              <a:rPr lang="en-US" sz="3200" dirty="0" err="1" smtClean="0">
                <a:latin typeface="Calibri" pitchFamily="34" charset="0"/>
              </a:rPr>
              <a:t>statefull</a:t>
            </a:r>
            <a:r>
              <a:rPr lang="en-US" sz="3200" dirty="0" smtClean="0">
                <a:latin typeface="Calibri" pitchFamily="34" charset="0"/>
              </a:rPr>
              <a:t> protocol and </a:t>
            </a:r>
            <a:r>
              <a:rPr lang="en-US" sz="3200" dirty="0">
                <a:latin typeface="Calibri" pitchFamily="34" charset="0"/>
              </a:rPr>
              <a:t>requires manual configuration on server</a:t>
            </a:r>
          </a:p>
          <a:p>
            <a:pPr marL="342900" indent="-342900">
              <a:spcBef>
                <a:spcPct val="20000"/>
              </a:spcBef>
              <a:buFont typeface="Arial" charset="0"/>
              <a:buChar char="•"/>
            </a:pPr>
            <a:r>
              <a:rPr lang="en-US" sz="3200" dirty="0">
                <a:latin typeface="Calibri" pitchFamily="34" charset="0"/>
              </a:rPr>
              <a:t>IPv6 then added (in addition) stateless address auto-configuration</a:t>
            </a:r>
          </a:p>
          <a:p>
            <a:pPr marL="800100" lvl="1" indent="-342900">
              <a:spcBef>
                <a:spcPct val="20000"/>
              </a:spcBef>
              <a:buFont typeface="Arial" charset="0"/>
              <a:buChar char="•"/>
            </a:pPr>
            <a:r>
              <a:rPr lang="en-US" sz="3200" dirty="0">
                <a:latin typeface="Calibri" pitchFamily="34" charset="0"/>
              </a:rPr>
              <a:t>Routers advertise on-link </a:t>
            </a:r>
            <a:r>
              <a:rPr lang="en-US" sz="3200" dirty="0" smtClean="0">
                <a:latin typeface="Calibri" pitchFamily="34" charset="0"/>
              </a:rPr>
              <a:t>prefix</a:t>
            </a:r>
          </a:p>
          <a:p>
            <a:pPr marL="800100" lvl="1" indent="-342900">
              <a:spcBef>
                <a:spcPct val="20000"/>
              </a:spcBef>
              <a:buFont typeface="Arial" charset="0"/>
              <a:buChar char="•"/>
            </a:pPr>
            <a:r>
              <a:rPr lang="en-US" sz="3200" dirty="0">
                <a:latin typeface="Calibri" pitchFamily="34" charset="0"/>
              </a:rPr>
              <a:t>Hosts generate own suffix and append it to prefix</a:t>
            </a:r>
            <a:endParaRPr lang="en-US" sz="3200" dirty="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smtClean="0"/>
              <a:t>Suffix generation mechanisms</a:t>
            </a:r>
          </a:p>
        </p:txBody>
      </p:sp>
      <p:sp>
        <p:nvSpPr>
          <p:cNvPr id="68610"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342900" indent="-342900">
              <a:spcBef>
                <a:spcPct val="20000"/>
              </a:spcBef>
              <a:buFont typeface="Arial" charset="0"/>
              <a:buChar char="•"/>
            </a:pPr>
            <a:r>
              <a:rPr lang="en-US" sz="2400" dirty="0">
                <a:latin typeface="Calibri" pitchFamily="34" charset="0"/>
              </a:rPr>
              <a:t>Many suffix generation mechanisms are defined:</a:t>
            </a:r>
          </a:p>
          <a:p>
            <a:pPr marL="800100" lvl="1" indent="-342900">
              <a:spcBef>
                <a:spcPct val="20000"/>
              </a:spcBef>
              <a:buFont typeface="Arial" charset="0"/>
              <a:buChar char="•"/>
            </a:pPr>
            <a:r>
              <a:rPr lang="en-US" sz="2400" dirty="0">
                <a:latin typeface="Calibri" pitchFamily="34" charset="0"/>
              </a:rPr>
              <a:t>Manual configuration</a:t>
            </a:r>
          </a:p>
          <a:p>
            <a:pPr marL="800100" lvl="1" indent="-342900">
              <a:spcBef>
                <a:spcPct val="20000"/>
              </a:spcBef>
              <a:buFont typeface="Arial" charset="0"/>
              <a:buChar char="•"/>
            </a:pPr>
            <a:r>
              <a:rPr lang="en-US" sz="2400" dirty="0">
                <a:latin typeface="Calibri" pitchFamily="34" charset="0"/>
              </a:rPr>
              <a:t>Link-layer address derived</a:t>
            </a:r>
          </a:p>
          <a:p>
            <a:pPr marL="1257300" lvl="2" indent="-342900">
              <a:spcBef>
                <a:spcPct val="20000"/>
              </a:spcBef>
              <a:buFont typeface="Arial" charset="0"/>
              <a:buChar char="•"/>
            </a:pPr>
            <a:r>
              <a:rPr lang="en-US" sz="2400" dirty="0">
                <a:latin typeface="Calibri" pitchFamily="34" charset="0"/>
              </a:rPr>
              <a:t>MAC address (RFC 1972/2464)</a:t>
            </a:r>
          </a:p>
          <a:p>
            <a:pPr marL="1257300" lvl="2" indent="-342900">
              <a:spcBef>
                <a:spcPct val="20000"/>
              </a:spcBef>
              <a:buFont typeface="Arial" charset="0"/>
              <a:buChar char="•"/>
            </a:pPr>
            <a:r>
              <a:rPr lang="en-US" sz="2400" dirty="0">
                <a:latin typeface="Calibri" pitchFamily="34" charset="0"/>
              </a:rPr>
              <a:t>IPv4 address (many </a:t>
            </a:r>
            <a:r>
              <a:rPr lang="en-US" sz="2400" dirty="0" err="1">
                <a:latin typeface="Calibri" pitchFamily="34" charset="0"/>
              </a:rPr>
              <a:t>RFCs</a:t>
            </a:r>
            <a:r>
              <a:rPr lang="en-US" sz="2400" dirty="0">
                <a:latin typeface="Calibri" pitchFamily="34" charset="0"/>
              </a:rPr>
              <a:t>)</a:t>
            </a:r>
          </a:p>
          <a:p>
            <a:pPr marL="1257300" lvl="2" indent="-342900">
              <a:spcBef>
                <a:spcPct val="20000"/>
              </a:spcBef>
              <a:buFont typeface="Arial" charset="0"/>
              <a:buChar char="•"/>
            </a:pPr>
            <a:r>
              <a:rPr lang="en-US" sz="2400" dirty="0">
                <a:latin typeface="Calibri" pitchFamily="34" charset="0"/>
              </a:rPr>
              <a:t>IPv4 address + port (RFC 4380)</a:t>
            </a:r>
          </a:p>
          <a:p>
            <a:pPr marL="800100" lvl="1" indent="-342900">
              <a:spcBef>
                <a:spcPct val="20000"/>
              </a:spcBef>
              <a:buFont typeface="Arial" charset="0"/>
              <a:buChar char="•"/>
            </a:pPr>
            <a:r>
              <a:rPr lang="en-US" sz="2400" dirty="0">
                <a:latin typeface="Calibri" pitchFamily="34" charset="0"/>
              </a:rPr>
              <a:t>Random (RFC 3041/4941)</a:t>
            </a:r>
          </a:p>
          <a:p>
            <a:pPr marL="800100" lvl="1" indent="-342900">
              <a:spcBef>
                <a:spcPct val="20000"/>
              </a:spcBef>
              <a:buFont typeface="Arial" charset="0"/>
              <a:buChar char="•"/>
            </a:pPr>
            <a:r>
              <a:rPr lang="en-US" sz="2400" dirty="0">
                <a:latin typeface="Calibri" pitchFamily="34" charset="0"/>
              </a:rPr>
              <a:t>Hash of public key (RFC 3972</a:t>
            </a:r>
            <a:r>
              <a:rPr lang="en-US" sz="2400" dirty="0" smtClean="0">
                <a:latin typeface="Calibri" pitchFamily="34" charset="0"/>
              </a:rPr>
              <a:t>)</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dirty="0" smtClean="0"/>
              <a:t>Guidelines</a:t>
            </a:r>
          </a:p>
        </p:txBody>
      </p:sp>
      <p:sp>
        <p:nvSpPr>
          <p:cNvPr id="66562"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342900" indent="-342900">
              <a:spcBef>
                <a:spcPct val="20000"/>
              </a:spcBef>
              <a:buFont typeface="Arial" charset="0"/>
              <a:buChar char="•"/>
            </a:pPr>
            <a:r>
              <a:rPr lang="en-US" sz="2800" b="1" dirty="0" smtClean="0"/>
              <a:t>Identifiers</a:t>
            </a:r>
            <a:r>
              <a:rPr lang="en-US" sz="2800" dirty="0" smtClean="0"/>
              <a:t>.  What identifiers does the protocol use for distinguishing initiators of communications?</a:t>
            </a:r>
          </a:p>
          <a:p>
            <a:pPr marL="342900" indent="-342900">
              <a:spcBef>
                <a:spcPct val="20000"/>
              </a:spcBef>
              <a:buFont typeface="Arial" charset="0"/>
              <a:buChar char="•"/>
            </a:pPr>
            <a:r>
              <a:rPr lang="en-US" sz="2800" b="1" dirty="0" smtClean="0"/>
              <a:t>Persistence of identifiers</a:t>
            </a:r>
            <a:r>
              <a:rPr lang="en-US" sz="2800" dirty="0" smtClean="0"/>
              <a:t>.  What assumptions are made in the protocol design about the lifetime of the identifiers?  Does the protocol allow implementers or users to delete or replace identifiers?  How often does the specification recommend to delete or replace identifiers by default?  Can the identifiers, along with other state information, be set to automatically expire?</a:t>
            </a:r>
            <a:endParaRPr lang="en-US" sz="2800" dirty="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dirty="0" smtClean="0"/>
              <a:t>IPv6 Privacy Addresses</a:t>
            </a:r>
          </a:p>
        </p:txBody>
      </p:sp>
      <p:sp>
        <p:nvSpPr>
          <p:cNvPr id="3"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342900" indent="-342900" fontAlgn="auto">
              <a:spcBef>
                <a:spcPct val="20000"/>
              </a:spcBef>
              <a:spcAft>
                <a:spcPts val="0"/>
              </a:spcAft>
              <a:buFont typeface="Arial" charset="0"/>
              <a:buChar char="•"/>
              <a:defRPr/>
            </a:pPr>
            <a:r>
              <a:rPr lang="en-US" sz="2000" dirty="0">
                <a:latin typeface="+mn-lt"/>
                <a:cs typeface="+mn-cs"/>
              </a:rPr>
              <a:t>IPv6 (RFC 2462) specified creating suffix from (globally-unique) MAC address</a:t>
            </a:r>
            <a:endParaRPr lang="en-US" sz="2000" dirty="0" smtClean="0">
              <a:latin typeface="+mn-lt"/>
              <a:cs typeface="+mn-cs"/>
            </a:endParaRPr>
          </a:p>
          <a:p>
            <a:pPr marL="457200" indent="-457200" fontAlgn="auto">
              <a:spcBef>
                <a:spcPct val="20000"/>
              </a:spcBef>
              <a:spcAft>
                <a:spcPts val="0"/>
              </a:spcAft>
              <a:buFont typeface="Arial"/>
              <a:buChar char="•"/>
              <a:defRPr/>
            </a:pPr>
            <a:r>
              <a:rPr lang="en-US" sz="2000" dirty="0" smtClean="0">
                <a:latin typeface="+mn-lt"/>
                <a:cs typeface="+mn-cs"/>
              </a:rPr>
              <a:t>Unique </a:t>
            </a:r>
            <a:r>
              <a:rPr lang="en-US" sz="2000" dirty="0">
                <a:latin typeface="+mn-lt"/>
                <a:cs typeface="+mn-cs"/>
              </a:rPr>
              <a:t>suffix means can be tracked as move</a:t>
            </a:r>
          </a:p>
          <a:p>
            <a:pPr marL="914400" lvl="1" indent="-457200" fontAlgn="auto">
              <a:spcBef>
                <a:spcPct val="20000"/>
              </a:spcBef>
              <a:spcAft>
                <a:spcPts val="0"/>
              </a:spcAft>
              <a:buFont typeface="Arial"/>
              <a:buChar char="•"/>
              <a:defRPr/>
            </a:pPr>
            <a:r>
              <a:rPr lang="en-US" sz="2000" dirty="0">
                <a:latin typeface="+mn-lt"/>
                <a:cs typeface="+mn-cs"/>
              </a:rPr>
              <a:t>Web sites (not just ones you authenticate to) can correlate where you’ve been</a:t>
            </a:r>
          </a:p>
          <a:p>
            <a:pPr marL="457200" indent="-457200" fontAlgn="auto">
              <a:spcBef>
                <a:spcPct val="20000"/>
              </a:spcBef>
              <a:spcAft>
                <a:spcPts val="0"/>
              </a:spcAft>
              <a:buFont typeface="Arial"/>
              <a:buChar char="•"/>
              <a:defRPr/>
            </a:pPr>
            <a:r>
              <a:rPr lang="en-US" sz="2000" dirty="0">
                <a:latin typeface="+mn-lt"/>
                <a:cs typeface="+mn-cs"/>
              </a:rPr>
              <a:t>“Permanent” suffix means can be tracked over long </a:t>
            </a:r>
            <a:r>
              <a:rPr lang="en-US" sz="2000" dirty="0" smtClean="0">
                <a:latin typeface="+mn-lt"/>
                <a:cs typeface="+mn-cs"/>
              </a:rPr>
              <a:t>timescales</a:t>
            </a:r>
          </a:p>
          <a:p>
            <a:pPr marL="342900" indent="-342900">
              <a:spcBef>
                <a:spcPct val="20000"/>
              </a:spcBef>
              <a:buFont typeface="Arial" charset="0"/>
              <a:buChar char="•"/>
            </a:pPr>
            <a:r>
              <a:rPr lang="en-US" sz="2000" dirty="0" smtClean="0">
                <a:latin typeface="Calibri" pitchFamily="34" charset="0"/>
              </a:rPr>
              <a:t>RFC 3041 defines “temporary addresses” (aka “privacy addresses”) used for outbound connections</a:t>
            </a:r>
          </a:p>
          <a:p>
            <a:pPr marL="800100" lvl="1" indent="-342900">
              <a:spcBef>
                <a:spcPct val="20000"/>
              </a:spcBef>
              <a:buFont typeface="Arial" charset="0"/>
              <a:buChar char="•"/>
            </a:pPr>
            <a:r>
              <a:rPr lang="en-US" sz="2000" dirty="0" smtClean="0">
                <a:latin typeface="Calibri" pitchFamily="34" charset="0"/>
              </a:rPr>
              <a:t>Randomly generated</a:t>
            </a:r>
          </a:p>
          <a:p>
            <a:pPr marL="800100" lvl="1" indent="-342900">
              <a:spcBef>
                <a:spcPct val="20000"/>
              </a:spcBef>
              <a:buFont typeface="Arial" charset="0"/>
              <a:buChar char="•"/>
            </a:pPr>
            <a:r>
              <a:rPr lang="en-US" sz="2000" dirty="0" smtClean="0">
                <a:latin typeface="Calibri" pitchFamily="34" charset="0"/>
              </a:rPr>
              <a:t>Changes daily by default (1d preferred, 7d valid)</a:t>
            </a:r>
          </a:p>
          <a:p>
            <a:pPr marL="342900" indent="-342900">
              <a:spcBef>
                <a:spcPct val="20000"/>
              </a:spcBef>
              <a:buFont typeface="Arial" charset="0"/>
              <a:buChar char="•"/>
            </a:pPr>
            <a:r>
              <a:rPr lang="en-US" sz="2000" dirty="0" smtClean="0">
                <a:latin typeface="Calibri" pitchFamily="34" charset="0"/>
              </a:rPr>
              <a:t>Idea was that you use temporary addresses for anonymous web browsing etc. and “public” addresses for advertising in DNS etc.</a:t>
            </a:r>
          </a:p>
          <a:p>
            <a:pPr marL="342900" indent="-342900">
              <a:spcBef>
                <a:spcPct val="20000"/>
              </a:spcBef>
              <a:buFont typeface="Arial" charset="0"/>
              <a:buChar char="•"/>
            </a:pPr>
            <a:r>
              <a:rPr lang="en-US" sz="2000" dirty="0" smtClean="0">
                <a:latin typeface="Calibri" pitchFamily="34" charset="0"/>
              </a:rPr>
              <a:t>DON’T mix temporary &amp; public addresses, or the temporary addresses become </a:t>
            </a:r>
            <a:r>
              <a:rPr lang="en-US" sz="2000" dirty="0" err="1" smtClean="0">
                <a:latin typeface="Calibri" pitchFamily="34" charset="0"/>
              </a:rPr>
              <a:t>correlatable</a:t>
            </a:r>
            <a:endParaRPr lang="en-US" sz="2000" dirty="0" smtClean="0">
              <a:latin typeface="Calibri" pitchFamily="34" charset="0"/>
              <a:ea typeface="ＭＳ Ｐゴシック" pitchFamily="34" charset="-128"/>
            </a:endParaRPr>
          </a:p>
          <a:p>
            <a:pPr marL="457200" indent="-457200" fontAlgn="auto">
              <a:spcBef>
                <a:spcPct val="20000"/>
              </a:spcBef>
              <a:spcAft>
                <a:spcPts val="0"/>
              </a:spcAft>
              <a:buFont typeface="Arial"/>
              <a:buChar char="•"/>
              <a:defRPr/>
            </a:pPr>
            <a:endParaRPr lang="en-US" sz="1600" dirty="0">
              <a:latin typeface="+mn-lt"/>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smtClean="0"/>
              <a:t>Lessons Learned</a:t>
            </a:r>
          </a:p>
        </p:txBody>
      </p:sp>
      <p:sp>
        <p:nvSpPr>
          <p:cNvPr id="72706"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342900" indent="-342900">
              <a:spcBef>
                <a:spcPct val="20000"/>
              </a:spcBef>
              <a:buFont typeface="Arial" charset="0"/>
              <a:buChar char="•"/>
            </a:pPr>
            <a:r>
              <a:rPr lang="en-US" sz="3200" dirty="0">
                <a:latin typeface="Calibri" pitchFamily="34" charset="0"/>
              </a:rPr>
              <a:t>Think about privacy up front.</a:t>
            </a:r>
          </a:p>
          <a:p>
            <a:pPr marL="342900" indent="-342900">
              <a:spcBef>
                <a:spcPct val="20000"/>
              </a:spcBef>
              <a:buFont typeface="Arial" charset="0"/>
              <a:buChar char="•"/>
            </a:pPr>
            <a:r>
              <a:rPr lang="en-US" sz="3200" dirty="0">
                <a:latin typeface="Calibri" pitchFamily="34" charset="0"/>
              </a:rPr>
              <a:t>If you specify non-privacy solution first, it’ll be seen as required and there will be barriers to privacy.</a:t>
            </a:r>
          </a:p>
          <a:p>
            <a:pPr marL="342900" indent="-342900">
              <a:spcBef>
                <a:spcPct val="20000"/>
              </a:spcBef>
              <a:buFont typeface="Arial" charset="0"/>
              <a:buChar char="•"/>
            </a:pPr>
            <a:r>
              <a:rPr lang="en-US" sz="3200" dirty="0">
                <a:latin typeface="Calibri" pitchFamily="34" charset="0"/>
              </a:rPr>
              <a:t>Stable identifiers (incl. MAC address) often cause concerns.</a:t>
            </a:r>
          </a:p>
          <a:p>
            <a:pPr marL="342900" indent="-342900">
              <a:spcBef>
                <a:spcPct val="20000"/>
              </a:spcBef>
              <a:buFont typeface="Arial" charset="0"/>
              <a:buChar char="•"/>
            </a:pPr>
            <a:r>
              <a:rPr lang="en-US" sz="3200" dirty="0">
                <a:latin typeface="Calibri" pitchFamily="34" charset="0"/>
              </a:rPr>
              <a:t>Mixing stable identifiers and “privacy” identifiers is easy to do by accident.</a:t>
            </a:r>
            <a:endParaRPr lang="en-US" sz="3200" dirty="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7" name="Title 1"/>
          <p:cNvSpPr>
            <a:spLocks noGrp="1"/>
          </p:cNvSpPr>
          <p:nvPr>
            <p:ph type="ctrTitle"/>
          </p:nvPr>
        </p:nvSpPr>
        <p:spPr>
          <a:xfrm>
            <a:off x="457200" y="2130425"/>
            <a:ext cx="8229600" cy="1470025"/>
          </a:xfrm>
        </p:spPr>
        <p:txBody>
          <a:bodyPr/>
          <a:lstStyle/>
          <a:p>
            <a:r>
              <a:rPr lang="en-US" sz="4000" smtClean="0"/>
              <a:t>Use Case: </a:t>
            </a:r>
            <a:br>
              <a:rPr lang="en-US" sz="4000" smtClean="0"/>
            </a:br>
            <a:r>
              <a:rPr lang="en-US" sz="4000" smtClean="0"/>
              <a:t>OAuth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sz="3600" dirty="0" err="1" smtClean="0"/>
              <a:t>OAuth</a:t>
            </a:r>
            <a:r>
              <a:rPr lang="en-US" sz="3600" dirty="0" smtClean="0"/>
              <a:t> Background</a:t>
            </a:r>
          </a:p>
        </p:txBody>
      </p:sp>
      <p:sp>
        <p:nvSpPr>
          <p:cNvPr id="4" name="Slide Number Placeholder 3"/>
          <p:cNvSpPr>
            <a:spLocks noGrp="1"/>
          </p:cNvSpPr>
          <p:nvPr>
            <p:ph type="sldNum" sz="quarter" idx="12"/>
          </p:nvPr>
        </p:nvSpPr>
        <p:spPr/>
        <p:txBody>
          <a:bodyPr/>
          <a:lstStyle/>
          <a:p>
            <a:pPr>
              <a:defRPr/>
            </a:pPr>
            <a:fld id="{AF4E9B95-E9FA-4533-A41A-4A882B90B426}" type="slidenum">
              <a:rPr lang="en-US" smtClean="0"/>
              <a:pPr>
                <a:defRPr/>
              </a:pPr>
              <a:t>26</a:t>
            </a:fld>
            <a:endParaRPr lang="en-US"/>
          </a:p>
        </p:txBody>
      </p:sp>
      <p:sp>
        <p:nvSpPr>
          <p:cNvPr id="5" name="Content Placeholder 4"/>
          <p:cNvSpPr>
            <a:spLocks noGrp="1"/>
          </p:cNvSpPr>
          <p:nvPr>
            <p:ph idx="1"/>
          </p:nvPr>
        </p:nvSpPr>
        <p:spPr>
          <a:xfrm>
            <a:off x="457200" y="1600200"/>
            <a:ext cx="2441575" cy="4833938"/>
          </a:xfrm>
        </p:spPr>
        <p:txBody>
          <a:bodyPr rtlCol="0">
            <a:normAutofit fontScale="77500" lnSpcReduction="20000"/>
          </a:bodyPr>
          <a:lstStyle/>
          <a:p>
            <a:pPr fontAlgn="auto">
              <a:spcAft>
                <a:spcPts val="0"/>
              </a:spcAft>
              <a:buFont typeface="Arial"/>
              <a:buChar char="•"/>
              <a:defRPr/>
            </a:pPr>
            <a:r>
              <a:rPr lang="en-US" dirty="0" smtClean="0"/>
              <a:t>Web mash-ups use data from different sources. </a:t>
            </a:r>
          </a:p>
          <a:p>
            <a:pPr fontAlgn="auto">
              <a:spcAft>
                <a:spcPts val="0"/>
              </a:spcAft>
              <a:buFont typeface="Arial"/>
              <a:buChar char="•"/>
              <a:defRPr/>
            </a:pPr>
            <a:r>
              <a:rPr lang="en-US" dirty="0" smtClean="0"/>
              <a:t>No problem reading public data but protected data requires credentials.</a:t>
            </a:r>
          </a:p>
          <a:p>
            <a:pPr fontAlgn="auto">
              <a:spcAft>
                <a:spcPts val="0"/>
              </a:spcAft>
              <a:buFont typeface="Arial"/>
              <a:buChar char="•"/>
              <a:defRPr/>
            </a:pPr>
            <a:r>
              <a:rPr lang="en-US" dirty="0" smtClean="0"/>
              <a:t>Credential sharing leads to security and privacy problems.</a:t>
            </a:r>
          </a:p>
        </p:txBody>
      </p:sp>
      <p:pic>
        <p:nvPicPr>
          <p:cNvPr id="51204" name="Picture 4"/>
          <p:cNvPicPr>
            <a:picLocks noChangeAspect="1" noChangeArrowheads="1"/>
          </p:cNvPicPr>
          <p:nvPr/>
        </p:nvPicPr>
        <p:blipFill>
          <a:blip r:embed="rId2"/>
          <a:srcRect l="1750" t="888" r="2888"/>
          <a:stretch>
            <a:fillRect/>
          </a:stretch>
        </p:blipFill>
        <p:spPr bwMode="auto">
          <a:xfrm>
            <a:off x="3059113" y="1417638"/>
            <a:ext cx="5818187" cy="501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lstStyle/>
          <a:p>
            <a:r>
              <a:rPr lang="en-US" dirty="0" smtClean="0"/>
              <a:t>User Participation</a:t>
            </a:r>
          </a:p>
          <a:p>
            <a:pPr lvl="1"/>
            <a:r>
              <a:rPr lang="en-US" b="1" dirty="0" smtClean="0"/>
              <a:t>User control</a:t>
            </a:r>
            <a:r>
              <a:rPr lang="en-US" dirty="0" smtClean="0"/>
              <a:t>.  </a:t>
            </a:r>
            <a:br>
              <a:rPr lang="en-US" dirty="0" smtClean="0"/>
            </a:br>
            <a:r>
              <a:rPr lang="en-US" dirty="0" smtClean="0"/>
              <a:t>What controls or consent mechanisms does the protocol define or require before personal data or identifiers are shared or exposed via the protocol?</a:t>
            </a:r>
          </a:p>
          <a:p>
            <a:pPr lvl="1"/>
            <a:r>
              <a:rPr lang="en-US" b="1" dirty="0" smtClean="0"/>
              <a:t>Control over sharing with individual recipients</a:t>
            </a:r>
            <a:r>
              <a:rPr lang="en-US" dirty="0" smtClean="0"/>
              <a:t>.  Does the protocol provide ways for initiators to share different information with different recipients?</a:t>
            </a:r>
          </a:p>
          <a:p>
            <a:endParaRPr lang="en-US" dirty="0"/>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smtClean="0"/>
              <a:t>Lessons Learned</a:t>
            </a:r>
          </a:p>
        </p:txBody>
      </p:sp>
      <p:sp>
        <p:nvSpPr>
          <p:cNvPr id="58370" name="Content Placeholder 2"/>
          <p:cNvSpPr>
            <a:spLocks noGrp="1"/>
          </p:cNvSpPr>
          <p:nvPr>
            <p:ph idx="1"/>
          </p:nvPr>
        </p:nvSpPr>
        <p:spPr/>
        <p:txBody>
          <a:bodyPr/>
          <a:lstStyle/>
          <a:p>
            <a:r>
              <a:rPr lang="en-US" sz="2800" dirty="0" err="1" smtClean="0"/>
              <a:t>OAuth</a:t>
            </a:r>
            <a:r>
              <a:rPr lang="en-US" sz="2800" dirty="0" smtClean="0"/>
              <a:t> provided a significant improvement over earlier practices where long-term passwords were shared.</a:t>
            </a:r>
          </a:p>
          <a:p>
            <a:r>
              <a:rPr lang="en-US" sz="2800" dirty="0" smtClean="0"/>
              <a:t>Provides a more privacy-friendly solution than CORS, backbone, etc. </a:t>
            </a:r>
          </a:p>
          <a:p>
            <a:r>
              <a:rPr lang="en-US" sz="2800" dirty="0" smtClean="0"/>
              <a:t>Real-time user consent still presents challenges from a user-interface point of view:</a:t>
            </a:r>
          </a:p>
          <a:p>
            <a:pPr lvl="1"/>
            <a:r>
              <a:rPr lang="en-US" sz="2400" dirty="0" smtClean="0">
                <a:hlinkClick r:id="rId2"/>
              </a:rPr>
              <a:t>http://zachholman.com/2011/01/oauth_will_murder_your_children/</a:t>
            </a:r>
            <a:r>
              <a:rPr lang="en-US" sz="2400" dirty="0" smtClean="0"/>
              <a:t> </a:t>
            </a:r>
          </a:p>
          <a:p>
            <a:r>
              <a:rPr lang="en-US" sz="2800" dirty="0" smtClean="0"/>
              <a:t>Various insecure </a:t>
            </a:r>
            <a:r>
              <a:rPr lang="en-US" sz="2800" dirty="0" err="1" smtClean="0"/>
              <a:t>OAuth</a:t>
            </a:r>
            <a:r>
              <a:rPr lang="en-US" sz="2800" dirty="0" smtClean="0"/>
              <a:t> deployments lead to unauthorized access and stored data compromise. </a:t>
            </a:r>
          </a:p>
          <a:p>
            <a:endParaRPr lang="en-US" sz="2800" dirty="0" smtClean="0"/>
          </a:p>
          <a:p>
            <a:endParaRPr lang="en-US" sz="2800" dirty="0" smtClean="0"/>
          </a:p>
        </p:txBody>
      </p:sp>
      <p:sp>
        <p:nvSpPr>
          <p:cNvPr id="4" name="Slide Number Placeholder 3"/>
          <p:cNvSpPr>
            <a:spLocks noGrp="1"/>
          </p:cNvSpPr>
          <p:nvPr>
            <p:ph type="sldNum" sz="quarter" idx="12"/>
          </p:nvPr>
        </p:nvSpPr>
        <p:spPr/>
        <p:txBody>
          <a:bodyPr/>
          <a:lstStyle/>
          <a:p>
            <a:pPr>
              <a:defRPr/>
            </a:pPr>
            <a:fld id="{196BEDEA-CC74-4E26-97A2-2AB0DA97C2C1}"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29" name="Title 1"/>
          <p:cNvSpPr>
            <a:spLocks noGrp="1"/>
          </p:cNvSpPr>
          <p:nvPr>
            <p:ph type="ctrTitle"/>
          </p:nvPr>
        </p:nvSpPr>
        <p:spPr>
          <a:xfrm>
            <a:off x="457200" y="2130425"/>
            <a:ext cx="8229600" cy="1470025"/>
          </a:xfrm>
        </p:spPr>
        <p:txBody>
          <a:bodyPr/>
          <a:lstStyle/>
          <a:p>
            <a:r>
              <a:rPr lang="en-US" sz="4000" smtClean="0"/>
              <a:t>Use Case: SIP-based Real-Time Communication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Netflix</a:t>
            </a:r>
            <a:endParaRPr lang="en-US" dirty="0" smtClean="0"/>
          </a:p>
        </p:txBody>
      </p:sp>
      <p:sp>
        <p:nvSpPr>
          <p:cNvPr id="5" name="Text Placeholder 4"/>
          <p:cNvSpPr>
            <a:spLocks noGrp="1"/>
          </p:cNvSpPr>
          <p:nvPr>
            <p:ph type="body" idx="1"/>
          </p:nvPr>
        </p:nvSpPr>
        <p:spPr/>
        <p:txBody>
          <a:bodyPr rtlCol="0">
            <a:normAutofit/>
          </a:bodyPr>
          <a:lstStyle/>
          <a:p>
            <a:pPr fontAlgn="auto">
              <a:spcAft>
                <a:spcPts val="0"/>
              </a:spcAft>
              <a:buFont typeface="Arial"/>
              <a:buNone/>
              <a:defRPr/>
            </a:pPr>
            <a:endParaRPr lang="en-US" dirty="0"/>
          </a:p>
        </p:txBody>
      </p:sp>
      <p:sp>
        <p:nvSpPr>
          <p:cNvPr id="4" name="Slide Number Placeholder 3"/>
          <p:cNvSpPr>
            <a:spLocks noGrp="1"/>
          </p:cNvSpPr>
          <p:nvPr>
            <p:ph type="sldNum" sz="quarter" idx="12"/>
          </p:nvPr>
        </p:nvSpPr>
        <p:spPr/>
        <p:txBody>
          <a:bodyPr/>
          <a:lstStyle/>
          <a:p>
            <a:pPr>
              <a:defRPr/>
            </a:pPr>
            <a:fld id="{0B7EBD3E-F327-49A7-B776-ABE45368DF4A}"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smtClean="0"/>
              <a:t>SIP in a Nutshell</a:t>
            </a:r>
          </a:p>
        </p:txBody>
      </p:sp>
      <p:sp>
        <p:nvSpPr>
          <p:cNvPr id="74754" name="Rectangle 3"/>
          <p:cNvSpPr>
            <a:spLocks noGrp="1" noChangeArrowheads="1"/>
          </p:cNvSpPr>
          <p:nvPr>
            <p:ph type="body" idx="1"/>
          </p:nvPr>
        </p:nvSpPr>
        <p:spPr>
          <a:xfrm>
            <a:off x="457200" y="4005263"/>
            <a:ext cx="8291513" cy="2592387"/>
          </a:xfrm>
        </p:spPr>
        <p:txBody>
          <a:bodyPr/>
          <a:lstStyle/>
          <a:p>
            <a:r>
              <a:rPr lang="en-US" sz="2400" dirty="0" smtClean="0"/>
              <a:t>Session Initiation Protocol (SIP) -- RFC 3261 </a:t>
            </a:r>
          </a:p>
          <a:p>
            <a:r>
              <a:rPr lang="en-US" sz="2400" dirty="0" smtClean="0"/>
              <a:t>SIP is an application-layer control (signaling) protocol for creating, modifying, and terminating sessions with one or more participants. </a:t>
            </a:r>
          </a:p>
          <a:p>
            <a:r>
              <a:rPr lang="en-US" sz="2400" dirty="0" smtClean="0"/>
              <a:t>These sessions include Internet telephone calls, multimedia distribution, and multimedia conferences.</a:t>
            </a:r>
          </a:p>
        </p:txBody>
      </p:sp>
      <p:pic>
        <p:nvPicPr>
          <p:cNvPr id="74755" name="Picture 4" descr="sipd"/>
          <p:cNvPicPr>
            <a:picLocks noChangeAspect="1" noChangeArrowheads="1"/>
          </p:cNvPicPr>
          <p:nvPr/>
        </p:nvPicPr>
        <p:blipFill>
          <a:blip r:embed="rId2"/>
          <a:srcRect/>
          <a:stretch>
            <a:fillRect/>
          </a:stretch>
        </p:blipFill>
        <p:spPr bwMode="auto">
          <a:xfrm>
            <a:off x="2932113" y="1770063"/>
            <a:ext cx="685800" cy="609600"/>
          </a:xfrm>
          <a:prstGeom prst="rect">
            <a:avLst/>
          </a:prstGeom>
          <a:noFill/>
          <a:ln w="9525">
            <a:noFill/>
            <a:miter lim="800000"/>
            <a:headEnd/>
            <a:tailEnd/>
          </a:ln>
        </p:spPr>
      </p:pic>
      <p:pic>
        <p:nvPicPr>
          <p:cNvPr id="74756" name="Picture 5" descr="sipd"/>
          <p:cNvPicPr>
            <a:picLocks noChangeAspect="1" noChangeArrowheads="1"/>
          </p:cNvPicPr>
          <p:nvPr/>
        </p:nvPicPr>
        <p:blipFill>
          <a:blip r:embed="rId2"/>
          <a:srcRect/>
          <a:stretch>
            <a:fillRect/>
          </a:stretch>
        </p:blipFill>
        <p:spPr bwMode="auto">
          <a:xfrm>
            <a:off x="5446713" y="1770063"/>
            <a:ext cx="685800" cy="609600"/>
          </a:xfrm>
          <a:prstGeom prst="rect">
            <a:avLst/>
          </a:prstGeom>
          <a:noFill/>
          <a:ln w="9525">
            <a:noFill/>
            <a:miter lim="800000"/>
            <a:headEnd/>
            <a:tailEnd/>
          </a:ln>
        </p:spPr>
      </p:pic>
      <p:sp>
        <p:nvSpPr>
          <p:cNvPr id="74757" name="Line 6"/>
          <p:cNvSpPr>
            <a:spLocks noChangeShapeType="1"/>
          </p:cNvSpPr>
          <p:nvPr/>
        </p:nvSpPr>
        <p:spPr bwMode="auto">
          <a:xfrm flipV="1">
            <a:off x="1258888" y="1998663"/>
            <a:ext cx="1673225" cy="638175"/>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4758" name="Line 7"/>
          <p:cNvSpPr>
            <a:spLocks noChangeShapeType="1"/>
          </p:cNvSpPr>
          <p:nvPr/>
        </p:nvSpPr>
        <p:spPr bwMode="auto">
          <a:xfrm>
            <a:off x="3617913" y="2074863"/>
            <a:ext cx="1828800" cy="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4759" name="Line 8"/>
          <p:cNvSpPr>
            <a:spLocks noChangeShapeType="1"/>
          </p:cNvSpPr>
          <p:nvPr/>
        </p:nvSpPr>
        <p:spPr bwMode="auto">
          <a:xfrm>
            <a:off x="6132513" y="2074863"/>
            <a:ext cx="1524000" cy="60960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4760" name="Line 9"/>
          <p:cNvSpPr>
            <a:spLocks noChangeShapeType="1"/>
          </p:cNvSpPr>
          <p:nvPr/>
        </p:nvSpPr>
        <p:spPr bwMode="auto">
          <a:xfrm>
            <a:off x="1295400" y="3141663"/>
            <a:ext cx="6480175" cy="0"/>
          </a:xfrm>
          <a:prstGeom prst="line">
            <a:avLst/>
          </a:prstGeom>
          <a:noFill/>
          <a:ln w="38100" cap="rnd">
            <a:solidFill>
              <a:srgbClr val="0000FF"/>
            </a:solidFill>
            <a:prstDash val="sysDot"/>
            <a:miter lim="800000"/>
            <a:headEnd type="triangle" w="med" len="med"/>
            <a:tailEnd type="triangle" w="med" len="med"/>
          </a:ln>
        </p:spPr>
        <p:txBody>
          <a:bodyPr wrap="none"/>
          <a:lstStyle/>
          <a:p>
            <a:endParaRPr lang="en-US"/>
          </a:p>
        </p:txBody>
      </p:sp>
      <p:sp>
        <p:nvSpPr>
          <p:cNvPr id="74761" name="Text Box 10"/>
          <p:cNvSpPr txBox="1">
            <a:spLocks noChangeArrowheads="1"/>
          </p:cNvSpPr>
          <p:nvPr/>
        </p:nvSpPr>
        <p:spPr bwMode="auto">
          <a:xfrm>
            <a:off x="3348038" y="2636838"/>
            <a:ext cx="262255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RTP / RTCP</a:t>
            </a:r>
          </a:p>
        </p:txBody>
      </p:sp>
      <p:sp>
        <p:nvSpPr>
          <p:cNvPr id="74762" name="Text Box 11"/>
          <p:cNvSpPr txBox="1">
            <a:spLocks noChangeArrowheads="1"/>
          </p:cNvSpPr>
          <p:nvPr/>
        </p:nvSpPr>
        <p:spPr bwMode="auto">
          <a:xfrm>
            <a:off x="4876800" y="1341438"/>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B</a:t>
            </a:r>
          </a:p>
        </p:txBody>
      </p:sp>
      <p:sp>
        <p:nvSpPr>
          <p:cNvPr id="74763" name="Text Box 12"/>
          <p:cNvSpPr txBox="1">
            <a:spLocks noChangeArrowheads="1"/>
          </p:cNvSpPr>
          <p:nvPr/>
        </p:nvSpPr>
        <p:spPr bwMode="auto">
          <a:xfrm>
            <a:off x="3851275" y="1557338"/>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pic>
        <p:nvPicPr>
          <p:cNvPr id="74764" name="Picture 13" descr="phone_black3"/>
          <p:cNvPicPr>
            <a:picLocks noChangeAspect="1" noChangeArrowheads="1"/>
          </p:cNvPicPr>
          <p:nvPr/>
        </p:nvPicPr>
        <p:blipFill>
          <a:blip r:embed="rId3"/>
          <a:srcRect/>
          <a:stretch>
            <a:fillRect/>
          </a:stretch>
        </p:blipFill>
        <p:spPr bwMode="auto">
          <a:xfrm>
            <a:off x="0" y="2205038"/>
            <a:ext cx="1296988" cy="1136650"/>
          </a:xfrm>
          <a:prstGeom prst="rect">
            <a:avLst/>
          </a:prstGeom>
          <a:noFill/>
          <a:ln w="9525">
            <a:noFill/>
            <a:miter lim="800000"/>
            <a:headEnd/>
            <a:tailEnd/>
          </a:ln>
        </p:spPr>
      </p:pic>
      <p:sp>
        <p:nvSpPr>
          <p:cNvPr id="74765" name="Rectangle 14"/>
          <p:cNvSpPr>
            <a:spLocks noChangeArrowheads="1"/>
          </p:cNvSpPr>
          <p:nvPr/>
        </p:nvSpPr>
        <p:spPr bwMode="auto">
          <a:xfrm>
            <a:off x="468313" y="3429000"/>
            <a:ext cx="663575"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Alice</a:t>
            </a:r>
          </a:p>
        </p:txBody>
      </p:sp>
      <p:sp>
        <p:nvSpPr>
          <p:cNvPr id="74766" name="Text Box 15"/>
          <p:cNvSpPr txBox="1">
            <a:spLocks noChangeArrowheads="1"/>
          </p:cNvSpPr>
          <p:nvPr/>
        </p:nvSpPr>
        <p:spPr bwMode="auto">
          <a:xfrm>
            <a:off x="2303463" y="1341438"/>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A</a:t>
            </a:r>
          </a:p>
        </p:txBody>
      </p:sp>
      <p:sp>
        <p:nvSpPr>
          <p:cNvPr id="74767" name="Text Box 16"/>
          <p:cNvSpPr txBox="1">
            <a:spLocks noChangeArrowheads="1"/>
          </p:cNvSpPr>
          <p:nvPr/>
        </p:nvSpPr>
        <p:spPr bwMode="auto">
          <a:xfrm>
            <a:off x="1258888" y="1844675"/>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sp>
        <p:nvSpPr>
          <p:cNvPr id="74768" name="Text Box 17"/>
          <p:cNvSpPr txBox="1">
            <a:spLocks noChangeArrowheads="1"/>
          </p:cNvSpPr>
          <p:nvPr/>
        </p:nvSpPr>
        <p:spPr bwMode="auto">
          <a:xfrm>
            <a:off x="6443663" y="1844675"/>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sp>
        <p:nvSpPr>
          <p:cNvPr id="74769" name="Rectangle 18"/>
          <p:cNvSpPr>
            <a:spLocks noChangeArrowheads="1"/>
          </p:cNvSpPr>
          <p:nvPr/>
        </p:nvSpPr>
        <p:spPr bwMode="auto">
          <a:xfrm>
            <a:off x="8243888" y="3573463"/>
            <a:ext cx="563562"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Bob</a:t>
            </a:r>
          </a:p>
        </p:txBody>
      </p:sp>
      <p:pic>
        <p:nvPicPr>
          <p:cNvPr id="74770" name="Picture 19" descr="Nokia_Smiler_phone_front_2"/>
          <p:cNvPicPr>
            <a:picLocks noChangeAspect="1" noChangeArrowheads="1"/>
          </p:cNvPicPr>
          <p:nvPr/>
        </p:nvPicPr>
        <p:blipFill>
          <a:blip r:embed="rId4"/>
          <a:srcRect/>
          <a:stretch>
            <a:fillRect/>
          </a:stretch>
        </p:blipFill>
        <p:spPr bwMode="auto">
          <a:xfrm>
            <a:off x="7885113" y="1628775"/>
            <a:ext cx="1112837" cy="1847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a:xfrm>
            <a:off x="457200" y="1417638"/>
            <a:ext cx="8229600" cy="4708525"/>
          </a:xfrm>
        </p:spPr>
        <p:txBody>
          <a:bodyPr/>
          <a:lstStyle/>
          <a:p>
            <a:r>
              <a:rPr lang="en-US" sz="2800" dirty="0" smtClean="0"/>
              <a:t>Security</a:t>
            </a:r>
          </a:p>
          <a:p>
            <a:pPr lvl="1"/>
            <a:r>
              <a:rPr lang="en-US" sz="2400" b="1" dirty="0" smtClean="0"/>
              <a:t>Surveillance</a:t>
            </a:r>
            <a:r>
              <a:rPr lang="en-US" sz="2400" dirty="0" smtClean="0"/>
              <a:t>.  How do the protocol's security considerations prevent surveillance, including eavesdropping and traffic analysis?</a:t>
            </a:r>
          </a:p>
          <a:p>
            <a:pPr lvl="1"/>
            <a:r>
              <a:rPr lang="en-US" sz="2400" b="1" dirty="0" smtClean="0"/>
              <a:t>Intrusion</a:t>
            </a:r>
            <a:r>
              <a:rPr lang="en-US" sz="2400" dirty="0" smtClean="0"/>
              <a:t>.  How do the protocol's security considerations prevent or mitigate intrusion, including denial-of-service attacks and unsolicited communications more generally?</a:t>
            </a:r>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cont.</a:t>
            </a:r>
            <a:endParaRPr lang="en-US" dirty="0"/>
          </a:p>
        </p:txBody>
      </p:sp>
      <p:sp>
        <p:nvSpPr>
          <p:cNvPr id="3" name="Content Placeholder 2"/>
          <p:cNvSpPr>
            <a:spLocks noGrp="1"/>
          </p:cNvSpPr>
          <p:nvPr>
            <p:ph idx="1"/>
          </p:nvPr>
        </p:nvSpPr>
        <p:spPr/>
        <p:txBody>
          <a:bodyPr/>
          <a:lstStyle/>
          <a:p>
            <a:r>
              <a:rPr lang="en-US" sz="2800" dirty="0" smtClean="0"/>
              <a:t>General</a:t>
            </a:r>
          </a:p>
          <a:p>
            <a:pPr lvl="1"/>
            <a:r>
              <a:rPr lang="en-US" sz="2400" b="1" dirty="0" smtClean="0"/>
              <a:t>Trade-offs</a:t>
            </a:r>
            <a:r>
              <a:rPr lang="en-US" sz="2400" dirty="0" smtClean="0"/>
              <a:t>.  Does the protocol make trade-offs between privacy and usability, privacy and efficiency, privacy and </a:t>
            </a:r>
            <a:r>
              <a:rPr lang="en-US" sz="2400" dirty="0" err="1" smtClean="0"/>
              <a:t>implementability</a:t>
            </a:r>
            <a:r>
              <a:rPr lang="en-US" sz="2400" dirty="0" smtClean="0"/>
              <a:t>, or privacy and other design goals?</a:t>
            </a:r>
          </a:p>
          <a:p>
            <a:pPr lvl="1"/>
            <a:r>
              <a:rPr lang="en-US" sz="2400" b="1" dirty="0" smtClean="0"/>
              <a:t>Defaults</a:t>
            </a:r>
            <a:r>
              <a:rPr lang="en-US" sz="2400" dirty="0" smtClean="0"/>
              <a:t>.  If the protocol can be operated in multiple modes or with multiple configurable options, does the default mode or option minimize the amount, </a:t>
            </a:r>
            <a:r>
              <a:rPr lang="en-US" sz="2400" dirty="0" err="1" smtClean="0"/>
              <a:t>identifiability</a:t>
            </a:r>
            <a:r>
              <a:rPr lang="en-US" sz="2400" dirty="0" smtClean="0"/>
              <a:t>, and persistence of the data and identifiers exposed by the protocol? </a:t>
            </a:r>
          </a:p>
          <a:p>
            <a:pPr lvl="1"/>
            <a:endParaRPr lang="en-US" sz="2400" dirty="0" smtClean="0"/>
          </a:p>
          <a:p>
            <a:endParaRPr lang="en-US" dirty="0"/>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cont.</a:t>
            </a:r>
            <a:endParaRPr lang="en-US" dirty="0"/>
          </a:p>
        </p:txBody>
      </p:sp>
      <p:sp>
        <p:nvSpPr>
          <p:cNvPr id="3" name="Content Placeholder 2"/>
          <p:cNvSpPr>
            <a:spLocks noGrp="1"/>
          </p:cNvSpPr>
          <p:nvPr>
            <p:ph idx="1"/>
          </p:nvPr>
        </p:nvSpPr>
        <p:spPr/>
        <p:txBody>
          <a:bodyPr/>
          <a:lstStyle/>
          <a:p>
            <a:r>
              <a:rPr lang="en-US" dirty="0" smtClean="0"/>
              <a:t>User Participation</a:t>
            </a:r>
          </a:p>
          <a:p>
            <a:pPr lvl="1"/>
            <a:r>
              <a:rPr lang="en-US" b="1" dirty="0" smtClean="0"/>
              <a:t>Control over sharing with intermediaries</a:t>
            </a:r>
            <a:r>
              <a:rPr lang="en-US" dirty="0" smtClean="0"/>
              <a:t>.  Does the protocol provide ways for initiators to limit which information is shared with intermediaries? </a:t>
            </a:r>
          </a:p>
          <a:p>
            <a:pPr lvl="1"/>
            <a:r>
              <a:rPr lang="en-US" b="1" dirty="0" smtClean="0"/>
              <a:t>Preference expression</a:t>
            </a:r>
            <a:r>
              <a:rPr lang="en-US" dirty="0" smtClean="0"/>
              <a:t>.  Does the protocol provide ways for initiators to express individuals' preferences to recipients or intermediaries with regard to the collection, use, or disclosure of their personal data?</a:t>
            </a:r>
          </a:p>
          <a:p>
            <a:endParaRPr lang="en-US" dirty="0"/>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smtClean="0"/>
              <a:t>Lessons Learned</a:t>
            </a:r>
          </a:p>
        </p:txBody>
      </p:sp>
      <p:sp>
        <p:nvSpPr>
          <p:cNvPr id="89090" name="Content Placeholder 2"/>
          <p:cNvSpPr>
            <a:spLocks noGrp="1"/>
          </p:cNvSpPr>
          <p:nvPr>
            <p:ph idx="1"/>
          </p:nvPr>
        </p:nvSpPr>
        <p:spPr>
          <a:xfrm>
            <a:off x="457200" y="1417638"/>
            <a:ext cx="8229600" cy="4708525"/>
          </a:xfrm>
        </p:spPr>
        <p:txBody>
          <a:bodyPr/>
          <a:lstStyle/>
          <a:p>
            <a:r>
              <a:rPr lang="en-US" sz="2800" dirty="0" smtClean="0"/>
              <a:t>SIP is a powerful communication protocol that raises a broad range of privacy concerns.</a:t>
            </a:r>
          </a:p>
          <a:p>
            <a:r>
              <a:rPr lang="en-US" sz="2800" dirty="0" smtClean="0"/>
              <a:t>Various privacy-enabling techniques have been specified but in the majority of deployments these privacy features are not available.</a:t>
            </a:r>
          </a:p>
          <a:p>
            <a:pPr lvl="1"/>
            <a:r>
              <a:rPr lang="en-US" sz="2400" dirty="0" smtClean="0"/>
              <a:t>The choice of defaults had a big (negative) impact on what has been deployed (e.g., in the e2e security context). </a:t>
            </a:r>
          </a:p>
          <a:p>
            <a:r>
              <a:rPr lang="en-US" sz="2800" dirty="0" smtClean="0"/>
              <a:t>A success, however, was the ability to introduce a consent-based mechanism (buddy list) – a concept unknown in the legacy telephony world. </a:t>
            </a:r>
          </a:p>
          <a:p>
            <a:r>
              <a:rPr lang="en-US" sz="2800" dirty="0" smtClean="0"/>
              <a:t>With subsequent work on XMPP and </a:t>
            </a:r>
            <a:r>
              <a:rPr lang="en-US" sz="2800" dirty="0" err="1" smtClean="0"/>
              <a:t>WebRTC</a:t>
            </a:r>
            <a:r>
              <a:rPr lang="en-US" sz="2800" dirty="0" smtClean="0"/>
              <a:t>  some of these privacy questions are re-considered. </a:t>
            </a:r>
          </a:p>
        </p:txBody>
      </p:sp>
      <p:sp>
        <p:nvSpPr>
          <p:cNvPr id="4" name="Slide Number Placeholder 3"/>
          <p:cNvSpPr>
            <a:spLocks noGrp="1"/>
          </p:cNvSpPr>
          <p:nvPr>
            <p:ph type="sldNum" sz="quarter" idx="12"/>
          </p:nvPr>
        </p:nvSpPr>
        <p:spPr/>
        <p:txBody>
          <a:bodyPr/>
          <a:lstStyle/>
          <a:p>
            <a:pPr>
              <a:defRPr/>
            </a:pPr>
            <a:fld id="{DFA0481A-855E-4DC6-95A2-F6D6BCB90C17}"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Summary</a:t>
            </a:r>
          </a:p>
        </p:txBody>
      </p:sp>
      <p:sp>
        <p:nvSpPr>
          <p:cNvPr id="5" name="Text Placeholder 4"/>
          <p:cNvSpPr>
            <a:spLocks noGrp="1"/>
          </p:cNvSpPr>
          <p:nvPr>
            <p:ph type="body" idx="1"/>
          </p:nvPr>
        </p:nvSpPr>
        <p:spPr/>
        <p:txBody>
          <a:bodyPr rtlCol="0">
            <a:normAutofit/>
          </a:bodyPr>
          <a:lstStyle/>
          <a:p>
            <a:pPr fontAlgn="auto">
              <a:spcAft>
                <a:spcPts val="0"/>
              </a:spcAft>
              <a:buFont typeface="Arial"/>
              <a:buNone/>
              <a:defRPr/>
            </a:pPr>
            <a:endParaRPr lang="en-US" dirty="0"/>
          </a:p>
        </p:txBody>
      </p:sp>
      <p:sp>
        <p:nvSpPr>
          <p:cNvPr id="4" name="Slide Number Placeholder 3"/>
          <p:cNvSpPr>
            <a:spLocks noGrp="1"/>
          </p:cNvSpPr>
          <p:nvPr>
            <p:ph type="sldNum" sz="quarter" idx="12"/>
          </p:nvPr>
        </p:nvSpPr>
        <p:spPr/>
        <p:txBody>
          <a:bodyPr/>
          <a:lstStyle/>
          <a:p>
            <a:pPr>
              <a:defRPr/>
            </a:pPr>
            <a:fld id="{0B7EBD3E-F327-49A7-B776-ABE45368DF4A}"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smtClean="0"/>
              <a:t>Guidelines</a:t>
            </a:r>
          </a:p>
        </p:txBody>
      </p:sp>
      <p:sp>
        <p:nvSpPr>
          <p:cNvPr id="3" name="Content Placeholder 2"/>
          <p:cNvSpPr>
            <a:spLocks noGrp="1"/>
          </p:cNvSpPr>
          <p:nvPr>
            <p:ph idx="1"/>
          </p:nvPr>
        </p:nvSpPr>
        <p:spPr/>
        <p:txBody>
          <a:bodyPr>
            <a:normAutofit fontScale="92500" lnSpcReduction="10000"/>
          </a:bodyPr>
          <a:lstStyle/>
          <a:p>
            <a:pPr marL="609600" indent="-609600">
              <a:lnSpc>
                <a:spcPct val="80000"/>
              </a:lnSpc>
            </a:pPr>
            <a:r>
              <a:rPr lang="en-US" sz="3400" dirty="0" smtClean="0"/>
              <a:t>Questions that </a:t>
            </a:r>
          </a:p>
          <a:p>
            <a:pPr marL="990600" lvl="1" indent="-533400">
              <a:lnSpc>
                <a:spcPct val="80000"/>
              </a:lnSpc>
              <a:buFont typeface="Arial" charset="0"/>
              <a:buAutoNum type="arabicPeriod"/>
            </a:pPr>
            <a:r>
              <a:rPr lang="en-US" sz="3000" dirty="0" smtClean="0"/>
              <a:t>get protocol designers to think about design decisions that relate to privacy concerns, and </a:t>
            </a:r>
          </a:p>
          <a:p>
            <a:pPr marL="990600" lvl="1" indent="-533400">
              <a:lnSpc>
                <a:spcPct val="80000"/>
              </a:lnSpc>
              <a:buFont typeface="Arial" charset="0"/>
              <a:buAutoNum type="arabicPeriod"/>
            </a:pPr>
            <a:r>
              <a:rPr lang="en-US" sz="3000" dirty="0" smtClean="0"/>
              <a:t>make authors describe their tradeoff decisions. </a:t>
            </a:r>
          </a:p>
          <a:p>
            <a:pPr marL="590550" indent="-533400">
              <a:lnSpc>
                <a:spcPct val="80000"/>
              </a:lnSpc>
            </a:pPr>
            <a:r>
              <a:rPr lang="en-US" sz="3400" dirty="0" smtClean="0"/>
              <a:t>RFC 4101 </a:t>
            </a:r>
            <a:r>
              <a:rPr lang="en-US" sz="3600" dirty="0" smtClean="0"/>
              <a:t>describes an approach for providing protocol "models" that allow reviewers to quickly grasp the essence of a system.</a:t>
            </a:r>
            <a:endParaRPr lang="en-US" sz="3400" dirty="0" smtClean="0"/>
          </a:p>
          <a:p>
            <a:pPr marL="990600" lvl="1" indent="-533400">
              <a:lnSpc>
                <a:spcPct val="80000"/>
              </a:lnSpc>
            </a:pPr>
            <a:r>
              <a:rPr lang="en-US" sz="3000" dirty="0" smtClean="0"/>
              <a:t>Could be useful also for privacy-related review but is not mandated. </a:t>
            </a:r>
          </a:p>
          <a:p>
            <a:pPr marL="590550" indent="-533400">
              <a:lnSpc>
                <a:spcPct val="80000"/>
              </a:lnSpc>
            </a:pPr>
            <a:r>
              <a:rPr lang="en-US" sz="3600" dirty="0" smtClean="0"/>
              <a:t>Guidelines does not tell what the solution should be.</a:t>
            </a:r>
          </a:p>
          <a:p>
            <a:pPr marL="990600" lvl="1" indent="-533400">
              <a:lnSpc>
                <a:spcPct val="80000"/>
              </a:lnSpc>
            </a:pPr>
            <a:endParaRPr lang="en-US" sz="3000" dirty="0" smtClean="0"/>
          </a:p>
        </p:txBody>
      </p:sp>
      <p:sp>
        <p:nvSpPr>
          <p:cNvPr id="4" name="Slide Number Placeholder 3"/>
          <p:cNvSpPr>
            <a:spLocks noGrp="1"/>
          </p:cNvSpPr>
          <p:nvPr>
            <p:ph type="sldNum" sz="quarter" idx="12"/>
          </p:nvPr>
        </p:nvSpPr>
        <p:spPr/>
        <p:txBody>
          <a:bodyPr/>
          <a:lstStyle/>
          <a:p>
            <a:pPr>
              <a:defRPr/>
            </a:pPr>
            <a:fld id="{E0D050EF-537A-437E-9ED3-71A08988B865}"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Title 1"/>
          <p:cNvSpPr>
            <a:spLocks noGrp="1"/>
          </p:cNvSpPr>
          <p:nvPr>
            <p:ph type="title"/>
          </p:nvPr>
        </p:nvSpPr>
        <p:spPr>
          <a:xfrm>
            <a:off x="457200" y="95250"/>
            <a:ext cx="8229600" cy="1143000"/>
          </a:xfrm>
        </p:spPr>
        <p:txBody>
          <a:bodyPr/>
          <a:lstStyle/>
          <a:p>
            <a:r>
              <a:rPr lang="en-US" dirty="0" smtClean="0"/>
              <a:t>Toolbox to Mitigate Threats</a:t>
            </a:r>
          </a:p>
        </p:txBody>
      </p:sp>
      <p:sp>
        <p:nvSpPr>
          <p:cNvPr id="3" name="Content Placeholder 2"/>
          <p:cNvSpPr>
            <a:spLocks noGrp="1"/>
          </p:cNvSpPr>
          <p:nvPr>
            <p:ph idx="1"/>
          </p:nvPr>
        </p:nvSpPr>
        <p:spPr>
          <a:xfrm>
            <a:off x="457200" y="1238250"/>
            <a:ext cx="8229600" cy="5483225"/>
          </a:xfrm>
        </p:spPr>
        <p:txBody>
          <a:bodyPr>
            <a:normAutofit/>
          </a:bodyPr>
          <a:lstStyle/>
          <a:p>
            <a:pPr>
              <a:lnSpc>
                <a:spcPct val="90000"/>
              </a:lnSpc>
            </a:pPr>
            <a:r>
              <a:rPr lang="en-US" dirty="0" smtClean="0"/>
              <a:t>Data minimization</a:t>
            </a:r>
          </a:p>
          <a:p>
            <a:pPr lvl="1">
              <a:lnSpc>
                <a:spcPct val="90000"/>
              </a:lnSpc>
            </a:pPr>
            <a:r>
              <a:rPr lang="en-US" dirty="0" smtClean="0"/>
              <a:t>Anonymity</a:t>
            </a:r>
          </a:p>
          <a:p>
            <a:pPr lvl="1">
              <a:lnSpc>
                <a:spcPct val="90000"/>
              </a:lnSpc>
            </a:pPr>
            <a:r>
              <a:rPr lang="en-US" dirty="0" err="1" smtClean="0"/>
              <a:t>Pseudonymity</a:t>
            </a:r>
            <a:endParaRPr lang="en-US" dirty="0" smtClean="0"/>
          </a:p>
          <a:p>
            <a:pPr lvl="1">
              <a:lnSpc>
                <a:spcPct val="90000"/>
              </a:lnSpc>
            </a:pPr>
            <a:r>
              <a:rPr lang="en-US" dirty="0" smtClean="0"/>
              <a:t>Identity Confidentiality</a:t>
            </a:r>
          </a:p>
          <a:p>
            <a:pPr lvl="1">
              <a:lnSpc>
                <a:spcPct val="90000"/>
              </a:lnSpc>
            </a:pPr>
            <a:r>
              <a:rPr lang="en-US" dirty="0" smtClean="0"/>
              <a:t>Data Minimization (within identity management)</a:t>
            </a:r>
          </a:p>
          <a:p>
            <a:pPr>
              <a:lnSpc>
                <a:spcPct val="90000"/>
              </a:lnSpc>
            </a:pPr>
            <a:r>
              <a:rPr lang="en-US" dirty="0" smtClean="0"/>
              <a:t>User participation</a:t>
            </a:r>
          </a:p>
          <a:p>
            <a:pPr>
              <a:lnSpc>
                <a:spcPct val="90000"/>
              </a:lnSpc>
            </a:pPr>
            <a:r>
              <a:rPr lang="en-US" dirty="0" smtClean="0"/>
              <a:t>Security (already described in RFC 3552)</a:t>
            </a:r>
          </a:p>
          <a:p>
            <a:pPr lvl="1">
              <a:lnSpc>
                <a:spcPct val="90000"/>
              </a:lnSpc>
            </a:pPr>
            <a:r>
              <a:rPr lang="en-US" dirty="0" smtClean="0"/>
              <a:t>Confidentiality</a:t>
            </a:r>
          </a:p>
          <a:p>
            <a:pPr lvl="1">
              <a:lnSpc>
                <a:spcPct val="90000"/>
              </a:lnSpc>
            </a:pPr>
            <a:r>
              <a:rPr lang="en-US" dirty="0" smtClean="0"/>
              <a:t>Peer entity authentication</a:t>
            </a:r>
          </a:p>
          <a:p>
            <a:pPr lvl="1">
              <a:lnSpc>
                <a:spcPct val="90000"/>
              </a:lnSpc>
            </a:pPr>
            <a:r>
              <a:rPr lang="en-US" dirty="0" smtClean="0"/>
              <a:t>Unauthorized usage limitation</a:t>
            </a:r>
          </a:p>
          <a:p>
            <a:pPr lvl="1">
              <a:lnSpc>
                <a:spcPct val="90000"/>
              </a:lnSpc>
            </a:pPr>
            <a:r>
              <a:rPr lang="en-US" dirty="0" smtClean="0"/>
              <a:t>Inappropriate usage limitation</a:t>
            </a:r>
          </a:p>
        </p:txBody>
      </p:sp>
      <p:sp>
        <p:nvSpPr>
          <p:cNvPr id="4" name="Slide Number Placeholder 3"/>
          <p:cNvSpPr>
            <a:spLocks noGrp="1"/>
          </p:cNvSpPr>
          <p:nvPr>
            <p:ph type="sldNum" sz="quarter" idx="12"/>
          </p:nvPr>
        </p:nvSpPr>
        <p:spPr/>
        <p:txBody>
          <a:bodyPr/>
          <a:lstStyle/>
          <a:p>
            <a:pPr>
              <a:defRPr/>
            </a:pPr>
            <a:fld id="{87C9E756-0B51-4A2B-85C3-49DA1DCED6EA}" type="slidenum">
              <a:rPr/>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en-US" dirty="0" smtClean="0"/>
              <a:t>Conclusion</a:t>
            </a:r>
          </a:p>
        </p:txBody>
      </p:sp>
      <p:sp>
        <p:nvSpPr>
          <p:cNvPr id="52227" name="Content Placeholder 2"/>
          <p:cNvSpPr>
            <a:spLocks noGrp="1"/>
          </p:cNvSpPr>
          <p:nvPr>
            <p:ph idx="1"/>
          </p:nvPr>
        </p:nvSpPr>
        <p:spPr/>
        <p:txBody>
          <a:bodyPr rtlCol="0">
            <a:normAutofit/>
          </a:bodyPr>
          <a:lstStyle/>
          <a:p>
            <a:pPr fontAlgn="auto">
              <a:spcAft>
                <a:spcPts val="0"/>
              </a:spcAft>
              <a:buFont typeface="Arial"/>
              <a:buChar char="•"/>
              <a:defRPr/>
            </a:pPr>
            <a:r>
              <a:rPr lang="en-US" sz="2800" dirty="0" smtClean="0"/>
              <a:t>IETF protocols can implicate privacy . . .</a:t>
            </a:r>
          </a:p>
          <a:p>
            <a:pPr lvl="1" fontAlgn="auto">
              <a:spcAft>
                <a:spcPts val="0"/>
              </a:spcAft>
              <a:buFont typeface="Arial"/>
              <a:buChar char="–"/>
              <a:defRPr/>
            </a:pPr>
            <a:r>
              <a:rPr lang="en-US" sz="2400" dirty="0" smtClean="0"/>
              <a:t>Most protocols allow or require information about Internet endpoints to be shared (e.g., IP)</a:t>
            </a:r>
          </a:p>
          <a:p>
            <a:pPr lvl="1" fontAlgn="auto">
              <a:spcAft>
                <a:spcPts val="0"/>
              </a:spcAft>
              <a:buFont typeface="Arial"/>
              <a:buChar char="–"/>
              <a:defRPr/>
            </a:pPr>
            <a:r>
              <a:rPr lang="en-US" sz="2400" dirty="0" smtClean="0"/>
              <a:t>Some protocols allows for sharing of information specifically about people (e.g., XMPP)</a:t>
            </a:r>
          </a:p>
          <a:p>
            <a:pPr lvl="1" fontAlgn="auto">
              <a:spcAft>
                <a:spcPts val="0"/>
              </a:spcAft>
              <a:buFont typeface="Arial"/>
              <a:buChar char="–"/>
              <a:defRPr/>
            </a:pPr>
            <a:r>
              <a:rPr lang="en-US" sz="2400" dirty="0" smtClean="0"/>
              <a:t>Some protocols allows for direct communication between people (e.g., SIP)</a:t>
            </a:r>
          </a:p>
          <a:p>
            <a:pPr fontAlgn="auto">
              <a:spcAft>
                <a:spcPts val="0"/>
              </a:spcAft>
              <a:buFont typeface="Arial"/>
              <a:buChar char="•"/>
              <a:defRPr/>
            </a:pPr>
            <a:r>
              <a:rPr lang="en-US" sz="2800" dirty="0" smtClean="0"/>
              <a:t>We would like to provide IETF protocol designers guidelines to incorporate privacy into their work. </a:t>
            </a:r>
          </a:p>
          <a:p>
            <a:pPr fontAlgn="auto">
              <a:spcAft>
                <a:spcPts val="0"/>
              </a:spcAft>
              <a:buFont typeface="Arial"/>
              <a:buChar char="•"/>
              <a:defRPr/>
            </a:pPr>
            <a:r>
              <a:rPr lang="en-US" sz="2800" dirty="0" smtClean="0"/>
              <a:t>Apply these guidelines in your protocol design.</a:t>
            </a:r>
          </a:p>
          <a:p>
            <a:pPr fontAlgn="auto">
              <a:spcAft>
                <a:spcPts val="0"/>
              </a:spcAft>
              <a:buFont typeface="Arial"/>
              <a:buChar char="•"/>
              <a:defRPr/>
            </a:pPr>
            <a:endParaRPr lang="en-US"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Motivating Example</a:t>
            </a:r>
            <a:endParaRPr lang="en-US" dirty="0"/>
          </a:p>
        </p:txBody>
      </p:sp>
      <p:sp>
        <p:nvSpPr>
          <p:cNvPr id="3" name="Content Placeholder 2"/>
          <p:cNvSpPr>
            <a:spLocks noGrp="1"/>
          </p:cNvSpPr>
          <p:nvPr>
            <p:ph idx="1"/>
          </p:nvPr>
        </p:nvSpPr>
        <p:spPr>
          <a:xfrm>
            <a:off x="457200" y="1270000"/>
            <a:ext cx="8554720" cy="4856163"/>
          </a:xfrm>
        </p:spPr>
        <p:txBody>
          <a:bodyPr/>
          <a:lstStyle/>
          <a:p>
            <a:r>
              <a:rPr lang="en-US" sz="2800" dirty="0" smtClean="0"/>
              <a:t>In</a:t>
            </a:r>
            <a:r>
              <a:rPr lang="en-US" sz="2800" dirty="0" smtClean="0"/>
              <a:t> October </a:t>
            </a:r>
            <a:r>
              <a:rPr lang="en-US" sz="2800" dirty="0" smtClean="0"/>
              <a:t>2006</a:t>
            </a:r>
            <a:r>
              <a:rPr lang="en-US" sz="2800" dirty="0" smtClean="0"/>
              <a:t> </a:t>
            </a:r>
            <a:r>
              <a:rPr lang="en-US" sz="2800" dirty="0" smtClean="0"/>
              <a:t>Netflix announced the $1-million </a:t>
            </a:r>
            <a:r>
              <a:rPr lang="en-US" sz="2800" dirty="0" err="1" smtClean="0"/>
              <a:t>Netﬂix</a:t>
            </a:r>
            <a:r>
              <a:rPr lang="en-US" sz="2800" dirty="0" smtClean="0"/>
              <a:t> </a:t>
            </a:r>
            <a:r>
              <a:rPr lang="en-US" sz="2800" dirty="0" smtClean="0"/>
              <a:t>Prize for improving their movie </a:t>
            </a:r>
            <a:r>
              <a:rPr lang="en-US" sz="2800" dirty="0" smtClean="0"/>
              <a:t>recommendation</a:t>
            </a:r>
            <a:r>
              <a:rPr lang="en-US" sz="2800" dirty="0" smtClean="0"/>
              <a:t> </a:t>
            </a:r>
            <a:r>
              <a:rPr lang="en-US" sz="2800" dirty="0" smtClean="0"/>
              <a:t>service: </a:t>
            </a:r>
          </a:p>
          <a:p>
            <a:pPr lvl="1"/>
            <a:r>
              <a:rPr lang="en-US" sz="2400" dirty="0" smtClean="0"/>
              <a:t>“</a:t>
            </a:r>
            <a:r>
              <a:rPr lang="en-US" sz="2400" dirty="0" smtClean="0"/>
              <a:t>The Netflix Prize seeks to substantially improve the accuracy of predictions about how much someone is going to love a movie based on their movie preferences</a:t>
            </a:r>
            <a:r>
              <a:rPr lang="en-US" sz="2400" dirty="0" smtClean="0"/>
              <a:t>.”</a:t>
            </a:r>
          </a:p>
          <a:p>
            <a:pPr lvl="1"/>
            <a:r>
              <a:rPr lang="en-US" sz="2400" dirty="0" smtClean="0"/>
              <a:t>It is a challenge to the world's researchers to improve the rental firm's movie-recommendation engine.</a:t>
            </a:r>
            <a:endParaRPr lang="en-US" sz="2400" dirty="0" smtClean="0"/>
          </a:p>
          <a:p>
            <a:r>
              <a:rPr lang="en-US" sz="2800" dirty="0" smtClean="0"/>
              <a:t>Netflix published the large database as part of its $1 million Netflix Prize.</a:t>
            </a:r>
            <a:r>
              <a:rPr lang="en-US" sz="2800" dirty="0" smtClean="0"/>
              <a:t> </a:t>
            </a:r>
          </a:p>
          <a:p>
            <a:pPr lvl="1"/>
            <a:r>
              <a:rPr lang="en-US" sz="2400" dirty="0" smtClean="0"/>
              <a:t>The </a:t>
            </a:r>
            <a:r>
              <a:rPr lang="en-US" sz="2400" dirty="0" smtClean="0"/>
              <a:t>released data (from 480,000+ subscribers of </a:t>
            </a:r>
            <a:r>
              <a:rPr lang="en-US" sz="2400" dirty="0" err="1" smtClean="0"/>
              <a:t>Netﬂix</a:t>
            </a:r>
            <a:r>
              <a:rPr lang="en-US" sz="2400" dirty="0" smtClean="0"/>
              <a:t>) with 100,000,000+ video ratings between December 1999 and December 2005 was </a:t>
            </a:r>
            <a:r>
              <a:rPr lang="en-US" sz="2400" dirty="0" err="1" smtClean="0"/>
              <a:t>anonymized</a:t>
            </a:r>
            <a:r>
              <a:rPr lang="en-US" sz="2400" dirty="0" smtClean="0"/>
              <a:t> (by</a:t>
            </a:r>
            <a:r>
              <a:rPr lang="en-US" sz="2400" dirty="0" smtClean="0"/>
              <a:t> using pseudonyms).</a:t>
            </a:r>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Netflix, cont.</a:t>
            </a:r>
            <a:endParaRPr lang="en-US" dirty="0"/>
          </a:p>
        </p:txBody>
      </p:sp>
      <p:sp>
        <p:nvSpPr>
          <p:cNvPr id="3" name="Content Placeholder 2"/>
          <p:cNvSpPr>
            <a:spLocks noGrp="1"/>
          </p:cNvSpPr>
          <p:nvPr>
            <p:ph idx="1"/>
          </p:nvPr>
        </p:nvSpPr>
        <p:spPr/>
        <p:txBody>
          <a:bodyPr/>
          <a:lstStyle/>
          <a:p>
            <a:r>
              <a:rPr lang="en-US" sz="2800" dirty="0" smtClean="0">
                <a:hlinkClick r:id="rId2"/>
              </a:rPr>
              <a:t>Two </a:t>
            </a:r>
            <a:r>
              <a:rPr lang="en-US" sz="2800" dirty="0" smtClean="0">
                <a:hlinkClick r:id="rId2"/>
              </a:rPr>
              <a:t>researchers </a:t>
            </a:r>
            <a:r>
              <a:rPr lang="en-US" sz="2800" dirty="0" smtClean="0"/>
              <a:t>from University of Texas have identified two people out of the dataset.</a:t>
            </a:r>
            <a:r>
              <a:rPr lang="en-US" sz="2800" dirty="0" smtClean="0"/>
              <a:t> 	</a:t>
            </a:r>
          </a:p>
          <a:p>
            <a:r>
              <a:rPr lang="en-US" sz="2800" dirty="0" smtClean="0"/>
              <a:t>It </a:t>
            </a:r>
            <a:r>
              <a:rPr lang="en-US" sz="2800" dirty="0" smtClean="0"/>
              <a:t>is possible to learn sensitive non-public information about a person from his </a:t>
            </a:r>
            <a:r>
              <a:rPr lang="en-US" sz="2800" dirty="0" smtClean="0"/>
              <a:t>or her </a:t>
            </a:r>
            <a:r>
              <a:rPr lang="en-US" sz="2800" dirty="0" smtClean="0"/>
              <a:t>movie viewing </a:t>
            </a:r>
            <a:r>
              <a:rPr lang="en-US" sz="2800" dirty="0" smtClean="0"/>
              <a:t>history. </a:t>
            </a:r>
          </a:p>
          <a:p>
            <a:r>
              <a:rPr lang="en-US" sz="2800" dirty="0" smtClean="0"/>
              <a:t>An </a:t>
            </a:r>
            <a:r>
              <a:rPr lang="en-US" sz="2800" dirty="0" smtClean="0"/>
              <a:t>adversary may have auxiliary information about a subscriber’s movie </a:t>
            </a:r>
            <a:r>
              <a:rPr lang="en-US" sz="2800" dirty="0" smtClean="0"/>
              <a:t>preferences </a:t>
            </a:r>
            <a:br>
              <a:rPr lang="en-US" sz="2800" dirty="0" smtClean="0"/>
            </a:br>
            <a:r>
              <a:rPr lang="en-US" sz="2800" dirty="0" smtClean="0"/>
              <a:t>(e.g., from the Internet </a:t>
            </a:r>
            <a:r>
              <a:rPr lang="en-US" sz="2800" dirty="0" smtClean="0"/>
              <a:t>Movie </a:t>
            </a:r>
            <a:r>
              <a:rPr lang="en-US" sz="2800" dirty="0" smtClean="0"/>
              <a:t>Database):</a:t>
            </a:r>
          </a:p>
          <a:p>
            <a:pPr lvl="1"/>
            <a:r>
              <a:rPr lang="en-US" sz="2400" dirty="0" smtClean="0"/>
              <a:t>the </a:t>
            </a:r>
            <a:r>
              <a:rPr lang="en-US" sz="2400" dirty="0" smtClean="0"/>
              <a:t>titles of a few of the movies that this subscriber </a:t>
            </a:r>
            <a:r>
              <a:rPr lang="en-US" sz="2400" dirty="0" smtClean="0"/>
              <a:t>watched </a:t>
            </a:r>
          </a:p>
          <a:p>
            <a:pPr lvl="1"/>
            <a:r>
              <a:rPr lang="en-US" sz="2400" dirty="0" smtClean="0"/>
              <a:t>maybe even </a:t>
            </a:r>
            <a:r>
              <a:rPr lang="en-US" sz="2400" dirty="0" smtClean="0"/>
              <a:t>approximate</a:t>
            </a:r>
            <a:r>
              <a:rPr lang="en-US" sz="2400" dirty="0" smtClean="0"/>
              <a:t> </a:t>
            </a:r>
            <a:r>
              <a:rPr lang="en-US" sz="2400" dirty="0" smtClean="0"/>
              <a:t>dates</a:t>
            </a:r>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What is Privacy?</a:t>
            </a:r>
            <a:endParaRPr lang="en-US" dirty="0" smtClean="0"/>
          </a:p>
        </p:txBody>
      </p:sp>
      <p:sp>
        <p:nvSpPr>
          <p:cNvPr id="5" name="Text Placeholder 4"/>
          <p:cNvSpPr>
            <a:spLocks noGrp="1"/>
          </p:cNvSpPr>
          <p:nvPr>
            <p:ph type="body" idx="1"/>
          </p:nvPr>
        </p:nvSpPr>
        <p:spPr/>
        <p:txBody>
          <a:bodyPr rtlCol="0">
            <a:normAutofit/>
          </a:bodyPr>
          <a:lstStyle/>
          <a:p>
            <a:pPr fontAlgn="auto">
              <a:spcAft>
                <a:spcPts val="0"/>
              </a:spcAft>
              <a:buFont typeface="Arial"/>
              <a:buNone/>
              <a:defRPr/>
            </a:pPr>
            <a:endParaRPr lang="en-US" dirty="0"/>
          </a:p>
        </p:txBody>
      </p:sp>
      <p:sp>
        <p:nvSpPr>
          <p:cNvPr id="4" name="Slide Number Placeholder 3"/>
          <p:cNvSpPr>
            <a:spLocks noGrp="1"/>
          </p:cNvSpPr>
          <p:nvPr>
            <p:ph type="sldNum" sz="quarter" idx="12"/>
          </p:nvPr>
        </p:nvSpPr>
        <p:spPr/>
        <p:txBody>
          <a:bodyPr/>
          <a:lstStyle/>
          <a:p>
            <a:pPr>
              <a:defRPr/>
            </a:pPr>
            <a:fld id="{0B7EBD3E-F327-49A7-B776-ABE45368DF4A}"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dirty="0" smtClean="0"/>
              <a:t>What is Privacy?</a:t>
            </a:r>
          </a:p>
        </p:txBody>
      </p:sp>
      <p:sp>
        <p:nvSpPr>
          <p:cNvPr id="3" name="Content Placeholder 2"/>
          <p:cNvSpPr>
            <a:spLocks noGrp="1"/>
          </p:cNvSpPr>
          <p:nvPr>
            <p:ph idx="1"/>
          </p:nvPr>
        </p:nvSpPr>
        <p:spPr>
          <a:xfrm>
            <a:off x="457200" y="1600200"/>
            <a:ext cx="8686800" cy="4525963"/>
          </a:xfrm>
        </p:spPr>
        <p:txBody>
          <a:bodyPr>
            <a:normAutofit fontScale="92500" lnSpcReduction="20000"/>
          </a:bodyPr>
          <a:lstStyle/>
          <a:p>
            <a:pPr>
              <a:buFontTx/>
              <a:buChar char="•"/>
            </a:pPr>
            <a:r>
              <a:rPr lang="en-US" sz="3000" dirty="0" smtClean="0"/>
              <a:t>We do not offer a one-sentence privacy definition.</a:t>
            </a:r>
          </a:p>
          <a:p>
            <a:pPr lvl="1">
              <a:lnSpc>
                <a:spcPct val="90000"/>
              </a:lnSpc>
            </a:pPr>
            <a:r>
              <a:rPr lang="en-US" sz="2400" dirty="0" smtClean="0"/>
              <a:t>Privacy is the sum of what is described in the document.</a:t>
            </a:r>
            <a:endParaRPr lang="en-US" sz="2600" dirty="0" smtClean="0"/>
          </a:p>
          <a:p>
            <a:pPr lvl="1">
              <a:lnSpc>
                <a:spcPct val="90000"/>
              </a:lnSpc>
            </a:pPr>
            <a:r>
              <a:rPr lang="en-US" sz="2600" dirty="0" smtClean="0"/>
              <a:t>Similar approach followed with RFC 3552 (for security)</a:t>
            </a:r>
          </a:p>
          <a:p>
            <a:pPr>
              <a:buFontTx/>
              <a:buChar char="•"/>
            </a:pPr>
            <a:r>
              <a:rPr lang="en-US" sz="2800" dirty="0" smtClean="0"/>
              <a:t>As an Internet protocol designer we look at a more narrow slice of privacy.</a:t>
            </a:r>
            <a:r>
              <a:rPr lang="en-US" dirty="0" smtClean="0"/>
              <a:t> </a:t>
            </a:r>
          </a:p>
          <a:p>
            <a:pPr lvl="1">
              <a:buFontTx/>
              <a:buChar char="•"/>
            </a:pPr>
            <a:r>
              <a:rPr lang="en-US" dirty="0" smtClean="0"/>
              <a:t>There are also additional privacy-related deployment choices that go beyond the ability of what an IETF specification can do.</a:t>
            </a:r>
            <a:endParaRPr lang="en-US" sz="2600" dirty="0" smtClean="0"/>
          </a:p>
          <a:p>
            <a:pPr>
              <a:buFontTx/>
              <a:buChar char="•"/>
            </a:pPr>
            <a:r>
              <a:rPr lang="en-US" sz="2800" dirty="0" smtClean="0"/>
              <a:t>There is also an overlap between security and privacy.</a:t>
            </a:r>
            <a:r>
              <a:rPr lang="en-US" sz="2800" dirty="0" smtClean="0">
                <a:latin typeface="Calibri" charset="0"/>
              </a:rPr>
              <a:t> </a:t>
            </a:r>
          </a:p>
          <a:p>
            <a:pPr lvl="1"/>
            <a:r>
              <a:rPr lang="en-US" dirty="0" smtClean="0"/>
              <a:t>Privacy threats extend security threats.</a:t>
            </a:r>
          </a:p>
          <a:p>
            <a:pPr lvl="1"/>
            <a:r>
              <a:rPr lang="en-US" dirty="0" smtClean="0"/>
              <a:t>Privacy protection assumes that security protection is in place.</a:t>
            </a:r>
          </a:p>
          <a:p>
            <a:pPr>
              <a:buFontTx/>
              <a:buChar char="•"/>
            </a:pPr>
            <a:endParaRPr lang="en-US" sz="2800" dirty="0" smtClean="0"/>
          </a:p>
          <a:p>
            <a:pPr>
              <a:lnSpc>
                <a:spcPct val="90000"/>
              </a:lnSpc>
            </a:pPr>
            <a:endParaRPr lang="en-US" sz="2800" dirty="0" smtClean="0"/>
          </a:p>
          <a:p>
            <a:pPr>
              <a:lnSpc>
                <a:spcPct val="90000"/>
              </a:lnSpc>
              <a:buFont typeface="Arial" charset="0"/>
              <a:buNone/>
            </a:pPr>
            <a:endParaRPr lang="en-US" sz="3000" dirty="0" smtClean="0"/>
          </a:p>
        </p:txBody>
      </p:sp>
      <p:sp>
        <p:nvSpPr>
          <p:cNvPr id="4" name="Slide Number Placeholder 3"/>
          <p:cNvSpPr>
            <a:spLocks noGrp="1"/>
          </p:cNvSpPr>
          <p:nvPr>
            <p:ph type="sldNum" sz="quarter" idx="12"/>
          </p:nvPr>
        </p:nvSpPr>
        <p:spPr/>
        <p:txBody>
          <a:bodyPr/>
          <a:lstStyle/>
          <a:p>
            <a:pPr>
              <a:defRPr/>
            </a:pPr>
            <a:fld id="{7E3F630D-4D2F-4201-9951-57E80A75E199}"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t>Threat Model</a:t>
            </a:r>
          </a:p>
        </p:txBody>
      </p:sp>
      <p:sp>
        <p:nvSpPr>
          <p:cNvPr id="3" name="Content Placeholder 2"/>
          <p:cNvSpPr>
            <a:spLocks noGrp="1"/>
          </p:cNvSpPr>
          <p:nvPr>
            <p:ph idx="1"/>
          </p:nvPr>
        </p:nvSpPr>
        <p:spPr>
          <a:xfrm>
            <a:off x="457200" y="1465263"/>
            <a:ext cx="8229600" cy="4525962"/>
          </a:xfrm>
        </p:spPr>
        <p:txBody>
          <a:bodyPr>
            <a:normAutofit/>
          </a:bodyPr>
          <a:lstStyle/>
          <a:p>
            <a:pPr>
              <a:lnSpc>
                <a:spcPct val="80000"/>
              </a:lnSpc>
            </a:pPr>
            <a:r>
              <a:rPr lang="en-US" sz="2700" smtClean="0"/>
              <a:t>Privacy threat models builds on security threat model and extends it. </a:t>
            </a:r>
          </a:p>
          <a:p>
            <a:pPr>
              <a:lnSpc>
                <a:spcPct val="80000"/>
              </a:lnSpc>
            </a:pPr>
            <a:r>
              <a:rPr lang="en-US" sz="2700" smtClean="0"/>
              <a:t>Generic enough to be applicable to a wide range of specifications. </a:t>
            </a:r>
          </a:p>
          <a:p>
            <a:pPr>
              <a:lnSpc>
                <a:spcPct val="80000"/>
              </a:lnSpc>
            </a:pPr>
            <a:r>
              <a:rPr lang="en-US" sz="2700" smtClean="0"/>
              <a:t>Offer a list of typical concerns that arise during standardization and subsequent deployment.</a:t>
            </a:r>
          </a:p>
          <a:p>
            <a:pPr>
              <a:lnSpc>
                <a:spcPct val="80000"/>
              </a:lnSpc>
            </a:pPr>
            <a:r>
              <a:rPr lang="en-US" sz="2700" smtClean="0"/>
              <a:t>Not all threats are applicable to all applications.</a:t>
            </a:r>
          </a:p>
          <a:p>
            <a:pPr>
              <a:lnSpc>
                <a:spcPct val="80000"/>
              </a:lnSpc>
            </a:pPr>
            <a:r>
              <a:rPr lang="en-US" sz="2700" smtClean="0"/>
              <a:t>Threats fall into two categories: </a:t>
            </a:r>
          </a:p>
          <a:p>
            <a:pPr lvl="1">
              <a:lnSpc>
                <a:spcPct val="80000"/>
              </a:lnSpc>
            </a:pPr>
            <a:r>
              <a:rPr lang="en-US" smtClean="0"/>
              <a:t>Combined security-privacy threats</a:t>
            </a:r>
          </a:p>
          <a:p>
            <a:pPr lvl="1">
              <a:lnSpc>
                <a:spcPct val="80000"/>
              </a:lnSpc>
            </a:pPr>
            <a:r>
              <a:rPr lang="en-US" smtClean="0"/>
              <a:t>Privacy-specific threats</a:t>
            </a:r>
          </a:p>
          <a:p>
            <a:pPr lvl="1">
              <a:lnSpc>
                <a:spcPct val="80000"/>
              </a:lnSpc>
            </a:pPr>
            <a:endParaRPr lang="en-US" smtClean="0"/>
          </a:p>
        </p:txBody>
      </p:sp>
      <p:sp>
        <p:nvSpPr>
          <p:cNvPr id="4" name="Slide Number Placeholder 3"/>
          <p:cNvSpPr>
            <a:spLocks noGrp="1"/>
          </p:cNvSpPr>
          <p:nvPr>
            <p:ph type="sldNum" sz="quarter" idx="12"/>
          </p:nvPr>
        </p:nvSpPr>
        <p:spPr/>
        <p:txBody>
          <a:bodyPr/>
          <a:lstStyle/>
          <a:p>
            <a:pPr>
              <a:defRPr/>
            </a:pPr>
            <a:fld id="{1DE14769-45BD-4F5A-9387-D4D999F6CA7B}" type="slidenum">
              <a:rPr/>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latin typeface="Calibri" charset="0"/>
              </a:rPr>
              <a:t>Combined Security-Privacy Threats</a:t>
            </a:r>
            <a:endParaRPr lang="en-US" dirty="0">
              <a:latin typeface="Calibri" charset="0"/>
            </a:endParaRPr>
          </a:p>
        </p:txBody>
      </p:sp>
      <p:sp>
        <p:nvSpPr>
          <p:cNvPr id="8195" name="Content Placeholder 2"/>
          <p:cNvSpPr>
            <a:spLocks noGrp="1"/>
          </p:cNvSpPr>
          <p:nvPr>
            <p:ph idx="1"/>
          </p:nvPr>
        </p:nvSpPr>
        <p:spPr>
          <a:xfrm>
            <a:off x="457200" y="1259840"/>
            <a:ext cx="8229600" cy="4623435"/>
          </a:xfrm>
        </p:spPr>
        <p:txBody>
          <a:bodyPr/>
          <a:lstStyle/>
          <a:p>
            <a:r>
              <a:rPr lang="en-US" dirty="0" smtClean="0">
                <a:latin typeface="Calibri" charset="0"/>
              </a:rPr>
              <a:t>Surveillance</a:t>
            </a:r>
          </a:p>
          <a:p>
            <a:r>
              <a:rPr lang="en-US" dirty="0">
                <a:latin typeface="Calibri" charset="0"/>
              </a:rPr>
              <a:t>Stored data compromise</a:t>
            </a:r>
          </a:p>
          <a:p>
            <a:r>
              <a:rPr lang="en-US" dirty="0">
                <a:latin typeface="Calibri" charset="0"/>
              </a:rPr>
              <a:t>Intrusion: Consists of invasive acts that disturb or interrupt one's life or activities.</a:t>
            </a:r>
          </a:p>
          <a:p>
            <a:r>
              <a:rPr lang="en-US" dirty="0">
                <a:latin typeface="Calibri" charset="0"/>
              </a:rPr>
              <a:t>Misattribution: Occurs when data or communications related to one individual are attributed to another</a:t>
            </a:r>
            <a:r>
              <a:rPr lang="en-US" dirty="0" smtClean="0">
                <a:latin typeface="Calibri" charset="0"/>
              </a:rPr>
              <a:t>.</a:t>
            </a:r>
            <a:endParaRPr lang="en-US" dirty="0">
              <a:latin typeface="Calibri" charset="0"/>
            </a:endParaRPr>
          </a:p>
        </p:txBody>
      </p:sp>
      <p:sp>
        <p:nvSpPr>
          <p:cNvPr id="8196" name="Slide Number Placeholder 3"/>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prstTxWarp prst="textNoShape">
              <a:avLst/>
            </a:prstTxWarp>
          </a:bodyPr>
          <a:lstStyle/>
          <a:p>
            <a:fld id="{C4858007-8EA6-6640-A21D-71C7A0388043}" type="slidenum">
              <a:rPr lang="en-US"/>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5264</TotalTime>
  <Words>2252</Words>
  <Application>Microsoft Macintosh PowerPoint</Application>
  <PresentationFormat>On-screen Show (4:3)</PresentationFormat>
  <Paragraphs>234</Paragraphs>
  <Slides>38</Slides>
  <Notes>0</Notes>
  <HiddenSlides>0</HiddenSlides>
  <MMClips>0</MMClips>
  <ScaleCrop>false</ScaleCrop>
  <HeadingPairs>
    <vt:vector size="4" baseType="variant">
      <vt:variant>
        <vt:lpstr>Design Template</vt:lpstr>
      </vt:variant>
      <vt:variant>
        <vt:i4>1</vt:i4>
      </vt:variant>
      <vt:variant>
        <vt:lpstr>Slide Titles</vt:lpstr>
      </vt:variant>
      <vt:variant>
        <vt:i4>38</vt:i4>
      </vt:variant>
    </vt:vector>
  </HeadingPairs>
  <TitlesOfParts>
    <vt:vector size="39" baseType="lpstr">
      <vt:lpstr>Office Theme</vt:lpstr>
      <vt:lpstr>Designing Privacy into Internet Protocols</vt:lpstr>
      <vt:lpstr>Agenda</vt:lpstr>
      <vt:lpstr>Netflix</vt:lpstr>
      <vt:lpstr>A Motivating Example</vt:lpstr>
      <vt:lpstr>Netflix, cont.</vt:lpstr>
      <vt:lpstr>What is Privacy?</vt:lpstr>
      <vt:lpstr>What is Privacy?</vt:lpstr>
      <vt:lpstr>Threat Model</vt:lpstr>
      <vt:lpstr>Combined Security-Privacy Threats</vt:lpstr>
      <vt:lpstr>Privacy-Specific Threats</vt:lpstr>
      <vt:lpstr>Examples</vt:lpstr>
      <vt:lpstr>Example:   Network Access Authentication</vt:lpstr>
      <vt:lpstr>Slide 13</vt:lpstr>
      <vt:lpstr>Architecture, cont.</vt:lpstr>
      <vt:lpstr>Guideline</vt:lpstr>
      <vt:lpstr>Identifiers</vt:lpstr>
      <vt:lpstr>Lessons Learned</vt:lpstr>
      <vt:lpstr>Lessons Learned, cont.</vt:lpstr>
      <vt:lpstr>Use Case: IPv6</vt:lpstr>
      <vt:lpstr>History of IPv6 address assignment</vt:lpstr>
      <vt:lpstr>Suffix generation mechanisms</vt:lpstr>
      <vt:lpstr>Guidelines</vt:lpstr>
      <vt:lpstr>IPv6 Privacy Addresses</vt:lpstr>
      <vt:lpstr>Lessons Learned</vt:lpstr>
      <vt:lpstr>Use Case:  OAuth</vt:lpstr>
      <vt:lpstr>OAuth Background</vt:lpstr>
      <vt:lpstr>Guidelines</vt:lpstr>
      <vt:lpstr>Lessons Learned</vt:lpstr>
      <vt:lpstr>Use Case: SIP-based Real-Time Communication</vt:lpstr>
      <vt:lpstr>SIP in a Nutshell</vt:lpstr>
      <vt:lpstr>Guidelines</vt:lpstr>
      <vt:lpstr>Guidelines, cont.</vt:lpstr>
      <vt:lpstr>Guidelines, cont.</vt:lpstr>
      <vt:lpstr>Lessons Learned</vt:lpstr>
      <vt:lpstr>Summary</vt:lpstr>
      <vt:lpstr>Guidelines</vt:lpstr>
      <vt:lpstr>Toolbox to Mitigate Threats</vt:lpstr>
      <vt:lpstr>Conclusion</vt:lpstr>
    </vt:vector>
  </TitlesOfParts>
  <Company>CDT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draft-iab-privacy-considerations-01</dc:title>
  <dc:creator>Alissa Cooper</dc:creator>
  <cp:lastModifiedBy>Hannes Tschofenig</cp:lastModifiedBy>
  <cp:revision>64</cp:revision>
  <dcterms:created xsi:type="dcterms:W3CDTF">2013-07-27T13:35:25Z</dcterms:created>
  <dcterms:modified xsi:type="dcterms:W3CDTF">2013-07-27T14:03:52Z</dcterms:modified>
</cp:coreProperties>
</file>