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60" r:id="rId4"/>
    <p:sldId id="261" r:id="rId5"/>
    <p:sldId id="258" r:id="rId6"/>
    <p:sldId id="262" r:id="rId7"/>
    <p:sldId id="263" r:id="rId8"/>
    <p:sldId id="264" r:id="rId9"/>
    <p:sldId id="268" r:id="rId10"/>
    <p:sldId id="267" r:id="rId11"/>
    <p:sldId id="269" r:id="rId12"/>
    <p:sldId id="271" r:id="rId13"/>
    <p:sldId id="300" r:id="rId14"/>
    <p:sldId id="270" r:id="rId15"/>
    <p:sldId id="272" r:id="rId16"/>
    <p:sldId id="273" r:id="rId17"/>
    <p:sldId id="274" r:id="rId18"/>
    <p:sldId id="275" r:id="rId19"/>
    <p:sldId id="276" r:id="rId20"/>
    <p:sldId id="277" r:id="rId21"/>
    <p:sldId id="278" r:id="rId22"/>
    <p:sldId id="279" r:id="rId23"/>
    <p:sldId id="280" r:id="rId24"/>
    <p:sldId id="281" r:id="rId25"/>
    <p:sldId id="265" r:id="rId26"/>
    <p:sldId id="266" r:id="rId27"/>
    <p:sldId id="282" r:id="rId28"/>
    <p:sldId id="283" r:id="rId29"/>
    <p:sldId id="284" r:id="rId30"/>
    <p:sldId id="285" r:id="rId31"/>
    <p:sldId id="298" r:id="rId32"/>
    <p:sldId id="297" r:id="rId33"/>
    <p:sldId id="286" r:id="rId34"/>
    <p:sldId id="287" r:id="rId35"/>
    <p:sldId id="288" r:id="rId36"/>
    <p:sldId id="289" r:id="rId37"/>
    <p:sldId id="290" r:id="rId38"/>
    <p:sldId id="291" r:id="rId39"/>
    <p:sldId id="292" r:id="rId40"/>
    <p:sldId id="293" r:id="rId41"/>
    <p:sldId id="294" r:id="rId42"/>
    <p:sldId id="295" r:id="rId43"/>
    <p:sldId id="299" r:id="rId44"/>
    <p:sldId id="29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p:cViewPr varScale="1">
        <p:scale>
          <a:sx n="82" d="100"/>
          <a:sy n="82" d="100"/>
        </p:scale>
        <p:origin x="149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98B2BA6-336E-495F-A30D-A2346A696AB2}" type="datetimeFigureOut">
              <a:rPr lang="en-US" smtClean="0"/>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8E0A2BC-AD11-4A51-9D91-2E864E7A089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98B2BA6-336E-495F-A30D-A2346A696A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0A2BC-AD11-4A51-9D91-2E864E7A089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98B2BA6-336E-495F-A30D-A2346A696A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0A2BC-AD11-4A51-9D91-2E864E7A089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98B2BA6-336E-495F-A30D-A2346A696A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0A2BC-AD11-4A51-9D91-2E864E7A089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B98B2BA6-336E-495F-A30D-A2346A696AB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0A2BC-AD11-4A51-9D91-2E864E7A089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98B2BA6-336E-495F-A30D-A2346A696A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0A2BC-AD11-4A51-9D91-2E864E7A089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B98B2BA6-336E-495F-A30D-A2346A696AB2}" type="datetimeFigureOut">
              <a:rPr lang="en-US" smtClean="0"/>
            </a:fld>
            <a:endParaRPr lang="en-US"/>
          </a:p>
        </p:txBody>
      </p:sp>
      <p:sp>
        <p:nvSpPr>
          <p:cNvPr id="27" name="Slide Number Placeholder 26"/>
          <p:cNvSpPr>
            <a:spLocks noGrp="1"/>
          </p:cNvSpPr>
          <p:nvPr>
            <p:ph type="sldNum" sz="quarter" idx="11"/>
          </p:nvPr>
        </p:nvSpPr>
        <p:spPr/>
        <p:txBody>
          <a:bodyPr rtlCol="0"/>
          <a:lstStyle/>
          <a:p>
            <a:fld id="{58E0A2BC-AD11-4A51-9D91-2E864E7A0895}" type="slidenum">
              <a:rPr lang="en-US" smtClean="0"/>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98B2BA6-336E-495F-A30D-A2346A696AB2}" type="datetimeFigureOut">
              <a:rPr lang="en-US" smtClean="0"/>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58E0A2BC-AD11-4A51-9D91-2E864E7A089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B2BA6-336E-495F-A30D-A2346A696AB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E0A2BC-AD11-4A51-9D91-2E864E7A089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98B2BA6-336E-495F-A30D-A2346A696A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0A2BC-AD11-4A51-9D91-2E864E7A089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B98B2BA6-336E-495F-A30D-A2346A696AB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0A2BC-AD11-4A51-9D91-2E864E7A089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98B2BA6-336E-495F-A30D-A2346A696AB2}" type="datetimeFigureOut">
              <a:rPr lang="en-US" smtClean="0"/>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8E0A2BC-AD11-4A51-9D91-2E864E7A089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7166"/>
            <a:ext cx="9144000" cy="4062651"/>
          </a:xfrm>
          <a:prstGeom prst="rect">
            <a:avLst/>
          </a:prstGeom>
        </p:spPr>
        <p:txBody>
          <a:bodyPr wrap="square">
            <a:spAutoFit/>
          </a:bodyPr>
          <a:lstStyle/>
          <a:p>
            <a:pPr algn="ctr"/>
            <a:r>
              <a:rPr lang="en-IN" b="1" dirty="0">
                <a:latin typeface="Times New Roman" panose="02020603050405020304" pitchFamily="18" charset="0"/>
                <a:cs typeface="Times New Roman" panose="02020603050405020304" pitchFamily="18" charset="0"/>
              </a:rPr>
              <a:t>Final Review Of Mini Project</a:t>
            </a:r>
            <a:endParaRPr lang="en-IN" b="1" dirty="0">
              <a:latin typeface="Times New Roman" panose="02020603050405020304" pitchFamily="18" charset="0"/>
              <a:cs typeface="Times New Roman" panose="02020603050405020304" pitchFamily="18" charset="0"/>
            </a:endParaRPr>
          </a:p>
          <a:p>
            <a:pPr algn="ctr"/>
            <a:r>
              <a:rPr lang="en-IN" i="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On</a:t>
            </a: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IMPACT ANALYSIS OF REAR UNDER RUN PROTECTION DEVICE(RUPD)</a:t>
            </a:r>
            <a:r>
              <a:rPr lang="en-IN"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pPr algn="ctr"/>
            <a:endParaRPr lang="en-IN"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Presented By :</a:t>
            </a:r>
            <a:endParaRPr lang="en-IN" sz="2000"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B.SUSMITHA                                                  17481A0309</a:t>
            </a: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CH.ESWAR                                                      17481A0317</a:t>
            </a: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A.BHOGESH                                                   18485A0317</a:t>
            </a: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D.SRI KRISHNA                                             18485A0319                </a:t>
            </a:r>
            <a:endParaRPr lang="en-IN"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Under the Guidance of </a:t>
            </a: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Sri A. Rajesh</a:t>
            </a: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Assistant professo</a:t>
            </a:r>
            <a:r>
              <a:rPr lang="en-US" dirty="0">
                <a:latin typeface="Times New Roman" panose="02020603050405020304" pitchFamily="18" charset="0"/>
                <a:cs typeface="Times New Roman" panose="02020603050405020304" pitchFamily="18" charset="0"/>
              </a:rPr>
              <a:t>r</a:t>
            </a:r>
            <a:endParaRPr lang="en-US" dirty="0">
              <a:latin typeface="Times New Roman" panose="02020603050405020304" pitchFamily="18" charset="0"/>
              <a:cs typeface="Times New Roman" panose="02020603050405020304" pitchFamily="18" charset="0"/>
            </a:endParaRPr>
          </a:p>
          <a:p>
            <a:pPr algn="ctr"/>
            <a:endParaRPr lang="en-US" dirty="0"/>
          </a:p>
          <a:p>
            <a:pPr algn="ctr"/>
            <a:endParaRPr lang="en-US" dirty="0"/>
          </a:p>
        </p:txBody>
      </p:sp>
      <p:pic>
        <p:nvPicPr>
          <p:cNvPr id="3" name="Picture 2" descr="C:\Users\SUSMITHA\Desktop\gec.PNG"/>
          <p:cNvPicPr>
            <a:picLocks noChangeAspect="1" noChangeArrowheads="1"/>
          </p:cNvPicPr>
          <p:nvPr/>
        </p:nvPicPr>
        <p:blipFill>
          <a:blip r:embed="rId1"/>
          <a:srcRect/>
          <a:stretch>
            <a:fillRect/>
          </a:stretch>
        </p:blipFill>
        <p:spPr bwMode="auto">
          <a:xfrm>
            <a:off x="3643306" y="3786190"/>
            <a:ext cx="1928826" cy="1720971"/>
          </a:xfrm>
          <a:prstGeom prst="rect">
            <a:avLst/>
          </a:prstGeom>
          <a:noFill/>
        </p:spPr>
      </p:pic>
      <p:sp>
        <p:nvSpPr>
          <p:cNvPr id="5" name="Rectangle 4"/>
          <p:cNvSpPr/>
          <p:nvPr/>
        </p:nvSpPr>
        <p:spPr>
          <a:xfrm>
            <a:off x="0" y="5500702"/>
            <a:ext cx="9144000" cy="1231106"/>
          </a:xfrm>
          <a:prstGeom prst="rect">
            <a:avLst/>
          </a:prstGeom>
        </p:spPr>
        <p:txBody>
          <a:bodyPr wrap="square">
            <a:spAutoFit/>
          </a:bodyPr>
          <a:lstStyle/>
          <a:p>
            <a:pPr algn="ctr">
              <a:buNone/>
            </a:pPr>
            <a:r>
              <a:rPr lang="en-US" sz="2000" b="1" dirty="0">
                <a:latin typeface="Times New Roman" panose="02020603050405020304" pitchFamily="18" charset="0"/>
                <a:cs typeface="Times New Roman" panose="02020603050405020304" pitchFamily="18" charset="0"/>
              </a:rPr>
              <a:t>GUDLAVALLERU ENGINEERING COLLEGE</a:t>
            </a:r>
            <a:endParaRPr lang="en-IN" sz="2000" dirty="0">
              <a:latin typeface="Times New Roman" panose="02020603050405020304" pitchFamily="18" charset="0"/>
              <a:cs typeface="Times New Roman" panose="02020603050405020304" pitchFamily="18" charset="0"/>
            </a:endParaRPr>
          </a:p>
          <a:p>
            <a:pPr algn="ctr">
              <a:buNone/>
            </a:pPr>
            <a:r>
              <a:rPr lang="en-US" b="1" dirty="0">
                <a:latin typeface="Times New Roman" panose="02020603050405020304" pitchFamily="18" charset="0"/>
                <a:cs typeface="Times New Roman" panose="02020603050405020304" pitchFamily="18" charset="0"/>
              </a:rPr>
              <a:t>(An Autonomous Institute with Permanent Affiliation to JNTUK, Kakinada)</a:t>
            </a:r>
            <a:endParaRPr lang="en-IN" dirty="0">
              <a:latin typeface="Times New Roman" panose="02020603050405020304" pitchFamily="18" charset="0"/>
              <a:cs typeface="Times New Roman" panose="02020603050405020304" pitchFamily="18" charset="0"/>
            </a:endParaRPr>
          </a:p>
          <a:p>
            <a:pPr algn="ctr">
              <a:buNone/>
            </a:pPr>
            <a:r>
              <a:rPr lang="en-US" b="1" dirty="0">
                <a:latin typeface="Times New Roman" panose="02020603050405020304" pitchFamily="18" charset="0"/>
                <a:cs typeface="Times New Roman" panose="02020603050405020304" pitchFamily="18" charset="0"/>
              </a:rPr>
              <a:t>SESHADRI RAO KNOWLEDGE VILLAGE, GUDLAVALLERU</a:t>
            </a:r>
            <a:endParaRPr lang="en-IN" b="1" dirty="0">
              <a:latin typeface="Times New Roman" panose="02020603050405020304" pitchFamily="18" charset="0"/>
              <a:cs typeface="Times New Roman" panose="02020603050405020304" pitchFamily="18" charset="0"/>
            </a:endParaRPr>
          </a:p>
          <a:p>
            <a:pPr algn="ctr">
              <a:buNone/>
            </a:pPr>
            <a:r>
              <a:rPr lang="en-US" b="1" dirty="0">
                <a:latin typeface="Times New Roman" panose="02020603050405020304" pitchFamily="18" charset="0"/>
                <a:cs typeface="Times New Roman" panose="02020603050405020304" pitchFamily="18" charset="0"/>
              </a:rPr>
              <a:t>DEPARTMENT OF MECHANICAL ENGINEERING</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98780" y="1840230"/>
          <a:ext cx="8225155" cy="3295650"/>
        </p:xfrm>
        <a:graphic>
          <a:graphicData uri="http://schemas.openxmlformats.org/drawingml/2006/table">
            <a:tbl>
              <a:tblPr firstRow="1" bandRow="1">
                <a:tableStyleId>{5C22544A-7EE6-4342-B048-85BDC9FD1C3A}</a:tableStyleId>
              </a:tblPr>
              <a:tblGrid>
                <a:gridCol w="451485"/>
                <a:gridCol w="1259205"/>
                <a:gridCol w="1598930"/>
                <a:gridCol w="2119630"/>
                <a:gridCol w="1168400"/>
                <a:gridCol w="1627505"/>
              </a:tblGrid>
              <a:tr h="1259840">
                <a:tc>
                  <a:txBody>
                    <a:bodyPr/>
                    <a:lstStyle/>
                    <a:p>
                      <a:pPr algn="ctr"/>
                      <a:r>
                        <a:rPr lang="en-US" dirty="0">
                          <a:latin typeface="Times New Roman" panose="02020603050405020304" pitchFamily="18" charset="0"/>
                          <a:cs typeface="Times New Roman" panose="02020603050405020304" pitchFamily="18" charset="0"/>
                        </a:rPr>
                        <a:t>Sl. no</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Material</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Reinforcement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Density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Poisson</a:t>
                      </a:r>
                      <a:r>
                        <a:rPr lang="en-US" baseline="0" dirty="0">
                          <a:latin typeface="Times New Roman" panose="02020603050405020304" pitchFamily="18" charset="0"/>
                          <a:cs typeface="Times New Roman" panose="02020603050405020304" pitchFamily="18" charset="0"/>
                        </a:rPr>
                        <a:t> ratio</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Youngs</a:t>
                      </a:r>
                      <a:r>
                        <a:rPr lang="en-US" baseline="0" dirty="0">
                          <a:latin typeface="Times New Roman" panose="02020603050405020304" pitchFamily="18" charset="0"/>
                          <a:cs typeface="Times New Roman" panose="02020603050405020304" pitchFamily="18" charset="0"/>
                        </a:rPr>
                        <a:t> modulus</a:t>
                      </a:r>
                      <a:endParaRPr lang="en-US" baseline="0"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txBody>
                  <a:tcPr/>
                </a:tc>
              </a:tr>
              <a:tr h="678815">
                <a:tc>
                  <a:txBody>
                    <a:bodyPr/>
                    <a:lstStyle/>
                    <a:p>
                      <a:pPr algn="ctr"/>
                      <a:r>
                        <a:rPr lang="en-US"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Aluminium</a:t>
                      </a:r>
                      <a:r>
                        <a:rPr lang="en-US" dirty="0">
                          <a:latin typeface="Times New Roman" panose="02020603050405020304" pitchFamily="18" charset="0"/>
                          <a:cs typeface="Times New Roman" panose="02020603050405020304" pitchFamily="18" charset="0"/>
                        </a:rPr>
                        <a:t>  (Al)</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Silicon</a:t>
                      </a:r>
                      <a:r>
                        <a:rPr lang="en-US" baseline="0" dirty="0">
                          <a:latin typeface="Times New Roman" panose="02020603050405020304" pitchFamily="18" charset="0"/>
                          <a:cs typeface="Times New Roman" panose="02020603050405020304" pitchFamily="18" charset="0"/>
                        </a:rPr>
                        <a:t> Carbide(</a:t>
                      </a:r>
                      <a:r>
                        <a:rPr lang="en-US" baseline="0" dirty="0" err="1">
                          <a:latin typeface="Times New Roman" panose="02020603050405020304" pitchFamily="18" charset="0"/>
                          <a:cs typeface="Times New Roman" panose="02020603050405020304" pitchFamily="18" charset="0"/>
                        </a:rPr>
                        <a:t>SiC</a:t>
                      </a:r>
                      <a:r>
                        <a:rPr lang="en-US"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sym typeface="+mn-ea"/>
                        </a:rPr>
                        <a:t>2.95-3.00(g/cm^3)</a:t>
                      </a:r>
                      <a:endParaRPr lang="en-US" dirty="0">
                        <a:latin typeface="Times New Roman" panose="02020603050405020304" pitchFamily="18" charset="0"/>
                        <a:cs typeface="Times New Roman" panose="02020603050405020304" pitchFamily="18" charset="0"/>
                        <a:sym typeface="+mn-ea"/>
                      </a:endParaRPr>
                    </a:p>
                  </a:txBody>
                  <a:tcPr/>
                </a:tc>
                <a:tc>
                  <a:txBody>
                    <a:bodyPr/>
                    <a:lstStyle/>
                    <a:p>
                      <a:pPr algn="ctr"/>
                      <a:r>
                        <a:rPr lang="en-US" dirty="0">
                          <a:latin typeface="Times New Roman" panose="02020603050405020304" pitchFamily="18" charset="0"/>
                          <a:cs typeface="Times New Roman" panose="02020603050405020304" pitchFamily="18" charset="0"/>
                        </a:rPr>
                        <a:t>0.35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90(Gpa)</a:t>
                      </a:r>
                      <a:endParaRPr lang="en-US" dirty="0">
                        <a:latin typeface="Times New Roman" panose="02020603050405020304" pitchFamily="18" charset="0"/>
                        <a:cs typeface="Times New Roman" panose="02020603050405020304" pitchFamily="18" charset="0"/>
                      </a:endParaRPr>
                    </a:p>
                  </a:txBody>
                  <a:tcPr/>
                </a:tc>
              </a:tr>
              <a:tr h="678180">
                <a:tc>
                  <a:txBody>
                    <a:bodyPr/>
                    <a:lstStyle/>
                    <a:p>
                      <a:pPr algn="ctr"/>
                      <a:r>
                        <a:rPr lang="en-US"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Structural steel</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7.850(g/m^3)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215(Gpa)</a:t>
                      </a:r>
                      <a:endParaRPr lang="en-US" dirty="0">
                        <a:latin typeface="Times New Roman" panose="02020603050405020304" pitchFamily="18" charset="0"/>
                        <a:cs typeface="Times New Roman" panose="02020603050405020304" pitchFamily="18" charset="0"/>
                      </a:endParaRPr>
                    </a:p>
                  </a:txBody>
                  <a:tcPr/>
                </a:tc>
              </a:tr>
              <a:tr h="678815">
                <a:tc>
                  <a:txBody>
                    <a:bodyPr/>
                    <a:lstStyle/>
                    <a:p>
                      <a:pPr algn="ctr"/>
                      <a:r>
                        <a:rPr lang="en-US"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Stainless</a:t>
                      </a:r>
                      <a:r>
                        <a:rPr lang="en-US" baseline="0" dirty="0">
                          <a:latin typeface="Times New Roman" panose="02020603050405020304" pitchFamily="18" charset="0"/>
                          <a:cs typeface="Times New Roman" panose="02020603050405020304" pitchFamily="18" charset="0"/>
                        </a:rPr>
                        <a:t> Steel</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7.48-7.95(g/m^3)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0.265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190(Gpa)</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4" name="TextBox 3"/>
          <p:cNvSpPr txBox="1"/>
          <p:nvPr/>
        </p:nvSpPr>
        <p:spPr>
          <a:xfrm>
            <a:off x="0" y="1071546"/>
            <a:ext cx="914400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Materials Used</a:t>
            </a:r>
            <a:endParaRPr lang="en-US" sz="24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00372"/>
            <a:ext cx="9144000" cy="646331"/>
          </a:xfrm>
          <a:prstGeom prst="rect">
            <a:avLst/>
          </a:prstGeom>
        </p:spPr>
        <p:txBody>
          <a:bodyPr wrap="square">
            <a:spAutoFit/>
          </a:bodyPr>
          <a:lstStyle/>
          <a:p>
            <a:pPr algn="ctr"/>
            <a:r>
              <a:rPr lang="en-US" sz="3600" b="1" i="1" dirty="0">
                <a:latin typeface="Times New Roman" panose="02020603050405020304" pitchFamily="18" charset="0"/>
                <a:cs typeface="Times New Roman" panose="02020603050405020304" pitchFamily="18" charset="0"/>
              </a:rPr>
              <a:t>Explicit dynamic analysis</a:t>
            </a:r>
            <a:endParaRPr lang="en-US" sz="36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764704"/>
            <a:ext cx="8640960"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Explicit dynamics:</a:t>
            </a:r>
            <a:endParaRPr lang="en-IN" sz="24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496" y="1412776"/>
            <a:ext cx="8640960" cy="526224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Ansys explicit dynamics suite enables you  to capture the physics of short duration for products that undergo highly non-linear, transient dynamics forces.</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explicit solution method can handle geometries with complex nonlinear contact that may causes difficulty with the implicit solver in Ansys mechanical.</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Explicit uses explicit time integration to solve the equations of motion.</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Explicit easily handless the response of materials from impact, high pressure and other forms of loading that result in deformation failure and fragmentation.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2918"/>
            <a:ext cx="9144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At  72Km/Hr(20m/s) for Structural Steel</a:t>
            </a:r>
            <a:endParaRPr lang="en-US" sz="3600" b="1" dirty="0">
              <a:latin typeface="Times New Roman" panose="02020603050405020304" pitchFamily="18" charset="0"/>
              <a:cs typeface="Times New Roman" panose="02020603050405020304" pitchFamily="18" charset="0"/>
            </a:endParaRPr>
          </a:p>
        </p:txBody>
      </p:sp>
      <p:pic>
        <p:nvPicPr>
          <p:cNvPr id="2" name="Picture 2" descr="C:\Users\SUSMITHA\Desktop\STRUCTURAL STEEL\1.png"/>
          <p:cNvPicPr>
            <a:picLocks noChangeAspect="1" noChangeArrowheads="1"/>
          </p:cNvPicPr>
          <p:nvPr/>
        </p:nvPicPr>
        <p:blipFill>
          <a:blip r:embed="rId1"/>
          <a:srcRect/>
          <a:stretch>
            <a:fillRect/>
          </a:stretch>
        </p:blipFill>
        <p:spPr bwMode="auto">
          <a:xfrm>
            <a:off x="642910" y="2571744"/>
            <a:ext cx="7943850" cy="4071966"/>
          </a:xfrm>
          <a:prstGeom prst="rect">
            <a:avLst/>
          </a:prstGeom>
          <a:noFill/>
        </p:spPr>
      </p:pic>
      <p:sp>
        <p:nvSpPr>
          <p:cNvPr id="6" name="TextBox 5"/>
          <p:cNvSpPr txBox="1"/>
          <p:nvPr/>
        </p:nvSpPr>
        <p:spPr>
          <a:xfrm>
            <a:off x="642910" y="2000240"/>
            <a:ext cx="8501090"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Total Deformation:</a:t>
            </a:r>
            <a:endParaRPr lang="en-US" sz="24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USMITHA\Desktop\STRUCTURAL STEEL\2.png"/>
          <p:cNvPicPr>
            <a:picLocks noChangeAspect="1" noChangeArrowheads="1"/>
          </p:cNvPicPr>
          <p:nvPr/>
        </p:nvPicPr>
        <p:blipFill>
          <a:blip r:embed="rId1"/>
          <a:srcRect/>
          <a:stretch>
            <a:fillRect/>
          </a:stretch>
        </p:blipFill>
        <p:spPr bwMode="auto">
          <a:xfrm>
            <a:off x="0" y="1500174"/>
            <a:ext cx="9143999" cy="5143536"/>
          </a:xfrm>
          <a:prstGeom prst="rect">
            <a:avLst/>
          </a:prstGeom>
          <a:noFill/>
        </p:spPr>
      </p:pic>
      <p:sp>
        <p:nvSpPr>
          <p:cNvPr id="3" name="TextBox 2"/>
          <p:cNvSpPr txBox="1"/>
          <p:nvPr/>
        </p:nvSpPr>
        <p:spPr>
          <a:xfrm>
            <a:off x="285720" y="857232"/>
            <a:ext cx="885828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Maximum Principal Elastic Strain</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USMITHA\Desktop\STRUCTURAL STEEL\3.png"/>
          <p:cNvPicPr>
            <a:picLocks noChangeAspect="1" noChangeArrowheads="1"/>
          </p:cNvPicPr>
          <p:nvPr/>
        </p:nvPicPr>
        <p:blipFill>
          <a:blip r:embed="rId1"/>
          <a:srcRect/>
          <a:stretch>
            <a:fillRect/>
          </a:stretch>
        </p:blipFill>
        <p:spPr bwMode="auto">
          <a:xfrm>
            <a:off x="0" y="1571612"/>
            <a:ext cx="9143999" cy="5286388"/>
          </a:xfrm>
          <a:prstGeom prst="rect">
            <a:avLst/>
          </a:prstGeom>
          <a:noFill/>
        </p:spPr>
      </p:pic>
      <p:sp>
        <p:nvSpPr>
          <p:cNvPr id="3" name="TextBox 2"/>
          <p:cNvSpPr txBox="1"/>
          <p:nvPr/>
        </p:nvSpPr>
        <p:spPr>
          <a:xfrm>
            <a:off x="142844" y="857232"/>
            <a:ext cx="864396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Maximum Principal Stress</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14356"/>
            <a:ext cx="9144000" cy="954107"/>
          </a:xfrm>
          <a:prstGeom prst="rect">
            <a:avLst/>
          </a:prstGeom>
          <a:noFill/>
        </p:spPr>
        <p:txBody>
          <a:bodyPr wrap="square" rtlCol="0">
            <a:spAutoFit/>
          </a:bodyPr>
          <a:lstStyle/>
          <a:p>
            <a:pPr algn="ctr"/>
            <a:r>
              <a:rPr lang="en-US" sz="2800" b="1" i="1" dirty="0">
                <a:latin typeface="Times New Roman" panose="02020603050405020304" pitchFamily="18" charset="0"/>
                <a:cs typeface="Times New Roman" panose="02020603050405020304" pitchFamily="18" charset="0"/>
              </a:rPr>
              <a:t>At 72Km/Hr(20m/s) for Stainless Steel </a:t>
            </a:r>
            <a:endParaRPr lang="en-US" sz="2800" b="1" i="1" dirty="0">
              <a:latin typeface="Times New Roman" panose="02020603050405020304" pitchFamily="18" charset="0"/>
              <a:cs typeface="Times New Roman" panose="02020603050405020304" pitchFamily="18" charset="0"/>
            </a:endParaRPr>
          </a:p>
          <a:p>
            <a:pPr algn="ctr"/>
            <a:endParaRPr lang="en-US" sz="2800" b="1" i="1" dirty="0">
              <a:latin typeface="Times New Roman" panose="02020603050405020304" pitchFamily="18" charset="0"/>
              <a:cs typeface="Times New Roman" panose="02020603050405020304" pitchFamily="18" charset="0"/>
            </a:endParaRPr>
          </a:p>
        </p:txBody>
      </p:sp>
      <p:pic>
        <p:nvPicPr>
          <p:cNvPr id="4098" name="Picture 2" descr="C:\Users\SUSMITHA\Desktop\STRUCTURAL STEEL\3.png"/>
          <p:cNvPicPr>
            <a:picLocks noChangeAspect="1" noChangeArrowheads="1"/>
          </p:cNvPicPr>
          <p:nvPr/>
        </p:nvPicPr>
        <p:blipFill>
          <a:blip r:embed="rId1"/>
          <a:srcRect/>
          <a:stretch>
            <a:fillRect/>
          </a:stretch>
        </p:blipFill>
        <p:spPr bwMode="auto">
          <a:xfrm>
            <a:off x="0" y="1962150"/>
            <a:ext cx="9143999" cy="4895850"/>
          </a:xfrm>
          <a:prstGeom prst="rect">
            <a:avLst/>
          </a:prstGeom>
          <a:noFill/>
        </p:spPr>
      </p:pic>
      <p:sp>
        <p:nvSpPr>
          <p:cNvPr id="4" name="TextBox 3"/>
          <p:cNvSpPr txBox="1"/>
          <p:nvPr/>
        </p:nvSpPr>
        <p:spPr>
          <a:xfrm>
            <a:off x="714348" y="1500174"/>
            <a:ext cx="260898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Total Deformation</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USMITHA\Desktop\STAINLESS STEEL\2.png"/>
          <p:cNvPicPr>
            <a:picLocks noChangeAspect="1" noChangeArrowheads="1"/>
          </p:cNvPicPr>
          <p:nvPr/>
        </p:nvPicPr>
        <p:blipFill>
          <a:blip r:embed="rId1"/>
          <a:srcRect/>
          <a:stretch>
            <a:fillRect/>
          </a:stretch>
        </p:blipFill>
        <p:spPr bwMode="auto">
          <a:xfrm>
            <a:off x="0" y="1643050"/>
            <a:ext cx="9143999" cy="5214950"/>
          </a:xfrm>
          <a:prstGeom prst="rect">
            <a:avLst/>
          </a:prstGeom>
          <a:noFill/>
        </p:spPr>
      </p:pic>
      <p:sp>
        <p:nvSpPr>
          <p:cNvPr id="3" name="Rectangle 2"/>
          <p:cNvSpPr/>
          <p:nvPr/>
        </p:nvSpPr>
        <p:spPr>
          <a:xfrm>
            <a:off x="357158" y="928670"/>
            <a:ext cx="607223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Maximum Principal Elastic Strain</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USMITHA\Desktop\STAINLESS STEEL\3.png"/>
          <p:cNvPicPr>
            <a:picLocks noChangeAspect="1" noChangeArrowheads="1"/>
          </p:cNvPicPr>
          <p:nvPr/>
        </p:nvPicPr>
        <p:blipFill>
          <a:blip r:embed="rId1"/>
          <a:srcRect/>
          <a:stretch>
            <a:fillRect/>
          </a:stretch>
        </p:blipFill>
        <p:spPr bwMode="auto">
          <a:xfrm>
            <a:off x="0" y="1500174"/>
            <a:ext cx="9143999" cy="5357826"/>
          </a:xfrm>
          <a:prstGeom prst="rect">
            <a:avLst/>
          </a:prstGeom>
          <a:noFill/>
        </p:spPr>
      </p:pic>
      <p:sp>
        <p:nvSpPr>
          <p:cNvPr id="3" name="Rectangle 2"/>
          <p:cNvSpPr/>
          <p:nvPr/>
        </p:nvSpPr>
        <p:spPr>
          <a:xfrm>
            <a:off x="357158" y="785794"/>
            <a:ext cx="8643998"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Maximum Principal Stress</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85794"/>
            <a:ext cx="9144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At 72Km/Hr(20m/s) for Al-Sic</a:t>
            </a:r>
            <a:endParaRPr lang="en-US" sz="2400" b="1" dirty="0">
              <a:latin typeface="Times New Roman" panose="02020603050405020304" pitchFamily="18" charset="0"/>
              <a:cs typeface="Times New Roman" panose="02020603050405020304" pitchFamily="18" charset="0"/>
            </a:endParaRPr>
          </a:p>
        </p:txBody>
      </p:sp>
      <p:pic>
        <p:nvPicPr>
          <p:cNvPr id="7170" name="Picture 2" descr="C:\Users\SUSMITHA\Desktop\ALUMINIUM\1.png"/>
          <p:cNvPicPr>
            <a:picLocks noChangeAspect="1" noChangeArrowheads="1"/>
          </p:cNvPicPr>
          <p:nvPr/>
        </p:nvPicPr>
        <p:blipFill>
          <a:blip r:embed="rId1"/>
          <a:srcRect/>
          <a:stretch>
            <a:fillRect/>
          </a:stretch>
        </p:blipFill>
        <p:spPr bwMode="auto">
          <a:xfrm>
            <a:off x="0" y="1962150"/>
            <a:ext cx="9144000" cy="4681560"/>
          </a:xfrm>
          <a:prstGeom prst="rect">
            <a:avLst/>
          </a:prstGeom>
          <a:noFill/>
        </p:spPr>
      </p:pic>
      <p:sp>
        <p:nvSpPr>
          <p:cNvPr id="4" name="TextBox 3"/>
          <p:cNvSpPr txBox="1"/>
          <p:nvPr/>
        </p:nvSpPr>
        <p:spPr>
          <a:xfrm>
            <a:off x="500034" y="1500174"/>
            <a:ext cx="260898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Total Deformation</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928670"/>
            <a:ext cx="8715436" cy="5292725"/>
          </a:xfrm>
          <a:prstGeom prst="rect">
            <a:avLst/>
          </a:prstGeom>
          <a:noFill/>
        </p:spPr>
        <p:txBody>
          <a:bodyPr wrap="square" rtlCol="0">
            <a:spAutoFit/>
          </a:bodyPr>
          <a:lstStyle/>
          <a:p>
            <a:r>
              <a:rPr lang="en-US" sz="3200" b="1" u="sng" dirty="0">
                <a:solidFill>
                  <a:schemeClr val="tx1">
                    <a:lumMod val="50000"/>
                    <a:lumOff val="50000"/>
                  </a:schemeClr>
                </a:solidFill>
                <a:latin typeface="Times New Roman" panose="02020603050405020304" pitchFamily="18" charset="0"/>
                <a:cs typeface="Times New Roman" panose="02020603050405020304" pitchFamily="18" charset="0"/>
              </a:rPr>
              <a:t>Abstract:</a:t>
            </a:r>
            <a:endParaRPr lang="en-US" sz="3200" b="1" u="sng" dirty="0">
              <a:solidFill>
                <a:schemeClr val="tx1">
                  <a:lumMod val="50000"/>
                  <a:lumOff val="50000"/>
                </a:schemeClr>
              </a:solidFill>
              <a:latin typeface="Times New Roman" panose="02020603050405020304" pitchFamily="18" charset="0"/>
              <a:cs typeface="Times New Roman" panose="02020603050405020304" pitchFamily="18" charset="0"/>
            </a:endParaRPr>
          </a:p>
          <a:p>
            <a:endParaRPr lang="en-US" dirty="0"/>
          </a:p>
          <a:p>
            <a:r>
              <a:rPr lang="en-US" sz="2400" dirty="0">
                <a:latin typeface="Times New Roman" panose="02020603050405020304" pitchFamily="18" charset="0"/>
                <a:cs typeface="Times New Roman" panose="02020603050405020304" pitchFamily="18" charset="0"/>
              </a:rPr>
              <a:t>This project concentrates on studying, modeling and analysis of Rear Under Run Protection Device (RUPD) under crashing status. The prime objective is to improve the safety of the car and the occupants by designing the RUPD. The selection of material and the two major factors for impact energy absorption during a crash. It is important to know the material, mechanical properties and failure conditions during the impact. Under-running of non commercial vehicle is one of the important parameters to be considered during design, optimization and development of heavy commercial vehicle chassis.</a:t>
            </a:r>
            <a:endParaRPr lang="en-US" sz="24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USMITHA\Desktop\ALUMINIUM\2.png"/>
          <p:cNvPicPr>
            <a:picLocks noChangeAspect="1" noChangeArrowheads="1"/>
          </p:cNvPicPr>
          <p:nvPr/>
        </p:nvPicPr>
        <p:blipFill>
          <a:blip r:embed="rId1"/>
          <a:srcRect/>
          <a:stretch>
            <a:fillRect/>
          </a:stretch>
        </p:blipFill>
        <p:spPr bwMode="auto">
          <a:xfrm>
            <a:off x="0" y="1643050"/>
            <a:ext cx="9144000" cy="5214950"/>
          </a:xfrm>
          <a:prstGeom prst="rect">
            <a:avLst/>
          </a:prstGeom>
          <a:noFill/>
        </p:spPr>
      </p:pic>
      <p:sp>
        <p:nvSpPr>
          <p:cNvPr id="4" name="Rectangle 3"/>
          <p:cNvSpPr/>
          <p:nvPr/>
        </p:nvSpPr>
        <p:spPr>
          <a:xfrm>
            <a:off x="214282" y="928670"/>
            <a:ext cx="6143668"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Maximum Principal Elastic Strain</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1000108"/>
            <a:ext cx="3699282"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Maximum Principal Stress</a:t>
            </a:r>
            <a:endParaRPr lang="en-US" sz="2400" b="1" dirty="0">
              <a:latin typeface="Times New Roman" panose="02020603050405020304" pitchFamily="18" charset="0"/>
              <a:cs typeface="Times New Roman" panose="02020603050405020304" pitchFamily="18" charset="0"/>
            </a:endParaRPr>
          </a:p>
        </p:txBody>
      </p:sp>
      <p:pic>
        <p:nvPicPr>
          <p:cNvPr id="9218" name="Picture 2" descr="C:\Users\SUSMITHA\Desktop\ALUMINIUM\3.png"/>
          <p:cNvPicPr>
            <a:picLocks noChangeAspect="1" noChangeArrowheads="1"/>
          </p:cNvPicPr>
          <p:nvPr/>
        </p:nvPicPr>
        <p:blipFill>
          <a:blip r:embed="rId1"/>
          <a:srcRect/>
          <a:stretch>
            <a:fillRect/>
          </a:stretch>
        </p:blipFill>
        <p:spPr bwMode="auto">
          <a:xfrm>
            <a:off x="0" y="1571612"/>
            <a:ext cx="9144000" cy="5286388"/>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14356"/>
            <a:ext cx="9144000" cy="523220"/>
          </a:xfrm>
          <a:prstGeom prst="rect">
            <a:avLst/>
          </a:prstGeom>
        </p:spPr>
        <p:txBody>
          <a:bodyPr wrap="square">
            <a:spAutoFit/>
          </a:bodyPr>
          <a:lstStyle/>
          <a:p>
            <a:pPr algn="ctr"/>
            <a:r>
              <a:rPr lang="en-US" sz="2800" b="1" dirty="0">
                <a:latin typeface="Times New Roman" panose="02020603050405020304" pitchFamily="18" charset="0"/>
                <a:cs typeface="Times New Roman" panose="02020603050405020304" pitchFamily="18" charset="0"/>
              </a:rPr>
              <a:t>At 90Km/Hr(25m/s) for Structural Steel</a:t>
            </a:r>
            <a:endParaRPr lang="en-US"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28596" y="1357298"/>
            <a:ext cx="2608984"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Total Deformation</a:t>
            </a:r>
            <a:endParaRPr lang="en-US" sz="2400" b="1" dirty="0">
              <a:latin typeface="Times New Roman" panose="02020603050405020304" pitchFamily="18" charset="0"/>
              <a:cs typeface="Times New Roman" panose="02020603050405020304" pitchFamily="18" charset="0"/>
            </a:endParaRPr>
          </a:p>
        </p:txBody>
      </p:sp>
      <p:pic>
        <p:nvPicPr>
          <p:cNvPr id="10242" name="Picture 2" descr="C:\Users\SUSMITHA\Desktop\STRUCTURAL STEEL\4.png"/>
          <p:cNvPicPr>
            <a:picLocks noChangeAspect="1" noChangeArrowheads="1"/>
          </p:cNvPicPr>
          <p:nvPr/>
        </p:nvPicPr>
        <p:blipFill>
          <a:blip r:embed="rId1"/>
          <a:srcRect/>
          <a:stretch>
            <a:fillRect/>
          </a:stretch>
        </p:blipFill>
        <p:spPr bwMode="auto">
          <a:xfrm>
            <a:off x="214282" y="1962150"/>
            <a:ext cx="8786873" cy="461012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857232"/>
            <a:ext cx="4703532"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Maximum Principal Elastic Strain</a:t>
            </a:r>
            <a:endParaRPr lang="en-US" sz="2400" b="1" dirty="0">
              <a:latin typeface="Times New Roman" panose="02020603050405020304" pitchFamily="18" charset="0"/>
              <a:cs typeface="Times New Roman" panose="02020603050405020304" pitchFamily="18" charset="0"/>
            </a:endParaRPr>
          </a:p>
        </p:txBody>
      </p:sp>
      <p:pic>
        <p:nvPicPr>
          <p:cNvPr id="11266" name="Picture 2" descr="C:\Users\SUSMITHA\Desktop\STRUCTURAL STEEL\5.png"/>
          <p:cNvPicPr>
            <a:picLocks noChangeAspect="1" noChangeArrowheads="1"/>
          </p:cNvPicPr>
          <p:nvPr/>
        </p:nvPicPr>
        <p:blipFill>
          <a:blip r:embed="rId1"/>
          <a:srcRect/>
          <a:stretch>
            <a:fillRect/>
          </a:stretch>
        </p:blipFill>
        <p:spPr bwMode="auto">
          <a:xfrm>
            <a:off x="0" y="1500174"/>
            <a:ext cx="9144000" cy="5357826"/>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785794"/>
            <a:ext cx="3699282"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Maximum Principal Stress</a:t>
            </a:r>
            <a:endParaRPr lang="en-US" sz="2400" b="1" dirty="0">
              <a:latin typeface="Times New Roman" panose="02020603050405020304" pitchFamily="18" charset="0"/>
              <a:cs typeface="Times New Roman" panose="02020603050405020304" pitchFamily="18" charset="0"/>
            </a:endParaRPr>
          </a:p>
        </p:txBody>
      </p:sp>
      <p:pic>
        <p:nvPicPr>
          <p:cNvPr id="12290" name="Picture 2" descr="C:\Users\SUSMITHA\Desktop\STRUCTURAL STEEL\6.png"/>
          <p:cNvPicPr>
            <a:picLocks noChangeAspect="1" noChangeArrowheads="1"/>
          </p:cNvPicPr>
          <p:nvPr/>
        </p:nvPicPr>
        <p:blipFill>
          <a:blip r:embed="rId1"/>
          <a:srcRect/>
          <a:stretch>
            <a:fillRect/>
          </a:stretch>
        </p:blipFill>
        <p:spPr bwMode="auto">
          <a:xfrm>
            <a:off x="0" y="1428736"/>
            <a:ext cx="9144000" cy="5429264"/>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14356"/>
            <a:ext cx="9144000"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At 90Km/Hr(25m/s) for Stainless Steel</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57158" y="1357298"/>
            <a:ext cx="2608984"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Total Deformation</a:t>
            </a:r>
            <a:endParaRPr lang="en-US" sz="2400" b="1" dirty="0">
              <a:latin typeface="Times New Roman" panose="02020603050405020304" pitchFamily="18" charset="0"/>
              <a:cs typeface="Times New Roman" panose="02020603050405020304" pitchFamily="18" charset="0"/>
            </a:endParaRPr>
          </a:p>
        </p:txBody>
      </p:sp>
      <p:pic>
        <p:nvPicPr>
          <p:cNvPr id="13314" name="Picture 2" descr="C:\Users\SUSMITHA\Desktop\STAINLESS STEEL\4.png"/>
          <p:cNvPicPr>
            <a:picLocks noChangeAspect="1" noChangeArrowheads="1"/>
          </p:cNvPicPr>
          <p:nvPr/>
        </p:nvPicPr>
        <p:blipFill>
          <a:blip r:embed="rId1"/>
          <a:srcRect/>
          <a:stretch>
            <a:fillRect/>
          </a:stretch>
        </p:blipFill>
        <p:spPr bwMode="auto">
          <a:xfrm>
            <a:off x="0" y="1962150"/>
            <a:ext cx="9143999" cy="489585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714356"/>
            <a:ext cx="8643998"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Maximum Principal Elastic Strain</a:t>
            </a:r>
            <a:endParaRPr lang="en-US" sz="2400" b="1" dirty="0">
              <a:latin typeface="Times New Roman" panose="02020603050405020304" pitchFamily="18" charset="0"/>
              <a:cs typeface="Times New Roman" panose="02020603050405020304" pitchFamily="18" charset="0"/>
            </a:endParaRPr>
          </a:p>
        </p:txBody>
      </p:sp>
      <p:pic>
        <p:nvPicPr>
          <p:cNvPr id="14338" name="Picture 2" descr="C:\Users\SUSMITHA\Desktop\STAINLESS STEEL\5.png"/>
          <p:cNvPicPr>
            <a:picLocks noChangeAspect="1" noChangeArrowheads="1"/>
          </p:cNvPicPr>
          <p:nvPr/>
        </p:nvPicPr>
        <p:blipFill>
          <a:blip r:embed="rId1"/>
          <a:srcRect/>
          <a:stretch>
            <a:fillRect/>
          </a:stretch>
        </p:blipFill>
        <p:spPr bwMode="auto">
          <a:xfrm>
            <a:off x="0" y="1428736"/>
            <a:ext cx="9143999" cy="5429264"/>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785794"/>
            <a:ext cx="878687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Maximum Principal Stress</a:t>
            </a:r>
            <a:endParaRPr lang="en-US" sz="2400" b="1" dirty="0">
              <a:latin typeface="Times New Roman" panose="02020603050405020304" pitchFamily="18" charset="0"/>
              <a:cs typeface="Times New Roman" panose="02020603050405020304" pitchFamily="18" charset="0"/>
            </a:endParaRPr>
          </a:p>
        </p:txBody>
      </p:sp>
      <p:pic>
        <p:nvPicPr>
          <p:cNvPr id="15362" name="Picture 2" descr="C:\Users\SUSMITHA\Desktop\STAINLESS STEEL\6.png"/>
          <p:cNvPicPr>
            <a:picLocks noChangeAspect="1" noChangeArrowheads="1"/>
          </p:cNvPicPr>
          <p:nvPr/>
        </p:nvPicPr>
        <p:blipFill>
          <a:blip r:embed="rId1"/>
          <a:srcRect/>
          <a:stretch>
            <a:fillRect/>
          </a:stretch>
        </p:blipFill>
        <p:spPr bwMode="auto">
          <a:xfrm>
            <a:off x="0" y="1571612"/>
            <a:ext cx="9144000" cy="5286388"/>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42918"/>
            <a:ext cx="9144000"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At 90Km/Hr(25m/s) for Al-Sic</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785786" y="1357298"/>
            <a:ext cx="321471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Total Deformation</a:t>
            </a:r>
            <a:endParaRPr lang="en-US" sz="2400" b="1" dirty="0">
              <a:latin typeface="Times New Roman" panose="02020603050405020304" pitchFamily="18" charset="0"/>
              <a:cs typeface="Times New Roman" panose="02020603050405020304" pitchFamily="18" charset="0"/>
            </a:endParaRPr>
          </a:p>
        </p:txBody>
      </p:sp>
      <p:pic>
        <p:nvPicPr>
          <p:cNvPr id="16386" name="Picture 2" descr="C:\Users\SUSMITHA\Desktop\ALUMINIUM\4.png"/>
          <p:cNvPicPr>
            <a:picLocks noChangeAspect="1" noChangeArrowheads="1"/>
          </p:cNvPicPr>
          <p:nvPr/>
        </p:nvPicPr>
        <p:blipFill>
          <a:blip r:embed="rId1"/>
          <a:srcRect/>
          <a:stretch>
            <a:fillRect/>
          </a:stretch>
        </p:blipFill>
        <p:spPr bwMode="auto">
          <a:xfrm>
            <a:off x="0" y="1962150"/>
            <a:ext cx="9144000" cy="489585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785794"/>
            <a:ext cx="7786742"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Maximum Principal Elastic Strain</a:t>
            </a:r>
            <a:endParaRPr lang="en-US" sz="2400" b="1" dirty="0">
              <a:latin typeface="Times New Roman" panose="02020603050405020304" pitchFamily="18" charset="0"/>
              <a:cs typeface="Times New Roman" panose="02020603050405020304" pitchFamily="18" charset="0"/>
            </a:endParaRPr>
          </a:p>
        </p:txBody>
      </p:sp>
      <p:pic>
        <p:nvPicPr>
          <p:cNvPr id="17410" name="Picture 2" descr="C:\Users\SUSMITHA\Desktop\ALUMINIUM\5.png"/>
          <p:cNvPicPr>
            <a:picLocks noChangeAspect="1" noChangeArrowheads="1"/>
          </p:cNvPicPr>
          <p:nvPr/>
        </p:nvPicPr>
        <p:blipFill>
          <a:blip r:embed="rId1"/>
          <a:srcRect/>
          <a:stretch>
            <a:fillRect/>
          </a:stretch>
        </p:blipFill>
        <p:spPr bwMode="auto">
          <a:xfrm>
            <a:off x="0" y="1357298"/>
            <a:ext cx="9144000" cy="550070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785794"/>
            <a:ext cx="2848857" cy="461665"/>
          </a:xfrm>
          <a:prstGeom prst="rect">
            <a:avLst/>
          </a:prstGeom>
        </p:spPr>
        <p:txBody>
          <a:bodyPr wrap="none">
            <a:spAutoFit/>
          </a:bodyPr>
          <a:lstStyle/>
          <a:p>
            <a:r>
              <a:rPr lang="en-IN" sz="2400" b="1" u="sng" dirty="0">
                <a:solidFill>
                  <a:schemeClr val="accent6">
                    <a:lumMod val="75000"/>
                  </a:schemeClr>
                </a:solidFill>
                <a:latin typeface="Times New Roman" panose="02020603050405020304" pitchFamily="18" charset="0"/>
                <a:cs typeface="Times New Roman" panose="02020603050405020304" pitchFamily="18" charset="0"/>
              </a:rPr>
              <a:t>INTRODUCTION</a:t>
            </a:r>
            <a:r>
              <a:rPr lang="en-IN" b="1" u="sng" dirty="0">
                <a:solidFill>
                  <a:schemeClr val="accent6">
                    <a:lumMod val="75000"/>
                  </a:schemeClr>
                </a:solidFill>
                <a:latin typeface="Times New Roman" panose="02020603050405020304" pitchFamily="18" charset="0"/>
                <a:cs typeface="Times New Roman" panose="02020603050405020304" pitchFamily="18" charset="0"/>
              </a:rPr>
              <a:t> </a:t>
            </a:r>
            <a:r>
              <a:rPr lang="en-IN" u="sng" dirty="0">
                <a:solidFill>
                  <a:schemeClr val="accent6">
                    <a:lumMod val="75000"/>
                  </a:schemeClr>
                </a:solidFill>
                <a:latin typeface="Times New Roman" panose="02020603050405020304" pitchFamily="18" charset="0"/>
                <a:cs typeface="Times New Roman" panose="02020603050405020304" pitchFamily="18" charset="0"/>
              </a:rPr>
              <a:t>:</a:t>
            </a:r>
            <a:endParaRPr lang="en-IN"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428596" y="1357298"/>
            <a:ext cx="8215370" cy="415417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Many people get injured during under ride accidents. Under ride occurs when a small non commercial vehicle goes under the heavy commercial vehicle either from the front or rear or side. During such accidents the passenger compartment of the small vehicle strikes the chassis of the heavy vehicle causing severe injuries to passenger in the smaller vehicle. Under ride accidents are of three different types namely front, side and rear under run accidents. To avoid such accidents an under run protection device has to be installed on the heavy good vehicle which would prevent the passenger of the small vehicle from getting fatal injuries.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SUSMITHA\Desktop\ALUMINIUM\6.png"/>
          <p:cNvPicPr>
            <a:picLocks noChangeAspect="1" noChangeArrowheads="1"/>
          </p:cNvPicPr>
          <p:nvPr/>
        </p:nvPicPr>
        <p:blipFill>
          <a:blip r:embed="rId1"/>
          <a:srcRect/>
          <a:stretch>
            <a:fillRect/>
          </a:stretch>
        </p:blipFill>
        <p:spPr bwMode="auto">
          <a:xfrm>
            <a:off x="0" y="1571612"/>
            <a:ext cx="9143999" cy="5286388"/>
          </a:xfrm>
          <a:prstGeom prst="rect">
            <a:avLst/>
          </a:prstGeom>
          <a:noFill/>
        </p:spPr>
      </p:pic>
      <p:sp>
        <p:nvSpPr>
          <p:cNvPr id="3" name="Rectangle 2"/>
          <p:cNvSpPr/>
          <p:nvPr/>
        </p:nvSpPr>
        <p:spPr>
          <a:xfrm>
            <a:off x="500034" y="785794"/>
            <a:ext cx="3699282"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Maximum Principal Stress</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7356" y="642918"/>
            <a:ext cx="5809948"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At 108Km/Hr(30m/s) for Structural Steel</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642910" y="1357298"/>
            <a:ext cx="2608984"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Total Deformation</a:t>
            </a:r>
            <a:endParaRPr lang="en-US" sz="2400" b="1" dirty="0">
              <a:latin typeface="Times New Roman" panose="02020603050405020304" pitchFamily="18" charset="0"/>
              <a:cs typeface="Times New Roman" panose="02020603050405020304" pitchFamily="18" charset="0"/>
            </a:endParaRPr>
          </a:p>
        </p:txBody>
      </p:sp>
      <p:pic>
        <p:nvPicPr>
          <p:cNvPr id="19458" name="Picture 2" descr="C:\Users\SUSMITHA\Desktop\STRUCTURAL STEEL\7.png"/>
          <p:cNvPicPr>
            <a:picLocks noChangeAspect="1" noChangeArrowheads="1"/>
          </p:cNvPicPr>
          <p:nvPr/>
        </p:nvPicPr>
        <p:blipFill>
          <a:blip r:embed="rId1"/>
          <a:srcRect/>
          <a:stretch>
            <a:fillRect/>
          </a:stretch>
        </p:blipFill>
        <p:spPr bwMode="auto">
          <a:xfrm>
            <a:off x="0" y="1962150"/>
            <a:ext cx="9143999" cy="489585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714356"/>
            <a:ext cx="4703532"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Maximum Principal Elastic Strain</a:t>
            </a:r>
            <a:endParaRPr lang="en-US" sz="2400" b="1" dirty="0">
              <a:latin typeface="Times New Roman" panose="02020603050405020304" pitchFamily="18" charset="0"/>
              <a:cs typeface="Times New Roman" panose="02020603050405020304" pitchFamily="18" charset="0"/>
            </a:endParaRPr>
          </a:p>
        </p:txBody>
      </p:sp>
      <p:pic>
        <p:nvPicPr>
          <p:cNvPr id="20482" name="Picture 2" descr="C:\Users\SUSMITHA\Desktop\STRUCTURAL STEEL\8.png"/>
          <p:cNvPicPr>
            <a:picLocks noChangeAspect="1" noChangeArrowheads="1"/>
          </p:cNvPicPr>
          <p:nvPr/>
        </p:nvPicPr>
        <p:blipFill>
          <a:blip r:embed="rId1"/>
          <a:srcRect/>
          <a:stretch>
            <a:fillRect/>
          </a:stretch>
        </p:blipFill>
        <p:spPr bwMode="auto">
          <a:xfrm>
            <a:off x="0" y="1428736"/>
            <a:ext cx="9144000" cy="5429264"/>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SUSMITHA\Desktop\STRUCTURAL STEEL\9.png"/>
          <p:cNvPicPr>
            <a:picLocks noChangeAspect="1" noChangeArrowheads="1"/>
          </p:cNvPicPr>
          <p:nvPr/>
        </p:nvPicPr>
        <p:blipFill>
          <a:blip r:embed="rId1"/>
          <a:srcRect/>
          <a:stretch>
            <a:fillRect/>
          </a:stretch>
        </p:blipFill>
        <p:spPr bwMode="auto">
          <a:xfrm>
            <a:off x="0" y="1500174"/>
            <a:ext cx="9144000" cy="5357826"/>
          </a:xfrm>
          <a:prstGeom prst="rect">
            <a:avLst/>
          </a:prstGeom>
          <a:noFill/>
        </p:spPr>
      </p:pic>
      <p:sp>
        <p:nvSpPr>
          <p:cNvPr id="3" name="Rectangle 2"/>
          <p:cNvSpPr/>
          <p:nvPr/>
        </p:nvSpPr>
        <p:spPr>
          <a:xfrm>
            <a:off x="571472" y="928670"/>
            <a:ext cx="3699282"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Maximum Principal Stress</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8794" y="785794"/>
            <a:ext cx="5809948"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At 108Km/Hr(30m/s) for Stainless Steel</a:t>
            </a: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857224" y="1428736"/>
            <a:ext cx="2608984"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Total Deformation</a:t>
            </a:r>
            <a:endParaRPr lang="en-US" sz="2400" b="1" dirty="0">
              <a:latin typeface="Times New Roman" panose="02020603050405020304" pitchFamily="18" charset="0"/>
              <a:cs typeface="Times New Roman" panose="02020603050405020304" pitchFamily="18" charset="0"/>
            </a:endParaRPr>
          </a:p>
        </p:txBody>
      </p:sp>
      <p:pic>
        <p:nvPicPr>
          <p:cNvPr id="22530" name="Picture 2" descr="C:\Users\SUSMITHA\Desktop\STAINLESS STEEL\7.png"/>
          <p:cNvPicPr>
            <a:picLocks noChangeAspect="1" noChangeArrowheads="1"/>
          </p:cNvPicPr>
          <p:nvPr/>
        </p:nvPicPr>
        <p:blipFill>
          <a:blip r:embed="rId1"/>
          <a:srcRect/>
          <a:stretch>
            <a:fillRect/>
          </a:stretch>
        </p:blipFill>
        <p:spPr bwMode="auto">
          <a:xfrm>
            <a:off x="0" y="1962150"/>
            <a:ext cx="9143999" cy="4752998"/>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857232"/>
            <a:ext cx="4703532"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Maximum Principal Elastic Strain</a:t>
            </a:r>
            <a:endParaRPr lang="en-US" sz="2400" b="1" dirty="0">
              <a:latin typeface="Times New Roman" panose="02020603050405020304" pitchFamily="18" charset="0"/>
              <a:cs typeface="Times New Roman" panose="02020603050405020304" pitchFamily="18" charset="0"/>
            </a:endParaRPr>
          </a:p>
        </p:txBody>
      </p:sp>
      <p:pic>
        <p:nvPicPr>
          <p:cNvPr id="23554" name="Picture 2" descr="C:\Users\SUSMITHA\Desktop\STAINLESS STEEL\8.png"/>
          <p:cNvPicPr>
            <a:picLocks noChangeAspect="1" noChangeArrowheads="1"/>
          </p:cNvPicPr>
          <p:nvPr/>
        </p:nvPicPr>
        <p:blipFill>
          <a:blip r:embed="rId1"/>
          <a:srcRect/>
          <a:stretch>
            <a:fillRect/>
          </a:stretch>
        </p:blipFill>
        <p:spPr bwMode="auto">
          <a:xfrm>
            <a:off x="0" y="1428736"/>
            <a:ext cx="9144000" cy="5429264"/>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928670"/>
            <a:ext cx="3699282"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Maximum Principal Stress</a:t>
            </a:r>
            <a:endParaRPr lang="en-US" sz="2400" b="1" dirty="0">
              <a:latin typeface="Times New Roman" panose="02020603050405020304" pitchFamily="18" charset="0"/>
              <a:cs typeface="Times New Roman" panose="02020603050405020304" pitchFamily="18" charset="0"/>
            </a:endParaRPr>
          </a:p>
        </p:txBody>
      </p:sp>
      <p:pic>
        <p:nvPicPr>
          <p:cNvPr id="24578" name="Picture 2" descr="C:\Users\SUSMITHA\Desktop\STAINLESS STEEL\9.png"/>
          <p:cNvPicPr>
            <a:picLocks noChangeAspect="1" noChangeArrowheads="1"/>
          </p:cNvPicPr>
          <p:nvPr/>
        </p:nvPicPr>
        <p:blipFill>
          <a:blip r:embed="rId1"/>
          <a:srcRect/>
          <a:stretch>
            <a:fillRect/>
          </a:stretch>
        </p:blipFill>
        <p:spPr bwMode="auto">
          <a:xfrm>
            <a:off x="0" y="1500174"/>
            <a:ext cx="9144000" cy="5357826"/>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SUSMITHA\Desktop\ALUMINIUM\7.png"/>
          <p:cNvPicPr>
            <a:picLocks noChangeAspect="1" noChangeArrowheads="1"/>
          </p:cNvPicPr>
          <p:nvPr/>
        </p:nvPicPr>
        <p:blipFill>
          <a:blip r:embed="rId1"/>
          <a:srcRect/>
          <a:stretch>
            <a:fillRect/>
          </a:stretch>
        </p:blipFill>
        <p:spPr bwMode="auto">
          <a:xfrm>
            <a:off x="0" y="1857364"/>
            <a:ext cx="9144000" cy="5000636"/>
          </a:xfrm>
          <a:prstGeom prst="rect">
            <a:avLst/>
          </a:prstGeom>
          <a:noFill/>
        </p:spPr>
      </p:pic>
      <p:sp>
        <p:nvSpPr>
          <p:cNvPr id="3" name="Rectangle 2"/>
          <p:cNvSpPr/>
          <p:nvPr/>
        </p:nvSpPr>
        <p:spPr>
          <a:xfrm>
            <a:off x="2000232" y="714356"/>
            <a:ext cx="5374420" cy="461665"/>
          </a:xfrm>
          <a:prstGeom prst="rect">
            <a:avLst/>
          </a:prstGeom>
        </p:spPr>
        <p:txBody>
          <a:bodyPr wrap="none">
            <a:spAutoFit/>
          </a:bodyPr>
          <a:lstStyle/>
          <a:p>
            <a:pPr algn="ctr"/>
            <a:r>
              <a:rPr lang="en-US" sz="2400" b="1" dirty="0">
                <a:latin typeface="Times New Roman" panose="02020603050405020304" pitchFamily="18" charset="0"/>
                <a:cs typeface="Times New Roman" panose="02020603050405020304" pitchFamily="18" charset="0"/>
              </a:rPr>
              <a:t>At 108Km/Hr(30m/s) for Stainless Steel</a:t>
            </a:r>
            <a:endParaRPr lang="en-US" sz="2400" b="1" dirty="0">
              <a:latin typeface="Times New Roman" panose="02020603050405020304" pitchFamily="18" charset="0"/>
              <a:cs typeface="Times New Roman" panose="02020603050405020304" pitchFamily="18" charset="0"/>
            </a:endParaRPr>
          </a:p>
        </p:txBody>
      </p:sp>
      <p:sp>
        <p:nvSpPr>
          <p:cNvPr id="4" name="Rectangle 3"/>
          <p:cNvSpPr/>
          <p:nvPr/>
        </p:nvSpPr>
        <p:spPr>
          <a:xfrm>
            <a:off x="500034" y="1357298"/>
            <a:ext cx="2608984"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Total Deformation</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928670"/>
            <a:ext cx="4703532"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Maximum Principal Elastic Strain</a:t>
            </a:r>
            <a:endParaRPr lang="en-US" sz="2400" b="1" dirty="0">
              <a:latin typeface="Times New Roman" panose="02020603050405020304" pitchFamily="18" charset="0"/>
              <a:cs typeface="Times New Roman" panose="02020603050405020304" pitchFamily="18" charset="0"/>
            </a:endParaRPr>
          </a:p>
        </p:txBody>
      </p:sp>
      <p:pic>
        <p:nvPicPr>
          <p:cNvPr id="26626" name="Picture 2" descr="C:\Users\SUSMITHA\Desktop\ALUMINIUM\8.png"/>
          <p:cNvPicPr>
            <a:picLocks noChangeAspect="1" noChangeArrowheads="1"/>
          </p:cNvPicPr>
          <p:nvPr/>
        </p:nvPicPr>
        <p:blipFill>
          <a:blip r:embed="rId1"/>
          <a:srcRect/>
          <a:stretch>
            <a:fillRect/>
          </a:stretch>
        </p:blipFill>
        <p:spPr bwMode="auto">
          <a:xfrm>
            <a:off x="0" y="1500174"/>
            <a:ext cx="9144000" cy="5357826"/>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928670"/>
            <a:ext cx="3699282"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Maximum Principal Stress</a:t>
            </a:r>
            <a:endParaRPr lang="en-US" sz="2400" b="1" dirty="0">
              <a:latin typeface="Times New Roman" panose="02020603050405020304" pitchFamily="18" charset="0"/>
              <a:cs typeface="Times New Roman" panose="02020603050405020304" pitchFamily="18" charset="0"/>
            </a:endParaRPr>
          </a:p>
        </p:txBody>
      </p:sp>
      <p:pic>
        <p:nvPicPr>
          <p:cNvPr id="27650" name="Picture 2" descr="C:\Users\SUSMITHA\Desktop\ALUMINIUM\9.png"/>
          <p:cNvPicPr>
            <a:picLocks noChangeAspect="1" noChangeArrowheads="1"/>
          </p:cNvPicPr>
          <p:nvPr/>
        </p:nvPicPr>
        <p:blipFill>
          <a:blip r:embed="rId1"/>
          <a:srcRect/>
          <a:stretch>
            <a:fillRect/>
          </a:stretch>
        </p:blipFill>
        <p:spPr bwMode="auto">
          <a:xfrm>
            <a:off x="0" y="1571612"/>
            <a:ext cx="9144000" cy="528638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our, including three people from same family killed in road accident in  Andhra's Chittoor- The New Indian Express"/>
          <p:cNvPicPr>
            <a:picLocks noChangeAspect="1" noChangeArrowheads="1"/>
          </p:cNvPicPr>
          <p:nvPr/>
        </p:nvPicPr>
        <p:blipFill>
          <a:blip r:embed="rId1"/>
          <a:srcRect/>
          <a:stretch>
            <a:fillRect/>
          </a:stretch>
        </p:blipFill>
        <p:spPr bwMode="auto">
          <a:xfrm>
            <a:off x="0" y="2214554"/>
            <a:ext cx="4815840" cy="4088130"/>
          </a:xfrm>
          <a:prstGeom prst="rect">
            <a:avLst/>
          </a:prstGeom>
          <a:noFill/>
        </p:spPr>
      </p:pic>
      <p:pic>
        <p:nvPicPr>
          <p:cNvPr id="3" name="Picture 8" descr="Four killed and one injured in a road accident in Andhra Pradesh | The News  Minute"/>
          <p:cNvPicPr>
            <a:picLocks noChangeAspect="1" noChangeArrowheads="1"/>
          </p:cNvPicPr>
          <p:nvPr/>
        </p:nvPicPr>
        <p:blipFill>
          <a:blip r:embed="rId2"/>
          <a:srcRect/>
          <a:stretch>
            <a:fillRect/>
          </a:stretch>
        </p:blipFill>
        <p:spPr bwMode="auto">
          <a:xfrm>
            <a:off x="5059680" y="2204720"/>
            <a:ext cx="3911600" cy="4112260"/>
          </a:xfrm>
          <a:prstGeom prst="rect">
            <a:avLst/>
          </a:prstGeom>
          <a:noFill/>
        </p:spPr>
      </p:pic>
      <p:sp>
        <p:nvSpPr>
          <p:cNvPr id="4" name="Rectangle 3"/>
          <p:cNvSpPr/>
          <p:nvPr/>
        </p:nvSpPr>
        <p:spPr>
          <a:xfrm>
            <a:off x="0" y="1142984"/>
            <a:ext cx="9144000" cy="461665"/>
          </a:xfrm>
          <a:prstGeom prst="rect">
            <a:avLst/>
          </a:prstGeom>
        </p:spPr>
        <p:txBody>
          <a:bodyPr wrap="square">
            <a:spAutoFit/>
          </a:bodyPr>
          <a:lstStyle/>
          <a:p>
            <a:pPr algn="ctr"/>
            <a:r>
              <a:rPr lang="en-US" sz="2400" b="1" u="sng" dirty="0">
                <a:solidFill>
                  <a:schemeClr val="accent6">
                    <a:lumMod val="75000"/>
                  </a:schemeClr>
                </a:solidFill>
                <a:latin typeface="Times New Roman" panose="02020603050405020304" pitchFamily="18" charset="0"/>
                <a:cs typeface="Times New Roman" panose="02020603050405020304" pitchFamily="18" charset="0"/>
              </a:rPr>
              <a:t>Effects Of Rear Under -run</a:t>
            </a:r>
            <a:endParaRPr lang="en-US" sz="2400" b="1" u="sng" dirty="0">
              <a:solidFill>
                <a:schemeClr val="accent6">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42844" y="1643050"/>
          <a:ext cx="8858312" cy="3454098"/>
        </p:xfrm>
        <a:graphic>
          <a:graphicData uri="http://schemas.openxmlformats.org/drawingml/2006/table">
            <a:tbl>
              <a:tblPr/>
              <a:tblGrid>
                <a:gridCol w="1143010"/>
                <a:gridCol w="857256"/>
                <a:gridCol w="857256"/>
                <a:gridCol w="857256"/>
                <a:gridCol w="785818"/>
                <a:gridCol w="785818"/>
                <a:gridCol w="928694"/>
                <a:gridCol w="785818"/>
                <a:gridCol w="857256"/>
                <a:gridCol w="1000130"/>
              </a:tblGrid>
              <a:tr h="493776">
                <a:tc>
                  <a:txBody>
                    <a:bodyPr/>
                    <a:lstStyle/>
                    <a:p>
                      <a:pPr algn="ctr"/>
                      <a:endParaRPr lang="en-US" sz="1050"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gridSpan="9">
                  <a:txBody>
                    <a:bodyPr/>
                    <a:lstStyle/>
                    <a:p>
                      <a:pPr algn="ctr"/>
                      <a:r>
                        <a:rPr lang="en-US" sz="1600" b="1" dirty="0">
                          <a:latin typeface="Times New Roman" panose="02020603050405020304" pitchFamily="18" charset="0"/>
                          <a:cs typeface="Times New Roman" panose="02020603050405020304" pitchFamily="18" charset="0"/>
                        </a:rPr>
                        <a:t>Velocity</a:t>
                      </a:r>
                      <a:endParaRPr lang="en-US" sz="16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649232">
                <a:tc rowSpan="2">
                  <a:txBody>
                    <a:bodyPr/>
                    <a:lstStyle/>
                    <a:p>
                      <a:pPr algn="ctr"/>
                      <a:r>
                        <a:rPr lang="en-US" sz="1600" b="1" dirty="0">
                          <a:latin typeface="Times New Roman" panose="02020603050405020304" pitchFamily="18" charset="0"/>
                          <a:cs typeface="Times New Roman" panose="02020603050405020304" pitchFamily="18" charset="0"/>
                        </a:rPr>
                        <a:t>Material</a:t>
                      </a:r>
                      <a:endParaRPr lang="en-US" sz="1600" b="1"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600" b="1" dirty="0">
                          <a:latin typeface="Times New Roman" panose="02020603050405020304" pitchFamily="18" charset="0"/>
                          <a:cs typeface="Times New Roman" panose="02020603050405020304" pitchFamily="18" charset="0"/>
                        </a:rPr>
                        <a:t>72Km/Hr(20m/s)</a:t>
                      </a:r>
                      <a:endParaRPr lang="en-US" sz="16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gridSpan="3">
                  <a:txBody>
                    <a:bodyPr/>
                    <a:lstStyle/>
                    <a:p>
                      <a:pPr algn="ctr"/>
                      <a:r>
                        <a:rPr lang="en-US" sz="1600" b="1" dirty="0">
                          <a:latin typeface="Times New Roman" panose="02020603050405020304" pitchFamily="18" charset="0"/>
                          <a:cs typeface="Times New Roman" panose="02020603050405020304" pitchFamily="18" charset="0"/>
                        </a:rPr>
                        <a:t>90Km/Hr(25m/s)</a:t>
                      </a:r>
                      <a:endParaRPr lang="en-US" sz="16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gridSpan="3">
                  <a:txBody>
                    <a:bodyPr/>
                    <a:lstStyle/>
                    <a:p>
                      <a:pPr algn="ctr"/>
                      <a:r>
                        <a:rPr lang="en-US" sz="1600" b="1" dirty="0">
                          <a:latin typeface="Times New Roman" panose="02020603050405020304" pitchFamily="18" charset="0"/>
                          <a:cs typeface="Times New Roman" panose="02020603050405020304" pitchFamily="18" charset="0"/>
                        </a:rPr>
                        <a:t>108Km/Hr(30m/s)</a:t>
                      </a:r>
                      <a:endParaRPr lang="en-US" sz="16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107157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Total Deformation(m)</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Maximum principal elastic strain</a:t>
                      </a:r>
                      <a:endParaRPr lang="en-US" sz="1050" dirty="0">
                        <a:latin typeface="Times New Roman" panose="02020603050405020304" pitchFamily="18" charset="0"/>
                        <a:cs typeface="Times New Roman" panose="02020603050405020304" pitchFamily="18" charset="0"/>
                      </a:endParaRPr>
                    </a:p>
                    <a:p>
                      <a:pPr algn="ctr"/>
                      <a:r>
                        <a:rPr lang="en-US" sz="1050" dirty="0">
                          <a:latin typeface="Times New Roman" panose="02020603050405020304" pitchFamily="18" charset="0"/>
                          <a:cs typeface="Times New Roman" panose="02020603050405020304" pitchFamily="18" charset="0"/>
                        </a:rPr>
                        <a:t>(m/m)</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Maximum Principal Stress</a:t>
                      </a:r>
                      <a:endParaRPr lang="en-US" sz="1050" dirty="0">
                        <a:latin typeface="Times New Roman" panose="02020603050405020304" pitchFamily="18" charset="0"/>
                        <a:cs typeface="Times New Roman" panose="02020603050405020304" pitchFamily="18" charset="0"/>
                      </a:endParaRPr>
                    </a:p>
                    <a:p>
                      <a:pPr algn="ctr"/>
                      <a:r>
                        <a:rPr lang="en-US" sz="1050" dirty="0">
                          <a:latin typeface="Times New Roman" panose="02020603050405020304" pitchFamily="18" charset="0"/>
                          <a:cs typeface="Times New Roman" panose="02020603050405020304" pitchFamily="18" charset="0"/>
                        </a:rPr>
                        <a:t>(Pa)</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Total Deformation(m)</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050" dirty="0">
                          <a:latin typeface="Times New Roman" panose="02020603050405020304" pitchFamily="18" charset="0"/>
                          <a:cs typeface="Times New Roman" panose="02020603050405020304" pitchFamily="18" charset="0"/>
                        </a:rPr>
                        <a:t>Maximum principal elastic strain</a:t>
                      </a:r>
                      <a:endParaRPr lang="en-US" sz="1050" dirty="0">
                        <a:latin typeface="Times New Roman" panose="02020603050405020304" pitchFamily="18" charset="0"/>
                        <a:cs typeface="Times New Roman" panose="02020603050405020304" pitchFamily="18" charset="0"/>
                      </a:endParaRPr>
                    </a:p>
                    <a:p>
                      <a:pPr algn="ctr"/>
                      <a:r>
                        <a:rPr lang="en-US" sz="1050" dirty="0">
                          <a:latin typeface="Times New Roman" panose="02020603050405020304" pitchFamily="18" charset="0"/>
                          <a:cs typeface="Times New Roman" panose="02020603050405020304" pitchFamily="18" charset="0"/>
                        </a:rPr>
                        <a:t>(m/m)</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050" dirty="0">
                          <a:latin typeface="Times New Roman" panose="02020603050405020304" pitchFamily="18" charset="0"/>
                          <a:cs typeface="Times New Roman" panose="02020603050405020304" pitchFamily="18" charset="0"/>
                        </a:rPr>
                        <a:t>Maximum Principal Stress</a:t>
                      </a:r>
                      <a:endParaRPr lang="en-US" sz="1050" dirty="0">
                        <a:latin typeface="Times New Roman" panose="02020603050405020304" pitchFamily="18" charset="0"/>
                        <a:cs typeface="Times New Roman" panose="02020603050405020304" pitchFamily="18" charset="0"/>
                      </a:endParaRPr>
                    </a:p>
                    <a:p>
                      <a:pPr algn="ctr"/>
                      <a:r>
                        <a:rPr lang="en-US" sz="1050" dirty="0">
                          <a:latin typeface="Times New Roman" panose="02020603050405020304" pitchFamily="18" charset="0"/>
                          <a:cs typeface="Times New Roman" panose="02020603050405020304" pitchFamily="18" charset="0"/>
                        </a:rPr>
                        <a:t>(Pa)</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050" dirty="0">
                          <a:latin typeface="Times New Roman" panose="02020603050405020304" pitchFamily="18" charset="0"/>
                          <a:cs typeface="Times New Roman" panose="02020603050405020304" pitchFamily="18" charset="0"/>
                        </a:rPr>
                        <a:t>Total Deformation(m)</a:t>
                      </a:r>
                      <a:endParaRPr lang="en-US" sz="1050" dirty="0">
                        <a:latin typeface="Times New Roman" panose="02020603050405020304" pitchFamily="18" charset="0"/>
                        <a:cs typeface="Times New Roman" panose="02020603050405020304" pitchFamily="18" charset="0"/>
                      </a:endParaRPr>
                    </a:p>
                    <a:p>
                      <a:pPr algn="ct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050" dirty="0">
                          <a:latin typeface="Times New Roman" panose="02020603050405020304" pitchFamily="18" charset="0"/>
                          <a:cs typeface="Times New Roman" panose="02020603050405020304" pitchFamily="18" charset="0"/>
                        </a:rPr>
                        <a:t>Maximum principal elastic strain</a:t>
                      </a:r>
                      <a:endParaRPr lang="en-US" sz="1050" dirty="0">
                        <a:latin typeface="Times New Roman" panose="02020603050405020304" pitchFamily="18" charset="0"/>
                        <a:cs typeface="Times New Roman" panose="02020603050405020304" pitchFamily="18" charset="0"/>
                      </a:endParaRPr>
                    </a:p>
                    <a:p>
                      <a:pPr algn="ctr"/>
                      <a:r>
                        <a:rPr lang="en-US" sz="1050" dirty="0">
                          <a:latin typeface="Times New Roman" panose="02020603050405020304" pitchFamily="18" charset="0"/>
                          <a:cs typeface="Times New Roman" panose="02020603050405020304" pitchFamily="18" charset="0"/>
                        </a:rPr>
                        <a:t>(m/m)</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050" dirty="0">
                          <a:latin typeface="Times New Roman" panose="02020603050405020304" pitchFamily="18" charset="0"/>
                          <a:cs typeface="Times New Roman" panose="02020603050405020304" pitchFamily="18" charset="0"/>
                        </a:rPr>
                        <a:t>Maximum Principal Stress</a:t>
                      </a:r>
                      <a:endParaRPr lang="en-US" sz="1050" dirty="0">
                        <a:latin typeface="Times New Roman" panose="02020603050405020304" pitchFamily="18" charset="0"/>
                        <a:cs typeface="Times New Roman" panose="02020603050405020304" pitchFamily="18" charset="0"/>
                      </a:endParaRPr>
                    </a:p>
                    <a:p>
                      <a:pPr algn="ctr"/>
                      <a:r>
                        <a:rPr lang="en-US" sz="1050" dirty="0">
                          <a:latin typeface="Times New Roman" panose="02020603050405020304" pitchFamily="18" charset="0"/>
                          <a:cs typeface="Times New Roman" panose="02020603050405020304" pitchFamily="18" charset="0"/>
                        </a:rPr>
                        <a:t>(Pa)</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056">
                <a:tc>
                  <a:txBody>
                    <a:bodyPr/>
                    <a:lstStyle/>
                    <a:p>
                      <a:pPr algn="ctr"/>
                      <a:r>
                        <a:rPr lang="en-US" sz="1050" dirty="0">
                          <a:latin typeface="Times New Roman" panose="02020603050405020304" pitchFamily="18" charset="0"/>
                          <a:cs typeface="Times New Roman" panose="02020603050405020304" pitchFamily="18" charset="0"/>
                        </a:rPr>
                        <a:t>Structural steel</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0.023327</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0.039304</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7.2745e9</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0.029173</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0.04891</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9.0492e9</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0.035023</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0.058408</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1.08031e10</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0944">
                <a:tc>
                  <a:txBody>
                    <a:bodyPr/>
                    <a:lstStyle/>
                    <a:p>
                      <a:pPr algn="ctr"/>
                      <a:r>
                        <a:rPr lang="en-US" sz="1050" dirty="0">
                          <a:latin typeface="Times New Roman" panose="02020603050405020304" pitchFamily="18" charset="0"/>
                          <a:cs typeface="Times New Roman" panose="02020603050405020304" pitchFamily="18" charset="0"/>
                        </a:rPr>
                        <a:t>Stainless Steel</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0.023264</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0.039887</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7.1627e9</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0.029102</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0.049687</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8.9191e9</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0.039494</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0.059398</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1.0658e10</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ctr"/>
                      <a:r>
                        <a:rPr lang="en-US" sz="1050" dirty="0">
                          <a:latin typeface="Times New Roman" panose="02020603050405020304" pitchFamily="18" charset="0"/>
                          <a:cs typeface="Times New Roman" panose="02020603050405020304" pitchFamily="18" charset="0"/>
                        </a:rPr>
                        <a:t>Al-</a:t>
                      </a:r>
                      <a:r>
                        <a:rPr lang="en-US" sz="1050" dirty="0" err="1">
                          <a:latin typeface="Times New Roman" panose="02020603050405020304" pitchFamily="18" charset="0"/>
                          <a:cs typeface="Times New Roman" panose="02020603050405020304" pitchFamily="18" charset="0"/>
                        </a:rPr>
                        <a:t>SiC</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0.024228</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0.036708</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3.3801e9</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0.030302</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0.045881</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4.2253e9</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0.036387</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0.055038</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dirty="0">
                          <a:latin typeface="Times New Roman" panose="02020603050405020304" pitchFamily="18" charset="0"/>
                          <a:cs typeface="Times New Roman" panose="02020603050405020304" pitchFamily="18" charset="0"/>
                        </a:rPr>
                        <a:t>5.0694e9</a:t>
                      </a:r>
                      <a:endParaRPr lang="en-US" sz="10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5" name="TextBox 14"/>
          <p:cNvSpPr txBox="1"/>
          <p:nvPr/>
        </p:nvSpPr>
        <p:spPr>
          <a:xfrm>
            <a:off x="0" y="857232"/>
            <a:ext cx="9144000" cy="461665"/>
          </a:xfrm>
          <a:prstGeom prst="rect">
            <a:avLst/>
          </a:prstGeom>
          <a:noFill/>
        </p:spPr>
        <p:txBody>
          <a:bodyPr wrap="square" rtlCol="0">
            <a:spAutoFit/>
          </a:bodyPr>
          <a:lstStyle/>
          <a:p>
            <a:pPr algn="ctr"/>
            <a:r>
              <a:rPr lang="en-US" sz="2400" u="sng" dirty="0">
                <a:latin typeface="Times New Roman" panose="02020603050405020304" pitchFamily="18" charset="0"/>
                <a:cs typeface="Times New Roman" panose="02020603050405020304" pitchFamily="18" charset="0"/>
              </a:rPr>
              <a:t>Comparison of results</a:t>
            </a:r>
            <a:endParaRPr lang="en-US" sz="240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857232"/>
            <a:ext cx="1879041" cy="461665"/>
          </a:xfrm>
          <a:prstGeom prst="rect">
            <a:avLst/>
          </a:prstGeom>
          <a:no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Conclusions:</a:t>
            </a:r>
            <a:endParaRPr lang="en-US" sz="24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00034" y="1643050"/>
            <a:ext cx="8810745" cy="4801314"/>
          </a:xfrm>
          <a:prstGeom prst="rect">
            <a:avLst/>
          </a:prstGeom>
          <a:noFill/>
        </p:spPr>
        <p:txBody>
          <a:bodyPr wrap="none" rtlCol="0">
            <a:spAutoFit/>
          </a:bodyPr>
          <a:lstStyle/>
          <a:p>
            <a:pPr>
              <a:buFont typeface="Arial" panose="020B0604020202020204" pitchFamily="34" charset="0"/>
              <a:buChar char="•"/>
            </a:pPr>
            <a:r>
              <a:rPr lang="en-US" dirty="0"/>
              <a:t> </a:t>
            </a:r>
            <a:r>
              <a:rPr lang="en-US" sz="2400" dirty="0">
                <a:latin typeface="Times New Roman" panose="02020603050405020304" pitchFamily="18" charset="0"/>
                <a:cs typeface="Times New Roman" panose="02020603050405020304" pitchFamily="18" charset="0"/>
              </a:rPr>
              <a:t>The Rear Under-run Protection Device(RUPD) is designed and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analysed</a:t>
            </a:r>
            <a:r>
              <a:rPr lang="en-US" sz="2400" dirty="0">
                <a:latin typeface="Times New Roman" panose="02020603050405020304" pitchFamily="18" charset="0"/>
                <a:cs typeface="Times New Roman" panose="02020603050405020304" pitchFamily="18" charset="0"/>
              </a:rPr>
              <a:t> for the Total deformation, Stress, and Strain individually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the three different materials and for three different velocities by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using Explicit Dynamics tool in </a:t>
            </a:r>
            <a:r>
              <a:rPr lang="en-US" sz="2400" dirty="0" err="1">
                <a:latin typeface="Times New Roman" panose="02020603050405020304" pitchFamily="18" charset="0"/>
                <a:cs typeface="Times New Roman" panose="02020603050405020304" pitchFamily="18" charset="0"/>
              </a:rPr>
              <a:t>Ansys</a:t>
            </a:r>
            <a:r>
              <a:rPr lang="en-US" sz="2400" dirty="0">
                <a:latin typeface="Times New Roman" panose="02020603050405020304" pitchFamily="18" charset="0"/>
                <a:cs typeface="Times New Roman" panose="02020603050405020304" pitchFamily="18" charset="0"/>
              </a:rPr>
              <a:t> work bench18.2.</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On comparing the three materials the total deformation for the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three materials is approximately equal.</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Maximum Principal Elastic Strain is less in Al-</a:t>
            </a:r>
            <a:r>
              <a:rPr lang="en-US" sz="2400" dirty="0" err="1">
                <a:latin typeface="Times New Roman" panose="02020603050405020304" pitchFamily="18" charset="0"/>
                <a:cs typeface="Times New Roman" panose="02020603050405020304" pitchFamily="18" charset="0"/>
              </a:rPr>
              <a:t>SiC</a:t>
            </a:r>
            <a:r>
              <a:rPr lang="en-US" sz="2400" dirty="0">
                <a:latin typeface="Times New Roman" panose="02020603050405020304" pitchFamily="18" charset="0"/>
                <a:cs typeface="Times New Roman" panose="02020603050405020304" pitchFamily="18" charset="0"/>
              </a:rPr>
              <a:t> when compared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to Structural Steel and Stainless Steel.</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Maximum Principal Stress is less in Al-</a:t>
            </a:r>
            <a:r>
              <a:rPr lang="en-US" sz="2400" dirty="0" err="1">
                <a:latin typeface="Times New Roman" panose="02020603050405020304" pitchFamily="18" charset="0"/>
                <a:cs typeface="Times New Roman" panose="02020603050405020304" pitchFamily="18" charset="0"/>
              </a:rPr>
              <a:t>SiC</a:t>
            </a:r>
            <a:r>
              <a:rPr lang="en-US" sz="2400" dirty="0">
                <a:latin typeface="Times New Roman" panose="02020603050405020304" pitchFamily="18" charset="0"/>
                <a:cs typeface="Times New Roman" panose="02020603050405020304" pitchFamily="18" charset="0"/>
              </a:rPr>
              <a:t> when compared to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Stainless Steel.</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Hence using Al-</a:t>
            </a:r>
            <a:r>
              <a:rPr lang="en-US" sz="2400" dirty="0" err="1">
                <a:latin typeface="Times New Roman" panose="02020603050405020304" pitchFamily="18" charset="0"/>
                <a:cs typeface="Times New Roman" panose="02020603050405020304" pitchFamily="18" charset="0"/>
              </a:rPr>
              <a:t>SiC</a:t>
            </a:r>
            <a:r>
              <a:rPr lang="en-US" sz="2400" dirty="0">
                <a:latin typeface="Times New Roman" panose="02020603050405020304" pitchFamily="18" charset="0"/>
                <a:cs typeface="Times New Roman" panose="02020603050405020304" pitchFamily="18" charset="0"/>
              </a:rPr>
              <a:t> material for the manufacturing of the Rear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Under-run Protection Device (RUPD) is more efficient </a:t>
            </a:r>
            <a:r>
              <a:rPr lang="en-US" sz="2400" dirty="0" err="1">
                <a:latin typeface="Times New Roman" panose="02020603050405020304" pitchFamily="18" charset="0"/>
                <a:cs typeface="Times New Roman" panose="02020603050405020304" pitchFamily="18" charset="0"/>
              </a:rPr>
              <a:t>camparatively</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1052736"/>
            <a:ext cx="1698735" cy="461665"/>
          </a:xfrm>
          <a:prstGeom prst="rect">
            <a:avLst/>
          </a:prstGeom>
          <a:noFill/>
        </p:spPr>
        <p:txBody>
          <a:bodyPr wrap="none" rtlCol="0">
            <a:spAutoFit/>
          </a:bodyPr>
          <a:lstStyle/>
          <a:p>
            <a:r>
              <a:rPr lang="en-IN" sz="2400" b="1" u="sng" dirty="0">
                <a:latin typeface="Times New Roman" panose="02020603050405020304" pitchFamily="18" charset="0"/>
                <a:cs typeface="Times New Roman" panose="02020603050405020304" pitchFamily="18" charset="0"/>
              </a:rPr>
              <a:t>References</a:t>
            </a:r>
            <a:r>
              <a:rPr 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9513" y="1916832"/>
            <a:ext cx="8964488" cy="4524315"/>
          </a:xfrm>
          <a:prstGeom prst="rect">
            <a:avLst/>
          </a:prstGeom>
          <a:noFill/>
        </p:spPr>
        <p:txBody>
          <a:bodyPr wrap="square" rtlCol="0">
            <a:spAutoFit/>
          </a:bodyPr>
          <a:lstStyle/>
          <a:p>
            <a:pPr marL="342900" indent="-342900">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Bjornstig</a:t>
            </a:r>
            <a:r>
              <a:rPr lang="en-IN" sz="2400" dirty="0">
                <a:latin typeface="Times New Roman" panose="02020603050405020304" pitchFamily="18" charset="0"/>
                <a:cs typeface="Times New Roman" panose="02020603050405020304" pitchFamily="18" charset="0"/>
              </a:rPr>
              <a:t> J, </a:t>
            </a:r>
            <a:r>
              <a:rPr lang="en-IN" sz="2400" dirty="0" err="1">
                <a:latin typeface="Times New Roman" panose="02020603050405020304" pitchFamily="18" charset="0"/>
                <a:cs typeface="Times New Roman" panose="02020603050405020304" pitchFamily="18" charset="0"/>
              </a:rPr>
              <a:t>Bjornstig</a:t>
            </a:r>
            <a:r>
              <a:rPr lang="en-IN" sz="2400" dirty="0">
                <a:latin typeface="Times New Roman" panose="02020603050405020304" pitchFamily="18" charset="0"/>
                <a:cs typeface="Times New Roman" panose="02020603050405020304" pitchFamily="18" charset="0"/>
              </a:rPr>
              <a:t> Ulf, Eriksson A, “Passenger car collision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fatalities-with special emphasis on collision with heavy </a:t>
            </a:r>
            <a:r>
              <a:rPr lang="en-IN" sz="2400" dirty="0" err="1">
                <a:latin typeface="Times New Roman" panose="02020603050405020304" pitchFamily="18" charset="0"/>
                <a:cs typeface="Times New Roman" panose="02020603050405020304" pitchFamily="18" charset="0"/>
              </a:rPr>
              <a:t>vechicles</a:t>
            </a:r>
            <a:r>
              <a:rPr lang="en-IN"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Accident Analysis and Prevention 2008, P 158-166.</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Kaustubh </a:t>
            </a:r>
            <a:r>
              <a:rPr lang="en-IN" sz="2400" dirty="0" err="1">
                <a:latin typeface="Times New Roman" panose="02020603050405020304" pitchFamily="18" charset="0"/>
                <a:cs typeface="Times New Roman" panose="02020603050405020304" pitchFamily="18" charset="0"/>
              </a:rPr>
              <a:t>Joshil</a:t>
            </a:r>
            <a:r>
              <a:rPr lang="en-IN" sz="2400" dirty="0">
                <a:latin typeface="Times New Roman" panose="02020603050405020304" pitchFamily="18" charset="0"/>
                <a:cs typeface="Times New Roman" panose="02020603050405020304" pitchFamily="18" charset="0"/>
              </a:rPr>
              <a:t>, T.A.Jadhav2, Ashok Joshi3, Finite Element Analysis of Rear Under-Run Protection Device (RUPD) for Impact Loading.</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International Journal of Engineering Research and Development ISSN:2278-067X, Volume 1, Issue 7 (June 012), PP.19-6, www.ijerd.com</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0045" y="649657"/>
            <a:ext cx="7358114" cy="549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DF] Design and Structural Analysis of Truck Rear under Run Protection  Device with Rapid Prototype | Semantic Scholar"/>
          <p:cNvPicPr>
            <a:picLocks noChangeAspect="1" noChangeArrowheads="1"/>
          </p:cNvPicPr>
          <p:nvPr/>
        </p:nvPicPr>
        <p:blipFill>
          <a:blip r:embed="rId1"/>
          <a:srcRect/>
          <a:stretch>
            <a:fillRect/>
          </a:stretch>
        </p:blipFill>
        <p:spPr bwMode="auto">
          <a:xfrm>
            <a:off x="270019" y="1686560"/>
            <a:ext cx="4610100" cy="4785360"/>
          </a:xfrm>
          <a:prstGeom prst="rect">
            <a:avLst/>
          </a:prstGeom>
          <a:noFill/>
        </p:spPr>
      </p:pic>
      <p:pic>
        <p:nvPicPr>
          <p:cNvPr id="3" name="Picture 8" descr="What is side underrun protection on a truck or trailer?"/>
          <p:cNvPicPr>
            <a:picLocks noChangeAspect="1" noChangeArrowheads="1"/>
          </p:cNvPicPr>
          <p:nvPr/>
        </p:nvPicPr>
        <p:blipFill>
          <a:blip r:embed="rId2"/>
          <a:srcRect/>
          <a:stretch>
            <a:fillRect/>
          </a:stretch>
        </p:blipFill>
        <p:spPr bwMode="auto">
          <a:xfrm>
            <a:off x="5354320" y="1717040"/>
            <a:ext cx="3525520" cy="4124960"/>
          </a:xfrm>
          <a:prstGeom prst="rect">
            <a:avLst/>
          </a:prstGeom>
          <a:noFill/>
        </p:spPr>
      </p:pic>
      <p:sp>
        <p:nvSpPr>
          <p:cNvPr id="4" name="Rectangle 3"/>
          <p:cNvSpPr/>
          <p:nvPr/>
        </p:nvSpPr>
        <p:spPr>
          <a:xfrm>
            <a:off x="0" y="785794"/>
            <a:ext cx="91440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Types of Under-run devices</a:t>
            </a:r>
            <a:endParaRPr lang="en-US" sz="24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572132" y="5929330"/>
            <a:ext cx="3246170" cy="461665"/>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Side Under-run Device</a:t>
            </a:r>
            <a:endParaRPr lang="en-US" sz="24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785794"/>
            <a:ext cx="2766655" cy="369332"/>
          </a:xfrm>
          <a:prstGeom prst="rect">
            <a:avLst/>
          </a:prstGeom>
        </p:spPr>
        <p:txBody>
          <a:bodyPr wrap="none">
            <a:spAutoFit/>
          </a:bodyPr>
          <a:lstStyle/>
          <a:p>
            <a:r>
              <a:rPr lang="en-US" b="1" u="sng" dirty="0">
                <a:solidFill>
                  <a:schemeClr val="accent6">
                    <a:lumMod val="75000"/>
                  </a:schemeClr>
                </a:solidFill>
                <a:latin typeface="Times New Roman" panose="02020603050405020304" pitchFamily="18" charset="0"/>
                <a:cs typeface="Times New Roman" panose="02020603050405020304" pitchFamily="18" charset="0"/>
              </a:rPr>
              <a:t>LITERATURE REVIEW </a:t>
            </a:r>
            <a:endParaRPr lang="en-IN" b="1"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428596" y="1357298"/>
            <a:ext cx="7929618" cy="2031325"/>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Kumar </a:t>
            </a:r>
            <a:r>
              <a:rPr lang="en-US" dirty="0" err="1">
                <a:latin typeface="Times New Roman" panose="02020603050405020304" pitchFamily="18" charset="0"/>
                <a:cs typeface="Times New Roman" panose="02020603050405020304" pitchFamily="18" charset="0"/>
              </a:rPr>
              <a:t>Bohidar</a:t>
            </a:r>
            <a:r>
              <a:rPr lang="en-US" dirty="0">
                <a:latin typeface="Times New Roman" panose="02020603050405020304" pitchFamily="18" charset="0"/>
                <a:cs typeface="Times New Roman" panose="02020603050405020304" pitchFamily="18" charset="0"/>
              </a:rPr>
              <a:t> and team formulated head on collision contribute serious accidents which causes driver car safety performances can work effectively by providing fatalities. The un FUPD to the heavy trucks. The trucks with UPD can reduce the car driver fatalities by 40 %. In India, for Front </a:t>
            </a:r>
            <a:r>
              <a:rPr lang="en-US" dirty="0" err="1">
                <a:latin typeface="Times New Roman" panose="02020603050405020304" pitchFamily="18" charset="0"/>
                <a:cs typeface="Times New Roman" panose="02020603050405020304" pitchFamily="18" charset="0"/>
              </a:rPr>
              <a:t>Unde</a:t>
            </a:r>
            <a:r>
              <a:rPr lang="en-US" dirty="0">
                <a:latin typeface="Times New Roman" panose="02020603050405020304" pitchFamily="18" charset="0"/>
                <a:cs typeface="Times New Roman" panose="02020603050405020304" pitchFamily="18" charset="0"/>
              </a:rPr>
              <a:t>-run  ledger Protection Device. IS 14812:2005 regulation is required in for the trucks to meet the safety requirement to protect under running of the passenger car.</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428596" y="3214686"/>
            <a:ext cx="7786742" cy="2031325"/>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Mr. George Joseph’s objective of the study, one under ride protection device for a rear under ride accident was designed and its performance compared. A quasi static test was performed on guard to test the strength and energy absorption capacity by withstanding the applied loads. All the constrained and boundary condition used for the study worked well. Nearly six designs were studied and run</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simulation to study the effectiveness of each guard and results were plotted.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71546"/>
            <a:ext cx="184731" cy="369332"/>
          </a:xfrm>
          <a:prstGeom prst="rect">
            <a:avLst/>
          </a:prstGeom>
          <a:noFill/>
        </p:spPr>
        <p:txBody>
          <a:bodyPr wrap="none" rtlCol="0">
            <a:spAutoFit/>
          </a:bodyPr>
          <a:lstStyle/>
          <a:p>
            <a:endParaRPr lang="en-US"/>
          </a:p>
        </p:txBody>
      </p:sp>
      <p:pic>
        <p:nvPicPr>
          <p:cNvPr id="3" name="Picture 2" descr="C:\Users\SUSMITHA\Desktop\1.PNG"/>
          <p:cNvPicPr>
            <a:picLocks noChangeAspect="1" noChangeArrowheads="1"/>
          </p:cNvPicPr>
          <p:nvPr/>
        </p:nvPicPr>
        <p:blipFill>
          <a:blip r:embed="rId1"/>
          <a:srcRect/>
          <a:stretch>
            <a:fillRect/>
          </a:stretch>
        </p:blipFill>
        <p:spPr bwMode="auto">
          <a:xfrm>
            <a:off x="335281" y="2080260"/>
            <a:ext cx="4945380" cy="3878580"/>
          </a:xfrm>
          <a:prstGeom prst="rect">
            <a:avLst/>
          </a:prstGeom>
          <a:noFill/>
        </p:spPr>
      </p:pic>
      <p:pic>
        <p:nvPicPr>
          <p:cNvPr id="4" name="Picture 3" descr="C:\Users\SUSMITHA\Desktop\2.PNG"/>
          <p:cNvPicPr>
            <a:picLocks noChangeAspect="1" noChangeArrowheads="1"/>
          </p:cNvPicPr>
          <p:nvPr/>
        </p:nvPicPr>
        <p:blipFill>
          <a:blip r:embed="rId2"/>
          <a:srcRect/>
          <a:stretch>
            <a:fillRect/>
          </a:stretch>
        </p:blipFill>
        <p:spPr bwMode="auto">
          <a:xfrm>
            <a:off x="5745480" y="2164080"/>
            <a:ext cx="2994660" cy="3665220"/>
          </a:xfrm>
          <a:prstGeom prst="rect">
            <a:avLst/>
          </a:prstGeom>
          <a:noFill/>
        </p:spPr>
      </p:pic>
      <p:sp>
        <p:nvSpPr>
          <p:cNvPr id="5" name="Rectangle 4"/>
          <p:cNvSpPr/>
          <p:nvPr/>
        </p:nvSpPr>
        <p:spPr>
          <a:xfrm>
            <a:off x="0" y="1071546"/>
            <a:ext cx="9144000" cy="461665"/>
          </a:xfrm>
          <a:prstGeom prst="rect">
            <a:avLst/>
          </a:prstGeom>
        </p:spPr>
        <p:txBody>
          <a:bodyPr wrap="square">
            <a:spAutoFit/>
          </a:bodyPr>
          <a:lstStyle/>
          <a:p>
            <a:pPr algn="ctr"/>
            <a:r>
              <a:rPr lang="en-US" sz="2400" b="1" u="sng" dirty="0">
                <a:solidFill>
                  <a:schemeClr val="accent6">
                    <a:lumMod val="75000"/>
                  </a:schemeClr>
                </a:solidFill>
                <a:latin typeface="Times New Roman" panose="02020603050405020304" pitchFamily="18" charset="0"/>
                <a:cs typeface="Times New Roman" panose="02020603050405020304" pitchFamily="18" charset="0"/>
              </a:rPr>
              <a:t>Rear Under-run Protection Device</a:t>
            </a:r>
            <a:endParaRPr lang="en-US" sz="2400" b="1" u="sng" dirty="0">
              <a:solidFill>
                <a:schemeClr val="accent6">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a:srcRect/>
          <a:stretch>
            <a:fillRect/>
          </a:stretch>
        </p:blipFill>
        <p:spPr bwMode="auto">
          <a:xfrm>
            <a:off x="0" y="1308916"/>
            <a:ext cx="9144000" cy="5049520"/>
          </a:xfrm>
          <a:prstGeom prst="rect">
            <a:avLst/>
          </a:prstGeom>
          <a:noFill/>
          <a:ln w="9525">
            <a:noFill/>
            <a:miter lim="800000"/>
            <a:headEnd/>
            <a:tailEnd/>
          </a:ln>
          <a:effectLst/>
        </p:spPr>
      </p:pic>
      <p:sp>
        <p:nvSpPr>
          <p:cNvPr id="3" name="Rectangle 2"/>
          <p:cNvSpPr/>
          <p:nvPr/>
        </p:nvSpPr>
        <p:spPr>
          <a:xfrm>
            <a:off x="0" y="785794"/>
            <a:ext cx="9144000" cy="523220"/>
          </a:xfrm>
          <a:prstGeom prst="rect">
            <a:avLst/>
          </a:prstGeom>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Dimensions</a:t>
            </a:r>
            <a:endParaRPr lang="en-US" sz="2800" b="1" u="sng"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164288" y="1988840"/>
            <a:ext cx="1512168"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Isometric view</a:t>
            </a:r>
            <a:endParaRPr lang="en-I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652120" y="6431956"/>
            <a:ext cx="288032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All Dimensions are in MM</a:t>
            </a:r>
            <a:endParaRPr lang="en-IN"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483485" y="1772920"/>
            <a:ext cx="1356995" cy="368300"/>
          </a:xfrm>
          <a:prstGeom prst="rect">
            <a:avLst/>
          </a:prstGeom>
          <a:noFill/>
        </p:spPr>
        <p:txBody>
          <a:bodyPr wrap="square" rtlCol="0">
            <a:spAutoFit/>
          </a:bodyPr>
          <a:p>
            <a:r>
              <a:rPr lang="en-US"/>
              <a:t>Top view</a:t>
            </a:r>
            <a:endParaRPr lang="en-US"/>
          </a:p>
        </p:txBody>
      </p:sp>
      <p:sp>
        <p:nvSpPr>
          <p:cNvPr id="11" name="Text Box 10"/>
          <p:cNvSpPr txBox="1"/>
          <p:nvPr/>
        </p:nvSpPr>
        <p:spPr>
          <a:xfrm>
            <a:off x="2483485" y="4077335"/>
            <a:ext cx="1475740" cy="368300"/>
          </a:xfrm>
          <a:prstGeom prst="rect">
            <a:avLst/>
          </a:prstGeom>
          <a:noFill/>
        </p:spPr>
        <p:txBody>
          <a:bodyPr wrap="square" rtlCol="0">
            <a:spAutoFit/>
          </a:bodyPr>
          <a:p>
            <a:r>
              <a:rPr lang="en-US"/>
              <a:t>Front view</a:t>
            </a:r>
            <a:endParaRPr lang="en-US"/>
          </a:p>
        </p:txBody>
      </p:sp>
      <p:sp>
        <p:nvSpPr>
          <p:cNvPr id="13" name="Text Box 12"/>
          <p:cNvSpPr txBox="1"/>
          <p:nvPr/>
        </p:nvSpPr>
        <p:spPr>
          <a:xfrm>
            <a:off x="5803265" y="4142740"/>
            <a:ext cx="1864995" cy="368300"/>
          </a:xfrm>
          <a:prstGeom prst="rect">
            <a:avLst/>
          </a:prstGeom>
          <a:noFill/>
        </p:spPr>
        <p:txBody>
          <a:bodyPr wrap="square" rtlCol="0">
            <a:spAutoFit/>
          </a:bodyPr>
          <a:p>
            <a:r>
              <a:rPr lang="en-US"/>
              <a:t>Side view</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USMITHA\Downloads\Screenshot (81).png"/>
          <p:cNvPicPr>
            <a:picLocks noChangeAspect="1" noChangeArrowheads="1"/>
          </p:cNvPicPr>
          <p:nvPr/>
        </p:nvPicPr>
        <p:blipFill>
          <a:blip r:embed="rId1"/>
          <a:srcRect/>
          <a:stretch>
            <a:fillRect/>
          </a:stretch>
        </p:blipFill>
        <p:spPr bwMode="auto">
          <a:xfrm>
            <a:off x="812800" y="1859280"/>
            <a:ext cx="7823200" cy="4409440"/>
          </a:xfrm>
          <a:prstGeom prst="rect">
            <a:avLst/>
          </a:prstGeom>
          <a:noFill/>
        </p:spPr>
      </p:pic>
      <p:sp>
        <p:nvSpPr>
          <p:cNvPr id="3" name="Rectangle 2"/>
          <p:cNvSpPr/>
          <p:nvPr/>
        </p:nvSpPr>
        <p:spPr>
          <a:xfrm>
            <a:off x="0" y="1142984"/>
            <a:ext cx="9144000" cy="461665"/>
          </a:xfrm>
          <a:prstGeom prst="rect">
            <a:avLst/>
          </a:prstGeom>
        </p:spPr>
        <p:txBody>
          <a:bodyPr wrap="square">
            <a:spAutoFit/>
          </a:bodyPr>
          <a:lstStyle/>
          <a:p>
            <a:pPr algn="ctr"/>
            <a:r>
              <a:rPr lang="en-US" sz="2400" b="1" u="sng" dirty="0">
                <a:solidFill>
                  <a:schemeClr val="accent6">
                    <a:lumMod val="75000"/>
                  </a:schemeClr>
                </a:solidFill>
                <a:latin typeface="Times New Roman" panose="02020603050405020304" pitchFamily="18" charset="0"/>
                <a:cs typeface="Times New Roman" panose="02020603050405020304" pitchFamily="18" charset="0"/>
              </a:rPr>
              <a:t>RUPD model designed by using CatiaV5</a:t>
            </a:r>
            <a:endParaRPr lang="en-US" sz="2400" b="1" u="sng" dirty="0">
              <a:solidFill>
                <a:schemeClr val="accent6">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0</TotalTime>
  <Words>6747</Words>
  <Application>WPS Presentation</Application>
  <PresentationFormat>On-screen Show (4:3)</PresentationFormat>
  <Paragraphs>346</Paragraphs>
  <Slides>43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43</vt:i4>
      </vt:variant>
    </vt:vector>
  </HeadingPairs>
  <TitlesOfParts>
    <vt:vector size="56" baseType="lpstr">
      <vt:lpstr>Arial</vt:lpstr>
      <vt:lpstr>SimSun</vt:lpstr>
      <vt:lpstr>Wingdings</vt:lpstr>
      <vt:lpstr>Georgia</vt:lpstr>
      <vt:lpstr>Wingdings 2</vt:lpstr>
      <vt:lpstr>Wingdings</vt:lpstr>
      <vt:lpstr>Times New Roman</vt:lpstr>
      <vt:lpstr>Microsoft YaHei</vt:lpstr>
      <vt:lpstr>Arial Unicode MS</vt:lpstr>
      <vt:lpstr>Trebuchet MS</vt:lpstr>
      <vt:lpstr>Calibri</vt:lpstr>
      <vt:lpstr>Georgia</vt:lpstr>
      <vt:lpstr>Urban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SUSMITHA</dc:creator>
  <cp:lastModifiedBy>arepa</cp:lastModifiedBy>
  <cp:revision>75</cp:revision>
  <dcterms:created xsi:type="dcterms:W3CDTF">2021-01-29T04:39:00Z</dcterms:created>
  <dcterms:modified xsi:type="dcterms:W3CDTF">2021-02-12T09:02:41Z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1033-11.2.0.9926</vt:lpwstr>
  </property>
</Properties>
</file>