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90" r:id="rId3"/>
    <p:sldId id="261" r:id="rId4"/>
    <p:sldId id="293" r:id="rId5"/>
    <p:sldId id="292" r:id="rId6"/>
    <p:sldId id="258" r:id="rId7"/>
    <p:sldId id="260" r:id="rId8"/>
    <p:sldId id="284" r:id="rId9"/>
    <p:sldId id="283" r:id="rId10"/>
    <p:sldId id="276" r:id="rId11"/>
    <p:sldId id="263" r:id="rId12"/>
    <p:sldId id="289" r:id="rId13"/>
    <p:sldId id="288" r:id="rId14"/>
    <p:sldId id="285" r:id="rId15"/>
    <p:sldId id="286" r:id="rId16"/>
    <p:sldId id="277" r:id="rId17"/>
    <p:sldId id="279" r:id="rId18"/>
    <p:sldId id="278" r:id="rId19"/>
    <p:sldId id="280" r:id="rId20"/>
    <p:sldId id="281" r:id="rId21"/>
    <p:sldId id="275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Doppio One" panose="020B0604020202020204" charset="0"/>
      <p:regular r:id="rId25"/>
    </p:embeddedFont>
    <p:embeddedFont>
      <p:font typeface="Encode Sans" panose="020B0604020202020204" charset="0"/>
      <p:regular r:id="rId26"/>
      <p:bold r:id="rId27"/>
    </p:embeddedFont>
    <p:embeddedFont>
      <p:font typeface="Encode Sans Condense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835993-6581-416E-8DD8-AAEED06D3476}">
  <a:tblStyle styleId="{AC835993-6581-416E-8DD8-AAEED06D3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B9968-E199-46FE-B08B-0D09B6E436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2" d="100"/>
          <a:sy n="102" d="100"/>
        </p:scale>
        <p:origin x="8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41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749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5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54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02afc7aad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502afc7aad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6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9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73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l="-2576" r="32948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65750" tIns="91425" rIns="365750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000" b="1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www.riskinsight-wavestone.com/wp-content/uploads/2013/10/reseau-traditionnel-reseau-SDN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www.researchgate.net/publication/333873385/figure/fig1/AS:771497698263041@1560950793175/Software-defined-networking-SDN-architecture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Sécurité</a:t>
            </a:r>
            <a:r>
              <a:rPr lang="en" b="1" dirty="0"/>
              <a:t> des r</a:t>
            </a:r>
            <a:r>
              <a:rPr lang="fr-MA" b="1" dirty="0"/>
              <a:t>e</a:t>
            </a:r>
            <a:r>
              <a:rPr lang="en" b="1" dirty="0"/>
              <a:t>seaux </a:t>
            </a:r>
            <a:r>
              <a:rPr lang="en" dirty="0">
                <a:solidFill>
                  <a:schemeClr val="accent2"/>
                </a:solidFill>
              </a:rPr>
              <a:t>SDN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ncode Sans"/>
                <a:ea typeface="Encode Sans"/>
                <a:cs typeface="Encode Sans"/>
                <a:sym typeface="Encode Sans"/>
              </a:rPr>
              <a:t>Fait par : Sabir ESSAAD &amp; Abdollah HABIBI &amp; Kamal-</a:t>
            </a:r>
            <a:r>
              <a:rPr lang="en" dirty="0" err="1">
                <a:latin typeface="Encode Sans"/>
                <a:ea typeface="Encode Sans"/>
                <a:cs typeface="Encode Sans"/>
                <a:sym typeface="Encode Sans"/>
              </a:rPr>
              <a:t>Eddine</a:t>
            </a:r>
            <a:r>
              <a:rPr lang="en" dirty="0">
                <a:latin typeface="Encode Sans"/>
                <a:ea typeface="Encode Sans"/>
                <a:cs typeface="Encode Sans"/>
                <a:sym typeface="Encode Sans"/>
              </a:rPr>
              <a:t> BENTOUA &amp; </a:t>
            </a:r>
            <a:r>
              <a:rPr lang="en" dirty="0" err="1">
                <a:latin typeface="Encode Sans"/>
                <a:ea typeface="Encode Sans"/>
                <a:cs typeface="Encode Sans"/>
                <a:sym typeface="Encode Sans"/>
              </a:rPr>
              <a:t>Idriss</a:t>
            </a:r>
            <a:r>
              <a:rPr lang="en" dirty="0">
                <a:latin typeface="Encode Sans"/>
                <a:ea typeface="Encode Sans"/>
                <a:cs typeface="Encode Sans"/>
                <a:sym typeface="Encode Sans"/>
              </a:rPr>
              <a:t> ELBIKRI</a:t>
            </a:r>
            <a:endParaRPr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Principales</a:t>
            </a:r>
            <a:r>
              <a:rPr lang="en" dirty="0"/>
              <a:t> menaces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/>
            <a:r>
              <a:rPr lang="fr-M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attaques DDoS peuvent submerger le contrôleur SDN de requêtes malveillantes, entraînant une saturation des ressources et une interruption du service pour les utilisateurs légitimes.</a:t>
            </a:r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/>
            <a:r>
              <a:rPr lang="fr-M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attaquants peuvent exploiter des vulnérabilités dans les SDN pour détourner ou modifier le flux de données, compromettant ainsi la confidentialité et l'intégrité des informations.</a:t>
            </a:r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Manipulation du trafic et de la topologie du réseau 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Attaques de déni de service (DDoS) ciblant le contrôleur SDN</a:t>
            </a:r>
            <a:r>
              <a:rPr lang="fr-MA" dirty="0">
                <a:effectLst/>
              </a:rPr>
              <a:t> 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3"/>
          </p:nvPr>
        </p:nvSpPr>
        <p:spPr>
          <a:xfrm>
            <a:off x="1088024" y="3540887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/>
            <a:r>
              <a:rPr lang="fr-M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attaques de falsification de messages et d'identités peuvent conduire à des usurpations d'identité ou à des attaques de type man-in-the-middle, compromettant la sécurité des communications.</a:t>
            </a:r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4"/>
          </p:nvPr>
        </p:nvSpPr>
        <p:spPr>
          <a:xfrm>
            <a:off x="4914448" y="3531374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/>
            <a:r>
              <a:rPr lang="fr-M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composants physiques des SDN, tels que les commutateurs et les routeurs, peuvent être exposés à des attaques physiques, compromettant ainsi la sécurité globale du réseau.</a:t>
            </a: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88024" y="305647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Falsification de messages et d'identités </a:t>
            </a: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4914448" y="3034681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Exposition aux attaques de la couche physique du réseau 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15124" y="1202689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915124" y="2985074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741578" y="1208457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744174" y="2985074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36">
            <a:extLst>
              <a:ext uri="{FF2B5EF4-FFF2-40B4-BE49-F238E27FC236}">
                <a16:creationId xmlns:a16="http://schemas.microsoft.com/office/drawing/2014/main" id="{D73476A4-283B-4A4D-5BDB-9A52999D5B2C}"/>
              </a:ext>
            </a:extLst>
          </p:cNvPr>
          <p:cNvSpPr txBox="1">
            <a:spLocks/>
          </p:cNvSpPr>
          <p:nvPr/>
        </p:nvSpPr>
        <p:spPr>
          <a:xfrm>
            <a:off x="1034235" y="359689"/>
            <a:ext cx="6263035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MA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du AAA pour un contrôleur SDN</a:t>
            </a:r>
            <a:r>
              <a:rPr lang="fr-MA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Google Shape;252;p36">
            <a:extLst>
              <a:ext uri="{FF2B5EF4-FFF2-40B4-BE49-F238E27FC236}">
                <a16:creationId xmlns:a16="http://schemas.microsoft.com/office/drawing/2014/main" id="{877F836F-DD5B-AA25-3655-332234D402E4}"/>
              </a:ext>
            </a:extLst>
          </p:cNvPr>
          <p:cNvSpPr/>
          <p:nvPr/>
        </p:nvSpPr>
        <p:spPr>
          <a:xfrm>
            <a:off x="891435" y="526039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E3EA6A-CD9A-0D97-B06E-EB771947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0" y="1001539"/>
            <a:ext cx="8716780" cy="35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5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36">
            <a:extLst>
              <a:ext uri="{FF2B5EF4-FFF2-40B4-BE49-F238E27FC236}">
                <a16:creationId xmlns:a16="http://schemas.microsoft.com/office/drawing/2014/main" id="{D73476A4-283B-4A4D-5BDB-9A52999D5B2C}"/>
              </a:ext>
            </a:extLst>
          </p:cNvPr>
          <p:cNvSpPr txBox="1">
            <a:spLocks/>
          </p:cNvSpPr>
          <p:nvPr/>
        </p:nvSpPr>
        <p:spPr>
          <a:xfrm>
            <a:off x="1034235" y="359689"/>
            <a:ext cx="6263035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MA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du NAT et IP Translation pour un contrôleur SDN</a:t>
            </a:r>
            <a:r>
              <a:rPr lang="fr-MA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Google Shape;252;p36">
            <a:extLst>
              <a:ext uri="{FF2B5EF4-FFF2-40B4-BE49-F238E27FC236}">
                <a16:creationId xmlns:a16="http://schemas.microsoft.com/office/drawing/2014/main" id="{877F836F-DD5B-AA25-3655-332234D402E4}"/>
              </a:ext>
            </a:extLst>
          </p:cNvPr>
          <p:cNvSpPr/>
          <p:nvPr/>
        </p:nvSpPr>
        <p:spPr>
          <a:xfrm>
            <a:off x="891435" y="526039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41ABFE-9D13-0F54-1734-1A478800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0" y="1087387"/>
            <a:ext cx="8626839" cy="35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36">
            <a:extLst>
              <a:ext uri="{FF2B5EF4-FFF2-40B4-BE49-F238E27FC236}">
                <a16:creationId xmlns:a16="http://schemas.microsoft.com/office/drawing/2014/main" id="{D73476A4-283B-4A4D-5BDB-9A52999D5B2C}"/>
              </a:ext>
            </a:extLst>
          </p:cNvPr>
          <p:cNvSpPr txBox="1">
            <a:spLocks/>
          </p:cNvSpPr>
          <p:nvPr/>
        </p:nvSpPr>
        <p:spPr>
          <a:xfrm>
            <a:off x="1034235" y="359689"/>
            <a:ext cx="6263035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MA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Attaques de déni de service (DDoS) ciblant le contrôleur SDN</a:t>
            </a:r>
            <a:r>
              <a:rPr lang="fr-MA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Google Shape;252;p36">
            <a:extLst>
              <a:ext uri="{FF2B5EF4-FFF2-40B4-BE49-F238E27FC236}">
                <a16:creationId xmlns:a16="http://schemas.microsoft.com/office/drawing/2014/main" id="{877F836F-DD5B-AA25-3655-332234D402E4}"/>
              </a:ext>
            </a:extLst>
          </p:cNvPr>
          <p:cNvSpPr/>
          <p:nvPr/>
        </p:nvSpPr>
        <p:spPr>
          <a:xfrm>
            <a:off x="891435" y="526039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B34249-4B75-ED2D-E790-8AC60F1F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1090320"/>
            <a:ext cx="8323826" cy="32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6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36">
            <a:extLst>
              <a:ext uri="{FF2B5EF4-FFF2-40B4-BE49-F238E27FC236}">
                <a16:creationId xmlns:a16="http://schemas.microsoft.com/office/drawing/2014/main" id="{D73476A4-283B-4A4D-5BDB-9A52999D5B2C}"/>
              </a:ext>
            </a:extLst>
          </p:cNvPr>
          <p:cNvSpPr txBox="1">
            <a:spLocks/>
          </p:cNvSpPr>
          <p:nvPr/>
        </p:nvSpPr>
        <p:spPr>
          <a:xfrm>
            <a:off x="1034235" y="359689"/>
            <a:ext cx="6263035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Falsification de messages et d'identités (ARP Spoofing) </a:t>
            </a:r>
            <a:endParaRPr lang="fr-MA" sz="2400" dirty="0">
              <a:solidFill>
                <a:schemeClr val="tx1"/>
              </a:solidFill>
            </a:endParaRPr>
          </a:p>
        </p:txBody>
      </p:sp>
      <p:sp>
        <p:nvSpPr>
          <p:cNvPr id="3" name="Google Shape;252;p36">
            <a:extLst>
              <a:ext uri="{FF2B5EF4-FFF2-40B4-BE49-F238E27FC236}">
                <a16:creationId xmlns:a16="http://schemas.microsoft.com/office/drawing/2014/main" id="{877F836F-DD5B-AA25-3655-332234D402E4}"/>
              </a:ext>
            </a:extLst>
          </p:cNvPr>
          <p:cNvSpPr/>
          <p:nvPr/>
        </p:nvSpPr>
        <p:spPr>
          <a:xfrm>
            <a:off x="891435" y="526039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F0E93F-E3E2-8767-775F-9F261503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5" y="1001539"/>
            <a:ext cx="8325090" cy="39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5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Mécanismes</a:t>
            </a:r>
            <a:r>
              <a:rPr lang="en" dirty="0"/>
              <a:t> de </a:t>
            </a:r>
            <a:r>
              <a:rPr lang="en" dirty="0" err="1"/>
              <a:t>sécurité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subTitle" idx="4"/>
          </p:nvPr>
        </p:nvSpPr>
        <p:spPr>
          <a:xfrm>
            <a:off x="796199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Sécurisation du contrôleur SDN 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6"/>
          </p:nvPr>
        </p:nvSpPr>
        <p:spPr>
          <a:xfrm>
            <a:off x="6042301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sécurisée des politiques de sécurité 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796199" y="3173318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SDN sont des réseaux où la logique de contrôle est séparée du matériel de commutation</a:t>
            </a:r>
            <a:r>
              <a:rPr lang="fr-MA" sz="1100" dirty="0">
                <a:effectLst/>
              </a:rPr>
              <a:t> </a:t>
            </a:r>
            <a:endParaRPr sz="1100" dirty="0"/>
          </a:p>
        </p:txBody>
      </p:sp>
      <p:sp>
        <p:nvSpPr>
          <p:cNvPr id="233" name="Google Shape;233;p35"/>
          <p:cNvSpPr txBox="1">
            <a:spLocks noGrp="1"/>
          </p:cNvSpPr>
          <p:nvPr>
            <p:ph type="subTitle" idx="2"/>
          </p:nvPr>
        </p:nvSpPr>
        <p:spPr>
          <a:xfrm>
            <a:off x="3419250" y="3168277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Contrairement aux réseaux traditionnels, où chaque périphérique de réseau exécute ses propres algorithmes de contrôle, les SDN centralisent ce contrôle dans un composant logiciel appelé contrôleur SDN</a:t>
            </a:r>
            <a:r>
              <a:rPr lang="fr-MA" sz="1000" dirty="0">
                <a:effectLst/>
              </a:rPr>
              <a:t> </a:t>
            </a:r>
            <a:endParaRPr sz="1000"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3"/>
          </p:nvPr>
        </p:nvSpPr>
        <p:spPr>
          <a:xfrm>
            <a:off x="6042301" y="3168277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SDN offrent une agilité et une automatisation accrues, facilitant la gestion et l'optimisation des réseaux</a:t>
            </a:r>
            <a:r>
              <a:rPr lang="fr-MA" sz="1100" dirty="0">
                <a:effectLst/>
              </a:rPr>
              <a:t> </a:t>
            </a:r>
            <a:endParaRPr sz="11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5"/>
          </p:nvPr>
        </p:nvSpPr>
        <p:spPr>
          <a:xfrm>
            <a:off x="3419250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Sécurisation du plan de données SDN </a:t>
            </a:r>
            <a:endParaRPr dirty="0"/>
          </a:p>
        </p:txBody>
      </p:sp>
      <p:pic>
        <p:nvPicPr>
          <p:cNvPr id="236" name="Google Shape;236;p35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t="21488" b="21482"/>
          <a:stretch/>
        </p:blipFill>
        <p:spPr>
          <a:xfrm>
            <a:off x="796200" y="1509050"/>
            <a:ext cx="2305500" cy="876299"/>
          </a:xfrm>
          <a:prstGeom prst="rect">
            <a:avLst/>
          </a:prstGeom>
        </p:spPr>
      </p:pic>
      <p:pic>
        <p:nvPicPr>
          <p:cNvPr id="237" name="Google Shape;237;p35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t="21488" b="21482"/>
          <a:stretch/>
        </p:blipFill>
        <p:spPr>
          <a:xfrm>
            <a:off x="3419250" y="1509050"/>
            <a:ext cx="2305500" cy="876299"/>
          </a:xfrm>
          <a:prstGeom prst="rect">
            <a:avLst/>
          </a:prstGeom>
        </p:spPr>
      </p:pic>
      <p:pic>
        <p:nvPicPr>
          <p:cNvPr id="238" name="Google Shape;238;p35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t="21488" b="21482"/>
          <a:stretch/>
        </p:blipFill>
        <p:spPr>
          <a:xfrm>
            <a:off x="6042301" y="1509050"/>
            <a:ext cx="23055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Stratégies</a:t>
            </a:r>
            <a:r>
              <a:rPr lang="en" dirty="0"/>
              <a:t> de </a:t>
            </a:r>
            <a:r>
              <a:rPr lang="en" dirty="0" err="1"/>
              <a:t>défense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5221468" y="1955249"/>
            <a:ext cx="3636782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Adoption de mises à jour régulières et de correctifs de sécurité 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7618" y="1882643"/>
            <a:ext cx="3636783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pare-feu et de systèmes de détection et de prévention des intrusions (IDS/IPS) 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69114" y="3539068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Chiffrement du trafic </a:t>
            </a: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5218871" y="326213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Sensibilisation et formation du personnel 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06160" y="1519233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897602" y="3705118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5048597" y="1889617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5048597" y="3212527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50;p36">
            <a:extLst>
              <a:ext uri="{FF2B5EF4-FFF2-40B4-BE49-F238E27FC236}">
                <a16:creationId xmlns:a16="http://schemas.microsoft.com/office/drawing/2014/main" id="{94FA220A-F052-4201-F517-B16A290A3130}"/>
              </a:ext>
            </a:extLst>
          </p:cNvPr>
          <p:cNvSpPr txBox="1">
            <a:spLocks/>
          </p:cNvSpPr>
          <p:nvPr/>
        </p:nvSpPr>
        <p:spPr>
          <a:xfrm>
            <a:off x="1087618" y="2808713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M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Utilisation de la segmentation du réseau </a:t>
            </a:r>
            <a:endParaRPr lang="fr-MA" dirty="0"/>
          </a:p>
        </p:txBody>
      </p:sp>
      <p:sp>
        <p:nvSpPr>
          <p:cNvPr id="7" name="Google Shape;253;p36">
            <a:extLst>
              <a:ext uri="{FF2B5EF4-FFF2-40B4-BE49-F238E27FC236}">
                <a16:creationId xmlns:a16="http://schemas.microsoft.com/office/drawing/2014/main" id="{CB2184A8-9773-A0E6-7F78-B8DCAAF10E96}"/>
              </a:ext>
            </a:extLst>
          </p:cNvPr>
          <p:cNvSpPr/>
          <p:nvPr/>
        </p:nvSpPr>
        <p:spPr>
          <a:xfrm>
            <a:off x="906160" y="2697391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9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800" dirty="0"/>
              <a:t>La virtualisation des fonctions réseaux(NFV)</a:t>
            </a:r>
            <a:endParaRPr sz="38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Merci</a:t>
            </a:r>
            <a:r>
              <a:rPr lang="en" sz="2800" dirty="0"/>
              <a:t> </a:t>
            </a:r>
            <a:r>
              <a:rPr lang="en" sz="5400" dirty="0"/>
              <a:t>!</a:t>
            </a:r>
            <a:endParaRPr sz="5400" dirty="0"/>
          </a:p>
        </p:txBody>
      </p:sp>
      <p:pic>
        <p:nvPicPr>
          <p:cNvPr id="406" name="Google Shape;406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130" r="129"/>
          <a:stretch/>
        </p:blipFill>
        <p:spPr>
          <a:xfrm>
            <a:off x="5715875" y="0"/>
            <a:ext cx="3428201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6404535" y="1556312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6090747" y="216112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050" dirty="0"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6170673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fr-FR" sz="2000" dirty="0"/>
              <a:t>les pare-feu, les dispositifs de détection des intrusions, les équilibreurs de charge et les accélérateurs WAN….</a:t>
            </a: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Ex:</a:t>
            </a:r>
            <a:endParaRPr dirty="0"/>
          </a:p>
        </p:txBody>
      </p:sp>
      <p:pic>
        <p:nvPicPr>
          <p:cNvPr id="223" name="Google Shape;223;p3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1" y="750649"/>
            <a:ext cx="6170674" cy="1634702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0DE785-FDCC-8CD1-B629-922B9C6904DD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1516" y="768707"/>
            <a:ext cx="2505600" cy="1009030"/>
          </a:xfrm>
        </p:spPr>
        <p:txBody>
          <a:bodyPr/>
          <a:lstStyle/>
          <a:p>
            <a:endParaRPr lang="fr-M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subTitle" idx="4"/>
          </p:nvPr>
        </p:nvSpPr>
        <p:spPr>
          <a:xfrm>
            <a:off x="796199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de Données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6"/>
          </p:nvPr>
        </p:nvSpPr>
        <p:spPr>
          <a:xfrm>
            <a:off x="6042301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de </a:t>
            </a:r>
            <a:r>
              <a:rPr lang="fr-FR" dirty="0" err="1"/>
              <a:t>Controle</a:t>
            </a:r>
            <a:endParaRPr lang="fr-FR"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796199" y="3173318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33" name="Google Shape;233;p35"/>
          <p:cNvSpPr txBox="1">
            <a:spLocks noGrp="1"/>
          </p:cNvSpPr>
          <p:nvPr>
            <p:ph type="subTitle" idx="2"/>
          </p:nvPr>
        </p:nvSpPr>
        <p:spPr>
          <a:xfrm>
            <a:off x="3419250" y="3168277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3"/>
          </p:nvPr>
        </p:nvSpPr>
        <p:spPr>
          <a:xfrm>
            <a:off x="6042301" y="3168277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5"/>
          </p:nvPr>
        </p:nvSpPr>
        <p:spPr>
          <a:xfrm>
            <a:off x="3419250" y="249425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de Gestion</a:t>
            </a:r>
          </a:p>
        </p:txBody>
      </p:sp>
      <p:pic>
        <p:nvPicPr>
          <p:cNvPr id="236" name="Google Shape;236;p35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t="21488" b="21482"/>
          <a:stretch/>
        </p:blipFill>
        <p:spPr>
          <a:xfrm>
            <a:off x="796200" y="1509050"/>
            <a:ext cx="2305500" cy="876299"/>
          </a:xfrm>
          <a:prstGeom prst="rect">
            <a:avLst/>
          </a:prstGeom>
        </p:spPr>
      </p:pic>
      <p:pic>
        <p:nvPicPr>
          <p:cNvPr id="237" name="Google Shape;237;p35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t="21488" b="21482"/>
          <a:stretch/>
        </p:blipFill>
        <p:spPr>
          <a:xfrm>
            <a:off x="3419250" y="1509050"/>
            <a:ext cx="2305500" cy="876299"/>
          </a:xfrm>
          <a:prstGeom prst="rect">
            <a:avLst/>
          </a:prstGeom>
        </p:spPr>
      </p:pic>
      <p:pic>
        <p:nvPicPr>
          <p:cNvPr id="238" name="Google Shape;238;p35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t="21488" b="21482"/>
          <a:stretch/>
        </p:blipFill>
        <p:spPr>
          <a:xfrm>
            <a:off x="6042301" y="1509050"/>
            <a:ext cx="2305500" cy="8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B9FE05-1908-2927-B059-D60FBD7C40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5394" y="824751"/>
            <a:ext cx="10743400" cy="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370BFF-5A0B-9324-9933-5A8C4370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005"/>
            <a:ext cx="9144000" cy="38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3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5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6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7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aux SDN 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Principales</a:t>
            </a:r>
            <a:r>
              <a:rPr lang="en" dirty="0"/>
              <a:t> menaces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Mécanismes</a:t>
            </a:r>
            <a:r>
              <a:rPr lang="en" dirty="0"/>
              <a:t> de </a:t>
            </a:r>
            <a:r>
              <a:rPr lang="en" dirty="0" err="1"/>
              <a:t>sécurité</a:t>
            </a: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Stratégies</a:t>
            </a:r>
            <a:r>
              <a:rPr lang="en" dirty="0"/>
              <a:t> de </a:t>
            </a:r>
            <a:r>
              <a:rPr lang="en" dirty="0" err="1"/>
              <a:t>défense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aux SDN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3CF1C4-57CB-A080-FBA8-57FD5F21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23" y="15867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Image 2" descr="reseau traditionnel - reseau SDN - RiskInsight">
            <a:extLst>
              <a:ext uri="{FF2B5EF4-FFF2-40B4-BE49-F238E27FC236}">
                <a16:creationId xmlns:a16="http://schemas.microsoft.com/office/drawing/2014/main" id="{1B05E67B-7832-C3A5-A8F0-DD4027B3C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7" y="1163186"/>
            <a:ext cx="8674265" cy="239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8B9FE05-1908-2927-B059-D60FBD7C40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5394" y="824751"/>
            <a:ext cx="10743400" cy="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3" name="Image 3" descr="Software defined networking (SDN) architecture. | Download Scientific  Diagram">
            <a:extLst>
              <a:ext uri="{FF2B5EF4-FFF2-40B4-BE49-F238E27FC236}">
                <a16:creationId xmlns:a16="http://schemas.microsoft.com/office/drawing/2014/main" id="{7D9DE59D-98B7-D4B9-9163-16E758C8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2" y="361248"/>
            <a:ext cx="6978268" cy="428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51620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Affichage à l'écran (16:9)</PresentationFormat>
  <Paragraphs>56</Paragraphs>
  <Slides>21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Doppio One</vt:lpstr>
      <vt:lpstr>Bebas Neue</vt:lpstr>
      <vt:lpstr>Encode Sans</vt:lpstr>
      <vt:lpstr>Encode Sans Condensed</vt:lpstr>
      <vt:lpstr>Computer Networking Project Proposal by Slidesgo</vt:lpstr>
      <vt:lpstr>Sécurité des reseaux SDN </vt:lpstr>
      <vt:lpstr>La virtualisation des fonctions réseaux(NFV)</vt:lpstr>
      <vt:lpstr>Présentation PowerPoint</vt:lpstr>
      <vt:lpstr>Présentation PowerPoint</vt:lpstr>
      <vt:lpstr>Présentation PowerPoint</vt:lpstr>
      <vt:lpstr>Plan</vt:lpstr>
      <vt:lpstr>Introduction aux SDN</vt:lpstr>
      <vt:lpstr>Présentation PowerPoint</vt:lpstr>
      <vt:lpstr>Présentation PowerPoint</vt:lpstr>
      <vt:lpstr>Principales menaces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Mécanismes de sécurité</vt:lpstr>
      <vt:lpstr>Présentation PowerPoint</vt:lpstr>
      <vt:lpstr>Stratégies de défense</vt:lpstr>
      <vt:lpstr>Présentation PowerPoint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des reseaux SDN </dc:title>
  <cp:lastModifiedBy>Kamaleddine Bentoua</cp:lastModifiedBy>
  <cp:revision>5</cp:revision>
  <dcterms:modified xsi:type="dcterms:W3CDTF">2024-04-19T13:04:39Z</dcterms:modified>
</cp:coreProperties>
</file>