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7" name="Sergey Nasonov"/>
  <p:cmAuthor clrIdx="1" id="1" initials="" lastIdx="4" name="Yesika Ramirez"/>
  <p:cmAuthor clrIdx="2" id="2" initials="" lastIdx="4" name="Atakan Yenel"/>
  <p:cmAuthor clrIdx="3" id="3" initials="" lastIdx="2" name="Muawiya Asal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2-04T21:54:28.037">
    <p:pos x="6000" y="0"/>
    <p:text>great slide!</p:text>
  </p:cm>
  <p:cm authorId="1" idx="1" dt="2018-02-04T21:54:28.037">
    <p:pos x="6000" y="100"/>
    <p:text>haha thanks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7-12-17T18:23:16.050">
    <p:pos x="6000" y="0"/>
    <p:text>Do we want people to care about this?</p:text>
  </p:cm>
  <p:cm authorId="2" idx="1" dt="2018-02-04T21:55:15.338">
    <p:pos x="6000" y="100"/>
    <p:text>Yes ,we do. This is the part where non-technical people will use our system.</p:text>
  </p:cm>
  <p:cm authorId="1" idx="2" dt="2018-02-04T21:55:15.338">
    <p:pos x="6000" y="200"/>
    <p:text>Just add a screenshot of the dashboard in the right and will be better ;)</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2" dt="2018-02-04T22:07:03.087">
    <p:pos x="6000" y="0"/>
    <p:text>Should we delete that slide ?</p:text>
  </p:cm>
  <p:cm authorId="0" idx="3" dt="2018-02-04T21:48:13.081">
    <p:pos x="6000" y="100"/>
    <p:text>i decided to integrate both presentations, so this slide will be needed</p:text>
  </p:cm>
  <p:cm authorId="3" idx="1" dt="2018-02-04T21:52:05.546">
    <p:pos x="6000" y="200"/>
    <p:text>Security is imp. I will talk about ports and the possibility to be hacked there.</p:text>
  </p:cm>
  <p:cm authorId="2" idx="3" dt="2018-02-04T21:54:32.264">
    <p:pos x="6000" y="300"/>
    <p:text>Talking about the hacking is nonsense. It is our fault, it is not a challenge</p:text>
  </p:cm>
  <p:cm authorId="0" idx="4" dt="2018-02-04T22:04:33.796">
    <p:pos x="6000" y="400"/>
    <p:text>as you said we can also add that the next group will work on PKI, etc.</p:text>
  </p:cm>
  <p:cm authorId="2" idx="4" dt="2018-02-04T22:06:19.729">
    <p:pos x="6000" y="500"/>
    <p:text>System security and data security are not the same thing. We can talk about data security but system security is unrelated to subject. That's why no need to talk about ports or hacking</p:text>
  </p:cm>
  <p:cm authorId="3" idx="2" dt="2018-02-04T22:07:03.087">
    <p:pos x="6000" y="600"/>
    <p:text>ok forget about the ports, take it easy</p:text>
  </p:cm>
  <p:cm authorId="1" idx="3" dt="2018-02-04T22:25:18.961">
    <p:pos x="459" y="1311"/>
    <p:text>why low cost? we never did a calculation of costs</p:text>
  </p:cm>
  <p:cm authorId="0" idx="5" dt="2018-02-04T22:01:24.476">
    <p:pos x="459" y="1411"/>
    <p:text>bc it's open source and all components are free</p:text>
  </p:cm>
  <p:cm authorId="1" idx="4" dt="2018-02-04T22:07:44.960">
    <p:pos x="459" y="1511"/>
    <p:text>hmm still that doesn't make it "cheap". in terms of hosting and monitoring to ensure a good SLA the platform would be expensive.</p:text>
  </p:cm>
  <p:cm authorId="0" idx="6" dt="2018-02-04T22:25:18.961">
    <p:pos x="459" y="1611"/>
    <p:text>that's right, still, here we discussed the software and it's cost. hardware cost is of course variable and does not depend on us or our solution.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8-02-04T21:54:48.330">
    <p:pos x="6000" y="0"/>
    <p:text>Great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41.40.254.2:3000/dashboard/db/node-exporter-server-metrics"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41.40.254.123:4000/dashboard/db/k6-load-testing-results?orgId=1"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41.40.254.131:10010/swagger-stats/ui#sws_summary"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the exact points that we need to explain ?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are the exact points that we need to explain ?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are the exact points that we need to explain ?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are the exact points that we need to explain ?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are the exact points that we need to explain ?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http://141.40.254.2:3000/dashboard/db/node-exporter-server-metrics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Todo: add urls here with timestamp parameters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http://141.40.254.123:4000/dashboard/db/k6-load-testing-results?orgId=1</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http://141.40.254.131:10010/swagger-stats/ui#sws_summary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are the exact points that we need to explain ?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Lato"/>
                <a:ea typeface="Lato"/>
                <a:cs typeface="Lato"/>
                <a:sym typeface="Lato"/>
              </a:defRPr>
            </a:lvl1pPr>
            <a:lvl2pPr lvl="1" algn="r">
              <a:spcBef>
                <a:spcPts val="0"/>
              </a:spcBef>
              <a:buNone/>
              <a:defRPr sz="1000">
                <a:solidFill>
                  <a:schemeClr val="accent1"/>
                </a:solidFill>
                <a:latin typeface="Lato"/>
                <a:ea typeface="Lato"/>
                <a:cs typeface="Lato"/>
                <a:sym typeface="Lato"/>
              </a:defRPr>
            </a:lvl2pPr>
            <a:lvl3pPr lvl="2" algn="r">
              <a:spcBef>
                <a:spcPts val="0"/>
              </a:spcBef>
              <a:buNone/>
              <a:defRPr sz="1000">
                <a:solidFill>
                  <a:schemeClr val="accent1"/>
                </a:solidFill>
                <a:latin typeface="Lato"/>
                <a:ea typeface="Lato"/>
                <a:cs typeface="Lato"/>
                <a:sym typeface="Lato"/>
              </a:defRPr>
            </a:lvl3pPr>
            <a:lvl4pPr lvl="3" algn="r">
              <a:spcBef>
                <a:spcPts val="0"/>
              </a:spcBef>
              <a:buNone/>
              <a:defRPr sz="1000">
                <a:solidFill>
                  <a:schemeClr val="accent1"/>
                </a:solidFill>
                <a:latin typeface="Lato"/>
                <a:ea typeface="Lato"/>
                <a:cs typeface="Lato"/>
                <a:sym typeface="Lato"/>
              </a:defRPr>
            </a:lvl4pPr>
            <a:lvl5pPr lvl="4" algn="r">
              <a:spcBef>
                <a:spcPts val="0"/>
              </a:spcBef>
              <a:buNone/>
              <a:defRPr sz="1000">
                <a:solidFill>
                  <a:schemeClr val="accent1"/>
                </a:solidFill>
                <a:latin typeface="Lato"/>
                <a:ea typeface="Lato"/>
                <a:cs typeface="Lato"/>
                <a:sym typeface="Lato"/>
              </a:defRPr>
            </a:lvl5pPr>
            <a:lvl6pPr lvl="5" algn="r">
              <a:spcBef>
                <a:spcPts val="0"/>
              </a:spcBef>
              <a:buNone/>
              <a:defRPr sz="1000">
                <a:solidFill>
                  <a:schemeClr val="accent1"/>
                </a:solidFill>
                <a:latin typeface="Lato"/>
                <a:ea typeface="Lato"/>
                <a:cs typeface="Lato"/>
                <a:sym typeface="Lato"/>
              </a:defRPr>
            </a:lvl6pPr>
            <a:lvl7pPr lvl="6" algn="r">
              <a:spcBef>
                <a:spcPts val="0"/>
              </a:spcBef>
              <a:buNone/>
              <a:defRPr sz="1000">
                <a:solidFill>
                  <a:schemeClr val="accent1"/>
                </a:solidFill>
                <a:latin typeface="Lato"/>
                <a:ea typeface="Lato"/>
                <a:cs typeface="Lato"/>
                <a:sym typeface="Lato"/>
              </a:defRPr>
            </a:lvl7pPr>
            <a:lvl8pPr lvl="7" algn="r">
              <a:spcBef>
                <a:spcPts val="0"/>
              </a:spcBef>
              <a:buNone/>
              <a:defRPr sz="1000">
                <a:solidFill>
                  <a:schemeClr val="accent1"/>
                </a:solidFill>
                <a:latin typeface="Lato"/>
                <a:ea typeface="Lato"/>
                <a:cs typeface="Lato"/>
                <a:sym typeface="Lato"/>
              </a:defRPr>
            </a:lvl8pPr>
            <a:lvl9pPr lvl="8" algn="r">
              <a:spcBef>
                <a:spcPts val="0"/>
              </a:spcBef>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9.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2.xml"/><Relationship Id="rId4" Type="http://schemas.openxmlformats.org/officeDocument/2006/relationships/image" Target="../media/image9.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comments" Target="../comments/comment4.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2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2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IoT Platform for data processing and access.</a:t>
            </a:r>
            <a:endParaRPr/>
          </a:p>
          <a:p>
            <a:pPr indent="0" lvl="0" marL="0">
              <a:spcBef>
                <a:spcPts val="0"/>
              </a:spcBef>
              <a:spcAft>
                <a:spcPts val="0"/>
              </a:spcAft>
              <a:buNone/>
            </a:pPr>
            <a:r>
              <a:t/>
            </a:r>
            <a:endParaRPr b="0" sz="3200">
              <a:solidFill>
                <a:srgbClr val="005293"/>
              </a:solidFill>
              <a:latin typeface="Arial"/>
              <a:ea typeface="Arial"/>
              <a:cs typeface="Arial"/>
              <a:sym typeface="Arial"/>
            </a:endParaRPr>
          </a:p>
          <a:p>
            <a:pPr indent="0" lvl="0" marL="0">
              <a:spcBef>
                <a:spcPts val="0"/>
              </a:spcBef>
              <a:spcAft>
                <a:spcPts val="0"/>
              </a:spcAft>
              <a:buNone/>
            </a:pPr>
            <a:r>
              <a:rPr b="0" lang="en" sz="3200">
                <a:solidFill>
                  <a:srgbClr val="005293"/>
                </a:solidFill>
                <a:latin typeface="Arial"/>
                <a:ea typeface="Arial"/>
                <a:cs typeface="Arial"/>
                <a:sym typeface="Arial"/>
              </a:rPr>
              <a:t>Master Practical Course WS 2017</a:t>
            </a:r>
            <a:endParaRPr/>
          </a:p>
          <a:p>
            <a:pPr indent="0" lvl="0" marL="0">
              <a:spcBef>
                <a:spcPts val="0"/>
              </a:spcBef>
              <a:spcAft>
                <a:spcPts val="0"/>
              </a:spcAft>
              <a:buNone/>
            </a:pPr>
            <a:r>
              <a:t/>
            </a:r>
            <a:endParaRPr/>
          </a:p>
        </p:txBody>
      </p:sp>
      <p:pic>
        <p:nvPicPr>
          <p:cNvPr id="87" name="Shape 87"/>
          <p:cNvPicPr preferRelativeResize="0"/>
          <p:nvPr/>
        </p:nvPicPr>
        <p:blipFill>
          <a:blip r:embed="rId3">
            <a:alphaModFix/>
          </a:blip>
          <a:stretch>
            <a:fillRect/>
          </a:stretch>
        </p:blipFill>
        <p:spPr>
          <a:xfrm>
            <a:off x="152400" y="0"/>
            <a:ext cx="8839200" cy="705508"/>
          </a:xfrm>
          <a:prstGeom prst="rect">
            <a:avLst/>
          </a:prstGeom>
          <a:noFill/>
          <a:ln>
            <a:noFill/>
          </a:ln>
        </p:spPr>
      </p:pic>
      <p:pic>
        <p:nvPicPr>
          <p:cNvPr id="88" name="Shape 88"/>
          <p:cNvPicPr preferRelativeResize="0"/>
          <p:nvPr/>
        </p:nvPicPr>
        <p:blipFill>
          <a:blip r:embed="rId4">
            <a:alphaModFix/>
          </a:blip>
          <a:stretch>
            <a:fillRect/>
          </a:stretch>
        </p:blipFill>
        <p:spPr>
          <a:xfrm>
            <a:off x="0" y="0"/>
            <a:ext cx="152400" cy="705500"/>
          </a:xfrm>
          <a:prstGeom prst="rect">
            <a:avLst/>
          </a:prstGeom>
          <a:noFill/>
          <a:ln>
            <a:noFill/>
          </a:ln>
        </p:spPr>
      </p:pic>
      <p:pic>
        <p:nvPicPr>
          <p:cNvPr id="89" name="Shape 89"/>
          <p:cNvPicPr preferRelativeResize="0"/>
          <p:nvPr/>
        </p:nvPicPr>
        <p:blipFill>
          <a:blip r:embed="rId4">
            <a:alphaModFix/>
          </a:blip>
          <a:stretch>
            <a:fillRect/>
          </a:stretch>
        </p:blipFill>
        <p:spPr>
          <a:xfrm>
            <a:off x="8991600" y="0"/>
            <a:ext cx="152400" cy="70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
            </a:r>
            <a:r>
              <a:rPr lang="en"/>
              <a:t>ata storage &amp; processing layer</a:t>
            </a:r>
            <a:endParaRPr/>
          </a:p>
        </p:txBody>
      </p:sp>
      <p:sp>
        <p:nvSpPr>
          <p:cNvPr id="179" name="Shape 179"/>
          <p:cNvSpPr txBox="1"/>
          <p:nvPr>
            <p:ph idx="4294967295" type="body"/>
          </p:nvPr>
        </p:nvSpPr>
        <p:spPr>
          <a:xfrm>
            <a:off x="729450" y="3679075"/>
            <a:ext cx="7688700" cy="11403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Yesika Ramirez</a:t>
            </a:r>
            <a:endParaRPr/>
          </a:p>
          <a:p>
            <a:pPr indent="-311150" lvl="0" marL="457200" rtl="0">
              <a:spcBef>
                <a:spcPts val="0"/>
              </a:spcBef>
              <a:spcAft>
                <a:spcPts val="0"/>
              </a:spcAft>
              <a:buSzPts val="1300"/>
              <a:buChar char="●"/>
            </a:pPr>
            <a:r>
              <a:rPr lang="en"/>
              <a:t>Moawiah Assali </a:t>
            </a:r>
            <a:endParaRPr/>
          </a:p>
          <a:p>
            <a:pPr indent="-311150" lvl="0" marL="457200" rtl="0">
              <a:spcBef>
                <a:spcPts val="0"/>
              </a:spcBef>
              <a:spcAft>
                <a:spcPts val="0"/>
              </a:spcAft>
              <a:buSzPts val="1300"/>
              <a:buChar char="●"/>
            </a:pPr>
            <a:r>
              <a:rPr lang="en"/>
              <a:t>Atakan Yenel</a:t>
            </a:r>
            <a:endParaRPr/>
          </a:p>
          <a:p>
            <a:pPr indent="-311150" lvl="0" marL="457200" rtl="0">
              <a:spcBef>
                <a:spcPts val="0"/>
              </a:spcBef>
              <a:spcAft>
                <a:spcPts val="0"/>
              </a:spcAft>
              <a:buSzPts val="1300"/>
              <a:buChar char="●"/>
            </a:pPr>
            <a:r>
              <a:rPr lang="en"/>
              <a:t>Sergey Nasonov</a:t>
            </a:r>
            <a:endParaRPr/>
          </a:p>
        </p:txBody>
      </p:sp>
      <p:pic>
        <p:nvPicPr>
          <p:cNvPr id="180" name="Shape 180"/>
          <p:cNvPicPr preferRelativeResize="0"/>
          <p:nvPr/>
        </p:nvPicPr>
        <p:blipFill>
          <a:blip r:embed="rId3">
            <a:alphaModFix/>
          </a:blip>
          <a:stretch>
            <a:fillRect/>
          </a:stretch>
        </p:blipFill>
        <p:spPr>
          <a:xfrm>
            <a:off x="0" y="0"/>
            <a:ext cx="9144001" cy="70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729450" y="6109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Contents</a:t>
            </a:r>
            <a:endParaRPr/>
          </a:p>
        </p:txBody>
      </p:sp>
      <p:sp>
        <p:nvSpPr>
          <p:cNvPr id="186" name="Shape 186"/>
          <p:cNvSpPr txBox="1"/>
          <p:nvPr>
            <p:ph idx="1" type="body"/>
          </p:nvPr>
        </p:nvSpPr>
        <p:spPr>
          <a:xfrm>
            <a:off x="666775" y="736550"/>
            <a:ext cx="7688700" cy="265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2400"/>
          </a:p>
          <a:p>
            <a:pPr indent="-381000" lvl="0" marL="457200" rtl="0">
              <a:spcBef>
                <a:spcPts val="1600"/>
              </a:spcBef>
              <a:spcAft>
                <a:spcPts val="0"/>
              </a:spcAft>
              <a:buSzPts val="2400"/>
              <a:buChar char="●"/>
            </a:pPr>
            <a:r>
              <a:rPr lang="en" sz="2400"/>
              <a:t>Deployment Diagram</a:t>
            </a:r>
            <a:endParaRPr sz="2400"/>
          </a:p>
          <a:p>
            <a:pPr indent="-381000" lvl="0" marL="457200" rtl="0">
              <a:spcBef>
                <a:spcPts val="0"/>
              </a:spcBef>
              <a:spcAft>
                <a:spcPts val="0"/>
              </a:spcAft>
              <a:buSzPts val="2400"/>
              <a:buChar char="●"/>
            </a:pPr>
            <a:r>
              <a:rPr lang="en" sz="2400"/>
              <a:t>Configurations</a:t>
            </a:r>
            <a:endParaRPr sz="2400"/>
          </a:p>
          <a:p>
            <a:pPr indent="-381000" lvl="0" marL="457200" rtl="0">
              <a:spcBef>
                <a:spcPts val="0"/>
              </a:spcBef>
              <a:spcAft>
                <a:spcPts val="0"/>
              </a:spcAft>
              <a:buSzPts val="2400"/>
              <a:buChar char="●"/>
            </a:pPr>
            <a:r>
              <a:rPr lang="en" sz="2400"/>
              <a:t>Streaming &amp; Processing</a:t>
            </a:r>
            <a:endParaRPr sz="2400"/>
          </a:p>
          <a:p>
            <a:pPr indent="-381000" lvl="0" marL="457200" rtl="0">
              <a:spcBef>
                <a:spcPts val="0"/>
              </a:spcBef>
              <a:spcAft>
                <a:spcPts val="0"/>
              </a:spcAft>
              <a:buSzPts val="2400"/>
              <a:buChar char="●"/>
            </a:pPr>
            <a:r>
              <a:rPr lang="en" sz="2400"/>
              <a:t>ElasticSearch</a:t>
            </a:r>
            <a:endParaRPr sz="2400"/>
          </a:p>
          <a:p>
            <a:pPr indent="-381000" lvl="0" marL="457200" rtl="0">
              <a:spcBef>
                <a:spcPts val="0"/>
              </a:spcBef>
              <a:spcAft>
                <a:spcPts val="0"/>
              </a:spcAft>
              <a:buSzPts val="2400"/>
              <a:buChar char="●"/>
            </a:pPr>
            <a:r>
              <a:rPr lang="en" sz="2400"/>
              <a:t>Advantages and Challenges</a:t>
            </a:r>
            <a:endParaRPr sz="2400"/>
          </a:p>
          <a:p>
            <a:pPr indent="0" lvl="0" marL="0" rtl="0">
              <a:spcBef>
                <a:spcPts val="1600"/>
              </a:spcBef>
              <a:spcAft>
                <a:spcPts val="1600"/>
              </a:spcAft>
              <a:buNone/>
            </a:pPr>
            <a:r>
              <a:t/>
            </a:r>
            <a:endParaRPr/>
          </a:p>
        </p:txBody>
      </p:sp>
      <p:pic>
        <p:nvPicPr>
          <p:cNvPr id="187" name="Shape 187"/>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652725" y="634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Deployment Diagram</a:t>
            </a:r>
            <a:endParaRPr/>
          </a:p>
        </p:txBody>
      </p:sp>
      <p:pic>
        <p:nvPicPr>
          <p:cNvPr id="193" name="Shape 193"/>
          <p:cNvPicPr preferRelativeResize="0"/>
          <p:nvPr/>
        </p:nvPicPr>
        <p:blipFill>
          <a:blip r:embed="rId4">
            <a:alphaModFix/>
          </a:blip>
          <a:stretch>
            <a:fillRect/>
          </a:stretch>
        </p:blipFill>
        <p:spPr>
          <a:xfrm>
            <a:off x="8246275" y="0"/>
            <a:ext cx="897725" cy="897725"/>
          </a:xfrm>
          <a:prstGeom prst="rect">
            <a:avLst/>
          </a:prstGeom>
          <a:noFill/>
          <a:ln>
            <a:noFill/>
          </a:ln>
        </p:spPr>
      </p:pic>
      <p:pic>
        <p:nvPicPr>
          <p:cNvPr id="194" name="Shape 194"/>
          <p:cNvPicPr preferRelativeResize="0"/>
          <p:nvPr/>
        </p:nvPicPr>
        <p:blipFill>
          <a:blip r:embed="rId5">
            <a:alphaModFix/>
          </a:blip>
          <a:stretch>
            <a:fillRect/>
          </a:stretch>
        </p:blipFill>
        <p:spPr>
          <a:xfrm>
            <a:off x="152400" y="1474875"/>
            <a:ext cx="8839202" cy="28802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729450" y="5856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Configuration</a:t>
            </a:r>
            <a:endParaRPr/>
          </a:p>
        </p:txBody>
      </p:sp>
      <p:sp>
        <p:nvSpPr>
          <p:cNvPr id="200" name="Shape 200"/>
          <p:cNvSpPr txBox="1"/>
          <p:nvPr>
            <p:ph idx="1" type="body"/>
          </p:nvPr>
        </p:nvSpPr>
        <p:spPr>
          <a:xfrm>
            <a:off x="202875" y="1441200"/>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Input Channel</a:t>
            </a:r>
            <a:endParaRPr sz="1800"/>
          </a:p>
          <a:p>
            <a:pPr indent="-342900" lvl="0" marL="457200" rtl="0">
              <a:spcBef>
                <a:spcPts val="0"/>
              </a:spcBef>
              <a:spcAft>
                <a:spcPts val="0"/>
              </a:spcAft>
              <a:buSzPts val="1800"/>
              <a:buChar char="●"/>
            </a:pPr>
            <a:r>
              <a:rPr lang="en" sz="1800"/>
              <a:t>Output Channel</a:t>
            </a:r>
            <a:endParaRPr sz="1800"/>
          </a:p>
          <a:p>
            <a:pPr indent="-342900" lvl="0" marL="457200" rtl="0">
              <a:spcBef>
                <a:spcPts val="0"/>
              </a:spcBef>
              <a:spcAft>
                <a:spcPts val="0"/>
              </a:spcAft>
              <a:buSzPts val="1800"/>
              <a:buChar char="●"/>
            </a:pPr>
            <a:r>
              <a:rPr lang="en" sz="1800"/>
              <a:t>Database Index</a:t>
            </a:r>
            <a:endParaRPr sz="1800"/>
          </a:p>
          <a:p>
            <a:pPr indent="-342900" lvl="0" marL="457200" rtl="0">
              <a:spcBef>
                <a:spcPts val="0"/>
              </a:spcBef>
              <a:spcAft>
                <a:spcPts val="0"/>
              </a:spcAft>
              <a:buSzPts val="1800"/>
              <a:buChar char="●"/>
            </a:pPr>
            <a:r>
              <a:rPr lang="en" sz="1800"/>
              <a:t>Database Document type</a:t>
            </a:r>
            <a:endParaRPr sz="1800"/>
          </a:p>
          <a:p>
            <a:pPr indent="-342900" lvl="0" marL="457200" rtl="0">
              <a:spcBef>
                <a:spcPts val="0"/>
              </a:spcBef>
              <a:spcAft>
                <a:spcPts val="0"/>
              </a:spcAft>
              <a:buSzPts val="1800"/>
              <a:buChar char="●"/>
            </a:pPr>
            <a:r>
              <a:rPr lang="en" sz="1800"/>
              <a:t>The running process</a:t>
            </a:r>
            <a:endParaRPr sz="1800"/>
          </a:p>
          <a:p>
            <a:pPr indent="-342900" lvl="0" marL="457200" rtl="0">
              <a:spcBef>
                <a:spcPts val="0"/>
              </a:spcBef>
              <a:spcAft>
                <a:spcPts val="0"/>
              </a:spcAft>
              <a:buSzPts val="1800"/>
              <a:buChar char="●"/>
            </a:pPr>
            <a:r>
              <a:rPr lang="en" sz="1800"/>
              <a:t>Kafka broker IP</a:t>
            </a:r>
            <a:endParaRPr sz="1800"/>
          </a:p>
          <a:p>
            <a:pPr indent="-342900" lvl="0" marL="457200">
              <a:spcBef>
                <a:spcPts val="0"/>
              </a:spcBef>
              <a:spcAft>
                <a:spcPts val="0"/>
              </a:spcAft>
              <a:buSzPts val="1800"/>
              <a:buChar char="●"/>
            </a:pPr>
            <a:r>
              <a:rPr lang="en" sz="1800"/>
              <a:t>Elasticsearch IP</a:t>
            </a:r>
            <a:endParaRPr sz="1800"/>
          </a:p>
        </p:txBody>
      </p:sp>
      <p:pic>
        <p:nvPicPr>
          <p:cNvPr id="201" name="Shape 201"/>
          <p:cNvPicPr preferRelativeResize="0"/>
          <p:nvPr/>
        </p:nvPicPr>
        <p:blipFill>
          <a:blip r:embed="rId4">
            <a:alphaModFix/>
          </a:blip>
          <a:stretch>
            <a:fillRect/>
          </a:stretch>
        </p:blipFill>
        <p:spPr>
          <a:xfrm>
            <a:off x="8246275" y="0"/>
            <a:ext cx="897725" cy="897725"/>
          </a:xfrm>
          <a:prstGeom prst="rect">
            <a:avLst/>
          </a:prstGeom>
          <a:noFill/>
          <a:ln>
            <a:noFill/>
          </a:ln>
        </p:spPr>
      </p:pic>
      <p:pic>
        <p:nvPicPr>
          <p:cNvPr id="202" name="Shape 202"/>
          <p:cNvPicPr preferRelativeResize="0"/>
          <p:nvPr/>
        </p:nvPicPr>
        <p:blipFill>
          <a:blip r:embed="rId5">
            <a:alphaModFix/>
          </a:blip>
          <a:stretch>
            <a:fillRect/>
          </a:stretch>
        </p:blipFill>
        <p:spPr>
          <a:xfrm>
            <a:off x="3525625" y="1323275"/>
            <a:ext cx="5437826" cy="3322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p:nvPr/>
        </p:nvSpPr>
        <p:spPr>
          <a:xfrm>
            <a:off x="1773025" y="3117822"/>
            <a:ext cx="5659200" cy="866400"/>
          </a:xfrm>
          <a:prstGeom prst="rect">
            <a:avLst/>
          </a:prstGeom>
          <a:solidFill>
            <a:srgbClr val="FFFFFF"/>
          </a:solidFill>
          <a:ln cap="flat" cmpd="sng" w="9525">
            <a:solidFill>
              <a:schemeClr val="dk2"/>
            </a:solidFill>
            <a:prstDash val="dash"/>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208" name="Shape 208"/>
          <p:cNvSpPr txBox="1"/>
          <p:nvPr>
            <p:ph type="title"/>
          </p:nvPr>
        </p:nvSpPr>
        <p:spPr>
          <a:xfrm>
            <a:off x="652725" y="634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Streaming &amp; Processing</a:t>
            </a:r>
            <a:endParaRPr/>
          </a:p>
        </p:txBody>
      </p:sp>
      <p:pic>
        <p:nvPicPr>
          <p:cNvPr id="209" name="Shape 209"/>
          <p:cNvPicPr preferRelativeResize="0"/>
          <p:nvPr/>
        </p:nvPicPr>
        <p:blipFill>
          <a:blip r:embed="rId3">
            <a:alphaModFix/>
          </a:blip>
          <a:stretch>
            <a:fillRect/>
          </a:stretch>
        </p:blipFill>
        <p:spPr>
          <a:xfrm>
            <a:off x="8246275" y="0"/>
            <a:ext cx="897725" cy="897725"/>
          </a:xfrm>
          <a:prstGeom prst="rect">
            <a:avLst/>
          </a:prstGeom>
          <a:noFill/>
          <a:ln>
            <a:noFill/>
          </a:ln>
        </p:spPr>
      </p:pic>
      <p:sp>
        <p:nvSpPr>
          <p:cNvPr id="210" name="Shape 210"/>
          <p:cNvSpPr/>
          <p:nvPr/>
        </p:nvSpPr>
        <p:spPr>
          <a:xfrm>
            <a:off x="1958341" y="1646938"/>
            <a:ext cx="1622400" cy="291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Zookeeper -1</a:t>
            </a:r>
            <a:endParaRPr sz="1100"/>
          </a:p>
        </p:txBody>
      </p:sp>
      <p:sp>
        <p:nvSpPr>
          <p:cNvPr id="211" name="Shape 211"/>
          <p:cNvSpPr/>
          <p:nvPr/>
        </p:nvSpPr>
        <p:spPr>
          <a:xfrm>
            <a:off x="1973600" y="3301454"/>
            <a:ext cx="1547400" cy="53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Kafka Broker 1</a:t>
            </a:r>
            <a:endParaRPr sz="1100"/>
          </a:p>
        </p:txBody>
      </p:sp>
      <p:cxnSp>
        <p:nvCxnSpPr>
          <p:cNvPr id="212" name="Shape 212"/>
          <p:cNvCxnSpPr/>
          <p:nvPr/>
        </p:nvCxnSpPr>
        <p:spPr>
          <a:xfrm flipH="1" rot="10800000">
            <a:off x="2174100" y="1938854"/>
            <a:ext cx="22200" cy="1362600"/>
          </a:xfrm>
          <a:prstGeom prst="straightConnector1">
            <a:avLst/>
          </a:prstGeom>
          <a:noFill/>
          <a:ln cap="flat" cmpd="sng" w="9525">
            <a:solidFill>
              <a:schemeClr val="dk2"/>
            </a:solidFill>
            <a:prstDash val="solid"/>
            <a:round/>
            <a:headEnd len="lg" w="lg" type="none"/>
            <a:tailEnd len="lg" w="lg" type="triangle"/>
          </a:ln>
        </p:spPr>
      </p:cxnSp>
      <p:sp>
        <p:nvSpPr>
          <p:cNvPr id="213" name="Shape 213"/>
          <p:cNvSpPr/>
          <p:nvPr/>
        </p:nvSpPr>
        <p:spPr>
          <a:xfrm>
            <a:off x="3787291" y="1646938"/>
            <a:ext cx="1622400" cy="291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Zookeeper -2</a:t>
            </a:r>
            <a:endParaRPr sz="1100"/>
          </a:p>
        </p:txBody>
      </p:sp>
      <p:sp>
        <p:nvSpPr>
          <p:cNvPr id="214" name="Shape 214"/>
          <p:cNvSpPr/>
          <p:nvPr/>
        </p:nvSpPr>
        <p:spPr>
          <a:xfrm>
            <a:off x="3772438" y="3315054"/>
            <a:ext cx="1547400" cy="53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Kafka Broker 2</a:t>
            </a:r>
            <a:endParaRPr sz="1100"/>
          </a:p>
        </p:txBody>
      </p:sp>
      <p:sp>
        <p:nvSpPr>
          <p:cNvPr id="215" name="Shape 215"/>
          <p:cNvSpPr/>
          <p:nvPr/>
        </p:nvSpPr>
        <p:spPr>
          <a:xfrm>
            <a:off x="5734366" y="1646938"/>
            <a:ext cx="1622400" cy="291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Zookeeper -3</a:t>
            </a:r>
            <a:endParaRPr sz="1100"/>
          </a:p>
        </p:txBody>
      </p:sp>
      <p:sp>
        <p:nvSpPr>
          <p:cNvPr id="216" name="Shape 216"/>
          <p:cNvSpPr/>
          <p:nvPr/>
        </p:nvSpPr>
        <p:spPr>
          <a:xfrm>
            <a:off x="5771863" y="3301454"/>
            <a:ext cx="1547400" cy="53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Kafka Broker 3</a:t>
            </a:r>
            <a:endParaRPr sz="1100"/>
          </a:p>
        </p:txBody>
      </p:sp>
      <p:cxnSp>
        <p:nvCxnSpPr>
          <p:cNvPr id="217" name="Shape 217"/>
          <p:cNvCxnSpPr/>
          <p:nvPr/>
        </p:nvCxnSpPr>
        <p:spPr>
          <a:xfrm rot="10800000">
            <a:off x="7118713" y="1938854"/>
            <a:ext cx="0" cy="1362600"/>
          </a:xfrm>
          <a:prstGeom prst="straightConnector1">
            <a:avLst/>
          </a:prstGeom>
          <a:noFill/>
          <a:ln cap="flat" cmpd="sng" w="9525">
            <a:solidFill>
              <a:srgbClr val="0000FF"/>
            </a:solidFill>
            <a:prstDash val="solid"/>
            <a:round/>
            <a:headEnd len="lg" w="lg" type="none"/>
            <a:tailEnd len="lg" w="lg" type="triangle"/>
          </a:ln>
        </p:spPr>
      </p:cxnSp>
      <p:cxnSp>
        <p:nvCxnSpPr>
          <p:cNvPr id="218" name="Shape 218"/>
          <p:cNvCxnSpPr>
            <a:stCxn id="210" idx="2"/>
            <a:endCxn id="214" idx="0"/>
          </p:cNvCxnSpPr>
          <p:nvPr/>
        </p:nvCxnSpPr>
        <p:spPr>
          <a:xfrm flipH="1" rot="-5400000">
            <a:off x="2969791" y="1738588"/>
            <a:ext cx="1376100" cy="1776600"/>
          </a:xfrm>
          <a:prstGeom prst="bentConnector3">
            <a:avLst>
              <a:gd fmla="val 50004" name="adj1"/>
            </a:avLst>
          </a:prstGeom>
          <a:noFill/>
          <a:ln cap="flat" cmpd="sng" w="9525">
            <a:solidFill>
              <a:srgbClr val="6AA84F"/>
            </a:solidFill>
            <a:prstDash val="solid"/>
            <a:round/>
            <a:headEnd len="lg" w="lg" type="stealth"/>
            <a:tailEnd len="lg" w="lg" type="none"/>
          </a:ln>
        </p:spPr>
      </p:cxnSp>
      <p:cxnSp>
        <p:nvCxnSpPr>
          <p:cNvPr id="219" name="Shape 219"/>
          <p:cNvCxnSpPr/>
          <p:nvPr/>
        </p:nvCxnSpPr>
        <p:spPr>
          <a:xfrm rot="10800000">
            <a:off x="4546138" y="1938854"/>
            <a:ext cx="0" cy="1362600"/>
          </a:xfrm>
          <a:prstGeom prst="straightConnector1">
            <a:avLst/>
          </a:prstGeom>
          <a:noFill/>
          <a:ln cap="flat" cmpd="sng" w="9525">
            <a:solidFill>
              <a:srgbClr val="6AA84F"/>
            </a:solidFill>
            <a:prstDash val="solid"/>
            <a:round/>
            <a:headEnd len="lg" w="lg" type="none"/>
            <a:tailEnd len="lg" w="lg" type="triangle"/>
          </a:ln>
        </p:spPr>
      </p:cxnSp>
      <p:cxnSp>
        <p:nvCxnSpPr>
          <p:cNvPr id="220" name="Shape 220"/>
          <p:cNvCxnSpPr>
            <a:stCxn id="214" idx="0"/>
            <a:endCxn id="215" idx="2"/>
          </p:cNvCxnSpPr>
          <p:nvPr/>
        </p:nvCxnSpPr>
        <p:spPr>
          <a:xfrm rot="-5400000">
            <a:off x="4857838" y="1627254"/>
            <a:ext cx="1376100" cy="1999500"/>
          </a:xfrm>
          <a:prstGeom prst="bentConnector3">
            <a:avLst>
              <a:gd fmla="val 50004" name="adj1"/>
            </a:avLst>
          </a:prstGeom>
          <a:noFill/>
          <a:ln cap="flat" cmpd="sng" w="9525">
            <a:solidFill>
              <a:srgbClr val="6AA84F"/>
            </a:solidFill>
            <a:prstDash val="solid"/>
            <a:round/>
            <a:headEnd len="lg" w="lg" type="none"/>
            <a:tailEnd len="lg" w="lg" type="stealth"/>
          </a:ln>
        </p:spPr>
      </p:cxnSp>
      <p:cxnSp>
        <p:nvCxnSpPr>
          <p:cNvPr id="221" name="Shape 221"/>
          <p:cNvCxnSpPr/>
          <p:nvPr/>
        </p:nvCxnSpPr>
        <p:spPr>
          <a:xfrm flipH="1" rot="10800000">
            <a:off x="2171813" y="1934475"/>
            <a:ext cx="1815900" cy="1351200"/>
          </a:xfrm>
          <a:prstGeom prst="straightConnector1">
            <a:avLst/>
          </a:prstGeom>
          <a:noFill/>
          <a:ln cap="flat" cmpd="sng" w="9525">
            <a:solidFill>
              <a:schemeClr val="dk2"/>
            </a:solidFill>
            <a:prstDash val="solid"/>
            <a:round/>
            <a:headEnd len="lg" w="lg" type="none"/>
            <a:tailEnd len="lg" w="lg" type="triangle"/>
          </a:ln>
        </p:spPr>
      </p:cxnSp>
      <p:cxnSp>
        <p:nvCxnSpPr>
          <p:cNvPr id="222" name="Shape 222"/>
          <p:cNvCxnSpPr>
            <a:endCxn id="215" idx="2"/>
          </p:cNvCxnSpPr>
          <p:nvPr/>
        </p:nvCxnSpPr>
        <p:spPr>
          <a:xfrm flipH="1" rot="10800000">
            <a:off x="2180266" y="1938838"/>
            <a:ext cx="4365300" cy="1363800"/>
          </a:xfrm>
          <a:prstGeom prst="straightConnector1">
            <a:avLst/>
          </a:prstGeom>
          <a:noFill/>
          <a:ln cap="flat" cmpd="sng" w="9525">
            <a:solidFill>
              <a:schemeClr val="dk2"/>
            </a:solidFill>
            <a:prstDash val="solid"/>
            <a:round/>
            <a:headEnd len="lg" w="lg" type="none"/>
            <a:tailEnd len="lg" w="lg" type="triangle"/>
          </a:ln>
        </p:spPr>
      </p:cxnSp>
      <p:cxnSp>
        <p:nvCxnSpPr>
          <p:cNvPr id="223" name="Shape 223"/>
          <p:cNvCxnSpPr/>
          <p:nvPr/>
        </p:nvCxnSpPr>
        <p:spPr>
          <a:xfrm rot="10800000">
            <a:off x="5043213" y="1985100"/>
            <a:ext cx="2069400" cy="1283700"/>
          </a:xfrm>
          <a:prstGeom prst="straightConnector1">
            <a:avLst/>
          </a:prstGeom>
          <a:noFill/>
          <a:ln cap="flat" cmpd="sng" w="9525">
            <a:solidFill>
              <a:srgbClr val="0000FF"/>
            </a:solidFill>
            <a:prstDash val="solid"/>
            <a:round/>
            <a:headEnd len="lg" w="lg" type="none"/>
            <a:tailEnd len="lg" w="lg" type="triangle"/>
          </a:ln>
        </p:spPr>
      </p:cxnSp>
      <p:cxnSp>
        <p:nvCxnSpPr>
          <p:cNvPr id="224" name="Shape 224"/>
          <p:cNvCxnSpPr/>
          <p:nvPr/>
        </p:nvCxnSpPr>
        <p:spPr>
          <a:xfrm rot="10800000">
            <a:off x="3210513" y="1959675"/>
            <a:ext cx="3902100" cy="1326000"/>
          </a:xfrm>
          <a:prstGeom prst="straightConnector1">
            <a:avLst/>
          </a:prstGeom>
          <a:noFill/>
          <a:ln cap="flat" cmpd="sng" w="9525">
            <a:solidFill>
              <a:srgbClr val="0000FF"/>
            </a:solidFill>
            <a:prstDash val="solid"/>
            <a:round/>
            <a:headEnd len="lg" w="lg" type="none"/>
            <a:tailEnd len="lg" w="lg" type="triangle"/>
          </a:ln>
        </p:spPr>
      </p:cxnSp>
      <p:grpSp>
        <p:nvGrpSpPr>
          <p:cNvPr id="225" name="Shape 225"/>
          <p:cNvGrpSpPr/>
          <p:nvPr/>
        </p:nvGrpSpPr>
        <p:grpSpPr>
          <a:xfrm>
            <a:off x="449888" y="2613735"/>
            <a:ext cx="1085675" cy="663863"/>
            <a:chOff x="598242" y="3133775"/>
            <a:chExt cx="1368900" cy="822325"/>
          </a:xfrm>
        </p:grpSpPr>
        <p:sp>
          <p:nvSpPr>
            <p:cNvPr id="226" name="Shape 226"/>
            <p:cNvSpPr/>
            <p:nvPr/>
          </p:nvSpPr>
          <p:spPr>
            <a:xfrm>
              <a:off x="598242" y="3133775"/>
              <a:ext cx="1368900" cy="36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Producer </a:t>
              </a:r>
              <a:r>
                <a:rPr lang="en" sz="1100"/>
                <a:t>1</a:t>
              </a:r>
              <a:endParaRPr sz="1100"/>
            </a:p>
          </p:txBody>
        </p:sp>
        <p:sp>
          <p:nvSpPr>
            <p:cNvPr id="227" name="Shape 227"/>
            <p:cNvSpPr/>
            <p:nvPr/>
          </p:nvSpPr>
          <p:spPr>
            <a:xfrm>
              <a:off x="598242" y="3594600"/>
              <a:ext cx="1368900" cy="36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Producer </a:t>
              </a:r>
              <a:r>
                <a:rPr lang="en" sz="1100"/>
                <a:t>2</a:t>
              </a:r>
              <a:endParaRPr sz="1100"/>
            </a:p>
          </p:txBody>
        </p:sp>
      </p:grpSp>
      <p:sp>
        <p:nvSpPr>
          <p:cNvPr id="228" name="Shape 228"/>
          <p:cNvSpPr/>
          <p:nvPr/>
        </p:nvSpPr>
        <p:spPr>
          <a:xfrm>
            <a:off x="461213" y="3692335"/>
            <a:ext cx="1085700" cy="291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Producer n</a:t>
            </a:r>
            <a:endParaRPr sz="1100"/>
          </a:p>
        </p:txBody>
      </p:sp>
      <p:grpSp>
        <p:nvGrpSpPr>
          <p:cNvPr id="229" name="Shape 229"/>
          <p:cNvGrpSpPr/>
          <p:nvPr/>
        </p:nvGrpSpPr>
        <p:grpSpPr>
          <a:xfrm>
            <a:off x="7857313" y="2689785"/>
            <a:ext cx="1085675" cy="663863"/>
            <a:chOff x="598242" y="3133775"/>
            <a:chExt cx="1368900" cy="822325"/>
          </a:xfrm>
        </p:grpSpPr>
        <p:sp>
          <p:nvSpPr>
            <p:cNvPr id="230" name="Shape 230"/>
            <p:cNvSpPr/>
            <p:nvPr/>
          </p:nvSpPr>
          <p:spPr>
            <a:xfrm>
              <a:off x="598242" y="3133775"/>
              <a:ext cx="1368900" cy="36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Consumer</a:t>
              </a:r>
              <a:r>
                <a:rPr lang="en" sz="1100"/>
                <a:t> 1</a:t>
              </a:r>
              <a:endParaRPr sz="1100"/>
            </a:p>
          </p:txBody>
        </p:sp>
        <p:sp>
          <p:nvSpPr>
            <p:cNvPr id="231" name="Shape 231"/>
            <p:cNvSpPr/>
            <p:nvPr/>
          </p:nvSpPr>
          <p:spPr>
            <a:xfrm>
              <a:off x="598242" y="3594600"/>
              <a:ext cx="1368900" cy="36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Consumer </a:t>
              </a:r>
              <a:r>
                <a:rPr lang="en" sz="1100"/>
                <a:t>2</a:t>
              </a:r>
              <a:endParaRPr sz="1100"/>
            </a:p>
          </p:txBody>
        </p:sp>
      </p:grpSp>
      <p:sp>
        <p:nvSpPr>
          <p:cNvPr id="232" name="Shape 232"/>
          <p:cNvSpPr/>
          <p:nvPr/>
        </p:nvSpPr>
        <p:spPr>
          <a:xfrm>
            <a:off x="7868638" y="3768385"/>
            <a:ext cx="1085700" cy="291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Consumer </a:t>
            </a:r>
            <a:r>
              <a:rPr lang="en" sz="1100"/>
              <a:t>n</a:t>
            </a:r>
            <a:endParaRPr sz="1100"/>
          </a:p>
        </p:txBody>
      </p:sp>
      <p:cxnSp>
        <p:nvCxnSpPr>
          <p:cNvPr id="233" name="Shape 233"/>
          <p:cNvCxnSpPr/>
          <p:nvPr/>
        </p:nvCxnSpPr>
        <p:spPr>
          <a:xfrm>
            <a:off x="1535475" y="2759722"/>
            <a:ext cx="262800" cy="800100"/>
          </a:xfrm>
          <a:prstGeom prst="straightConnector1">
            <a:avLst/>
          </a:prstGeom>
          <a:noFill/>
          <a:ln cap="flat" cmpd="sng" w="9525">
            <a:solidFill>
              <a:schemeClr val="dk2"/>
            </a:solidFill>
            <a:prstDash val="solid"/>
            <a:round/>
            <a:headEnd len="lg" w="lg" type="none"/>
            <a:tailEnd len="lg" w="lg" type="triangle"/>
          </a:ln>
        </p:spPr>
      </p:cxnSp>
      <p:cxnSp>
        <p:nvCxnSpPr>
          <p:cNvPr id="234" name="Shape 234"/>
          <p:cNvCxnSpPr>
            <a:stCxn id="227" idx="3"/>
            <a:endCxn id="207" idx="1"/>
          </p:cNvCxnSpPr>
          <p:nvPr/>
        </p:nvCxnSpPr>
        <p:spPr>
          <a:xfrm>
            <a:off x="1535562" y="3131678"/>
            <a:ext cx="237600" cy="419400"/>
          </a:xfrm>
          <a:prstGeom prst="straightConnector1">
            <a:avLst/>
          </a:prstGeom>
          <a:noFill/>
          <a:ln cap="flat" cmpd="sng" w="9525">
            <a:solidFill>
              <a:schemeClr val="dk2"/>
            </a:solidFill>
            <a:prstDash val="solid"/>
            <a:round/>
            <a:headEnd len="lg" w="lg" type="none"/>
            <a:tailEnd len="lg" w="lg" type="triangle"/>
          </a:ln>
        </p:spPr>
      </p:cxnSp>
      <p:cxnSp>
        <p:nvCxnSpPr>
          <p:cNvPr id="235" name="Shape 235"/>
          <p:cNvCxnSpPr>
            <a:stCxn id="228" idx="3"/>
            <a:endCxn id="207" idx="1"/>
          </p:cNvCxnSpPr>
          <p:nvPr/>
        </p:nvCxnSpPr>
        <p:spPr>
          <a:xfrm flipH="1" rot="10800000">
            <a:off x="1546913" y="3550885"/>
            <a:ext cx="226200" cy="287400"/>
          </a:xfrm>
          <a:prstGeom prst="straightConnector1">
            <a:avLst/>
          </a:prstGeom>
          <a:noFill/>
          <a:ln cap="flat" cmpd="sng" w="9525">
            <a:solidFill>
              <a:schemeClr val="dk2"/>
            </a:solidFill>
            <a:prstDash val="solid"/>
            <a:round/>
            <a:headEnd len="lg" w="lg" type="none"/>
            <a:tailEnd len="lg" w="lg" type="triangle"/>
          </a:ln>
        </p:spPr>
      </p:cxnSp>
      <p:cxnSp>
        <p:nvCxnSpPr>
          <p:cNvPr id="236" name="Shape 236"/>
          <p:cNvCxnSpPr>
            <a:stCxn id="230" idx="1"/>
            <a:endCxn id="207" idx="3"/>
          </p:cNvCxnSpPr>
          <p:nvPr/>
        </p:nvCxnSpPr>
        <p:spPr>
          <a:xfrm flipH="1">
            <a:off x="7432213" y="2835704"/>
            <a:ext cx="425100" cy="715200"/>
          </a:xfrm>
          <a:prstGeom prst="straightConnector1">
            <a:avLst/>
          </a:prstGeom>
          <a:noFill/>
          <a:ln cap="flat" cmpd="sng" w="9525">
            <a:solidFill>
              <a:schemeClr val="dk2"/>
            </a:solidFill>
            <a:prstDash val="solid"/>
            <a:round/>
            <a:headEnd len="lg" w="lg" type="none"/>
            <a:tailEnd len="lg" w="lg" type="triangle"/>
          </a:ln>
        </p:spPr>
      </p:cxnSp>
      <p:cxnSp>
        <p:nvCxnSpPr>
          <p:cNvPr id="237" name="Shape 237"/>
          <p:cNvCxnSpPr>
            <a:stCxn id="231" idx="1"/>
            <a:endCxn id="207" idx="3"/>
          </p:cNvCxnSpPr>
          <p:nvPr/>
        </p:nvCxnSpPr>
        <p:spPr>
          <a:xfrm flipH="1">
            <a:off x="7432213" y="3207728"/>
            <a:ext cx="425100" cy="343200"/>
          </a:xfrm>
          <a:prstGeom prst="straightConnector1">
            <a:avLst/>
          </a:prstGeom>
          <a:noFill/>
          <a:ln cap="flat" cmpd="sng" w="9525">
            <a:solidFill>
              <a:schemeClr val="dk2"/>
            </a:solidFill>
            <a:prstDash val="solid"/>
            <a:round/>
            <a:headEnd len="lg" w="lg" type="none"/>
            <a:tailEnd len="lg" w="lg" type="triangle"/>
          </a:ln>
        </p:spPr>
      </p:cxnSp>
      <p:cxnSp>
        <p:nvCxnSpPr>
          <p:cNvPr id="238" name="Shape 238"/>
          <p:cNvCxnSpPr>
            <a:stCxn id="232" idx="1"/>
            <a:endCxn id="207" idx="3"/>
          </p:cNvCxnSpPr>
          <p:nvPr/>
        </p:nvCxnSpPr>
        <p:spPr>
          <a:xfrm rot="10800000">
            <a:off x="7432138" y="3551035"/>
            <a:ext cx="436500" cy="363300"/>
          </a:xfrm>
          <a:prstGeom prst="straightConnector1">
            <a:avLst/>
          </a:prstGeom>
          <a:noFill/>
          <a:ln cap="flat" cmpd="sng" w="9525">
            <a:solidFill>
              <a:schemeClr val="dk2"/>
            </a:solidFill>
            <a:prstDash val="solid"/>
            <a:round/>
            <a:headEnd len="lg" w="lg" type="none"/>
            <a:tailEnd len="lg" w="lg" type="triangle"/>
          </a:ln>
        </p:spPr>
      </p:cxnSp>
      <p:sp>
        <p:nvSpPr>
          <p:cNvPr id="239" name="Shape 239"/>
          <p:cNvSpPr txBox="1"/>
          <p:nvPr/>
        </p:nvSpPr>
        <p:spPr>
          <a:xfrm>
            <a:off x="251250" y="4400975"/>
            <a:ext cx="8641500" cy="41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CC0000"/>
                </a:solidFill>
              </a:rPr>
              <a:t>*Producer API	*Consumer API	 *Stream API	*Connector API</a:t>
            </a:r>
            <a:endParaRPr>
              <a:solidFill>
                <a:srgbClr val="CC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652725" y="634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ElasticSearch</a:t>
            </a:r>
            <a:endParaRPr/>
          </a:p>
        </p:txBody>
      </p:sp>
      <p:pic>
        <p:nvPicPr>
          <p:cNvPr id="245" name="Shape 245"/>
          <p:cNvPicPr preferRelativeResize="0"/>
          <p:nvPr/>
        </p:nvPicPr>
        <p:blipFill>
          <a:blip r:embed="rId3">
            <a:alphaModFix/>
          </a:blip>
          <a:stretch>
            <a:fillRect/>
          </a:stretch>
        </p:blipFill>
        <p:spPr>
          <a:xfrm>
            <a:off x="8246275" y="0"/>
            <a:ext cx="897725" cy="897725"/>
          </a:xfrm>
          <a:prstGeom prst="rect">
            <a:avLst/>
          </a:prstGeom>
          <a:noFill/>
          <a:ln>
            <a:noFill/>
          </a:ln>
        </p:spPr>
      </p:pic>
      <p:sp>
        <p:nvSpPr>
          <p:cNvPr id="246" name="Shape 246"/>
          <p:cNvSpPr/>
          <p:nvPr/>
        </p:nvSpPr>
        <p:spPr>
          <a:xfrm>
            <a:off x="3147452" y="1605479"/>
            <a:ext cx="2023800" cy="37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Master Node</a:t>
            </a:r>
            <a:br>
              <a:rPr lang="en" sz="1100"/>
            </a:br>
            <a:r>
              <a:rPr lang="en" sz="1100"/>
              <a:t>141.40.254.142</a:t>
            </a:r>
            <a:endParaRPr sz="1100"/>
          </a:p>
        </p:txBody>
      </p:sp>
      <p:sp>
        <p:nvSpPr>
          <p:cNvPr id="247" name="Shape 247"/>
          <p:cNvSpPr/>
          <p:nvPr/>
        </p:nvSpPr>
        <p:spPr>
          <a:xfrm>
            <a:off x="1384877" y="3168204"/>
            <a:ext cx="2023800" cy="37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Slave Data</a:t>
            </a:r>
            <a:r>
              <a:rPr lang="en" sz="1100"/>
              <a:t> Node</a:t>
            </a:r>
            <a:br>
              <a:rPr lang="en" sz="1100"/>
            </a:br>
            <a:r>
              <a:rPr lang="en" sz="1100"/>
              <a:t>141.40.254.38</a:t>
            </a:r>
            <a:endParaRPr sz="1100"/>
          </a:p>
        </p:txBody>
      </p:sp>
      <p:sp>
        <p:nvSpPr>
          <p:cNvPr id="248" name="Shape 248"/>
          <p:cNvSpPr/>
          <p:nvPr/>
        </p:nvSpPr>
        <p:spPr>
          <a:xfrm>
            <a:off x="4828002" y="3168204"/>
            <a:ext cx="2023800" cy="37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Slave Data</a:t>
            </a:r>
            <a:r>
              <a:rPr lang="en" sz="1100"/>
              <a:t> Node</a:t>
            </a:r>
            <a:br>
              <a:rPr lang="en" sz="1100"/>
            </a:br>
            <a:r>
              <a:rPr lang="en" sz="1100"/>
              <a:t>141.40.254.147</a:t>
            </a:r>
            <a:endParaRPr sz="1100"/>
          </a:p>
        </p:txBody>
      </p:sp>
      <p:cxnSp>
        <p:nvCxnSpPr>
          <p:cNvPr id="249" name="Shape 249"/>
          <p:cNvCxnSpPr>
            <a:stCxn id="247" idx="0"/>
          </p:cNvCxnSpPr>
          <p:nvPr/>
        </p:nvCxnSpPr>
        <p:spPr>
          <a:xfrm flipH="1" rot="10800000">
            <a:off x="2396777" y="2004804"/>
            <a:ext cx="1357200" cy="1163400"/>
          </a:xfrm>
          <a:prstGeom prst="straightConnector1">
            <a:avLst/>
          </a:prstGeom>
          <a:noFill/>
          <a:ln cap="flat" cmpd="sng" w="9525">
            <a:solidFill>
              <a:schemeClr val="dk2"/>
            </a:solidFill>
            <a:prstDash val="solid"/>
            <a:round/>
            <a:headEnd len="lg" w="lg" type="none"/>
            <a:tailEnd len="lg" w="lg" type="none"/>
          </a:ln>
        </p:spPr>
      </p:cxnSp>
      <p:cxnSp>
        <p:nvCxnSpPr>
          <p:cNvPr id="250" name="Shape 250"/>
          <p:cNvCxnSpPr>
            <a:stCxn id="248" idx="0"/>
          </p:cNvCxnSpPr>
          <p:nvPr/>
        </p:nvCxnSpPr>
        <p:spPr>
          <a:xfrm rot="10800000">
            <a:off x="4645602" y="1984104"/>
            <a:ext cx="1194300" cy="1184100"/>
          </a:xfrm>
          <a:prstGeom prst="straightConnector1">
            <a:avLst/>
          </a:prstGeom>
          <a:noFill/>
          <a:ln cap="flat" cmpd="sng" w="9525">
            <a:solidFill>
              <a:schemeClr val="dk2"/>
            </a:solidFill>
            <a:prstDash val="solid"/>
            <a:round/>
            <a:headEnd len="lg" w="lg" type="none"/>
            <a:tailEnd len="lg" w="lg" type="none"/>
          </a:ln>
        </p:spPr>
      </p:cxnSp>
      <p:sp>
        <p:nvSpPr>
          <p:cNvPr id="251" name="Shape 251"/>
          <p:cNvSpPr txBox="1"/>
          <p:nvPr/>
        </p:nvSpPr>
        <p:spPr>
          <a:xfrm>
            <a:off x="7162175" y="1002425"/>
            <a:ext cx="1735200" cy="37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Ports: 9200/9300</a:t>
            </a:r>
            <a:endParaRPr/>
          </a:p>
        </p:txBody>
      </p:sp>
      <p:sp>
        <p:nvSpPr>
          <p:cNvPr id="252" name="Shape 252"/>
          <p:cNvSpPr/>
          <p:nvPr/>
        </p:nvSpPr>
        <p:spPr>
          <a:xfrm>
            <a:off x="7675101" y="1785525"/>
            <a:ext cx="1133100" cy="378600"/>
          </a:xfrm>
          <a:prstGeom prst="rect">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Index</a:t>
            </a:r>
            <a:endParaRPr sz="1100"/>
          </a:p>
        </p:txBody>
      </p:sp>
      <p:sp>
        <p:nvSpPr>
          <p:cNvPr id="253" name="Shape 253"/>
          <p:cNvSpPr/>
          <p:nvPr/>
        </p:nvSpPr>
        <p:spPr>
          <a:xfrm>
            <a:off x="7675101" y="2568625"/>
            <a:ext cx="1133100" cy="378600"/>
          </a:xfrm>
          <a:prstGeom prst="rect">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Shards</a:t>
            </a:r>
            <a:endParaRPr sz="1100"/>
          </a:p>
        </p:txBody>
      </p:sp>
      <p:sp>
        <p:nvSpPr>
          <p:cNvPr id="254" name="Shape 254"/>
          <p:cNvSpPr/>
          <p:nvPr/>
        </p:nvSpPr>
        <p:spPr>
          <a:xfrm>
            <a:off x="7675101" y="3369275"/>
            <a:ext cx="1133100" cy="378600"/>
          </a:xfrm>
          <a:prstGeom prst="rect">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Replicas</a:t>
            </a:r>
            <a:endParaRPr sz="1100"/>
          </a:p>
        </p:txBody>
      </p:sp>
      <p:cxnSp>
        <p:nvCxnSpPr>
          <p:cNvPr id="255" name="Shape 255"/>
          <p:cNvCxnSpPr>
            <a:stCxn id="252" idx="2"/>
            <a:endCxn id="253" idx="0"/>
          </p:cNvCxnSpPr>
          <p:nvPr/>
        </p:nvCxnSpPr>
        <p:spPr>
          <a:xfrm>
            <a:off x="8241651" y="2164125"/>
            <a:ext cx="0" cy="404400"/>
          </a:xfrm>
          <a:prstGeom prst="straightConnector1">
            <a:avLst/>
          </a:prstGeom>
          <a:noFill/>
          <a:ln cap="flat" cmpd="sng" w="9525">
            <a:solidFill>
              <a:schemeClr val="dk2"/>
            </a:solidFill>
            <a:prstDash val="solid"/>
            <a:round/>
            <a:headEnd len="lg" w="lg" type="none"/>
            <a:tailEnd len="lg" w="lg" type="none"/>
          </a:ln>
        </p:spPr>
      </p:cxnSp>
      <p:cxnSp>
        <p:nvCxnSpPr>
          <p:cNvPr id="256" name="Shape 256"/>
          <p:cNvCxnSpPr/>
          <p:nvPr/>
        </p:nvCxnSpPr>
        <p:spPr>
          <a:xfrm>
            <a:off x="8241651" y="2947225"/>
            <a:ext cx="0" cy="404400"/>
          </a:xfrm>
          <a:prstGeom prst="straightConnector1">
            <a:avLst/>
          </a:prstGeom>
          <a:noFill/>
          <a:ln cap="flat" cmpd="sng" w="9525">
            <a:solidFill>
              <a:schemeClr val="dk2"/>
            </a:solidFill>
            <a:prstDash val="solid"/>
            <a:round/>
            <a:headEnd len="lg" w="lg" type="none"/>
            <a:tailEnd len="lg" w="lg" type="none"/>
          </a:ln>
        </p:spPr>
      </p:cxnSp>
      <p:sp>
        <p:nvSpPr>
          <p:cNvPr id="257" name="Shape 257"/>
          <p:cNvSpPr txBox="1"/>
          <p:nvPr/>
        </p:nvSpPr>
        <p:spPr>
          <a:xfrm>
            <a:off x="292650" y="4113400"/>
            <a:ext cx="1995600" cy="629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CC0000"/>
                </a:solidFill>
              </a:rPr>
              <a:t>*Master Eligible Node</a:t>
            </a:r>
            <a:endParaRPr/>
          </a:p>
        </p:txBody>
      </p:sp>
      <p:sp>
        <p:nvSpPr>
          <p:cNvPr id="258" name="Shape 258"/>
          <p:cNvSpPr txBox="1"/>
          <p:nvPr/>
        </p:nvSpPr>
        <p:spPr>
          <a:xfrm>
            <a:off x="2350725" y="4113400"/>
            <a:ext cx="1449300" cy="629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CC0000"/>
                </a:solidFill>
              </a:rPr>
              <a:t>*Zen Discovery</a:t>
            </a:r>
            <a:endParaRPr/>
          </a:p>
        </p:txBody>
      </p:sp>
      <p:sp>
        <p:nvSpPr>
          <p:cNvPr id="259" name="Shape 259"/>
          <p:cNvSpPr txBox="1"/>
          <p:nvPr/>
        </p:nvSpPr>
        <p:spPr>
          <a:xfrm>
            <a:off x="3961450" y="4113400"/>
            <a:ext cx="1995600" cy="629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CC0000"/>
                </a:solidFill>
              </a:rPr>
              <a:t>*Election Process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1398900" y="1546550"/>
            <a:ext cx="2117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Advantages </a:t>
            </a:r>
            <a:endParaRPr/>
          </a:p>
          <a:p>
            <a:pPr indent="0" lvl="0" marL="0" rtl="0">
              <a:lnSpc>
                <a:spcPct val="115000"/>
              </a:lnSpc>
              <a:spcBef>
                <a:spcPts val="0"/>
              </a:spcBef>
              <a:spcAft>
                <a:spcPts val="1600"/>
              </a:spcAft>
              <a:buNone/>
            </a:pPr>
            <a:r>
              <a:t/>
            </a:r>
            <a:endParaRPr/>
          </a:p>
        </p:txBody>
      </p:sp>
      <p:sp>
        <p:nvSpPr>
          <p:cNvPr id="265" name="Shape 265"/>
          <p:cNvSpPr txBox="1"/>
          <p:nvPr>
            <p:ph idx="1" type="body"/>
          </p:nvPr>
        </p:nvSpPr>
        <p:spPr>
          <a:xfrm>
            <a:off x="729450" y="2081750"/>
            <a:ext cx="3686100" cy="2895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Fault Tolerance &amp; High Availability</a:t>
            </a:r>
            <a:endParaRPr sz="1800"/>
          </a:p>
          <a:p>
            <a:pPr indent="-342900" lvl="0" marL="457200" rtl="0">
              <a:spcBef>
                <a:spcPts val="0"/>
              </a:spcBef>
              <a:spcAft>
                <a:spcPts val="0"/>
              </a:spcAft>
              <a:buSzPts val="1800"/>
              <a:buChar char="●"/>
            </a:pPr>
            <a:r>
              <a:rPr lang="en" sz="1800"/>
              <a:t>Scalability of processing engines</a:t>
            </a:r>
            <a:endParaRPr sz="1800"/>
          </a:p>
          <a:p>
            <a:pPr indent="-342900" lvl="0" marL="457200" rtl="0">
              <a:spcBef>
                <a:spcPts val="0"/>
              </a:spcBef>
              <a:spcAft>
                <a:spcPts val="0"/>
              </a:spcAft>
              <a:buSzPts val="1800"/>
              <a:buChar char="●"/>
            </a:pPr>
            <a:r>
              <a:rPr lang="en" sz="1800"/>
              <a:t>Easy to deploy</a:t>
            </a:r>
            <a:endParaRPr sz="1800"/>
          </a:p>
          <a:p>
            <a:pPr indent="-342900" lvl="0" marL="457200" rtl="0">
              <a:spcBef>
                <a:spcPts val="0"/>
              </a:spcBef>
              <a:spcAft>
                <a:spcPts val="0"/>
              </a:spcAft>
              <a:buSzPts val="1800"/>
              <a:buChar char="●"/>
            </a:pPr>
            <a:r>
              <a:rPr lang="en" sz="1800"/>
              <a:t>Low cost</a:t>
            </a:r>
            <a:endParaRPr sz="1800"/>
          </a:p>
          <a:p>
            <a:pPr indent="-342900" lvl="0" marL="457200" rtl="0">
              <a:spcBef>
                <a:spcPts val="0"/>
              </a:spcBef>
              <a:spcAft>
                <a:spcPts val="0"/>
              </a:spcAft>
              <a:buSzPts val="1800"/>
              <a:buChar char="●"/>
            </a:pPr>
            <a:r>
              <a:rPr lang="en" sz="1800"/>
              <a:t>Flexibility via configuration files</a:t>
            </a:r>
            <a:endParaRPr sz="1800"/>
          </a:p>
        </p:txBody>
      </p:sp>
      <p:sp>
        <p:nvSpPr>
          <p:cNvPr id="266" name="Shape 266"/>
          <p:cNvSpPr txBox="1"/>
          <p:nvPr>
            <p:ph type="title"/>
          </p:nvPr>
        </p:nvSpPr>
        <p:spPr>
          <a:xfrm>
            <a:off x="5635625" y="1546550"/>
            <a:ext cx="2117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Challenges</a:t>
            </a:r>
            <a:endParaRPr/>
          </a:p>
          <a:p>
            <a:pPr indent="0" lvl="0" marL="0" rtl="0">
              <a:lnSpc>
                <a:spcPct val="115000"/>
              </a:lnSpc>
              <a:spcBef>
                <a:spcPts val="0"/>
              </a:spcBef>
              <a:spcAft>
                <a:spcPts val="1600"/>
              </a:spcAft>
              <a:buNone/>
            </a:pPr>
            <a:r>
              <a:t/>
            </a:r>
            <a:endParaRPr/>
          </a:p>
        </p:txBody>
      </p:sp>
      <p:sp>
        <p:nvSpPr>
          <p:cNvPr id="267" name="Shape 267"/>
          <p:cNvSpPr txBox="1"/>
          <p:nvPr>
            <p:ph idx="1" type="body"/>
          </p:nvPr>
        </p:nvSpPr>
        <p:spPr>
          <a:xfrm>
            <a:off x="4966175" y="2081750"/>
            <a:ext cx="3927900" cy="1796400"/>
          </a:xfrm>
          <a:prstGeom prst="rect">
            <a:avLst/>
          </a:prstGeom>
        </p:spPr>
        <p:txBody>
          <a:bodyPr anchorCtr="0" anchor="t" bIns="91425" lIns="91425" spcFirstLastPara="1" rIns="91425" wrap="square" tIns="91425">
            <a:noAutofit/>
          </a:bodyPr>
          <a:lstStyle/>
          <a:p>
            <a:pPr indent="-336550" lvl="0" marL="457200" rtl="0">
              <a:spcBef>
                <a:spcPts val="0"/>
              </a:spcBef>
              <a:spcAft>
                <a:spcPts val="0"/>
              </a:spcAft>
              <a:buSzPts val="1700"/>
              <a:buChar char="●"/>
            </a:pPr>
            <a:r>
              <a:rPr lang="en" sz="1700"/>
              <a:t>Complexity:</a:t>
            </a:r>
            <a:endParaRPr sz="1700"/>
          </a:p>
          <a:p>
            <a:pPr indent="-336550" lvl="1" marL="914400" rtl="0">
              <a:spcBef>
                <a:spcPts val="0"/>
              </a:spcBef>
              <a:spcAft>
                <a:spcPts val="0"/>
              </a:spcAft>
              <a:buSzPts val="1700"/>
              <a:buChar char="○"/>
            </a:pPr>
            <a:r>
              <a:rPr lang="en" sz="1700"/>
              <a:t>Different vendors/</a:t>
            </a:r>
            <a:r>
              <a:rPr lang="en" sz="1700"/>
              <a:t>versions of the used Software</a:t>
            </a:r>
            <a:endParaRPr sz="1700"/>
          </a:p>
          <a:p>
            <a:pPr indent="-336550" lvl="1" marL="914400" rtl="0">
              <a:spcBef>
                <a:spcPts val="0"/>
              </a:spcBef>
              <a:spcAft>
                <a:spcPts val="0"/>
              </a:spcAft>
              <a:buSzPts val="1700"/>
              <a:buChar char="○"/>
            </a:pPr>
            <a:r>
              <a:rPr lang="en" sz="1700"/>
              <a:t>Connectors between streams and ElasticSearch</a:t>
            </a:r>
            <a:endParaRPr sz="1700"/>
          </a:p>
          <a:p>
            <a:pPr indent="-336550" lvl="0" marL="457200" rtl="0">
              <a:spcBef>
                <a:spcPts val="0"/>
              </a:spcBef>
              <a:spcAft>
                <a:spcPts val="0"/>
              </a:spcAft>
              <a:buSzPts val="1700"/>
              <a:buChar char="●"/>
            </a:pPr>
            <a:r>
              <a:rPr lang="en" sz="1700"/>
              <a:t>Technology Choice</a:t>
            </a:r>
            <a:endParaRPr sz="1700"/>
          </a:p>
          <a:p>
            <a:pPr indent="-336550" lvl="0" marL="457200" rtl="0">
              <a:spcBef>
                <a:spcPts val="0"/>
              </a:spcBef>
              <a:spcAft>
                <a:spcPts val="0"/>
              </a:spcAft>
              <a:buSzPts val="1700"/>
              <a:buChar char="●"/>
            </a:pPr>
            <a:r>
              <a:rPr lang="en" sz="1700"/>
              <a:t>Security</a:t>
            </a:r>
            <a:endParaRPr sz="1700"/>
          </a:p>
        </p:txBody>
      </p:sp>
      <p:pic>
        <p:nvPicPr>
          <p:cNvPr id="268" name="Shape 268"/>
          <p:cNvPicPr preferRelativeResize="0"/>
          <p:nvPr/>
        </p:nvPicPr>
        <p:blipFill>
          <a:blip r:embed="rId4">
            <a:alphaModFix/>
          </a:blip>
          <a:stretch>
            <a:fillRect/>
          </a:stretch>
        </p:blipFill>
        <p:spPr>
          <a:xfrm>
            <a:off x="8246275" y="0"/>
            <a:ext cx="897725" cy="897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 Layer</a:t>
            </a:r>
            <a:endParaRPr/>
          </a:p>
        </p:txBody>
      </p:sp>
      <p:sp>
        <p:nvSpPr>
          <p:cNvPr id="274" name="Shape 274"/>
          <p:cNvSpPr txBox="1"/>
          <p:nvPr>
            <p:ph idx="4294967295" type="body"/>
          </p:nvPr>
        </p:nvSpPr>
        <p:spPr>
          <a:xfrm>
            <a:off x="729450" y="3679075"/>
            <a:ext cx="7688700" cy="11403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Sergei Drugalev</a:t>
            </a:r>
            <a:endParaRPr/>
          </a:p>
          <a:p>
            <a:pPr indent="-311150" lvl="0" marL="457200" rtl="0">
              <a:spcBef>
                <a:spcPts val="0"/>
              </a:spcBef>
              <a:spcAft>
                <a:spcPts val="0"/>
              </a:spcAft>
              <a:buSzPts val="1300"/>
              <a:buChar char="●"/>
            </a:pPr>
            <a:r>
              <a:rPr lang="en"/>
              <a:t>Faisal Hafeez</a:t>
            </a:r>
            <a:endParaRPr/>
          </a:p>
        </p:txBody>
      </p:sp>
      <p:pic>
        <p:nvPicPr>
          <p:cNvPr id="275" name="Shape 275"/>
          <p:cNvPicPr preferRelativeResize="0"/>
          <p:nvPr/>
        </p:nvPicPr>
        <p:blipFill>
          <a:blip r:embed="rId3">
            <a:alphaModFix/>
          </a:blip>
          <a:stretch>
            <a:fillRect/>
          </a:stretch>
        </p:blipFill>
        <p:spPr>
          <a:xfrm>
            <a:off x="152400" y="0"/>
            <a:ext cx="8839200" cy="705508"/>
          </a:xfrm>
          <a:prstGeom prst="rect">
            <a:avLst/>
          </a:prstGeom>
          <a:noFill/>
          <a:ln>
            <a:noFill/>
          </a:ln>
        </p:spPr>
      </p:pic>
      <p:pic>
        <p:nvPicPr>
          <p:cNvPr id="276" name="Shape 276"/>
          <p:cNvPicPr preferRelativeResize="0"/>
          <p:nvPr/>
        </p:nvPicPr>
        <p:blipFill>
          <a:blip r:embed="rId4">
            <a:alphaModFix/>
          </a:blip>
          <a:stretch>
            <a:fillRect/>
          </a:stretch>
        </p:blipFill>
        <p:spPr>
          <a:xfrm>
            <a:off x="0" y="0"/>
            <a:ext cx="152400" cy="705500"/>
          </a:xfrm>
          <a:prstGeom prst="rect">
            <a:avLst/>
          </a:prstGeom>
          <a:noFill/>
          <a:ln>
            <a:noFill/>
          </a:ln>
        </p:spPr>
      </p:pic>
      <p:pic>
        <p:nvPicPr>
          <p:cNvPr id="277" name="Shape 277"/>
          <p:cNvPicPr preferRelativeResize="0"/>
          <p:nvPr/>
        </p:nvPicPr>
        <p:blipFill>
          <a:blip r:embed="rId4">
            <a:alphaModFix/>
          </a:blip>
          <a:stretch>
            <a:fillRect/>
          </a:stretch>
        </p:blipFill>
        <p:spPr>
          <a:xfrm>
            <a:off x="8991600" y="0"/>
            <a:ext cx="152400" cy="705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729450" y="61092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Contents</a:t>
            </a:r>
            <a:endParaRPr/>
          </a:p>
        </p:txBody>
      </p:sp>
      <p:sp>
        <p:nvSpPr>
          <p:cNvPr id="283" name="Shape 283"/>
          <p:cNvSpPr txBox="1"/>
          <p:nvPr>
            <p:ph idx="1" type="body"/>
          </p:nvPr>
        </p:nvSpPr>
        <p:spPr>
          <a:xfrm>
            <a:off x="727650" y="1446675"/>
            <a:ext cx="7688700" cy="2653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HTTPS</a:t>
            </a:r>
            <a:endParaRPr sz="1800"/>
          </a:p>
          <a:p>
            <a:pPr indent="-342900" lvl="0" marL="457200" rtl="0">
              <a:spcBef>
                <a:spcPts val="0"/>
              </a:spcBef>
              <a:spcAft>
                <a:spcPts val="0"/>
              </a:spcAft>
              <a:buSzPts val="1800"/>
              <a:buChar char="●"/>
            </a:pPr>
            <a:r>
              <a:rPr lang="en" sz="1800"/>
              <a:t>User authentication</a:t>
            </a:r>
            <a:endParaRPr sz="1800"/>
          </a:p>
          <a:p>
            <a:pPr indent="-342900" lvl="0" marL="457200" rtl="0">
              <a:spcBef>
                <a:spcPts val="0"/>
              </a:spcBef>
              <a:spcAft>
                <a:spcPts val="0"/>
              </a:spcAft>
              <a:buSzPts val="1800"/>
              <a:buChar char="●"/>
            </a:pPr>
            <a:r>
              <a:rPr lang="en" sz="1800"/>
              <a:t>User Authorization</a:t>
            </a:r>
            <a:endParaRPr sz="1800"/>
          </a:p>
          <a:p>
            <a:pPr indent="-342900" lvl="0" marL="457200" rtl="0">
              <a:spcBef>
                <a:spcPts val="0"/>
              </a:spcBef>
              <a:spcAft>
                <a:spcPts val="0"/>
              </a:spcAft>
              <a:buSzPts val="1800"/>
              <a:buChar char="●"/>
            </a:pPr>
            <a:r>
              <a:rPr lang="en" sz="1800"/>
              <a:t>API</a:t>
            </a:r>
            <a:endParaRPr sz="1800"/>
          </a:p>
          <a:p>
            <a:pPr indent="-342900" lvl="0" marL="457200" rtl="0">
              <a:spcBef>
                <a:spcPts val="0"/>
              </a:spcBef>
              <a:spcAft>
                <a:spcPts val="0"/>
              </a:spcAft>
              <a:buSzPts val="1800"/>
              <a:buChar char="●"/>
            </a:pPr>
            <a:r>
              <a:rPr lang="en" sz="1800"/>
              <a:t>MQTT</a:t>
            </a:r>
            <a:endParaRPr sz="1800"/>
          </a:p>
          <a:p>
            <a:pPr indent="0" lvl="0" marL="0" rtl="0">
              <a:spcBef>
                <a:spcPts val="1600"/>
              </a:spcBef>
              <a:spcAft>
                <a:spcPts val="1600"/>
              </a:spcAft>
              <a:buNone/>
            </a:pPr>
            <a:r>
              <a:t/>
            </a:r>
            <a:endParaRPr/>
          </a:p>
        </p:txBody>
      </p:sp>
      <p:pic>
        <p:nvPicPr>
          <p:cNvPr id="284" name="Shape 284"/>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727650" y="5504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Basic architecture</a:t>
            </a:r>
            <a:endParaRPr/>
          </a:p>
        </p:txBody>
      </p:sp>
      <p:pic>
        <p:nvPicPr>
          <p:cNvPr id="290" name="Shape 290"/>
          <p:cNvPicPr preferRelativeResize="0"/>
          <p:nvPr/>
        </p:nvPicPr>
        <p:blipFill>
          <a:blip r:embed="rId3">
            <a:alphaModFix/>
          </a:blip>
          <a:stretch>
            <a:fillRect/>
          </a:stretch>
        </p:blipFill>
        <p:spPr>
          <a:xfrm>
            <a:off x="1187838" y="1455400"/>
            <a:ext cx="6768326" cy="308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729450" y="6109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Contents</a:t>
            </a:r>
            <a:endParaRPr/>
          </a:p>
          <a:p>
            <a:pPr indent="0" lvl="0" marL="0" rtl="0">
              <a:spcBef>
                <a:spcPts val="0"/>
              </a:spcBef>
              <a:spcAft>
                <a:spcPts val="0"/>
              </a:spcAft>
              <a:buNone/>
            </a:pPr>
            <a:r>
              <a:t/>
            </a:r>
            <a:endParaRPr/>
          </a:p>
        </p:txBody>
      </p:sp>
      <p:sp>
        <p:nvSpPr>
          <p:cNvPr id="95" name="Shape 95"/>
          <p:cNvSpPr txBox="1"/>
          <p:nvPr>
            <p:ph idx="1" type="body"/>
          </p:nvPr>
        </p:nvSpPr>
        <p:spPr>
          <a:xfrm>
            <a:off x="727650" y="1446675"/>
            <a:ext cx="7688700" cy="3544200"/>
          </a:xfrm>
          <a:prstGeom prst="rect">
            <a:avLst/>
          </a:prstGeom>
        </p:spPr>
        <p:txBody>
          <a:bodyPr anchorCtr="0" anchor="t" bIns="91425" lIns="91425" spcFirstLastPara="1" rIns="91425" wrap="square" tIns="91425">
            <a:noAutofit/>
          </a:bodyPr>
          <a:lstStyle/>
          <a:p>
            <a:pPr indent="-355600" lvl="0" marL="457200" rtl="0" algn="just">
              <a:spcBef>
                <a:spcPts val="600"/>
              </a:spcBef>
              <a:spcAft>
                <a:spcPts val="0"/>
              </a:spcAft>
              <a:buSzPts val="2000"/>
              <a:buAutoNum type="arabicPeriod" startAt="0"/>
            </a:pPr>
            <a:r>
              <a:rPr lang="en" sz="2000"/>
              <a:t>Introduction</a:t>
            </a:r>
            <a:endParaRPr sz="2000"/>
          </a:p>
          <a:p>
            <a:pPr indent="-355600" lvl="0" marL="457200" rtl="0" algn="just">
              <a:spcBef>
                <a:spcPts val="600"/>
              </a:spcBef>
              <a:spcAft>
                <a:spcPts val="0"/>
              </a:spcAft>
              <a:buSzPts val="2000"/>
              <a:buAutoNum type="arabicPeriod" startAt="0"/>
            </a:pPr>
            <a:r>
              <a:rPr lang="en" sz="2000"/>
              <a:t>Sensors</a:t>
            </a:r>
            <a:endParaRPr sz="2000"/>
          </a:p>
          <a:p>
            <a:pPr indent="-355600" lvl="0" marL="457200" rtl="0" algn="just">
              <a:spcBef>
                <a:spcPts val="600"/>
              </a:spcBef>
              <a:spcAft>
                <a:spcPts val="0"/>
              </a:spcAft>
              <a:buSzPts val="2000"/>
              <a:buAutoNum type="arabicPeriod" startAt="0"/>
            </a:pPr>
            <a:r>
              <a:rPr lang="en" sz="2000"/>
              <a:t>D</a:t>
            </a:r>
            <a:r>
              <a:rPr lang="en" sz="2000"/>
              <a:t>ata Storage &amp; Processing</a:t>
            </a:r>
            <a:endParaRPr sz="2000"/>
          </a:p>
          <a:p>
            <a:pPr indent="-355600" lvl="0" marL="457200" rtl="0" algn="just">
              <a:spcBef>
                <a:spcPts val="600"/>
              </a:spcBef>
              <a:spcAft>
                <a:spcPts val="0"/>
              </a:spcAft>
              <a:buSzPts val="2000"/>
              <a:buAutoNum type="arabicPeriod" startAt="0"/>
            </a:pPr>
            <a:r>
              <a:rPr lang="en" sz="2000"/>
              <a:t>API and Data Access</a:t>
            </a:r>
            <a:endParaRPr sz="2000"/>
          </a:p>
          <a:p>
            <a:pPr indent="-355600" lvl="0" marL="457200" rtl="0" algn="just">
              <a:spcBef>
                <a:spcPts val="600"/>
              </a:spcBef>
              <a:spcAft>
                <a:spcPts val="0"/>
              </a:spcAft>
              <a:buSzPts val="2000"/>
              <a:buAutoNum type="arabicPeriod" startAt="0"/>
            </a:pPr>
            <a:r>
              <a:rPr lang="en" sz="2000"/>
              <a:t>Performance Testing</a:t>
            </a:r>
            <a:endParaRPr sz="2000"/>
          </a:p>
          <a:p>
            <a:pPr indent="0" lvl="0" marL="0" rtl="0">
              <a:spcBef>
                <a:spcPts val="600"/>
              </a:spcBef>
              <a:spcAft>
                <a:spcPts val="0"/>
              </a:spcAft>
              <a:buNone/>
            </a:pPr>
            <a:r>
              <a:t/>
            </a:r>
            <a:endParaRPr sz="1800"/>
          </a:p>
          <a:p>
            <a:pPr indent="0" lvl="0" marL="0" rtl="0">
              <a:spcBef>
                <a:spcPts val="600"/>
              </a:spcBef>
              <a:spcAft>
                <a:spcPts val="0"/>
              </a:spcAft>
              <a:buNone/>
            </a:pPr>
            <a:r>
              <a:t/>
            </a:r>
            <a:endParaRPr sz="1800"/>
          </a:p>
          <a:p>
            <a:pPr indent="0" lvl="0" marL="0" rtl="0">
              <a:spcBef>
                <a:spcPts val="600"/>
              </a:spcBef>
              <a:spcAft>
                <a:spcPts val="0"/>
              </a:spcAft>
              <a:buNone/>
            </a:pPr>
            <a:r>
              <a:t/>
            </a:r>
            <a:endParaRPr sz="1800"/>
          </a:p>
          <a:p>
            <a:pPr indent="0" lvl="0" marL="0" rtl="0">
              <a:spcBef>
                <a:spcPts val="600"/>
              </a:spcBef>
              <a:spcAft>
                <a:spcPts val="0"/>
              </a:spcAft>
              <a:buNone/>
            </a:pPr>
            <a:r>
              <a:t/>
            </a:r>
            <a:endParaRPr sz="1800"/>
          </a:p>
          <a:p>
            <a:pPr indent="0" lvl="0" marL="0" rtl="0">
              <a:spcBef>
                <a:spcPts val="600"/>
              </a:spcBef>
              <a:spcAft>
                <a:spcPts val="1600"/>
              </a:spcAft>
              <a:buNone/>
            </a:pPr>
            <a:r>
              <a:t/>
            </a:r>
            <a:endParaRPr sz="2400"/>
          </a:p>
        </p:txBody>
      </p:sp>
      <p:pic>
        <p:nvPicPr>
          <p:cNvPr id="96" name="Shape 96"/>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729450" y="61092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a:t>
            </a:r>
            <a:endParaRPr/>
          </a:p>
        </p:txBody>
      </p:sp>
      <p:pic>
        <p:nvPicPr>
          <p:cNvPr id="296" name="Shape 296"/>
          <p:cNvPicPr preferRelativeResize="0"/>
          <p:nvPr/>
        </p:nvPicPr>
        <p:blipFill>
          <a:blip r:embed="rId3">
            <a:alphaModFix/>
          </a:blip>
          <a:stretch>
            <a:fillRect/>
          </a:stretch>
        </p:blipFill>
        <p:spPr>
          <a:xfrm>
            <a:off x="1543300" y="1373300"/>
            <a:ext cx="6057400" cy="3614850"/>
          </a:xfrm>
          <a:prstGeom prst="rect">
            <a:avLst/>
          </a:prstGeom>
          <a:noFill/>
          <a:ln>
            <a:noFill/>
          </a:ln>
        </p:spPr>
      </p:pic>
      <p:pic>
        <p:nvPicPr>
          <p:cNvPr id="297" name="Shape 297"/>
          <p:cNvPicPr preferRelativeResize="0"/>
          <p:nvPr/>
        </p:nvPicPr>
        <p:blipFill>
          <a:blip r:embed="rId4">
            <a:alphaModFix/>
          </a:blip>
          <a:stretch>
            <a:fillRect/>
          </a:stretch>
        </p:blipFill>
        <p:spPr>
          <a:xfrm>
            <a:off x="8246275" y="0"/>
            <a:ext cx="897725" cy="897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652725" y="634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Authentication</a:t>
            </a:r>
            <a:endParaRPr/>
          </a:p>
        </p:txBody>
      </p:sp>
      <p:sp>
        <p:nvSpPr>
          <p:cNvPr id="303" name="Shape 303"/>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RQlite relational database</a:t>
            </a:r>
            <a:endParaRPr sz="1800"/>
          </a:p>
          <a:p>
            <a:pPr indent="-342900" lvl="0" marL="457200" rtl="0">
              <a:spcBef>
                <a:spcPts val="0"/>
              </a:spcBef>
              <a:spcAft>
                <a:spcPts val="0"/>
              </a:spcAft>
              <a:buSzPts val="1800"/>
              <a:buChar char="●"/>
            </a:pPr>
            <a:r>
              <a:rPr lang="en" sz="1800"/>
              <a:t>Young project (~1 year old)</a:t>
            </a:r>
            <a:endParaRPr sz="1800"/>
          </a:p>
          <a:p>
            <a:pPr indent="-342900" lvl="0" marL="457200" rtl="0">
              <a:spcBef>
                <a:spcPts val="0"/>
              </a:spcBef>
              <a:spcAft>
                <a:spcPts val="0"/>
              </a:spcAft>
              <a:buSzPts val="1800"/>
              <a:buChar char="●"/>
            </a:pPr>
            <a:r>
              <a:rPr lang="en" sz="1800"/>
              <a:t>SQLite storage engine</a:t>
            </a:r>
            <a:endParaRPr sz="1800"/>
          </a:p>
          <a:p>
            <a:pPr indent="-342900" lvl="1" marL="914400" rtl="0">
              <a:spcBef>
                <a:spcPts val="0"/>
              </a:spcBef>
              <a:spcAft>
                <a:spcPts val="0"/>
              </a:spcAft>
              <a:buSzPts val="1800"/>
              <a:buChar char="○"/>
            </a:pPr>
            <a:r>
              <a:rPr lang="en" sz="1800"/>
              <a:t>Extremely compact and lightweight</a:t>
            </a:r>
            <a:endParaRPr sz="1800"/>
          </a:p>
          <a:p>
            <a:pPr indent="-342900" lvl="1" marL="914400" rtl="0">
              <a:spcBef>
                <a:spcPts val="0"/>
              </a:spcBef>
              <a:spcAft>
                <a:spcPts val="0"/>
              </a:spcAft>
              <a:buSzPts val="1800"/>
              <a:buChar char="○"/>
            </a:pPr>
            <a:r>
              <a:rPr lang="en" sz="1800"/>
              <a:t>Doesn’t support clustering</a:t>
            </a:r>
            <a:endParaRPr sz="1800"/>
          </a:p>
          <a:p>
            <a:pPr indent="-342900" lvl="1" marL="914400" rtl="0">
              <a:spcBef>
                <a:spcPts val="0"/>
              </a:spcBef>
              <a:spcAft>
                <a:spcPts val="0"/>
              </a:spcAft>
              <a:buSzPts val="1800"/>
              <a:buChar char="○"/>
            </a:pPr>
            <a:r>
              <a:rPr lang="en" sz="1800"/>
              <a:t>RQLite does!</a:t>
            </a:r>
            <a:endParaRPr sz="1800"/>
          </a:p>
        </p:txBody>
      </p:sp>
      <p:pic>
        <p:nvPicPr>
          <p:cNvPr id="304" name="Shape 304"/>
          <p:cNvPicPr preferRelativeResize="0"/>
          <p:nvPr/>
        </p:nvPicPr>
        <p:blipFill>
          <a:blip r:embed="rId3">
            <a:alphaModFix/>
          </a:blip>
          <a:stretch>
            <a:fillRect/>
          </a:stretch>
        </p:blipFill>
        <p:spPr>
          <a:xfrm>
            <a:off x="8246275" y="0"/>
            <a:ext cx="897725" cy="897725"/>
          </a:xfrm>
          <a:prstGeom prst="rect">
            <a:avLst/>
          </a:prstGeom>
          <a:noFill/>
          <a:ln>
            <a:noFill/>
          </a:ln>
        </p:spPr>
      </p:pic>
      <p:pic>
        <p:nvPicPr>
          <p:cNvPr id="305" name="Shape 305"/>
          <p:cNvPicPr preferRelativeResize="0"/>
          <p:nvPr/>
        </p:nvPicPr>
        <p:blipFill>
          <a:blip r:embed="rId4">
            <a:alphaModFix/>
          </a:blip>
          <a:stretch>
            <a:fillRect/>
          </a:stretch>
        </p:blipFill>
        <p:spPr>
          <a:xfrm>
            <a:off x="7281750" y="1170075"/>
            <a:ext cx="1136400" cy="113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652725" y="634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Authentication</a:t>
            </a:r>
            <a:endParaRPr/>
          </a:p>
        </p:txBody>
      </p:sp>
      <p:sp>
        <p:nvSpPr>
          <p:cNvPr id="311" name="Shape 311"/>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Basic HTTP authentication (login:password)</a:t>
            </a:r>
            <a:endParaRPr sz="1800"/>
          </a:p>
          <a:p>
            <a:pPr indent="-342900" lvl="0" marL="457200" rtl="0">
              <a:spcBef>
                <a:spcPts val="0"/>
              </a:spcBef>
              <a:spcAft>
                <a:spcPts val="0"/>
              </a:spcAft>
              <a:buSzPts val="1800"/>
              <a:buChar char="●"/>
            </a:pPr>
            <a:r>
              <a:rPr lang="en" sz="1800"/>
              <a:t>Why not Facebook or Google?</a:t>
            </a:r>
            <a:endParaRPr sz="1800"/>
          </a:p>
          <a:p>
            <a:pPr indent="-342900" lvl="1" marL="914400" rtl="0">
              <a:spcBef>
                <a:spcPts val="0"/>
              </a:spcBef>
              <a:spcAft>
                <a:spcPts val="0"/>
              </a:spcAft>
              <a:buSzPts val="1800"/>
              <a:buChar char="○"/>
            </a:pPr>
            <a:r>
              <a:rPr lang="en" sz="1800"/>
              <a:t>Not everybody want/like using their private accounts</a:t>
            </a:r>
            <a:endParaRPr sz="1800"/>
          </a:p>
          <a:p>
            <a:pPr indent="-342900" lvl="1" marL="914400" rtl="0">
              <a:spcBef>
                <a:spcPts val="0"/>
              </a:spcBef>
              <a:spcAft>
                <a:spcPts val="0"/>
              </a:spcAft>
              <a:buSzPts val="1800"/>
              <a:buChar char="○"/>
            </a:pPr>
            <a:r>
              <a:rPr lang="en" sz="1800"/>
              <a:t>No web client</a:t>
            </a:r>
            <a:endParaRPr sz="1800"/>
          </a:p>
          <a:p>
            <a:pPr indent="-342900" lvl="1" marL="914400" rtl="0">
              <a:spcBef>
                <a:spcPts val="0"/>
              </a:spcBef>
              <a:spcAft>
                <a:spcPts val="0"/>
              </a:spcAft>
              <a:buSzPts val="1800"/>
              <a:buChar char="○"/>
            </a:pPr>
            <a:r>
              <a:rPr lang="en" sz="1800"/>
              <a:t>API server is not a website</a:t>
            </a:r>
            <a:endParaRPr sz="1800"/>
          </a:p>
          <a:p>
            <a:pPr indent="-342900" lvl="1" marL="914400" rtl="0">
              <a:spcBef>
                <a:spcPts val="0"/>
              </a:spcBef>
              <a:spcAft>
                <a:spcPts val="0"/>
              </a:spcAft>
              <a:buSzPts val="1800"/>
              <a:buChar char="○"/>
            </a:pPr>
            <a:r>
              <a:rPr lang="en" sz="1800"/>
              <a:t>Still easily doable</a:t>
            </a:r>
            <a:endParaRPr sz="1800"/>
          </a:p>
          <a:p>
            <a:pPr indent="-342900" lvl="0" marL="457200" rtl="0">
              <a:spcBef>
                <a:spcPts val="0"/>
              </a:spcBef>
              <a:spcAft>
                <a:spcPts val="0"/>
              </a:spcAft>
              <a:buSzPts val="1800"/>
              <a:buChar char="●"/>
            </a:pPr>
            <a:r>
              <a:rPr lang="en" sz="1800"/>
              <a:t>Credentials -&gt; ask your system administrator</a:t>
            </a:r>
            <a:endParaRPr sz="1800"/>
          </a:p>
        </p:txBody>
      </p:sp>
      <p:pic>
        <p:nvPicPr>
          <p:cNvPr id="312" name="Shape 312"/>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652725" y="634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User authorization</a:t>
            </a:r>
            <a:endParaRPr/>
          </a:p>
        </p:txBody>
      </p:sp>
      <p:sp>
        <p:nvSpPr>
          <p:cNvPr id="318" name="Shape 318"/>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Wait… Is it different?</a:t>
            </a:r>
            <a:endParaRPr sz="1800"/>
          </a:p>
          <a:p>
            <a:pPr indent="-342900" lvl="0" marL="457200" rtl="0">
              <a:spcBef>
                <a:spcPts val="0"/>
              </a:spcBef>
              <a:spcAft>
                <a:spcPts val="0"/>
              </a:spcAft>
              <a:buSzPts val="1800"/>
              <a:buChar char="●"/>
            </a:pPr>
            <a:r>
              <a:rPr lang="en" sz="1800"/>
              <a:t>Users have configurable access rights</a:t>
            </a:r>
            <a:endParaRPr sz="1800"/>
          </a:p>
          <a:p>
            <a:pPr indent="-342900" lvl="0" marL="457200" rtl="0">
              <a:spcBef>
                <a:spcPts val="0"/>
              </a:spcBef>
              <a:spcAft>
                <a:spcPts val="0"/>
              </a:spcAft>
              <a:buSzPts val="1800"/>
              <a:buChar char="●"/>
            </a:pPr>
            <a:r>
              <a:rPr lang="en" sz="1800"/>
              <a:t>Ordinary users cannot alter the data</a:t>
            </a:r>
            <a:endParaRPr sz="1800"/>
          </a:p>
        </p:txBody>
      </p:sp>
      <p:pic>
        <p:nvPicPr>
          <p:cNvPr id="319" name="Shape 319"/>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652725" y="634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MQTT</a:t>
            </a:r>
            <a:endParaRPr/>
          </a:p>
        </p:txBody>
      </p:sp>
      <p:sp>
        <p:nvSpPr>
          <p:cNvPr id="325" name="Shape 325"/>
          <p:cNvSpPr txBox="1"/>
          <p:nvPr>
            <p:ph idx="1" type="body"/>
          </p:nvPr>
        </p:nvSpPr>
        <p:spPr>
          <a:xfrm>
            <a:off x="729450" y="1441200"/>
            <a:ext cx="7688700" cy="3234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RABBITMQ broker</a:t>
            </a:r>
            <a:endParaRPr sz="1800"/>
          </a:p>
          <a:p>
            <a:pPr indent="-342900" lvl="0" marL="457200" rtl="0">
              <a:spcBef>
                <a:spcPts val="0"/>
              </a:spcBef>
              <a:spcAft>
                <a:spcPts val="0"/>
              </a:spcAft>
              <a:buSzPts val="1800"/>
              <a:buChar char="●"/>
            </a:pPr>
            <a:r>
              <a:rPr lang="en" sz="1800"/>
              <a:t>Same authentication AND authorization scheme</a:t>
            </a:r>
            <a:endParaRPr sz="1800"/>
          </a:p>
          <a:p>
            <a:pPr indent="-342900" lvl="0" marL="457200" rtl="0">
              <a:spcBef>
                <a:spcPts val="0"/>
              </a:spcBef>
              <a:spcAft>
                <a:spcPts val="0"/>
              </a:spcAft>
              <a:buSzPts val="1800"/>
              <a:buChar char="●"/>
            </a:pPr>
            <a:r>
              <a:rPr lang="en" sz="1800"/>
              <a:t>Advantages</a:t>
            </a:r>
            <a:endParaRPr sz="1800"/>
          </a:p>
          <a:p>
            <a:pPr indent="-342900" lvl="1" marL="914400" rtl="0">
              <a:spcBef>
                <a:spcPts val="0"/>
              </a:spcBef>
              <a:spcAft>
                <a:spcPts val="0"/>
              </a:spcAft>
              <a:buSzPts val="1800"/>
              <a:buChar char="○"/>
            </a:pPr>
            <a:r>
              <a:rPr lang="en" sz="1800"/>
              <a:t>Lightweight</a:t>
            </a:r>
            <a:endParaRPr sz="1800"/>
          </a:p>
          <a:p>
            <a:pPr indent="-342900" lvl="1" marL="914400" rtl="0">
              <a:spcBef>
                <a:spcPts val="0"/>
              </a:spcBef>
              <a:spcAft>
                <a:spcPts val="0"/>
              </a:spcAft>
              <a:buSzPts val="1800"/>
              <a:buChar char="○"/>
            </a:pPr>
            <a:r>
              <a:rPr lang="en" sz="1800"/>
              <a:t>Easy to parse</a:t>
            </a:r>
            <a:endParaRPr sz="1800"/>
          </a:p>
          <a:p>
            <a:pPr indent="-342900" lvl="1" marL="914400" rtl="0">
              <a:spcBef>
                <a:spcPts val="0"/>
              </a:spcBef>
              <a:spcAft>
                <a:spcPts val="0"/>
              </a:spcAft>
              <a:buSzPts val="1800"/>
              <a:buChar char="○"/>
            </a:pPr>
            <a:r>
              <a:rPr lang="en" sz="1800"/>
              <a:t>Very little resources on client-side</a:t>
            </a:r>
            <a:endParaRPr sz="1800"/>
          </a:p>
          <a:p>
            <a:pPr indent="-342900" lvl="1" marL="914400" rtl="0">
              <a:spcBef>
                <a:spcPts val="0"/>
              </a:spcBef>
              <a:spcAft>
                <a:spcPts val="0"/>
              </a:spcAft>
              <a:buSzPts val="1800"/>
              <a:buChar char="○"/>
            </a:pPr>
            <a:r>
              <a:rPr lang="en" sz="1800"/>
              <a:t>Reliable (QoS 1 and 2)</a:t>
            </a:r>
            <a:endParaRPr sz="1800"/>
          </a:p>
          <a:p>
            <a:pPr indent="-342900" lvl="1" marL="914400" rtl="0">
              <a:spcBef>
                <a:spcPts val="0"/>
              </a:spcBef>
              <a:spcAft>
                <a:spcPts val="0"/>
              </a:spcAft>
              <a:buSzPts val="1800"/>
              <a:buChar char="○"/>
            </a:pPr>
            <a:r>
              <a:rPr lang="en" sz="1800"/>
              <a:t>Secure (user authentication + TLS, authorization)</a:t>
            </a:r>
            <a:endParaRPr sz="1800"/>
          </a:p>
          <a:p>
            <a:pPr indent="-342900" lvl="1" marL="914400" rtl="0">
              <a:spcBef>
                <a:spcPts val="0"/>
              </a:spcBef>
              <a:spcAft>
                <a:spcPts val="0"/>
              </a:spcAft>
              <a:buSzPts val="1800"/>
              <a:buChar char="○"/>
            </a:pPr>
            <a:r>
              <a:rPr lang="en" sz="1800"/>
              <a:t>Topic wildcards!!</a:t>
            </a:r>
            <a:endParaRPr sz="1800"/>
          </a:p>
          <a:p>
            <a:pPr indent="0" lvl="0" marL="0" marR="0" rtl="0" algn="l">
              <a:lnSpc>
                <a:spcPct val="115000"/>
              </a:lnSpc>
              <a:spcBef>
                <a:spcPts val="1600"/>
              </a:spcBef>
              <a:spcAft>
                <a:spcPts val="1600"/>
              </a:spcAft>
              <a:buNone/>
            </a:pPr>
            <a:r>
              <a:t/>
            </a:r>
            <a:endParaRPr sz="1800"/>
          </a:p>
        </p:txBody>
      </p:sp>
      <p:pic>
        <p:nvPicPr>
          <p:cNvPr id="326" name="Shape 326"/>
          <p:cNvPicPr preferRelativeResize="0"/>
          <p:nvPr/>
        </p:nvPicPr>
        <p:blipFill>
          <a:blip r:embed="rId3">
            <a:alphaModFix/>
          </a:blip>
          <a:stretch>
            <a:fillRect/>
          </a:stretch>
        </p:blipFill>
        <p:spPr>
          <a:xfrm>
            <a:off x="8246275" y="0"/>
            <a:ext cx="897725" cy="897725"/>
          </a:xfrm>
          <a:prstGeom prst="rect">
            <a:avLst/>
          </a:prstGeom>
          <a:noFill/>
          <a:ln>
            <a:noFill/>
          </a:ln>
        </p:spPr>
      </p:pic>
      <p:pic>
        <p:nvPicPr>
          <p:cNvPr id="327" name="Shape 327"/>
          <p:cNvPicPr preferRelativeResize="0"/>
          <p:nvPr/>
        </p:nvPicPr>
        <p:blipFill>
          <a:blip r:embed="rId4">
            <a:alphaModFix/>
          </a:blip>
          <a:stretch>
            <a:fillRect/>
          </a:stretch>
        </p:blipFill>
        <p:spPr>
          <a:xfrm>
            <a:off x="7059675" y="1170075"/>
            <a:ext cx="1457550" cy="1457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729450" y="5950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MQTT - topic structure</a:t>
            </a:r>
            <a:endParaRPr/>
          </a:p>
        </p:txBody>
      </p:sp>
      <p:sp>
        <p:nvSpPr>
          <p:cNvPr id="333" name="Shape 333"/>
          <p:cNvSpPr txBox="1"/>
          <p:nvPr>
            <p:ph idx="1" type="body"/>
          </p:nvPr>
        </p:nvSpPr>
        <p:spPr>
          <a:xfrm>
            <a:off x="729450" y="1558625"/>
            <a:ext cx="7688700" cy="2781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TOPIC</a:t>
            </a:r>
            <a:endParaRPr sz="1800"/>
          </a:p>
          <a:p>
            <a:pPr indent="-342900" lvl="1" marL="914400" rtl="0">
              <a:spcBef>
                <a:spcPts val="0"/>
              </a:spcBef>
              <a:spcAft>
                <a:spcPts val="0"/>
              </a:spcAft>
              <a:buSzPts val="1800"/>
              <a:buChar char="○"/>
            </a:pPr>
            <a:r>
              <a:rPr b="1" lang="en" sz="1800"/>
              <a:t>/ {board ID} / {sensor ID} / {Data Type}</a:t>
            </a:r>
            <a:endParaRPr b="1" sz="1800"/>
          </a:p>
          <a:p>
            <a:pPr indent="0" lvl="0" marL="457200" rtl="0">
              <a:spcBef>
                <a:spcPts val="1600"/>
              </a:spcBef>
              <a:spcAft>
                <a:spcPts val="0"/>
              </a:spcAft>
              <a:buNone/>
            </a:pPr>
            <a:r>
              <a:t/>
            </a:r>
            <a:endParaRPr b="1" sz="1800"/>
          </a:p>
          <a:p>
            <a:pPr indent="-342900" lvl="0" marL="457200" rtl="0">
              <a:spcBef>
                <a:spcPts val="1600"/>
              </a:spcBef>
              <a:spcAft>
                <a:spcPts val="0"/>
              </a:spcAft>
              <a:buSzPts val="1800"/>
              <a:buChar char="●"/>
            </a:pPr>
            <a:r>
              <a:rPr lang="en" sz="1800"/>
              <a:t>PAYLOAD</a:t>
            </a:r>
            <a:endParaRPr sz="1800"/>
          </a:p>
          <a:p>
            <a:pPr indent="-342900" lvl="1" marL="914400" rtl="0">
              <a:spcBef>
                <a:spcPts val="0"/>
              </a:spcBef>
              <a:spcAft>
                <a:spcPts val="0"/>
              </a:spcAft>
              <a:buSzPts val="1800"/>
              <a:buChar char="○"/>
            </a:pPr>
            <a:r>
              <a:rPr lang="en" sz="1800"/>
              <a:t>{ </a:t>
            </a:r>
            <a:br>
              <a:rPr lang="en" sz="1800"/>
            </a:br>
            <a:r>
              <a:rPr lang="en" sz="1800"/>
              <a:t>	value: {}, </a:t>
            </a:r>
            <a:br>
              <a:rPr lang="en" sz="1800"/>
            </a:br>
            <a:r>
              <a:rPr lang="en" sz="1800"/>
              <a:t>	unit: {} </a:t>
            </a:r>
            <a:br>
              <a:rPr lang="en" sz="1800"/>
            </a:br>
            <a:r>
              <a:rPr lang="en" sz="1800"/>
              <a:t>}</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652725" y="634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a:t>
            </a:r>
            <a:endParaRPr/>
          </a:p>
        </p:txBody>
      </p:sp>
      <p:sp>
        <p:nvSpPr>
          <p:cNvPr id="339" name="Shape 339"/>
          <p:cNvSpPr/>
          <p:nvPr/>
        </p:nvSpPr>
        <p:spPr>
          <a:xfrm>
            <a:off x="427125" y="2689363"/>
            <a:ext cx="1766700" cy="53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Linux</a:t>
            </a:r>
            <a:endParaRPr/>
          </a:p>
        </p:txBody>
      </p:sp>
      <p:sp>
        <p:nvSpPr>
          <p:cNvPr id="340" name="Shape 340"/>
          <p:cNvSpPr/>
          <p:nvPr/>
        </p:nvSpPr>
        <p:spPr>
          <a:xfrm>
            <a:off x="3466725" y="2689350"/>
            <a:ext cx="1913700" cy="53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Linux</a:t>
            </a:r>
            <a:endParaRPr/>
          </a:p>
        </p:txBody>
      </p:sp>
      <p:sp>
        <p:nvSpPr>
          <p:cNvPr id="341" name="Shape 341"/>
          <p:cNvSpPr/>
          <p:nvPr/>
        </p:nvSpPr>
        <p:spPr>
          <a:xfrm>
            <a:off x="427125" y="2004013"/>
            <a:ext cx="1766700" cy="53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ElasticSearch</a:t>
            </a:r>
            <a:endParaRPr/>
          </a:p>
        </p:txBody>
      </p:sp>
      <p:sp>
        <p:nvSpPr>
          <p:cNvPr id="342" name="Shape 342"/>
          <p:cNvSpPr/>
          <p:nvPr/>
        </p:nvSpPr>
        <p:spPr>
          <a:xfrm>
            <a:off x="3466725" y="2004000"/>
            <a:ext cx="1913700" cy="53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NodeJs API</a:t>
            </a:r>
            <a:endParaRPr/>
          </a:p>
        </p:txBody>
      </p:sp>
      <p:sp>
        <p:nvSpPr>
          <p:cNvPr id="343" name="Shape 343"/>
          <p:cNvSpPr/>
          <p:nvPr/>
        </p:nvSpPr>
        <p:spPr>
          <a:xfrm>
            <a:off x="6653325" y="2004013"/>
            <a:ext cx="1913700" cy="53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Consumer</a:t>
            </a:r>
            <a:endParaRPr/>
          </a:p>
        </p:txBody>
      </p:sp>
      <p:cxnSp>
        <p:nvCxnSpPr>
          <p:cNvPr id="344" name="Shape 344"/>
          <p:cNvCxnSpPr>
            <a:stCxn id="341" idx="3"/>
            <a:endCxn id="342" idx="1"/>
          </p:cNvCxnSpPr>
          <p:nvPr/>
        </p:nvCxnSpPr>
        <p:spPr>
          <a:xfrm>
            <a:off x="2193825" y="2271613"/>
            <a:ext cx="1272900" cy="0"/>
          </a:xfrm>
          <a:prstGeom prst="straightConnector1">
            <a:avLst/>
          </a:prstGeom>
          <a:noFill/>
          <a:ln cap="flat" cmpd="sng" w="19050">
            <a:solidFill>
              <a:schemeClr val="dk2"/>
            </a:solidFill>
            <a:prstDash val="solid"/>
            <a:round/>
            <a:headEnd len="lg" w="lg" type="triangle"/>
            <a:tailEnd len="lg" w="lg" type="triangle"/>
          </a:ln>
        </p:spPr>
      </p:cxnSp>
      <p:cxnSp>
        <p:nvCxnSpPr>
          <p:cNvPr id="345" name="Shape 345"/>
          <p:cNvCxnSpPr>
            <a:stCxn id="342" idx="3"/>
            <a:endCxn id="343" idx="1"/>
          </p:cNvCxnSpPr>
          <p:nvPr/>
        </p:nvCxnSpPr>
        <p:spPr>
          <a:xfrm>
            <a:off x="5380425" y="2271600"/>
            <a:ext cx="1272900" cy="0"/>
          </a:xfrm>
          <a:prstGeom prst="straightConnector1">
            <a:avLst/>
          </a:prstGeom>
          <a:noFill/>
          <a:ln cap="flat" cmpd="sng" w="19050">
            <a:solidFill>
              <a:schemeClr val="dk2"/>
            </a:solidFill>
            <a:prstDash val="solid"/>
            <a:round/>
            <a:headEnd len="lg" w="lg" type="stealth"/>
            <a:tailEnd len="lg" w="lg" type="triangle"/>
          </a:ln>
        </p:spPr>
      </p:cxnSp>
      <p:sp>
        <p:nvSpPr>
          <p:cNvPr id="346" name="Shape 346"/>
          <p:cNvSpPr txBox="1"/>
          <p:nvPr/>
        </p:nvSpPr>
        <p:spPr>
          <a:xfrm>
            <a:off x="2527525" y="1870375"/>
            <a:ext cx="593400" cy="3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9200</a:t>
            </a:r>
            <a:endParaRPr/>
          </a:p>
        </p:txBody>
      </p:sp>
      <p:sp>
        <p:nvSpPr>
          <p:cNvPr id="347" name="Shape 347"/>
          <p:cNvSpPr txBox="1"/>
          <p:nvPr/>
        </p:nvSpPr>
        <p:spPr>
          <a:xfrm>
            <a:off x="5650425" y="1847425"/>
            <a:ext cx="732900" cy="38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10010</a:t>
            </a:r>
            <a:endParaRPr/>
          </a:p>
        </p:txBody>
      </p:sp>
      <p:pic>
        <p:nvPicPr>
          <p:cNvPr id="348" name="Shape 348"/>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652725" y="634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 Endpoints</a:t>
            </a:r>
            <a:endParaRPr/>
          </a:p>
        </p:txBody>
      </p:sp>
      <p:sp>
        <p:nvSpPr>
          <p:cNvPr id="354" name="Shape 354"/>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/get_all_boards</a:t>
            </a:r>
            <a:endParaRPr sz="1800"/>
          </a:p>
          <a:p>
            <a:pPr indent="-342900" lvl="0" marL="457200" rtl="0">
              <a:spcBef>
                <a:spcPts val="0"/>
              </a:spcBef>
              <a:spcAft>
                <a:spcPts val="0"/>
              </a:spcAft>
              <a:buSzPts val="1800"/>
              <a:buChar char="●"/>
            </a:pPr>
            <a:r>
              <a:rPr lang="en" sz="1800"/>
              <a:t>/get_sensor_data/:board_id</a:t>
            </a:r>
            <a:endParaRPr sz="1800"/>
          </a:p>
          <a:p>
            <a:pPr indent="-342900" lvl="0" marL="457200" rtl="0">
              <a:spcBef>
                <a:spcPts val="0"/>
              </a:spcBef>
              <a:spcAft>
                <a:spcPts val="0"/>
              </a:spcAft>
              <a:buSzPts val="1800"/>
              <a:buChar char="●"/>
            </a:pPr>
            <a:r>
              <a:rPr lang="en" sz="1800"/>
              <a:t>/get_sensor_data/:board_id/:sensor_id</a:t>
            </a:r>
            <a:endParaRPr sz="1800"/>
          </a:p>
          <a:p>
            <a:pPr indent="-342900" lvl="0" marL="457200" rtl="0">
              <a:spcBef>
                <a:spcPts val="0"/>
              </a:spcBef>
              <a:spcAft>
                <a:spcPts val="0"/>
              </a:spcAft>
              <a:buSzPts val="1800"/>
              <a:buChar char="●"/>
            </a:pPr>
            <a:r>
              <a:rPr lang="en" sz="1800"/>
              <a:t>/get_sensor_data/:board_id/:sensor_id/:from</a:t>
            </a:r>
            <a:endParaRPr sz="1800"/>
          </a:p>
          <a:p>
            <a:pPr indent="-342900" lvl="0" marL="457200" rtl="0">
              <a:spcBef>
                <a:spcPts val="0"/>
              </a:spcBef>
              <a:spcAft>
                <a:spcPts val="0"/>
              </a:spcAft>
              <a:buSzPts val="1800"/>
              <a:buChar char="●"/>
            </a:pPr>
            <a:r>
              <a:rPr lang="en" sz="1800"/>
              <a:t>/get_sensor_data/:board_id/:sensor_id/:from/:to</a:t>
            </a:r>
            <a:endParaRPr sz="1800"/>
          </a:p>
        </p:txBody>
      </p:sp>
      <p:pic>
        <p:nvPicPr>
          <p:cNvPr id="355" name="Shape 355"/>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652725" y="634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Challenges</a:t>
            </a:r>
            <a:endParaRPr/>
          </a:p>
        </p:txBody>
      </p:sp>
      <p:sp>
        <p:nvSpPr>
          <p:cNvPr id="361" name="Shape 361"/>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Dynamic IPs</a:t>
            </a:r>
            <a:endParaRPr sz="1800"/>
          </a:p>
          <a:p>
            <a:pPr indent="-342900" lvl="0" marL="457200" rtl="0">
              <a:spcBef>
                <a:spcPts val="0"/>
              </a:spcBef>
              <a:spcAft>
                <a:spcPts val="0"/>
              </a:spcAft>
              <a:buSzPts val="1800"/>
              <a:buChar char="●"/>
            </a:pPr>
            <a:r>
              <a:rPr lang="en" sz="1800"/>
              <a:t>Backup machines</a:t>
            </a:r>
            <a:endParaRPr sz="1800"/>
          </a:p>
          <a:p>
            <a:pPr indent="-342900" lvl="0" marL="457200" rtl="0">
              <a:spcBef>
                <a:spcPts val="0"/>
              </a:spcBef>
              <a:spcAft>
                <a:spcPts val="0"/>
              </a:spcAft>
              <a:buSzPts val="1800"/>
              <a:buChar char="●"/>
            </a:pPr>
            <a:r>
              <a:rPr lang="en" sz="1800"/>
              <a:t>Elasticsearch server down</a:t>
            </a:r>
            <a:endParaRPr sz="1800"/>
          </a:p>
          <a:p>
            <a:pPr indent="-342900" lvl="0" marL="457200" rtl="0">
              <a:spcBef>
                <a:spcPts val="0"/>
              </a:spcBef>
              <a:spcAft>
                <a:spcPts val="0"/>
              </a:spcAft>
              <a:buSzPts val="1800"/>
              <a:buChar char="●"/>
            </a:pPr>
            <a:r>
              <a:rPr lang="en" sz="1800"/>
              <a:t>Disk Storage</a:t>
            </a:r>
            <a:endParaRPr sz="1800"/>
          </a:p>
        </p:txBody>
      </p:sp>
      <p:pic>
        <p:nvPicPr>
          <p:cNvPr id="362" name="Shape 362"/>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Performance Testing</a:t>
            </a:r>
            <a:endParaRPr/>
          </a:p>
        </p:txBody>
      </p:sp>
      <p:sp>
        <p:nvSpPr>
          <p:cNvPr id="368" name="Shape 368"/>
          <p:cNvSpPr txBox="1"/>
          <p:nvPr>
            <p:ph idx="4294967295" type="body"/>
          </p:nvPr>
        </p:nvSpPr>
        <p:spPr>
          <a:xfrm>
            <a:off x="758850" y="3162450"/>
            <a:ext cx="7688100" cy="1037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Shumail Mohyuddin</a:t>
            </a:r>
            <a:endParaRPr sz="1400"/>
          </a:p>
          <a:p>
            <a:pPr indent="-317500" lvl="0" marL="457200" rtl="0">
              <a:spcBef>
                <a:spcPts val="0"/>
              </a:spcBef>
              <a:spcAft>
                <a:spcPts val="0"/>
              </a:spcAft>
              <a:buSzPts val="1400"/>
              <a:buChar char="●"/>
            </a:pPr>
            <a:r>
              <a:rPr lang="en" sz="1400"/>
              <a:t>Muhammad Razzaque Bhatti</a:t>
            </a:r>
            <a:endParaRPr sz="1400"/>
          </a:p>
          <a:p>
            <a:pPr indent="-317500" lvl="0" marL="457200" rtl="0">
              <a:spcBef>
                <a:spcPts val="0"/>
              </a:spcBef>
              <a:spcAft>
                <a:spcPts val="0"/>
              </a:spcAft>
              <a:buSzPts val="1400"/>
              <a:buChar char="●"/>
            </a:pPr>
            <a:r>
              <a:rPr lang="en" sz="1400"/>
              <a:t>Zaryab Khan</a:t>
            </a:r>
            <a:endParaRPr sz="1400"/>
          </a:p>
        </p:txBody>
      </p:sp>
      <p:pic>
        <p:nvPicPr>
          <p:cNvPr id="369" name="Shape 369"/>
          <p:cNvPicPr preferRelativeResize="0"/>
          <p:nvPr/>
        </p:nvPicPr>
        <p:blipFill>
          <a:blip r:embed="rId3">
            <a:alphaModFix/>
          </a:blip>
          <a:stretch>
            <a:fillRect/>
          </a:stretch>
        </p:blipFill>
        <p:spPr>
          <a:xfrm>
            <a:off x="0" y="0"/>
            <a:ext cx="9144001" cy="70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729450" y="61092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Goals to Achieve</a:t>
            </a:r>
            <a:endParaRPr/>
          </a:p>
        </p:txBody>
      </p:sp>
      <p:sp>
        <p:nvSpPr>
          <p:cNvPr id="102" name="Shape 102"/>
          <p:cNvSpPr txBox="1"/>
          <p:nvPr>
            <p:ph idx="1" type="body"/>
          </p:nvPr>
        </p:nvSpPr>
        <p:spPr>
          <a:xfrm>
            <a:off x="727650" y="1446675"/>
            <a:ext cx="7688700" cy="2653200"/>
          </a:xfrm>
          <a:prstGeom prst="rect">
            <a:avLst/>
          </a:prstGeom>
        </p:spPr>
        <p:txBody>
          <a:bodyPr anchorCtr="0" anchor="t" bIns="91425" lIns="91425" spcFirstLastPara="1" rIns="91425" wrap="square" tIns="91425">
            <a:noAutofit/>
          </a:bodyPr>
          <a:lstStyle/>
          <a:p>
            <a:pPr indent="-355600" lvl="0" marL="457200" rtl="0" algn="just">
              <a:spcBef>
                <a:spcPts val="600"/>
              </a:spcBef>
              <a:spcAft>
                <a:spcPts val="0"/>
              </a:spcAft>
              <a:buSzPts val="2000"/>
              <a:buAutoNum type="arabicPeriod"/>
            </a:pPr>
            <a:r>
              <a:rPr b="1" lang="en" sz="2000"/>
              <a:t>Out-of-the-Box</a:t>
            </a:r>
            <a:r>
              <a:rPr lang="en" sz="2000"/>
              <a:t> Highly-Available &amp; Fault-Tolerant system that can collect, store and provision data from sensors in a unified format.</a:t>
            </a:r>
            <a:endParaRPr sz="2000"/>
          </a:p>
          <a:p>
            <a:pPr indent="-355600" lvl="0" marL="457200" rtl="0" algn="just">
              <a:spcBef>
                <a:spcPts val="600"/>
              </a:spcBef>
              <a:spcAft>
                <a:spcPts val="0"/>
              </a:spcAft>
              <a:buSzPts val="2000"/>
              <a:buAutoNum type="arabicPeriod"/>
            </a:pPr>
            <a:r>
              <a:rPr lang="en" sz="2000"/>
              <a:t>Guaranteed </a:t>
            </a:r>
            <a:r>
              <a:rPr b="1" lang="en" sz="2000"/>
              <a:t>single</a:t>
            </a:r>
            <a:r>
              <a:rPr lang="en" sz="2000"/>
              <a:t> message delivery.</a:t>
            </a:r>
            <a:endParaRPr sz="2000"/>
          </a:p>
          <a:p>
            <a:pPr indent="-355600" lvl="0" marL="457200" rtl="0" algn="just">
              <a:spcBef>
                <a:spcPts val="600"/>
              </a:spcBef>
              <a:spcAft>
                <a:spcPts val="0"/>
              </a:spcAft>
              <a:buSzPts val="2000"/>
              <a:buAutoNum type="arabicPeriod"/>
            </a:pPr>
            <a:r>
              <a:rPr lang="en" sz="2000"/>
              <a:t>Possibility to </a:t>
            </a:r>
            <a:r>
              <a:rPr b="1" lang="en" sz="2000"/>
              <a:t>permanently</a:t>
            </a:r>
            <a:r>
              <a:rPr lang="en" sz="2000"/>
              <a:t> store the data.</a:t>
            </a:r>
            <a:endParaRPr sz="2000"/>
          </a:p>
          <a:p>
            <a:pPr indent="-355600" lvl="0" marL="457200" rtl="0" algn="just">
              <a:spcBef>
                <a:spcPts val="600"/>
              </a:spcBef>
              <a:spcAft>
                <a:spcPts val="0"/>
              </a:spcAft>
              <a:buSzPts val="2000"/>
              <a:buAutoNum type="arabicPeriod"/>
            </a:pPr>
            <a:r>
              <a:rPr lang="en" sz="2000"/>
              <a:t>High-speed data </a:t>
            </a:r>
            <a:r>
              <a:rPr b="1" lang="en" sz="2000"/>
              <a:t>compression</a:t>
            </a:r>
            <a:r>
              <a:rPr lang="en" sz="2000"/>
              <a:t>.</a:t>
            </a:r>
            <a:endParaRPr sz="2000"/>
          </a:p>
          <a:p>
            <a:pPr indent="-355600" lvl="0" marL="457200" rtl="0" algn="just">
              <a:spcBef>
                <a:spcPts val="600"/>
              </a:spcBef>
              <a:spcAft>
                <a:spcPts val="0"/>
              </a:spcAft>
              <a:buSzPts val="2000"/>
              <a:buAutoNum type="arabicPeriod"/>
            </a:pPr>
            <a:r>
              <a:rPr b="1" lang="en" sz="2000"/>
              <a:t>Secure</a:t>
            </a:r>
            <a:r>
              <a:rPr lang="en" sz="2000"/>
              <a:t> data access using User Authentication.</a:t>
            </a:r>
            <a:endParaRPr sz="2000"/>
          </a:p>
          <a:p>
            <a:pPr indent="-355600" lvl="0" marL="457200" rtl="0" algn="just">
              <a:spcBef>
                <a:spcPts val="600"/>
              </a:spcBef>
              <a:spcAft>
                <a:spcPts val="0"/>
              </a:spcAft>
              <a:buSzPts val="2000"/>
              <a:buAutoNum type="arabicPeriod"/>
            </a:pPr>
            <a:r>
              <a:rPr lang="en" sz="2000"/>
              <a:t>Collect </a:t>
            </a:r>
            <a:r>
              <a:rPr b="1" lang="en" sz="2000"/>
              <a:t>performance data </a:t>
            </a:r>
            <a:r>
              <a:rPr lang="en" sz="2000"/>
              <a:t>and visualize it.</a:t>
            </a:r>
            <a:endParaRPr sz="2000"/>
          </a:p>
          <a:p>
            <a:pPr indent="0" lvl="0" marL="0" rtl="0">
              <a:spcBef>
                <a:spcPts val="600"/>
              </a:spcBef>
              <a:spcAft>
                <a:spcPts val="0"/>
              </a:spcAft>
              <a:buNone/>
            </a:pPr>
            <a:r>
              <a:t/>
            </a:r>
            <a:endParaRPr sz="1800"/>
          </a:p>
          <a:p>
            <a:pPr indent="0" lvl="0" marL="0" rtl="0">
              <a:spcBef>
                <a:spcPts val="600"/>
              </a:spcBef>
              <a:spcAft>
                <a:spcPts val="0"/>
              </a:spcAft>
              <a:buNone/>
            </a:pPr>
            <a:r>
              <a:t/>
            </a:r>
            <a:endParaRPr sz="1800"/>
          </a:p>
          <a:p>
            <a:pPr indent="0" lvl="0" marL="0" rtl="0">
              <a:spcBef>
                <a:spcPts val="600"/>
              </a:spcBef>
              <a:spcAft>
                <a:spcPts val="0"/>
              </a:spcAft>
              <a:buNone/>
            </a:pPr>
            <a:r>
              <a:t/>
            </a:r>
            <a:endParaRPr sz="1800"/>
          </a:p>
          <a:p>
            <a:pPr indent="0" lvl="0" marL="0" rtl="0">
              <a:spcBef>
                <a:spcPts val="600"/>
              </a:spcBef>
              <a:spcAft>
                <a:spcPts val="0"/>
              </a:spcAft>
              <a:buNone/>
            </a:pPr>
            <a:r>
              <a:t/>
            </a:r>
            <a:endParaRPr sz="1800"/>
          </a:p>
          <a:p>
            <a:pPr indent="0" lvl="0" marL="0" rtl="0">
              <a:spcBef>
                <a:spcPts val="600"/>
              </a:spcBef>
              <a:spcAft>
                <a:spcPts val="1600"/>
              </a:spcAft>
              <a:buNone/>
            </a:pPr>
            <a:r>
              <a:t/>
            </a:r>
            <a:endParaRPr sz="2400"/>
          </a:p>
        </p:txBody>
      </p:sp>
      <p:pic>
        <p:nvPicPr>
          <p:cNvPr id="103" name="Shape 103"/>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729450" y="5856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Goals</a:t>
            </a:r>
            <a:endParaRPr/>
          </a:p>
        </p:txBody>
      </p:sp>
      <p:sp>
        <p:nvSpPr>
          <p:cNvPr id="375" name="Shape 375"/>
          <p:cNvSpPr txBox="1"/>
          <p:nvPr>
            <p:ph idx="1" type="body"/>
          </p:nvPr>
        </p:nvSpPr>
        <p:spPr>
          <a:xfrm>
            <a:off x="729450" y="1441200"/>
            <a:ext cx="7688700" cy="2369700"/>
          </a:xfrm>
          <a:prstGeom prst="rect">
            <a:avLst/>
          </a:prstGeom>
        </p:spPr>
        <p:txBody>
          <a:bodyPr anchorCtr="0" anchor="t" bIns="91425" lIns="91425" spcFirstLastPara="1" rIns="91425" wrap="square" tIns="91425">
            <a:noAutofit/>
          </a:bodyPr>
          <a:lstStyle/>
          <a:p>
            <a:pPr indent="-381000" lvl="0" marL="457200" rtl="0">
              <a:lnSpc>
                <a:spcPct val="90000"/>
              </a:lnSpc>
              <a:spcBef>
                <a:spcPts val="1000"/>
              </a:spcBef>
              <a:spcAft>
                <a:spcPts val="0"/>
              </a:spcAft>
              <a:buClr>
                <a:srgbClr val="000000"/>
              </a:buClr>
              <a:buSzPts val="2400"/>
              <a:buFont typeface="Arial"/>
              <a:buChar char="●"/>
            </a:pPr>
            <a:r>
              <a:rPr lang="en" sz="2400">
                <a:solidFill>
                  <a:srgbClr val="000000"/>
                </a:solidFill>
                <a:latin typeface="Arial"/>
                <a:ea typeface="Arial"/>
                <a:cs typeface="Arial"/>
                <a:sym typeface="Arial"/>
              </a:rPr>
              <a:t>Monitor the platform and its performance</a:t>
            </a:r>
            <a:endParaRPr sz="2400">
              <a:solidFill>
                <a:srgbClr val="000000"/>
              </a:solidFill>
              <a:latin typeface="Arial"/>
              <a:ea typeface="Arial"/>
              <a:cs typeface="Arial"/>
              <a:sym typeface="Arial"/>
            </a:endParaRPr>
          </a:p>
          <a:p>
            <a:pPr indent="-381000" lvl="0" marL="457200" rtl="0">
              <a:lnSpc>
                <a:spcPct val="90000"/>
              </a:lnSpc>
              <a:spcBef>
                <a:spcPts val="0"/>
              </a:spcBef>
              <a:spcAft>
                <a:spcPts val="0"/>
              </a:spcAft>
              <a:buSzPts val="2400"/>
              <a:buChar char="●"/>
            </a:pPr>
            <a:r>
              <a:rPr lang="en" sz="2400">
                <a:solidFill>
                  <a:srgbClr val="000000"/>
                </a:solidFill>
                <a:latin typeface="Arial"/>
                <a:ea typeface="Arial"/>
                <a:cs typeface="Arial"/>
                <a:sym typeface="Arial"/>
              </a:rPr>
              <a:t>Alerts based on threshold values</a:t>
            </a:r>
            <a:endParaRPr sz="2400">
              <a:solidFill>
                <a:srgbClr val="000000"/>
              </a:solidFill>
              <a:latin typeface="Arial"/>
              <a:ea typeface="Arial"/>
              <a:cs typeface="Arial"/>
              <a:sym typeface="Arial"/>
            </a:endParaRPr>
          </a:p>
          <a:p>
            <a:pPr indent="-381000" lvl="0" marL="457200" rtl="0">
              <a:lnSpc>
                <a:spcPct val="90000"/>
              </a:lnSpc>
              <a:spcBef>
                <a:spcPts val="0"/>
              </a:spcBef>
              <a:spcAft>
                <a:spcPts val="0"/>
              </a:spcAft>
              <a:buSzPts val="2400"/>
              <a:buChar char="●"/>
            </a:pPr>
            <a:r>
              <a:rPr lang="en" sz="2400">
                <a:solidFill>
                  <a:srgbClr val="000000"/>
                </a:solidFill>
                <a:latin typeface="Arial"/>
                <a:ea typeface="Arial"/>
                <a:cs typeface="Arial"/>
                <a:sym typeface="Arial"/>
              </a:rPr>
              <a:t>Visualize the collected data</a:t>
            </a:r>
            <a:endParaRPr sz="2400">
              <a:solidFill>
                <a:srgbClr val="000000"/>
              </a:solidFill>
              <a:latin typeface="Arial"/>
              <a:ea typeface="Arial"/>
              <a:cs typeface="Arial"/>
              <a:sym typeface="Arial"/>
            </a:endParaRPr>
          </a:p>
          <a:p>
            <a:pPr indent="-381000" lvl="0" marL="457200" rtl="0">
              <a:lnSpc>
                <a:spcPct val="90000"/>
              </a:lnSpc>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Highlight bottlenecks and recommend possible improvements</a:t>
            </a:r>
            <a:endParaRPr sz="2400">
              <a:solidFill>
                <a:srgbClr val="000000"/>
              </a:solidFill>
              <a:latin typeface="Arial"/>
              <a:ea typeface="Arial"/>
              <a:cs typeface="Arial"/>
              <a:sym typeface="Arial"/>
            </a:endParaRPr>
          </a:p>
        </p:txBody>
      </p:sp>
      <p:pic>
        <p:nvPicPr>
          <p:cNvPr id="376" name="Shape 376"/>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729450" y="6000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Technology stack</a:t>
            </a:r>
            <a:endParaRPr/>
          </a:p>
        </p:txBody>
      </p:sp>
      <p:sp>
        <p:nvSpPr>
          <p:cNvPr id="382" name="Shape 382"/>
          <p:cNvSpPr txBox="1"/>
          <p:nvPr>
            <p:ph idx="1" type="body"/>
          </p:nvPr>
        </p:nvSpPr>
        <p:spPr>
          <a:xfrm>
            <a:off x="729450" y="1073375"/>
            <a:ext cx="7688700" cy="4034100"/>
          </a:xfrm>
          <a:prstGeom prst="rect">
            <a:avLst/>
          </a:prstGeom>
        </p:spPr>
        <p:txBody>
          <a:bodyPr anchorCtr="0" anchor="t" bIns="91425" lIns="91425" spcFirstLastPara="1" rIns="91425" wrap="square" tIns="91425">
            <a:noAutofit/>
          </a:bodyPr>
          <a:lstStyle/>
          <a:p>
            <a:pPr indent="-342900" lvl="0" marL="457200" rtl="0">
              <a:lnSpc>
                <a:spcPct val="90000"/>
              </a:lnSpc>
              <a:spcBef>
                <a:spcPts val="1000"/>
              </a:spcBef>
              <a:spcAft>
                <a:spcPts val="0"/>
              </a:spcAft>
              <a:buSzPts val="1800"/>
              <a:buChar char="●"/>
            </a:pPr>
            <a:r>
              <a:rPr b="1" lang="en" sz="1800">
                <a:solidFill>
                  <a:srgbClr val="000000"/>
                </a:solidFill>
                <a:latin typeface="Arial"/>
                <a:ea typeface="Arial"/>
                <a:cs typeface="Arial"/>
                <a:sym typeface="Arial"/>
              </a:rPr>
              <a:t>K6</a:t>
            </a:r>
            <a:endParaRPr b="1" sz="1800">
              <a:solidFill>
                <a:srgbClr val="000000"/>
              </a:solidFill>
              <a:latin typeface="Arial"/>
              <a:ea typeface="Arial"/>
              <a:cs typeface="Arial"/>
              <a:sym typeface="Arial"/>
            </a:endParaRPr>
          </a:p>
          <a:p>
            <a:pPr indent="457200" lvl="0" marL="0" rtl="0">
              <a:lnSpc>
                <a:spcPct val="90000"/>
              </a:lnSpc>
              <a:spcBef>
                <a:spcPts val="1000"/>
              </a:spcBef>
              <a:spcAft>
                <a:spcPts val="0"/>
              </a:spcAft>
              <a:buNone/>
            </a:pPr>
            <a:r>
              <a:rPr lang="en" sz="1400">
                <a:solidFill>
                  <a:srgbClr val="000000"/>
                </a:solidFill>
                <a:latin typeface="Arial"/>
                <a:ea typeface="Arial"/>
                <a:cs typeface="Arial"/>
                <a:sym typeface="Arial"/>
              </a:rPr>
              <a:t>Generate load via virtual users -  Behavior test cases written in JavaScript</a:t>
            </a:r>
            <a:endParaRPr sz="1400">
              <a:solidFill>
                <a:srgbClr val="000000"/>
              </a:solidFill>
              <a:latin typeface="Arial"/>
              <a:ea typeface="Arial"/>
              <a:cs typeface="Arial"/>
              <a:sym typeface="Arial"/>
            </a:endParaRPr>
          </a:p>
          <a:p>
            <a:pPr indent="457200" lvl="0" marL="0" rtl="0">
              <a:lnSpc>
                <a:spcPct val="90000"/>
              </a:lnSpc>
              <a:spcBef>
                <a:spcPts val="1000"/>
              </a:spcBef>
              <a:spcAft>
                <a:spcPts val="0"/>
              </a:spcAft>
              <a:buNone/>
            </a:pPr>
            <a:r>
              <a:rPr lang="en" sz="1400">
                <a:solidFill>
                  <a:srgbClr val="000000"/>
                </a:solidFill>
                <a:latin typeface="Arial"/>
                <a:ea typeface="Arial"/>
                <a:cs typeface="Arial"/>
                <a:sym typeface="Arial"/>
              </a:rPr>
              <a:t>Test platform performance under stress</a:t>
            </a:r>
            <a:endParaRPr sz="1400">
              <a:solidFill>
                <a:srgbClr val="000000"/>
              </a:solidFill>
              <a:latin typeface="Arial"/>
              <a:ea typeface="Arial"/>
              <a:cs typeface="Arial"/>
              <a:sym typeface="Arial"/>
            </a:endParaRPr>
          </a:p>
          <a:p>
            <a:pPr indent="-342900" lvl="0" marL="457200" rtl="0">
              <a:lnSpc>
                <a:spcPct val="90000"/>
              </a:lnSpc>
              <a:spcBef>
                <a:spcPts val="1000"/>
              </a:spcBef>
              <a:spcAft>
                <a:spcPts val="0"/>
              </a:spcAft>
              <a:buSzPts val="1800"/>
              <a:buChar char="●"/>
            </a:pPr>
            <a:r>
              <a:rPr b="1" lang="en" sz="1800">
                <a:solidFill>
                  <a:srgbClr val="000000"/>
                </a:solidFill>
                <a:latin typeface="Arial"/>
                <a:ea typeface="Arial"/>
                <a:cs typeface="Arial"/>
                <a:sym typeface="Arial"/>
              </a:rPr>
              <a:t>InfluxDB, Prometheus</a:t>
            </a:r>
            <a:endParaRPr b="1" sz="1800">
              <a:solidFill>
                <a:srgbClr val="000000"/>
              </a:solidFill>
              <a:latin typeface="Arial"/>
              <a:ea typeface="Arial"/>
              <a:cs typeface="Arial"/>
              <a:sym typeface="Arial"/>
            </a:endParaRPr>
          </a:p>
          <a:p>
            <a:pPr indent="457200" lvl="0" marL="0" rtl="0">
              <a:lnSpc>
                <a:spcPct val="90000"/>
              </a:lnSpc>
              <a:spcBef>
                <a:spcPts val="1000"/>
              </a:spcBef>
              <a:spcAft>
                <a:spcPts val="0"/>
              </a:spcAft>
              <a:buNone/>
            </a:pPr>
            <a:r>
              <a:rPr lang="en" sz="1400">
                <a:solidFill>
                  <a:srgbClr val="000000"/>
                </a:solidFill>
                <a:latin typeface="Arial"/>
                <a:ea typeface="Arial"/>
                <a:cs typeface="Arial"/>
                <a:sym typeface="Arial"/>
              </a:rPr>
              <a:t>Time based database and metrics storage from multiple sources</a:t>
            </a:r>
            <a:endParaRPr sz="1400">
              <a:solidFill>
                <a:srgbClr val="000000"/>
              </a:solidFill>
              <a:latin typeface="Arial"/>
              <a:ea typeface="Arial"/>
              <a:cs typeface="Arial"/>
              <a:sym typeface="Arial"/>
            </a:endParaRPr>
          </a:p>
          <a:p>
            <a:pPr indent="-342900" lvl="0" marL="457200" rtl="0">
              <a:lnSpc>
                <a:spcPct val="90000"/>
              </a:lnSpc>
              <a:spcBef>
                <a:spcPts val="1000"/>
              </a:spcBef>
              <a:spcAft>
                <a:spcPts val="0"/>
              </a:spcAft>
              <a:buSzPts val="1800"/>
              <a:buChar char="●"/>
            </a:pPr>
            <a:r>
              <a:rPr b="1" lang="en" sz="1800">
                <a:solidFill>
                  <a:srgbClr val="000000"/>
                </a:solidFill>
                <a:latin typeface="Arial"/>
                <a:ea typeface="Arial"/>
                <a:cs typeface="Arial"/>
                <a:sym typeface="Arial"/>
              </a:rPr>
              <a:t>Grafana</a:t>
            </a:r>
            <a:endParaRPr b="1" sz="1800">
              <a:solidFill>
                <a:srgbClr val="000000"/>
              </a:solidFill>
              <a:latin typeface="Arial"/>
              <a:ea typeface="Arial"/>
              <a:cs typeface="Arial"/>
              <a:sym typeface="Arial"/>
            </a:endParaRPr>
          </a:p>
          <a:p>
            <a:pPr indent="457200" lvl="0" marL="0" rtl="0">
              <a:lnSpc>
                <a:spcPct val="90000"/>
              </a:lnSpc>
              <a:spcBef>
                <a:spcPts val="1000"/>
              </a:spcBef>
              <a:spcAft>
                <a:spcPts val="0"/>
              </a:spcAft>
              <a:buNone/>
            </a:pPr>
            <a:r>
              <a:rPr lang="en" sz="1400">
                <a:solidFill>
                  <a:srgbClr val="000000"/>
                </a:solidFill>
                <a:latin typeface="Arial"/>
                <a:ea typeface="Arial"/>
                <a:cs typeface="Arial"/>
                <a:sym typeface="Arial"/>
              </a:rPr>
              <a:t>Data visualization across multiple sources</a:t>
            </a:r>
            <a:endParaRPr sz="1400">
              <a:solidFill>
                <a:srgbClr val="000000"/>
              </a:solidFill>
              <a:latin typeface="Arial"/>
              <a:ea typeface="Arial"/>
              <a:cs typeface="Arial"/>
              <a:sym typeface="Arial"/>
            </a:endParaRPr>
          </a:p>
          <a:p>
            <a:pPr indent="-342900" lvl="0" marL="457200" rtl="0">
              <a:lnSpc>
                <a:spcPct val="90000"/>
              </a:lnSpc>
              <a:spcBef>
                <a:spcPts val="1000"/>
              </a:spcBef>
              <a:spcAft>
                <a:spcPts val="0"/>
              </a:spcAft>
              <a:buSzPts val="1800"/>
              <a:buChar char="●"/>
            </a:pPr>
            <a:r>
              <a:rPr b="1" lang="en" sz="1800">
                <a:solidFill>
                  <a:srgbClr val="000000"/>
                </a:solidFill>
                <a:latin typeface="Arial"/>
                <a:ea typeface="Arial"/>
                <a:cs typeface="Arial"/>
                <a:sym typeface="Arial"/>
              </a:rPr>
              <a:t>Swagger API Framework middlewares with ExpressJS </a:t>
            </a:r>
            <a:endParaRPr b="1" sz="1800">
              <a:solidFill>
                <a:srgbClr val="000000"/>
              </a:solidFill>
              <a:latin typeface="Arial"/>
              <a:ea typeface="Arial"/>
              <a:cs typeface="Arial"/>
              <a:sym typeface="Arial"/>
            </a:endParaRPr>
          </a:p>
          <a:p>
            <a:pPr indent="457200" lvl="0" marL="0" rtl="0">
              <a:lnSpc>
                <a:spcPct val="90000"/>
              </a:lnSpc>
              <a:spcBef>
                <a:spcPts val="1000"/>
              </a:spcBef>
              <a:spcAft>
                <a:spcPts val="0"/>
              </a:spcAft>
              <a:buSzPts val="1100"/>
              <a:buNone/>
            </a:pPr>
            <a:r>
              <a:rPr lang="en" sz="1400">
                <a:solidFill>
                  <a:srgbClr val="000000"/>
                </a:solidFill>
                <a:latin typeface="Arial"/>
                <a:ea typeface="Arial"/>
                <a:cs typeface="Arial"/>
                <a:sym typeface="Arial"/>
              </a:rPr>
              <a:t>Intercepting the API requests for event logging</a:t>
            </a:r>
            <a:endParaRPr sz="1400">
              <a:solidFill>
                <a:srgbClr val="000000"/>
              </a:solidFill>
              <a:latin typeface="Arial"/>
              <a:ea typeface="Arial"/>
              <a:cs typeface="Arial"/>
              <a:sym typeface="Arial"/>
            </a:endParaRPr>
          </a:p>
          <a:p>
            <a:pPr indent="-342900" lvl="0" marL="457200" rtl="0">
              <a:lnSpc>
                <a:spcPct val="90000"/>
              </a:lnSpc>
              <a:spcBef>
                <a:spcPts val="1000"/>
              </a:spcBef>
              <a:spcAft>
                <a:spcPts val="0"/>
              </a:spcAft>
              <a:buSzPts val="1800"/>
              <a:buChar char="●"/>
            </a:pPr>
            <a:r>
              <a:rPr b="1" lang="en" sz="1800">
                <a:solidFill>
                  <a:srgbClr val="000000"/>
                </a:solidFill>
                <a:latin typeface="Arial"/>
                <a:ea typeface="Arial"/>
                <a:cs typeface="Arial"/>
                <a:sym typeface="Arial"/>
              </a:rPr>
              <a:t>Node Exporter - </a:t>
            </a:r>
            <a:r>
              <a:rPr lang="en" sz="1400">
                <a:solidFill>
                  <a:srgbClr val="000000"/>
                </a:solidFill>
                <a:latin typeface="Arial"/>
                <a:ea typeface="Arial"/>
                <a:cs typeface="Arial"/>
                <a:sym typeface="Arial"/>
              </a:rPr>
              <a:t>Infrastructure monitoring and alerts</a:t>
            </a:r>
            <a:endParaRPr sz="1400">
              <a:solidFill>
                <a:srgbClr val="000000"/>
              </a:solidFill>
              <a:latin typeface="Arial"/>
              <a:ea typeface="Arial"/>
              <a:cs typeface="Arial"/>
              <a:sym typeface="Arial"/>
            </a:endParaRPr>
          </a:p>
        </p:txBody>
      </p:sp>
      <p:pic>
        <p:nvPicPr>
          <p:cNvPr id="383" name="Shape 383"/>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727650" y="636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Workflow</a:t>
            </a:r>
            <a:endParaRPr/>
          </a:p>
        </p:txBody>
      </p:sp>
      <p:pic>
        <p:nvPicPr>
          <p:cNvPr id="389" name="Shape 389"/>
          <p:cNvPicPr preferRelativeResize="0"/>
          <p:nvPr/>
        </p:nvPicPr>
        <p:blipFill>
          <a:blip r:embed="rId4">
            <a:alphaModFix/>
          </a:blip>
          <a:stretch>
            <a:fillRect/>
          </a:stretch>
        </p:blipFill>
        <p:spPr>
          <a:xfrm>
            <a:off x="8246275" y="0"/>
            <a:ext cx="897725" cy="897725"/>
          </a:xfrm>
          <a:prstGeom prst="rect">
            <a:avLst/>
          </a:prstGeom>
          <a:noFill/>
          <a:ln>
            <a:noFill/>
          </a:ln>
        </p:spPr>
      </p:pic>
      <p:sp>
        <p:nvSpPr>
          <p:cNvPr id="390" name="Shape 390"/>
          <p:cNvSpPr/>
          <p:nvPr/>
        </p:nvSpPr>
        <p:spPr>
          <a:xfrm>
            <a:off x="810850" y="2369625"/>
            <a:ext cx="1650900" cy="8976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F3F3F3"/>
                </a:solidFill>
              </a:rPr>
              <a:t>API</a:t>
            </a:r>
            <a:endParaRPr b="1">
              <a:solidFill>
                <a:srgbClr val="F3F3F3"/>
              </a:solidFill>
            </a:endParaRPr>
          </a:p>
          <a:p>
            <a:pPr indent="0" lvl="0" marL="0" algn="ctr">
              <a:spcBef>
                <a:spcPts val="0"/>
              </a:spcBef>
              <a:spcAft>
                <a:spcPts val="0"/>
              </a:spcAft>
              <a:buNone/>
            </a:pPr>
            <a:r>
              <a:rPr b="1" lang="en">
                <a:solidFill>
                  <a:srgbClr val="F3F3F3"/>
                </a:solidFill>
              </a:rPr>
              <a:t>(Layer 3)</a:t>
            </a:r>
            <a:endParaRPr b="1">
              <a:solidFill>
                <a:srgbClr val="F3F3F3"/>
              </a:solidFill>
            </a:endParaRPr>
          </a:p>
        </p:txBody>
      </p:sp>
      <p:sp>
        <p:nvSpPr>
          <p:cNvPr id="391" name="Shape 391"/>
          <p:cNvSpPr/>
          <p:nvPr/>
        </p:nvSpPr>
        <p:spPr>
          <a:xfrm>
            <a:off x="810850" y="3681850"/>
            <a:ext cx="1650900" cy="8976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Data Processing</a:t>
            </a:r>
            <a:endParaRPr b="1">
              <a:solidFill>
                <a:srgbClr val="F3F3F3"/>
              </a:solidFill>
            </a:endParaRPr>
          </a:p>
          <a:p>
            <a:pPr indent="0" lvl="0" marL="0" rtl="0" algn="ctr">
              <a:spcBef>
                <a:spcPts val="0"/>
              </a:spcBef>
              <a:spcAft>
                <a:spcPts val="0"/>
              </a:spcAft>
              <a:buNone/>
            </a:pPr>
            <a:r>
              <a:rPr b="1" lang="en">
                <a:solidFill>
                  <a:srgbClr val="F3F3F3"/>
                </a:solidFill>
              </a:rPr>
              <a:t>(Layer 2)</a:t>
            </a:r>
            <a:endParaRPr b="1">
              <a:solidFill>
                <a:srgbClr val="F3F3F3"/>
              </a:solidFill>
            </a:endParaRPr>
          </a:p>
        </p:txBody>
      </p:sp>
      <p:cxnSp>
        <p:nvCxnSpPr>
          <p:cNvPr id="392" name="Shape 392"/>
          <p:cNvCxnSpPr/>
          <p:nvPr/>
        </p:nvCxnSpPr>
        <p:spPr>
          <a:xfrm rot="10800000">
            <a:off x="2940550" y="488475"/>
            <a:ext cx="0" cy="4659900"/>
          </a:xfrm>
          <a:prstGeom prst="straightConnector1">
            <a:avLst/>
          </a:prstGeom>
          <a:noFill/>
          <a:ln cap="flat" cmpd="sng" w="19050">
            <a:solidFill>
              <a:schemeClr val="dk2"/>
            </a:solidFill>
            <a:prstDash val="dash"/>
            <a:round/>
            <a:headEnd len="lg" w="lg" type="none"/>
            <a:tailEnd len="lg" w="lg" type="none"/>
          </a:ln>
        </p:spPr>
      </p:cxnSp>
      <p:sp>
        <p:nvSpPr>
          <p:cNvPr id="393" name="Shape 393"/>
          <p:cNvSpPr/>
          <p:nvPr/>
        </p:nvSpPr>
        <p:spPr>
          <a:xfrm>
            <a:off x="3274450" y="3912702"/>
            <a:ext cx="1348200" cy="588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Node Exporter</a:t>
            </a:r>
            <a:endParaRPr/>
          </a:p>
        </p:txBody>
      </p:sp>
      <p:sp>
        <p:nvSpPr>
          <p:cNvPr id="394" name="Shape 394"/>
          <p:cNvSpPr/>
          <p:nvPr/>
        </p:nvSpPr>
        <p:spPr>
          <a:xfrm>
            <a:off x="3284900" y="2931695"/>
            <a:ext cx="1348200" cy="588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Middleware</a:t>
            </a:r>
            <a:endParaRPr/>
          </a:p>
          <a:p>
            <a:pPr indent="0" lvl="0" marL="0" rtl="0" algn="ctr">
              <a:spcBef>
                <a:spcPts val="0"/>
              </a:spcBef>
              <a:spcAft>
                <a:spcPts val="0"/>
              </a:spcAft>
              <a:buNone/>
            </a:pPr>
            <a:r>
              <a:rPr lang="en"/>
              <a:t>(Swagger)</a:t>
            </a:r>
            <a:endParaRPr/>
          </a:p>
        </p:txBody>
      </p:sp>
      <p:sp>
        <p:nvSpPr>
          <p:cNvPr id="395" name="Shape 395"/>
          <p:cNvSpPr/>
          <p:nvPr/>
        </p:nvSpPr>
        <p:spPr>
          <a:xfrm>
            <a:off x="3301925" y="1734788"/>
            <a:ext cx="1348200" cy="588300"/>
          </a:xfrm>
          <a:prstGeom prst="roundRect">
            <a:avLst>
              <a:gd fmla="val 16667" name="adj"/>
            </a:avLst>
          </a:prstGeom>
          <a:solidFill>
            <a:srgbClr val="1155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K6</a:t>
            </a:r>
            <a:endParaRPr b="1">
              <a:solidFill>
                <a:srgbClr val="FFFFFF"/>
              </a:solidFill>
            </a:endParaRPr>
          </a:p>
        </p:txBody>
      </p:sp>
      <p:cxnSp>
        <p:nvCxnSpPr>
          <p:cNvPr id="396" name="Shape 396"/>
          <p:cNvCxnSpPr/>
          <p:nvPr/>
        </p:nvCxnSpPr>
        <p:spPr>
          <a:xfrm rot="10800000">
            <a:off x="5134725" y="457200"/>
            <a:ext cx="0" cy="4659900"/>
          </a:xfrm>
          <a:prstGeom prst="straightConnector1">
            <a:avLst/>
          </a:prstGeom>
          <a:noFill/>
          <a:ln cap="flat" cmpd="sng" w="19050">
            <a:solidFill>
              <a:schemeClr val="dk2"/>
            </a:solidFill>
            <a:prstDash val="dash"/>
            <a:round/>
            <a:headEnd len="lg" w="lg" type="none"/>
            <a:tailEnd len="lg" w="lg" type="none"/>
          </a:ln>
        </p:spPr>
      </p:cxnSp>
      <p:cxnSp>
        <p:nvCxnSpPr>
          <p:cNvPr id="397" name="Shape 397"/>
          <p:cNvCxnSpPr/>
          <p:nvPr/>
        </p:nvCxnSpPr>
        <p:spPr>
          <a:xfrm flipH="1" rot="-9769925">
            <a:off x="2621737" y="2013377"/>
            <a:ext cx="523422" cy="591988"/>
          </a:xfrm>
          <a:prstGeom prst="straightConnector1">
            <a:avLst/>
          </a:prstGeom>
          <a:noFill/>
          <a:ln cap="flat" cmpd="sng" w="9525">
            <a:solidFill>
              <a:schemeClr val="dk2"/>
            </a:solidFill>
            <a:prstDash val="solid"/>
            <a:round/>
            <a:headEnd len="lg" w="lg" type="none"/>
            <a:tailEnd len="lg" w="lg" type="stealth"/>
          </a:ln>
        </p:spPr>
      </p:cxnSp>
      <p:cxnSp>
        <p:nvCxnSpPr>
          <p:cNvPr id="398" name="Shape 398"/>
          <p:cNvCxnSpPr/>
          <p:nvPr/>
        </p:nvCxnSpPr>
        <p:spPr>
          <a:xfrm flipH="1" rot="-9769925">
            <a:off x="2592089" y="2140932"/>
            <a:ext cx="523422" cy="591988"/>
          </a:xfrm>
          <a:prstGeom prst="straightConnector1">
            <a:avLst/>
          </a:prstGeom>
          <a:noFill/>
          <a:ln cap="flat" cmpd="sng" w="9525">
            <a:solidFill>
              <a:schemeClr val="dk2"/>
            </a:solidFill>
            <a:prstDash val="solid"/>
            <a:round/>
            <a:headEnd len="lg" w="lg" type="stealth"/>
            <a:tailEnd len="lg" w="lg" type="none"/>
          </a:ln>
        </p:spPr>
      </p:cxnSp>
      <p:sp>
        <p:nvSpPr>
          <p:cNvPr id="399" name="Shape 399"/>
          <p:cNvSpPr/>
          <p:nvPr/>
        </p:nvSpPr>
        <p:spPr>
          <a:xfrm>
            <a:off x="5515650" y="1734788"/>
            <a:ext cx="1348200" cy="588300"/>
          </a:xfrm>
          <a:prstGeom prst="roundRect">
            <a:avLst>
              <a:gd fmla="val 16667" name="adj"/>
            </a:avLst>
          </a:prstGeom>
          <a:solidFill>
            <a:srgbClr val="1155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InfluxDB</a:t>
            </a:r>
            <a:endParaRPr b="1">
              <a:solidFill>
                <a:srgbClr val="FFFFFF"/>
              </a:solidFill>
            </a:endParaRPr>
          </a:p>
        </p:txBody>
      </p:sp>
      <p:sp>
        <p:nvSpPr>
          <p:cNvPr id="400" name="Shape 400"/>
          <p:cNvSpPr/>
          <p:nvPr/>
        </p:nvSpPr>
        <p:spPr>
          <a:xfrm>
            <a:off x="5515650" y="3474863"/>
            <a:ext cx="1348200" cy="588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Prometheus</a:t>
            </a:r>
            <a:endParaRPr/>
          </a:p>
        </p:txBody>
      </p:sp>
      <p:cxnSp>
        <p:nvCxnSpPr>
          <p:cNvPr id="401" name="Shape 401"/>
          <p:cNvCxnSpPr/>
          <p:nvPr/>
        </p:nvCxnSpPr>
        <p:spPr>
          <a:xfrm rot="10800000">
            <a:off x="7250750" y="457200"/>
            <a:ext cx="0" cy="4659900"/>
          </a:xfrm>
          <a:prstGeom prst="straightConnector1">
            <a:avLst/>
          </a:prstGeom>
          <a:noFill/>
          <a:ln cap="flat" cmpd="sng" w="19050">
            <a:solidFill>
              <a:schemeClr val="dk2"/>
            </a:solidFill>
            <a:prstDash val="dash"/>
            <a:round/>
            <a:headEnd len="lg" w="lg" type="none"/>
            <a:tailEnd len="lg" w="lg" type="none"/>
          </a:ln>
        </p:spPr>
      </p:cxnSp>
      <p:sp>
        <p:nvSpPr>
          <p:cNvPr id="402" name="Shape 402"/>
          <p:cNvSpPr/>
          <p:nvPr/>
        </p:nvSpPr>
        <p:spPr>
          <a:xfrm>
            <a:off x="7639475" y="2569188"/>
            <a:ext cx="1348200" cy="5883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Grafana</a:t>
            </a:r>
            <a:endParaRPr b="1" sz="1800">
              <a:solidFill>
                <a:srgbClr val="FFFFFF"/>
              </a:solidFill>
            </a:endParaRPr>
          </a:p>
        </p:txBody>
      </p:sp>
      <p:cxnSp>
        <p:nvCxnSpPr>
          <p:cNvPr id="403" name="Shape 403"/>
          <p:cNvCxnSpPr/>
          <p:nvPr/>
        </p:nvCxnSpPr>
        <p:spPr>
          <a:xfrm>
            <a:off x="2614325" y="4122552"/>
            <a:ext cx="586200" cy="0"/>
          </a:xfrm>
          <a:prstGeom prst="straightConnector1">
            <a:avLst/>
          </a:prstGeom>
          <a:noFill/>
          <a:ln cap="flat" cmpd="sng" w="9525">
            <a:solidFill>
              <a:schemeClr val="dk2"/>
            </a:solidFill>
            <a:prstDash val="solid"/>
            <a:round/>
            <a:headEnd len="lg" w="lg" type="none"/>
            <a:tailEnd len="lg" w="lg" type="triangle"/>
          </a:ln>
        </p:spPr>
      </p:cxnSp>
      <p:cxnSp>
        <p:nvCxnSpPr>
          <p:cNvPr id="404" name="Shape 404"/>
          <p:cNvCxnSpPr/>
          <p:nvPr/>
        </p:nvCxnSpPr>
        <p:spPr>
          <a:xfrm>
            <a:off x="2506725" y="2810395"/>
            <a:ext cx="733200" cy="423300"/>
          </a:xfrm>
          <a:prstGeom prst="straightConnector1">
            <a:avLst/>
          </a:prstGeom>
          <a:noFill/>
          <a:ln cap="flat" cmpd="sng" w="9525">
            <a:solidFill>
              <a:schemeClr val="dk2"/>
            </a:solidFill>
            <a:prstDash val="solid"/>
            <a:round/>
            <a:headEnd len="lg" w="lg" type="none"/>
            <a:tailEnd len="lg" w="lg" type="triangle"/>
          </a:ln>
        </p:spPr>
      </p:cxnSp>
      <p:sp>
        <p:nvSpPr>
          <p:cNvPr id="405" name="Shape 405"/>
          <p:cNvSpPr/>
          <p:nvPr/>
        </p:nvSpPr>
        <p:spPr>
          <a:xfrm>
            <a:off x="3391248" y="780498"/>
            <a:ext cx="1135500" cy="495600"/>
          </a:xfrm>
          <a:prstGeom prst="roundRect">
            <a:avLst>
              <a:gd fmla="val 16667" name="adj"/>
            </a:avLst>
          </a:prstGeom>
          <a:solidFill>
            <a:srgbClr val="1155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Behavior Test cases</a:t>
            </a:r>
            <a:endParaRPr b="1" sz="1200">
              <a:solidFill>
                <a:srgbClr val="FFFFFF"/>
              </a:solidFill>
            </a:endParaRPr>
          </a:p>
        </p:txBody>
      </p:sp>
      <p:cxnSp>
        <p:nvCxnSpPr>
          <p:cNvPr id="406" name="Shape 406"/>
          <p:cNvCxnSpPr>
            <a:endCxn id="395" idx="0"/>
          </p:cNvCxnSpPr>
          <p:nvPr/>
        </p:nvCxnSpPr>
        <p:spPr>
          <a:xfrm>
            <a:off x="3966425" y="1270088"/>
            <a:ext cx="9600" cy="464700"/>
          </a:xfrm>
          <a:prstGeom prst="straightConnector1">
            <a:avLst/>
          </a:prstGeom>
          <a:noFill/>
          <a:ln cap="flat" cmpd="sng" w="9525">
            <a:solidFill>
              <a:schemeClr val="dk2"/>
            </a:solidFill>
            <a:prstDash val="solid"/>
            <a:round/>
            <a:headEnd len="lg" w="lg" type="none"/>
            <a:tailEnd len="lg" w="lg" type="triangle"/>
          </a:ln>
        </p:spPr>
      </p:cxnSp>
      <p:cxnSp>
        <p:nvCxnSpPr>
          <p:cNvPr id="407" name="Shape 407"/>
          <p:cNvCxnSpPr/>
          <p:nvPr/>
        </p:nvCxnSpPr>
        <p:spPr>
          <a:xfrm>
            <a:off x="4802550" y="2028952"/>
            <a:ext cx="586200" cy="0"/>
          </a:xfrm>
          <a:prstGeom prst="straightConnector1">
            <a:avLst/>
          </a:prstGeom>
          <a:noFill/>
          <a:ln cap="flat" cmpd="sng" w="9525">
            <a:solidFill>
              <a:schemeClr val="dk2"/>
            </a:solidFill>
            <a:prstDash val="solid"/>
            <a:round/>
            <a:headEnd len="lg" w="lg" type="none"/>
            <a:tailEnd len="lg" w="lg" type="triangle"/>
          </a:ln>
        </p:spPr>
      </p:cxnSp>
      <p:cxnSp>
        <p:nvCxnSpPr>
          <p:cNvPr id="408" name="Shape 408"/>
          <p:cNvCxnSpPr/>
          <p:nvPr/>
        </p:nvCxnSpPr>
        <p:spPr>
          <a:xfrm>
            <a:off x="4709300" y="3302045"/>
            <a:ext cx="681300" cy="418200"/>
          </a:xfrm>
          <a:prstGeom prst="straightConnector1">
            <a:avLst/>
          </a:prstGeom>
          <a:noFill/>
          <a:ln cap="flat" cmpd="sng" w="9525">
            <a:solidFill>
              <a:schemeClr val="dk2"/>
            </a:solidFill>
            <a:prstDash val="solid"/>
            <a:round/>
            <a:headEnd len="lg" w="lg" type="none"/>
            <a:tailEnd len="lg" w="lg" type="triangle"/>
          </a:ln>
        </p:spPr>
      </p:cxnSp>
      <p:cxnSp>
        <p:nvCxnSpPr>
          <p:cNvPr id="409" name="Shape 409"/>
          <p:cNvCxnSpPr/>
          <p:nvPr/>
        </p:nvCxnSpPr>
        <p:spPr>
          <a:xfrm flipH="1" rot="10800000">
            <a:off x="4747850" y="3796500"/>
            <a:ext cx="642600" cy="394500"/>
          </a:xfrm>
          <a:prstGeom prst="straightConnector1">
            <a:avLst/>
          </a:prstGeom>
          <a:noFill/>
          <a:ln cap="flat" cmpd="sng" w="9525">
            <a:solidFill>
              <a:schemeClr val="dk2"/>
            </a:solidFill>
            <a:prstDash val="solid"/>
            <a:round/>
            <a:headEnd len="lg" w="lg" type="none"/>
            <a:tailEnd len="lg" w="lg" type="triangle"/>
          </a:ln>
        </p:spPr>
      </p:cxnSp>
      <p:cxnSp>
        <p:nvCxnSpPr>
          <p:cNvPr id="410" name="Shape 410"/>
          <p:cNvCxnSpPr/>
          <p:nvPr/>
        </p:nvCxnSpPr>
        <p:spPr>
          <a:xfrm>
            <a:off x="6979175" y="2143338"/>
            <a:ext cx="507900" cy="567600"/>
          </a:xfrm>
          <a:prstGeom prst="straightConnector1">
            <a:avLst/>
          </a:prstGeom>
          <a:noFill/>
          <a:ln cap="flat" cmpd="sng" w="9525">
            <a:solidFill>
              <a:schemeClr val="dk2"/>
            </a:solidFill>
            <a:prstDash val="solid"/>
            <a:round/>
            <a:headEnd len="lg" w="lg" type="none"/>
            <a:tailEnd len="lg" w="lg" type="triangle"/>
          </a:ln>
        </p:spPr>
      </p:cxnSp>
      <p:cxnSp>
        <p:nvCxnSpPr>
          <p:cNvPr id="411" name="Shape 411"/>
          <p:cNvCxnSpPr/>
          <p:nvPr/>
        </p:nvCxnSpPr>
        <p:spPr>
          <a:xfrm flipH="1" rot="10800000">
            <a:off x="7006500" y="3096875"/>
            <a:ext cx="515700" cy="6252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4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23" presetSubtype="16">
                                  <p:stCondLst>
                                    <p:cond delay="0"/>
                                  </p:stCondLst>
                                  <p:childTnLst>
                                    <p:set>
                                      <p:cBhvr>
                                        <p:cTn dur="1" fill="hold">
                                          <p:stCondLst>
                                            <p:cond delay="0"/>
                                          </p:stCondLst>
                                        </p:cTn>
                                        <p:tgtEl>
                                          <p:spTgt spid="400"/>
                                        </p:tgtEl>
                                        <p:attrNameLst>
                                          <p:attrName>style.visibility</p:attrName>
                                        </p:attrNameLst>
                                      </p:cBhvr>
                                      <p:to>
                                        <p:strVal val="visible"/>
                                      </p:to>
                                    </p:set>
                                    <p:anim calcmode="lin" valueType="num">
                                      <p:cBhvr additive="base">
                                        <p:cTn dur="1000"/>
                                        <p:tgtEl>
                                          <p:spTgt spid="400"/>
                                        </p:tgtEl>
                                        <p:attrNameLst>
                                          <p:attrName>ppt_w</p:attrName>
                                        </p:attrNameLst>
                                      </p:cBhvr>
                                      <p:tavLst>
                                        <p:tav fmla="" tm="0">
                                          <p:val>
                                            <p:strVal val="0"/>
                                          </p:val>
                                        </p:tav>
                                        <p:tav fmla="" tm="100000">
                                          <p:val>
                                            <p:strVal val="#ppt_w"/>
                                          </p:val>
                                        </p:tav>
                                      </p:tavLst>
                                    </p:anim>
                                    <p:anim calcmode="lin" valueType="num">
                                      <p:cBhvr additive="base">
                                        <p:cTn dur="1000"/>
                                        <p:tgtEl>
                                          <p:spTgt spid="40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727650" y="636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storage and processing monitoring</a:t>
            </a:r>
            <a:endParaRPr/>
          </a:p>
        </p:txBody>
      </p:sp>
      <p:pic>
        <p:nvPicPr>
          <p:cNvPr id="417" name="Shape 417"/>
          <p:cNvPicPr preferRelativeResize="0"/>
          <p:nvPr/>
        </p:nvPicPr>
        <p:blipFill>
          <a:blip r:embed="rId3">
            <a:alphaModFix/>
          </a:blip>
          <a:stretch>
            <a:fillRect/>
          </a:stretch>
        </p:blipFill>
        <p:spPr>
          <a:xfrm>
            <a:off x="8246275" y="0"/>
            <a:ext cx="897725" cy="897725"/>
          </a:xfrm>
          <a:prstGeom prst="rect">
            <a:avLst/>
          </a:prstGeom>
          <a:noFill/>
          <a:ln>
            <a:noFill/>
          </a:ln>
        </p:spPr>
      </p:pic>
      <p:pic>
        <p:nvPicPr>
          <p:cNvPr id="418" name="Shape 418"/>
          <p:cNvPicPr preferRelativeResize="0"/>
          <p:nvPr/>
        </p:nvPicPr>
        <p:blipFill rotWithShape="1">
          <a:blip r:embed="rId4">
            <a:alphaModFix/>
          </a:blip>
          <a:srcRect b="2802" l="0" r="10201" t="16669"/>
          <a:stretch/>
        </p:blipFill>
        <p:spPr>
          <a:xfrm>
            <a:off x="847675" y="1312925"/>
            <a:ext cx="7448650" cy="37576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727650" y="636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Stress</a:t>
            </a:r>
            <a:r>
              <a:rPr lang="en"/>
              <a:t> Testing</a:t>
            </a:r>
            <a:endParaRPr/>
          </a:p>
        </p:txBody>
      </p:sp>
      <p:pic>
        <p:nvPicPr>
          <p:cNvPr id="424" name="Shape 424"/>
          <p:cNvPicPr preferRelativeResize="0"/>
          <p:nvPr/>
        </p:nvPicPr>
        <p:blipFill>
          <a:blip r:embed="rId3">
            <a:alphaModFix/>
          </a:blip>
          <a:stretch>
            <a:fillRect/>
          </a:stretch>
        </p:blipFill>
        <p:spPr>
          <a:xfrm>
            <a:off x="8246275" y="0"/>
            <a:ext cx="897725" cy="897725"/>
          </a:xfrm>
          <a:prstGeom prst="rect">
            <a:avLst/>
          </a:prstGeom>
          <a:noFill/>
          <a:ln>
            <a:noFill/>
          </a:ln>
        </p:spPr>
      </p:pic>
      <p:sp>
        <p:nvSpPr>
          <p:cNvPr id="425" name="Shape 425"/>
          <p:cNvSpPr txBox="1"/>
          <p:nvPr>
            <p:ph idx="1" type="body"/>
          </p:nvPr>
        </p:nvSpPr>
        <p:spPr>
          <a:xfrm>
            <a:off x="729450" y="1073375"/>
            <a:ext cx="7688700" cy="4034100"/>
          </a:xfrm>
          <a:prstGeom prst="rect">
            <a:avLst/>
          </a:prstGeom>
        </p:spPr>
        <p:txBody>
          <a:bodyPr anchorCtr="0" anchor="t" bIns="91425" lIns="91425" spcFirstLastPara="1" rIns="91425" wrap="square" tIns="91425">
            <a:noAutofit/>
          </a:bodyPr>
          <a:lstStyle/>
          <a:p>
            <a:pPr indent="-317500" lvl="0" marL="457200" rtl="0">
              <a:lnSpc>
                <a:spcPct val="90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Virtual Users - 35</a:t>
            </a:r>
            <a:endParaRPr sz="1400">
              <a:solidFill>
                <a:srgbClr val="000000"/>
              </a:solidFill>
              <a:latin typeface="Arial"/>
              <a:ea typeface="Arial"/>
              <a:cs typeface="Arial"/>
              <a:sym typeface="Arial"/>
            </a:endParaRPr>
          </a:p>
          <a:p>
            <a:pPr indent="-317500" lvl="1" marL="914400" rtl="0">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Increased Dynamically over time</a:t>
            </a:r>
            <a:endParaRPr sz="1400">
              <a:solidFill>
                <a:srgbClr val="000000"/>
              </a:solidFill>
              <a:latin typeface="Arial"/>
              <a:ea typeface="Arial"/>
              <a:cs typeface="Arial"/>
              <a:sym typeface="Arial"/>
            </a:endParaRPr>
          </a:p>
          <a:p>
            <a:pPr indent="-317500" lvl="1" marL="914400" rtl="0">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Behavior:</a:t>
            </a:r>
            <a:endParaRPr sz="1400">
              <a:solidFill>
                <a:srgbClr val="000000"/>
              </a:solidFill>
              <a:latin typeface="Arial"/>
              <a:ea typeface="Arial"/>
              <a:cs typeface="Arial"/>
              <a:sym typeface="Arial"/>
            </a:endParaRPr>
          </a:p>
          <a:p>
            <a:pPr indent="-317500" lvl="2" marL="1371600" rtl="0">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First request on to get list of boards</a:t>
            </a:r>
            <a:endParaRPr sz="1400">
              <a:solidFill>
                <a:srgbClr val="000000"/>
              </a:solidFill>
              <a:latin typeface="Arial"/>
              <a:ea typeface="Arial"/>
              <a:cs typeface="Arial"/>
              <a:sym typeface="Arial"/>
            </a:endParaRPr>
          </a:p>
          <a:p>
            <a:pPr indent="-317500" lvl="2" marL="1371600" rtl="0">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Select a board and send second request for getting sensors</a:t>
            </a:r>
            <a:endParaRPr sz="1400">
              <a:solidFill>
                <a:srgbClr val="000000"/>
              </a:solidFill>
              <a:latin typeface="Arial"/>
              <a:ea typeface="Arial"/>
              <a:cs typeface="Arial"/>
              <a:sym typeface="Arial"/>
            </a:endParaRPr>
          </a:p>
          <a:p>
            <a:pPr indent="-317500" lvl="2" marL="1371600" rtl="0">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3rd Request for fetching values from sensors</a:t>
            </a:r>
            <a:endParaRPr sz="1400">
              <a:solidFill>
                <a:srgbClr val="000000"/>
              </a:solidFill>
              <a:latin typeface="Arial"/>
              <a:ea typeface="Arial"/>
              <a:cs typeface="Arial"/>
              <a:sym typeface="Arial"/>
            </a:endParaRPr>
          </a:p>
          <a:p>
            <a:pPr indent="-317500" lvl="2" marL="1371600" rtl="0">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2 more requests for fetching sensors data</a:t>
            </a:r>
            <a:endParaRPr sz="1400">
              <a:solidFill>
                <a:srgbClr val="000000"/>
              </a:solidFill>
              <a:latin typeface="Arial"/>
              <a:ea typeface="Arial"/>
              <a:cs typeface="Arial"/>
              <a:sym typeface="Arial"/>
            </a:endParaRPr>
          </a:p>
          <a:p>
            <a:pPr indent="-317500" lvl="1" marL="914400" rtl="0">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One request sent by each VU for this behavior in every second.</a:t>
            </a:r>
            <a:endParaRPr sz="1400">
              <a:solidFill>
                <a:srgbClr val="000000"/>
              </a:solidFill>
              <a:latin typeface="Arial"/>
              <a:ea typeface="Arial"/>
              <a:cs typeface="Arial"/>
              <a:sym typeface="Arial"/>
            </a:endParaRPr>
          </a:p>
          <a:p>
            <a:pPr indent="-317500" lvl="1" marL="914400" rtl="0">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~8000 API calls in 30 seconds</a:t>
            </a:r>
            <a:endParaRPr sz="1400">
              <a:solidFill>
                <a:srgbClr val="000000"/>
              </a:solidFill>
              <a:latin typeface="Arial"/>
              <a:ea typeface="Arial"/>
              <a:cs typeface="Arial"/>
              <a:sym typeface="Arial"/>
            </a:endParaRPr>
          </a:p>
          <a:p>
            <a:pPr indent="0" lvl="0" marL="457200" rtl="0">
              <a:lnSpc>
                <a:spcPct val="90000"/>
              </a:lnSpc>
              <a:spcBef>
                <a:spcPts val="1000"/>
              </a:spcBef>
              <a:spcAft>
                <a:spcPts val="0"/>
              </a:spcAft>
              <a:buNone/>
            </a:pPr>
            <a:r>
              <a:t/>
            </a:r>
            <a:endParaRPr sz="1400">
              <a:solidFill>
                <a:srgbClr val="000000"/>
              </a:solidFill>
              <a:latin typeface="Arial"/>
              <a:ea typeface="Arial"/>
              <a:cs typeface="Arial"/>
              <a:sym typeface="Arial"/>
            </a:endParaRPr>
          </a:p>
          <a:p>
            <a:pPr indent="-317500" lvl="0" marL="457200" rtl="0">
              <a:lnSpc>
                <a:spcPct val="90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Results:</a:t>
            </a:r>
            <a:endParaRPr sz="1400">
              <a:solidFill>
                <a:srgbClr val="000000"/>
              </a:solidFill>
              <a:latin typeface="Arial"/>
              <a:ea typeface="Arial"/>
              <a:cs typeface="Arial"/>
              <a:sym typeface="Arial"/>
            </a:endParaRPr>
          </a:p>
          <a:p>
            <a:pPr indent="-317500" lvl="1" marL="914400" rtl="0">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Alert generated when avg RTT over test &gt; 3s</a:t>
            </a:r>
            <a:endParaRPr sz="1400">
              <a:solidFill>
                <a:srgbClr val="000000"/>
              </a:solidFill>
              <a:latin typeface="Arial"/>
              <a:ea typeface="Arial"/>
              <a:cs typeface="Arial"/>
              <a:sym typeface="Arial"/>
            </a:endParaRPr>
          </a:p>
          <a:p>
            <a:pPr indent="-317500" lvl="1" marL="914400" rtl="0">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Threshold reached at VU= 30 </a:t>
            </a:r>
            <a:endParaRPr sz="1400">
              <a:solidFill>
                <a:srgbClr val="000000"/>
              </a:solidFill>
              <a:latin typeface="Arial"/>
              <a:ea typeface="Arial"/>
              <a:cs typeface="Arial"/>
              <a:sym typeface="Arial"/>
            </a:endParaRPr>
          </a:p>
          <a:p>
            <a:pPr indent="-317500" lvl="1" marL="914400" rtl="0">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RTT averages from 20 milliseconds to ~3 seconds under max stress.</a:t>
            </a:r>
            <a:endParaRPr sz="1400">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727650" y="636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Stress Testing</a:t>
            </a:r>
            <a:endParaRPr/>
          </a:p>
        </p:txBody>
      </p:sp>
      <p:pic>
        <p:nvPicPr>
          <p:cNvPr id="431" name="Shape 431"/>
          <p:cNvPicPr preferRelativeResize="0"/>
          <p:nvPr/>
        </p:nvPicPr>
        <p:blipFill>
          <a:blip r:embed="rId3">
            <a:alphaModFix/>
          </a:blip>
          <a:stretch>
            <a:fillRect/>
          </a:stretch>
        </p:blipFill>
        <p:spPr>
          <a:xfrm>
            <a:off x="8246275" y="0"/>
            <a:ext cx="897725" cy="897725"/>
          </a:xfrm>
          <a:prstGeom prst="rect">
            <a:avLst/>
          </a:prstGeom>
          <a:noFill/>
          <a:ln>
            <a:noFill/>
          </a:ln>
        </p:spPr>
      </p:pic>
      <p:pic>
        <p:nvPicPr>
          <p:cNvPr id="432" name="Shape 432"/>
          <p:cNvPicPr preferRelativeResize="0"/>
          <p:nvPr/>
        </p:nvPicPr>
        <p:blipFill rotWithShape="1">
          <a:blip r:embed="rId4">
            <a:alphaModFix/>
          </a:blip>
          <a:srcRect b="5041" l="0" r="0" t="26460"/>
          <a:stretch/>
        </p:blipFill>
        <p:spPr>
          <a:xfrm>
            <a:off x="103725" y="1361950"/>
            <a:ext cx="8936549" cy="34433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729450" y="6000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Monitoring Statistics Interfaces</a:t>
            </a:r>
            <a:endParaRPr/>
          </a:p>
        </p:txBody>
      </p:sp>
      <p:sp>
        <p:nvSpPr>
          <p:cNvPr id="438" name="Shape 438"/>
          <p:cNvSpPr txBox="1"/>
          <p:nvPr>
            <p:ph idx="1" type="body"/>
          </p:nvPr>
        </p:nvSpPr>
        <p:spPr>
          <a:xfrm>
            <a:off x="727650" y="1264475"/>
            <a:ext cx="7688700" cy="4034100"/>
          </a:xfrm>
          <a:prstGeom prst="rect">
            <a:avLst/>
          </a:prstGeom>
        </p:spPr>
        <p:txBody>
          <a:bodyPr anchorCtr="0" anchor="t" bIns="91425" lIns="91425" spcFirstLastPara="1" rIns="91425" wrap="square" tIns="91425">
            <a:noAutofit/>
          </a:bodyPr>
          <a:lstStyle/>
          <a:p>
            <a:pPr indent="-342900" lvl="0" marL="457200" rtl="0">
              <a:lnSpc>
                <a:spcPct val="90000"/>
              </a:lnSpc>
              <a:spcBef>
                <a:spcPts val="1000"/>
              </a:spcBef>
              <a:spcAft>
                <a:spcPts val="0"/>
              </a:spcAft>
              <a:buSzPts val="1800"/>
              <a:buChar char="●"/>
            </a:pPr>
            <a:r>
              <a:rPr b="1" lang="en" sz="1800">
                <a:solidFill>
                  <a:srgbClr val="000000"/>
                </a:solidFill>
                <a:latin typeface="Arial"/>
                <a:ea typeface="Arial"/>
                <a:cs typeface="Arial"/>
                <a:sym typeface="Arial"/>
              </a:rPr>
              <a:t>REST API</a:t>
            </a:r>
            <a:r>
              <a:rPr b="1" lang="en" sz="1800">
                <a:solidFill>
                  <a:srgbClr val="000000"/>
                </a:solidFill>
                <a:latin typeface="Arial"/>
                <a:ea typeface="Arial"/>
                <a:cs typeface="Arial"/>
                <a:sym typeface="Arial"/>
              </a:rPr>
              <a:t>  </a:t>
            </a:r>
            <a:endParaRPr b="1" sz="1800">
              <a:solidFill>
                <a:srgbClr val="000000"/>
              </a:solidFill>
              <a:latin typeface="Arial"/>
              <a:ea typeface="Arial"/>
              <a:cs typeface="Arial"/>
              <a:sym typeface="Arial"/>
            </a:endParaRPr>
          </a:p>
          <a:p>
            <a:pPr indent="457200" lvl="0" marL="0" rtl="0">
              <a:lnSpc>
                <a:spcPct val="90000"/>
              </a:lnSpc>
              <a:spcBef>
                <a:spcPts val="1000"/>
              </a:spcBef>
              <a:spcAft>
                <a:spcPts val="0"/>
              </a:spcAft>
              <a:buNone/>
            </a:pPr>
            <a:r>
              <a:rPr lang="en" sz="1400">
                <a:solidFill>
                  <a:srgbClr val="000000"/>
                </a:solidFill>
                <a:latin typeface="Arial"/>
                <a:ea typeface="Arial"/>
                <a:cs typeface="Arial"/>
                <a:sym typeface="Arial"/>
              </a:rPr>
              <a:t>GET on </a:t>
            </a:r>
            <a:r>
              <a:rPr lang="en" sz="1400">
                <a:solidFill>
                  <a:srgbClr val="000000"/>
                </a:solidFill>
                <a:latin typeface="Courier New"/>
                <a:ea typeface="Courier New"/>
                <a:cs typeface="Courier New"/>
                <a:sym typeface="Courier New"/>
              </a:rPr>
              <a:t>&lt;api-url&gt;/swagger-stats/stats</a:t>
            </a:r>
            <a:endParaRPr sz="1400">
              <a:solidFill>
                <a:srgbClr val="000000"/>
              </a:solidFill>
              <a:latin typeface="Courier New"/>
              <a:ea typeface="Courier New"/>
              <a:cs typeface="Courier New"/>
              <a:sym typeface="Courier New"/>
            </a:endParaRPr>
          </a:p>
          <a:p>
            <a:pPr indent="0" lvl="0" marL="0" rtl="0">
              <a:lnSpc>
                <a:spcPct val="90000"/>
              </a:lnSpc>
              <a:spcBef>
                <a:spcPts val="1000"/>
              </a:spcBef>
              <a:spcAft>
                <a:spcPts val="0"/>
              </a:spcAft>
              <a:buNone/>
            </a:pPr>
            <a:r>
              <a:t/>
            </a:r>
            <a:endParaRPr sz="1400">
              <a:solidFill>
                <a:srgbClr val="000000"/>
              </a:solidFill>
              <a:latin typeface="Arial"/>
              <a:ea typeface="Arial"/>
              <a:cs typeface="Arial"/>
              <a:sym typeface="Arial"/>
            </a:endParaRPr>
          </a:p>
          <a:p>
            <a:pPr indent="-342900" lvl="0" marL="457200" rtl="0">
              <a:lnSpc>
                <a:spcPct val="90000"/>
              </a:lnSpc>
              <a:spcBef>
                <a:spcPts val="1000"/>
              </a:spcBef>
              <a:spcAft>
                <a:spcPts val="0"/>
              </a:spcAft>
              <a:buSzPts val="1800"/>
              <a:buChar char="●"/>
            </a:pPr>
            <a:r>
              <a:rPr b="1" lang="en" sz="1800">
                <a:solidFill>
                  <a:srgbClr val="000000"/>
                </a:solidFill>
                <a:latin typeface="Arial"/>
                <a:ea typeface="Arial"/>
                <a:cs typeface="Arial"/>
                <a:sym typeface="Arial"/>
              </a:rPr>
              <a:t>Prometheus Metrics</a:t>
            </a:r>
            <a:endParaRPr b="1" sz="1800">
              <a:solidFill>
                <a:srgbClr val="000000"/>
              </a:solidFill>
              <a:latin typeface="Arial"/>
              <a:ea typeface="Arial"/>
              <a:cs typeface="Arial"/>
              <a:sym typeface="Arial"/>
            </a:endParaRPr>
          </a:p>
          <a:p>
            <a:pPr indent="457200" lvl="0" marL="0" rtl="0">
              <a:lnSpc>
                <a:spcPct val="90000"/>
              </a:lnSpc>
              <a:spcBef>
                <a:spcPts val="1000"/>
              </a:spcBef>
              <a:spcAft>
                <a:spcPts val="0"/>
              </a:spcAft>
              <a:buNone/>
            </a:pPr>
            <a:r>
              <a:rPr lang="en" sz="1400">
                <a:solidFill>
                  <a:srgbClr val="000000"/>
                </a:solidFill>
                <a:latin typeface="Arial"/>
                <a:ea typeface="Arial"/>
                <a:cs typeface="Arial"/>
                <a:sym typeface="Arial"/>
              </a:rPr>
              <a:t>Available on </a:t>
            </a:r>
            <a:r>
              <a:rPr lang="en" sz="1400">
                <a:solidFill>
                  <a:srgbClr val="000000"/>
                </a:solidFill>
                <a:latin typeface="Courier New"/>
                <a:ea typeface="Courier New"/>
                <a:cs typeface="Courier New"/>
                <a:sym typeface="Courier New"/>
              </a:rPr>
              <a:t>&lt;api-url&gt;/swagger-stats/metrics</a:t>
            </a:r>
            <a:endParaRPr b="1" sz="1800">
              <a:solidFill>
                <a:srgbClr val="000000"/>
              </a:solidFill>
              <a:latin typeface="Arial"/>
              <a:ea typeface="Arial"/>
              <a:cs typeface="Arial"/>
              <a:sym typeface="Arial"/>
            </a:endParaRPr>
          </a:p>
          <a:p>
            <a:pPr indent="0" lvl="0" marL="0" rtl="0">
              <a:lnSpc>
                <a:spcPct val="90000"/>
              </a:lnSpc>
              <a:spcBef>
                <a:spcPts val="1000"/>
              </a:spcBef>
              <a:spcAft>
                <a:spcPts val="0"/>
              </a:spcAft>
              <a:buNone/>
            </a:pPr>
            <a:r>
              <a:t/>
            </a:r>
            <a:endParaRPr b="1" sz="1800">
              <a:solidFill>
                <a:srgbClr val="000000"/>
              </a:solidFill>
              <a:latin typeface="Arial"/>
              <a:ea typeface="Arial"/>
              <a:cs typeface="Arial"/>
              <a:sym typeface="Arial"/>
            </a:endParaRPr>
          </a:p>
          <a:p>
            <a:pPr indent="-342900" lvl="0" marL="457200" rtl="0">
              <a:lnSpc>
                <a:spcPct val="90000"/>
              </a:lnSpc>
              <a:spcBef>
                <a:spcPts val="1000"/>
              </a:spcBef>
              <a:spcAft>
                <a:spcPts val="0"/>
              </a:spcAft>
              <a:buSzPts val="1800"/>
              <a:buChar char="●"/>
            </a:pPr>
            <a:r>
              <a:rPr b="1" lang="en" sz="1800">
                <a:solidFill>
                  <a:srgbClr val="000000"/>
                </a:solidFill>
                <a:latin typeface="Arial"/>
                <a:ea typeface="Arial"/>
                <a:cs typeface="Arial"/>
                <a:sym typeface="Arial"/>
              </a:rPr>
              <a:t>Visualisation Dashboard</a:t>
            </a:r>
            <a:endParaRPr b="1" sz="1800">
              <a:solidFill>
                <a:srgbClr val="000000"/>
              </a:solidFill>
              <a:latin typeface="Arial"/>
              <a:ea typeface="Arial"/>
              <a:cs typeface="Arial"/>
              <a:sym typeface="Arial"/>
            </a:endParaRPr>
          </a:p>
          <a:p>
            <a:pPr indent="457200" lvl="0" marL="0" rtl="0">
              <a:lnSpc>
                <a:spcPct val="90000"/>
              </a:lnSpc>
              <a:spcBef>
                <a:spcPts val="1000"/>
              </a:spcBef>
              <a:spcAft>
                <a:spcPts val="0"/>
              </a:spcAft>
              <a:buNone/>
            </a:pPr>
            <a:r>
              <a:rPr lang="en" sz="1400">
                <a:solidFill>
                  <a:srgbClr val="000000"/>
                </a:solidFill>
                <a:latin typeface="Arial"/>
                <a:ea typeface="Arial"/>
                <a:cs typeface="Arial"/>
                <a:sym typeface="Arial"/>
              </a:rPr>
              <a:t>Available on </a:t>
            </a:r>
            <a:r>
              <a:rPr lang="en" sz="1400">
                <a:solidFill>
                  <a:srgbClr val="000000"/>
                </a:solidFill>
                <a:latin typeface="Courier New"/>
                <a:ea typeface="Courier New"/>
                <a:cs typeface="Courier New"/>
                <a:sym typeface="Courier New"/>
              </a:rPr>
              <a:t>&lt;api-url&gt;/swagger-stats/ui</a:t>
            </a:r>
            <a:endParaRPr b="1" sz="1800">
              <a:solidFill>
                <a:srgbClr val="000000"/>
              </a:solidFill>
              <a:latin typeface="Arial"/>
              <a:ea typeface="Arial"/>
              <a:cs typeface="Arial"/>
              <a:sym typeface="Arial"/>
            </a:endParaRPr>
          </a:p>
          <a:p>
            <a:pPr indent="457200" lvl="0" marL="0" rtl="0">
              <a:lnSpc>
                <a:spcPct val="90000"/>
              </a:lnSpc>
              <a:spcBef>
                <a:spcPts val="1000"/>
              </a:spcBef>
              <a:spcAft>
                <a:spcPts val="0"/>
              </a:spcAft>
              <a:buNone/>
            </a:pPr>
            <a:r>
              <a:t/>
            </a:r>
            <a:endParaRPr sz="1400">
              <a:solidFill>
                <a:srgbClr val="000000"/>
              </a:solidFill>
              <a:latin typeface="Arial"/>
              <a:ea typeface="Arial"/>
              <a:cs typeface="Arial"/>
              <a:sym typeface="Arial"/>
            </a:endParaRPr>
          </a:p>
          <a:p>
            <a:pPr indent="457200" lvl="0" marL="0" rtl="0">
              <a:lnSpc>
                <a:spcPct val="90000"/>
              </a:lnSpc>
              <a:spcBef>
                <a:spcPts val="1000"/>
              </a:spcBef>
              <a:spcAft>
                <a:spcPts val="0"/>
              </a:spcAft>
              <a:buNone/>
            </a:pPr>
            <a:r>
              <a:t/>
            </a:r>
            <a:endParaRPr sz="1400">
              <a:solidFill>
                <a:srgbClr val="000000"/>
              </a:solidFill>
              <a:latin typeface="Arial"/>
              <a:ea typeface="Arial"/>
              <a:cs typeface="Arial"/>
              <a:sym typeface="Arial"/>
            </a:endParaRPr>
          </a:p>
        </p:txBody>
      </p:sp>
      <p:pic>
        <p:nvPicPr>
          <p:cNvPr id="439" name="Shape 439"/>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727650" y="636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 Realtime Monitoring</a:t>
            </a:r>
            <a:endParaRPr/>
          </a:p>
        </p:txBody>
      </p:sp>
      <p:pic>
        <p:nvPicPr>
          <p:cNvPr id="445" name="Shape 445"/>
          <p:cNvPicPr preferRelativeResize="0"/>
          <p:nvPr/>
        </p:nvPicPr>
        <p:blipFill>
          <a:blip r:embed="rId3">
            <a:alphaModFix/>
          </a:blip>
          <a:stretch>
            <a:fillRect/>
          </a:stretch>
        </p:blipFill>
        <p:spPr>
          <a:xfrm>
            <a:off x="8246275" y="0"/>
            <a:ext cx="897725" cy="897725"/>
          </a:xfrm>
          <a:prstGeom prst="rect">
            <a:avLst/>
          </a:prstGeom>
          <a:noFill/>
          <a:ln>
            <a:noFill/>
          </a:ln>
        </p:spPr>
      </p:pic>
      <p:pic>
        <p:nvPicPr>
          <p:cNvPr id="446" name="Shape 446"/>
          <p:cNvPicPr preferRelativeResize="0"/>
          <p:nvPr/>
        </p:nvPicPr>
        <p:blipFill>
          <a:blip r:embed="rId4">
            <a:alphaModFix/>
          </a:blip>
          <a:stretch>
            <a:fillRect/>
          </a:stretch>
        </p:blipFill>
        <p:spPr>
          <a:xfrm>
            <a:off x="152400" y="1323700"/>
            <a:ext cx="8839198" cy="351024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727650" y="636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 Statistics via API</a:t>
            </a:r>
            <a:endParaRPr/>
          </a:p>
        </p:txBody>
      </p:sp>
      <p:pic>
        <p:nvPicPr>
          <p:cNvPr id="452" name="Shape 452"/>
          <p:cNvPicPr preferRelativeResize="0"/>
          <p:nvPr/>
        </p:nvPicPr>
        <p:blipFill>
          <a:blip r:embed="rId3">
            <a:alphaModFix/>
          </a:blip>
          <a:stretch>
            <a:fillRect/>
          </a:stretch>
        </p:blipFill>
        <p:spPr>
          <a:xfrm>
            <a:off x="8246275" y="0"/>
            <a:ext cx="897725" cy="897725"/>
          </a:xfrm>
          <a:prstGeom prst="rect">
            <a:avLst/>
          </a:prstGeom>
          <a:noFill/>
          <a:ln>
            <a:noFill/>
          </a:ln>
        </p:spPr>
      </p:pic>
      <p:pic>
        <p:nvPicPr>
          <p:cNvPr id="453" name="Shape 453"/>
          <p:cNvPicPr preferRelativeResize="0"/>
          <p:nvPr/>
        </p:nvPicPr>
        <p:blipFill>
          <a:blip r:embed="rId4">
            <a:alphaModFix/>
          </a:blip>
          <a:stretch>
            <a:fillRect/>
          </a:stretch>
        </p:blipFill>
        <p:spPr>
          <a:xfrm>
            <a:off x="552763" y="1309000"/>
            <a:ext cx="8038464" cy="3667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type="title"/>
          </p:nvPr>
        </p:nvSpPr>
        <p:spPr>
          <a:xfrm>
            <a:off x="729450" y="6000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Performance Recommendations</a:t>
            </a:r>
            <a:endParaRPr/>
          </a:p>
        </p:txBody>
      </p:sp>
      <p:sp>
        <p:nvSpPr>
          <p:cNvPr id="459" name="Shape 459"/>
          <p:cNvSpPr txBox="1"/>
          <p:nvPr>
            <p:ph idx="1" type="body"/>
          </p:nvPr>
        </p:nvSpPr>
        <p:spPr>
          <a:xfrm>
            <a:off x="727650" y="1264475"/>
            <a:ext cx="7688700" cy="4034100"/>
          </a:xfrm>
          <a:prstGeom prst="rect">
            <a:avLst/>
          </a:prstGeom>
        </p:spPr>
        <p:txBody>
          <a:bodyPr anchorCtr="0" anchor="t" bIns="91425" lIns="91425" spcFirstLastPara="1" rIns="91425" wrap="square" tIns="91425">
            <a:noAutofit/>
          </a:bodyPr>
          <a:lstStyle/>
          <a:p>
            <a:pPr indent="-342900" lvl="0" marL="457200" rtl="0">
              <a:lnSpc>
                <a:spcPct val="90000"/>
              </a:lnSpc>
              <a:spcBef>
                <a:spcPts val="1000"/>
              </a:spcBef>
              <a:spcAft>
                <a:spcPts val="0"/>
              </a:spcAft>
              <a:buClr>
                <a:srgbClr val="000000"/>
              </a:buClr>
              <a:buSzPts val="1800"/>
              <a:buFont typeface="Arial"/>
              <a:buChar char="●"/>
            </a:pPr>
            <a:r>
              <a:rPr lang="en" sz="1800">
                <a:solidFill>
                  <a:srgbClr val="000000"/>
                </a:solidFill>
                <a:latin typeface="Arial"/>
                <a:ea typeface="Arial"/>
                <a:cs typeface="Arial"/>
                <a:sym typeface="Arial"/>
              </a:rPr>
              <a:t>Though current platform “survived” and didn’t crash...But.</a:t>
            </a:r>
            <a:endParaRPr sz="1800">
              <a:solidFill>
                <a:srgbClr val="000000"/>
              </a:solidFill>
              <a:latin typeface="Arial"/>
              <a:ea typeface="Arial"/>
              <a:cs typeface="Arial"/>
              <a:sym typeface="Arial"/>
            </a:endParaRPr>
          </a:p>
          <a:p>
            <a:pPr indent="0" lvl="0" marL="0" rtl="0">
              <a:lnSpc>
                <a:spcPct val="90000"/>
              </a:lnSpc>
              <a:spcBef>
                <a:spcPts val="1000"/>
              </a:spcBef>
              <a:spcAft>
                <a:spcPts val="0"/>
              </a:spcAft>
              <a:buNone/>
            </a:pPr>
            <a:r>
              <a:t/>
            </a:r>
            <a:endParaRPr sz="1800">
              <a:solidFill>
                <a:srgbClr val="000000"/>
              </a:solidFill>
              <a:latin typeface="Arial"/>
              <a:ea typeface="Arial"/>
              <a:cs typeface="Arial"/>
              <a:sym typeface="Arial"/>
            </a:endParaRPr>
          </a:p>
          <a:p>
            <a:pPr indent="-342900" lvl="0" marL="457200" rtl="0">
              <a:lnSpc>
                <a:spcPct val="90000"/>
              </a:lnSpc>
              <a:spcBef>
                <a:spcPts val="1000"/>
              </a:spcBef>
              <a:spcAft>
                <a:spcPts val="0"/>
              </a:spcAft>
              <a:buClr>
                <a:srgbClr val="000000"/>
              </a:buClr>
              <a:buSzPts val="1800"/>
              <a:buFont typeface="Arial"/>
              <a:buChar char="●"/>
            </a:pPr>
            <a:r>
              <a:rPr lang="en" sz="1800">
                <a:solidFill>
                  <a:srgbClr val="000000"/>
                </a:solidFill>
                <a:latin typeface="Arial"/>
                <a:ea typeface="Arial"/>
                <a:cs typeface="Arial"/>
                <a:sym typeface="Arial"/>
              </a:rPr>
              <a:t>More resources (especially compute power) overall</a:t>
            </a:r>
            <a:endParaRPr sz="1800">
              <a:solidFill>
                <a:srgbClr val="000000"/>
              </a:solidFill>
              <a:latin typeface="Arial"/>
              <a:ea typeface="Arial"/>
              <a:cs typeface="Arial"/>
              <a:sym typeface="Arial"/>
            </a:endParaRPr>
          </a:p>
          <a:p>
            <a:pPr indent="-342900" lvl="1" marL="1371600" rtl="0">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CPU usage reached 100% under heavy stress on Layer-2</a:t>
            </a:r>
            <a:endParaRPr sz="1800">
              <a:solidFill>
                <a:srgbClr val="000000"/>
              </a:solidFill>
              <a:latin typeface="Arial"/>
              <a:ea typeface="Arial"/>
              <a:cs typeface="Arial"/>
              <a:sym typeface="Arial"/>
            </a:endParaRPr>
          </a:p>
          <a:p>
            <a:pPr indent="-342900" lvl="1" marL="1371600" rtl="0">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Similar recommendation for Layer-3</a:t>
            </a:r>
            <a:endParaRPr sz="1800">
              <a:solidFill>
                <a:srgbClr val="000000"/>
              </a:solidFill>
              <a:latin typeface="Arial"/>
              <a:ea typeface="Arial"/>
              <a:cs typeface="Arial"/>
              <a:sym typeface="Arial"/>
            </a:endParaRPr>
          </a:p>
          <a:p>
            <a:pPr indent="0" lvl="0" marL="0" rtl="0">
              <a:lnSpc>
                <a:spcPct val="90000"/>
              </a:lnSpc>
              <a:spcBef>
                <a:spcPts val="1000"/>
              </a:spcBef>
              <a:spcAft>
                <a:spcPts val="0"/>
              </a:spcAft>
              <a:buNone/>
            </a:pPr>
            <a:r>
              <a:t/>
            </a:r>
            <a:endParaRPr sz="1800">
              <a:solidFill>
                <a:srgbClr val="000000"/>
              </a:solidFill>
              <a:latin typeface="Arial"/>
              <a:ea typeface="Arial"/>
              <a:cs typeface="Arial"/>
              <a:sym typeface="Arial"/>
            </a:endParaRPr>
          </a:p>
          <a:p>
            <a:pPr indent="-342900" lvl="0" marL="457200" rtl="0">
              <a:lnSpc>
                <a:spcPct val="90000"/>
              </a:lnSpc>
              <a:spcBef>
                <a:spcPts val="1000"/>
              </a:spcBef>
              <a:spcAft>
                <a:spcPts val="0"/>
              </a:spcAft>
              <a:buClr>
                <a:srgbClr val="000000"/>
              </a:buClr>
              <a:buSzPts val="1800"/>
              <a:buFont typeface="Arial"/>
              <a:buChar char="●"/>
            </a:pPr>
            <a:r>
              <a:rPr lang="en" sz="1800">
                <a:solidFill>
                  <a:srgbClr val="000000"/>
                </a:solidFill>
                <a:latin typeface="Arial"/>
                <a:ea typeface="Arial"/>
                <a:cs typeface="Arial"/>
                <a:sym typeface="Arial"/>
              </a:rPr>
              <a:t>Load-balancer behind Layer-3 (API) Entry point to have more worker nodes for fault-tolerance and scalability.</a:t>
            </a:r>
            <a:endParaRPr sz="1800">
              <a:solidFill>
                <a:srgbClr val="000000"/>
              </a:solidFill>
              <a:latin typeface="Arial"/>
              <a:ea typeface="Arial"/>
              <a:cs typeface="Arial"/>
              <a:sym typeface="Arial"/>
            </a:endParaRPr>
          </a:p>
          <a:p>
            <a:pPr indent="-342900" lvl="0" marL="457200" rtl="0">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Massive Scalability? Microservices architecture</a:t>
            </a:r>
            <a:endParaRPr sz="1400">
              <a:solidFill>
                <a:srgbClr val="000000"/>
              </a:solidFill>
              <a:latin typeface="Arial"/>
              <a:ea typeface="Arial"/>
              <a:cs typeface="Arial"/>
              <a:sym typeface="Arial"/>
            </a:endParaRPr>
          </a:p>
        </p:txBody>
      </p:sp>
      <p:pic>
        <p:nvPicPr>
          <p:cNvPr id="460" name="Shape 460"/>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729450" y="6109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Information flow through the system</a:t>
            </a:r>
            <a:endParaRPr/>
          </a:p>
          <a:p>
            <a:pPr indent="0" lvl="0" marL="0" rtl="0">
              <a:spcBef>
                <a:spcPts val="0"/>
              </a:spcBef>
              <a:spcAft>
                <a:spcPts val="0"/>
              </a:spcAft>
              <a:buNone/>
            </a:pPr>
            <a:r>
              <a:t/>
            </a:r>
            <a:endParaRPr/>
          </a:p>
        </p:txBody>
      </p:sp>
      <p:pic>
        <p:nvPicPr>
          <p:cNvPr id="109" name="Shape 109"/>
          <p:cNvPicPr preferRelativeResize="0"/>
          <p:nvPr/>
        </p:nvPicPr>
        <p:blipFill>
          <a:blip r:embed="rId3">
            <a:alphaModFix/>
          </a:blip>
          <a:stretch>
            <a:fillRect/>
          </a:stretch>
        </p:blipFill>
        <p:spPr>
          <a:xfrm>
            <a:off x="8246275" y="0"/>
            <a:ext cx="897725" cy="897725"/>
          </a:xfrm>
          <a:prstGeom prst="rect">
            <a:avLst/>
          </a:prstGeom>
          <a:noFill/>
          <a:ln>
            <a:noFill/>
          </a:ln>
        </p:spPr>
      </p:pic>
      <p:sp>
        <p:nvSpPr>
          <p:cNvPr id="110" name="Shape 110"/>
          <p:cNvSpPr/>
          <p:nvPr/>
        </p:nvSpPr>
        <p:spPr>
          <a:xfrm>
            <a:off x="1833325" y="1329400"/>
            <a:ext cx="6732900" cy="1162200"/>
          </a:xfrm>
          <a:prstGeom prst="rect">
            <a:avLst/>
          </a:prstGeom>
          <a:solidFill>
            <a:srgbClr val="A4C2F4"/>
          </a:solidFill>
          <a:ln cap="flat" cmpd="sng" w="9525">
            <a:solidFill>
              <a:srgbClr val="1A1A1A"/>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1" name="Shape 111"/>
          <p:cNvSpPr/>
          <p:nvPr/>
        </p:nvSpPr>
        <p:spPr>
          <a:xfrm>
            <a:off x="1889125" y="1550625"/>
            <a:ext cx="926400" cy="689400"/>
          </a:xfrm>
          <a:prstGeom prst="rect">
            <a:avLst/>
          </a:prstGeom>
          <a:solidFill>
            <a:srgbClr val="E9EDEE"/>
          </a:solidFill>
          <a:ln cap="flat" cmpd="sng" w="9525">
            <a:solidFill>
              <a:srgbClr val="1A1A1A"/>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Data stream</a:t>
            </a:r>
            <a:endParaRPr/>
          </a:p>
        </p:txBody>
      </p:sp>
      <p:sp>
        <p:nvSpPr>
          <p:cNvPr id="112" name="Shape 112"/>
          <p:cNvSpPr txBox="1"/>
          <p:nvPr/>
        </p:nvSpPr>
        <p:spPr>
          <a:xfrm>
            <a:off x="1151650" y="1516600"/>
            <a:ext cx="10614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Sensor data</a:t>
            </a:r>
            <a:endParaRPr/>
          </a:p>
        </p:txBody>
      </p:sp>
      <p:sp>
        <p:nvSpPr>
          <p:cNvPr id="113" name="Shape 113"/>
          <p:cNvSpPr/>
          <p:nvPr/>
        </p:nvSpPr>
        <p:spPr>
          <a:xfrm>
            <a:off x="7160475" y="1469625"/>
            <a:ext cx="1276800" cy="753000"/>
          </a:xfrm>
          <a:prstGeom prst="rect">
            <a:avLst/>
          </a:prstGeom>
          <a:solidFill>
            <a:srgbClr val="E9EDEE"/>
          </a:solidFill>
          <a:ln cap="flat" cmpd="sng" w="9525">
            <a:solidFill>
              <a:srgbClr val="1A1A1A"/>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Data Storage</a:t>
            </a:r>
            <a:endParaRPr/>
          </a:p>
        </p:txBody>
      </p:sp>
      <p:sp>
        <p:nvSpPr>
          <p:cNvPr id="114" name="Shape 114"/>
          <p:cNvSpPr txBox="1"/>
          <p:nvPr/>
        </p:nvSpPr>
        <p:spPr>
          <a:xfrm>
            <a:off x="6299125" y="3057625"/>
            <a:ext cx="1739400" cy="53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Output batch data per request</a:t>
            </a:r>
            <a:endParaRPr/>
          </a:p>
        </p:txBody>
      </p:sp>
      <p:cxnSp>
        <p:nvCxnSpPr>
          <p:cNvPr id="115" name="Shape 115"/>
          <p:cNvCxnSpPr/>
          <p:nvPr/>
        </p:nvCxnSpPr>
        <p:spPr>
          <a:xfrm rot="10800000">
            <a:off x="4533000" y="2321025"/>
            <a:ext cx="495300" cy="753000"/>
          </a:xfrm>
          <a:prstGeom prst="straightConnector1">
            <a:avLst/>
          </a:prstGeom>
          <a:noFill/>
          <a:ln cap="flat" cmpd="sng" w="19050">
            <a:solidFill>
              <a:srgbClr val="1A1A1A"/>
            </a:solidFill>
            <a:prstDash val="solid"/>
            <a:round/>
            <a:headEnd len="lg" w="lg" type="stealth"/>
            <a:tailEnd len="lg" w="lg" type="oval"/>
          </a:ln>
        </p:spPr>
      </p:cxnSp>
      <p:sp>
        <p:nvSpPr>
          <p:cNvPr id="116" name="Shape 116"/>
          <p:cNvSpPr txBox="1"/>
          <p:nvPr/>
        </p:nvSpPr>
        <p:spPr>
          <a:xfrm>
            <a:off x="4685400" y="2991625"/>
            <a:ext cx="1149900" cy="7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Publish </a:t>
            </a:r>
            <a:endParaRPr/>
          </a:p>
          <a:p>
            <a:pPr indent="0" lvl="0" marL="0" rtl="0">
              <a:spcBef>
                <a:spcPts val="0"/>
              </a:spcBef>
              <a:spcAft>
                <a:spcPts val="0"/>
              </a:spcAft>
              <a:buNone/>
            </a:pPr>
            <a:r>
              <a:rPr lang="en"/>
              <a:t>stream data to channel</a:t>
            </a:r>
            <a:endParaRPr/>
          </a:p>
        </p:txBody>
      </p:sp>
      <p:sp>
        <p:nvSpPr>
          <p:cNvPr id="117" name="Shape 117"/>
          <p:cNvSpPr/>
          <p:nvPr/>
        </p:nvSpPr>
        <p:spPr>
          <a:xfrm>
            <a:off x="4156775" y="1561625"/>
            <a:ext cx="1149900" cy="689400"/>
          </a:xfrm>
          <a:prstGeom prst="rect">
            <a:avLst/>
          </a:prstGeom>
          <a:solidFill>
            <a:srgbClr val="E9EDEE"/>
          </a:solidFill>
          <a:ln cap="flat" cmpd="sng" w="9525">
            <a:solidFill>
              <a:srgbClr val="1A1A1A"/>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Data processing</a:t>
            </a:r>
            <a:endParaRPr/>
          </a:p>
        </p:txBody>
      </p:sp>
      <p:sp>
        <p:nvSpPr>
          <p:cNvPr id="118" name="Shape 118"/>
          <p:cNvSpPr txBox="1"/>
          <p:nvPr/>
        </p:nvSpPr>
        <p:spPr>
          <a:xfrm>
            <a:off x="2829900" y="1516600"/>
            <a:ext cx="14649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Sensor data in </a:t>
            </a:r>
            <a:r>
              <a:rPr b="1" lang="en">
                <a:latin typeface="Courier New"/>
                <a:ea typeface="Courier New"/>
                <a:cs typeface="Courier New"/>
                <a:sym typeface="Courier New"/>
              </a:rPr>
              <a:t>json</a:t>
            </a:r>
            <a:r>
              <a:rPr lang="en"/>
              <a:t> format</a:t>
            </a:r>
            <a:endParaRPr/>
          </a:p>
        </p:txBody>
      </p:sp>
      <p:cxnSp>
        <p:nvCxnSpPr>
          <p:cNvPr id="119" name="Shape 119"/>
          <p:cNvCxnSpPr/>
          <p:nvPr/>
        </p:nvCxnSpPr>
        <p:spPr>
          <a:xfrm flipH="1" rot="10800000">
            <a:off x="5610775" y="2056025"/>
            <a:ext cx="1373400" cy="3900"/>
          </a:xfrm>
          <a:prstGeom prst="straightConnector1">
            <a:avLst/>
          </a:prstGeom>
          <a:noFill/>
          <a:ln cap="flat" cmpd="sng" w="19050">
            <a:solidFill>
              <a:srgbClr val="1A1A1A"/>
            </a:solidFill>
            <a:prstDash val="solid"/>
            <a:round/>
            <a:headEnd len="lg" w="lg" type="none"/>
            <a:tailEnd len="lg" w="lg" type="triangle"/>
          </a:ln>
        </p:spPr>
      </p:cxnSp>
      <p:sp>
        <p:nvSpPr>
          <p:cNvPr id="120" name="Shape 120"/>
          <p:cNvSpPr txBox="1"/>
          <p:nvPr/>
        </p:nvSpPr>
        <p:spPr>
          <a:xfrm>
            <a:off x="5496525" y="1488250"/>
            <a:ext cx="1739400" cy="7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Values to store per index/data type</a:t>
            </a:r>
            <a:endParaRPr/>
          </a:p>
        </p:txBody>
      </p:sp>
      <p:cxnSp>
        <p:nvCxnSpPr>
          <p:cNvPr id="121" name="Shape 121"/>
          <p:cNvCxnSpPr/>
          <p:nvPr/>
        </p:nvCxnSpPr>
        <p:spPr>
          <a:xfrm>
            <a:off x="2917850" y="2044313"/>
            <a:ext cx="1061400" cy="11700"/>
          </a:xfrm>
          <a:prstGeom prst="straightConnector1">
            <a:avLst/>
          </a:prstGeom>
          <a:noFill/>
          <a:ln cap="flat" cmpd="sng" w="19050">
            <a:solidFill>
              <a:srgbClr val="1A1A1A"/>
            </a:solidFill>
            <a:prstDash val="solid"/>
            <a:round/>
            <a:headEnd len="lg" w="lg" type="none"/>
            <a:tailEnd len="lg" w="lg" type="triangle"/>
          </a:ln>
        </p:spPr>
      </p:cxnSp>
      <p:cxnSp>
        <p:nvCxnSpPr>
          <p:cNvPr id="122" name="Shape 122"/>
          <p:cNvCxnSpPr/>
          <p:nvPr/>
        </p:nvCxnSpPr>
        <p:spPr>
          <a:xfrm flipH="1" rot="10800000">
            <a:off x="1217175" y="2056025"/>
            <a:ext cx="582600" cy="3900"/>
          </a:xfrm>
          <a:prstGeom prst="straightConnector1">
            <a:avLst/>
          </a:prstGeom>
          <a:noFill/>
          <a:ln cap="flat" cmpd="sng" w="19050">
            <a:solidFill>
              <a:srgbClr val="1A1A1A"/>
            </a:solidFill>
            <a:prstDash val="solid"/>
            <a:round/>
            <a:headEnd len="lg" w="lg" type="none"/>
            <a:tailEnd len="lg" w="lg" type="triangle"/>
          </a:ln>
        </p:spPr>
      </p:cxnSp>
      <p:cxnSp>
        <p:nvCxnSpPr>
          <p:cNvPr id="123" name="Shape 123"/>
          <p:cNvCxnSpPr>
            <a:stCxn id="114" idx="0"/>
          </p:cNvCxnSpPr>
          <p:nvPr/>
        </p:nvCxnSpPr>
        <p:spPr>
          <a:xfrm flipH="1" rot="10800000">
            <a:off x="7168825" y="2321125"/>
            <a:ext cx="382500" cy="736500"/>
          </a:xfrm>
          <a:prstGeom prst="straightConnector1">
            <a:avLst/>
          </a:prstGeom>
          <a:noFill/>
          <a:ln cap="flat" cmpd="sng" w="19050">
            <a:solidFill>
              <a:srgbClr val="1A1A1A"/>
            </a:solidFill>
            <a:prstDash val="solid"/>
            <a:round/>
            <a:headEnd len="lg" w="lg" type="stealth"/>
            <a:tailEnd len="lg" w="lg" type="oval"/>
          </a:ln>
        </p:spPr>
      </p:cxnSp>
      <p:sp>
        <p:nvSpPr>
          <p:cNvPr id="124" name="Shape 124"/>
          <p:cNvSpPr/>
          <p:nvPr/>
        </p:nvSpPr>
        <p:spPr>
          <a:xfrm>
            <a:off x="200025" y="1550625"/>
            <a:ext cx="983700" cy="689400"/>
          </a:xfrm>
          <a:prstGeom prst="rect">
            <a:avLst/>
          </a:prstGeom>
          <a:solidFill>
            <a:srgbClr val="E9EDEE"/>
          </a:solidFill>
          <a:ln cap="flat" cmpd="sng" w="9525">
            <a:solidFill>
              <a:srgbClr val="1A1A1A"/>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Layer 1</a:t>
            </a:r>
            <a:br>
              <a:rPr lang="en"/>
            </a:br>
            <a:r>
              <a:rPr lang="en"/>
              <a:t>Hardware</a:t>
            </a:r>
            <a:endParaRPr/>
          </a:p>
        </p:txBody>
      </p:sp>
      <p:sp>
        <p:nvSpPr>
          <p:cNvPr id="125" name="Shape 125"/>
          <p:cNvSpPr/>
          <p:nvPr/>
        </p:nvSpPr>
        <p:spPr>
          <a:xfrm>
            <a:off x="5562350" y="4158850"/>
            <a:ext cx="1276800" cy="753000"/>
          </a:xfrm>
          <a:prstGeom prst="rect">
            <a:avLst/>
          </a:prstGeom>
          <a:solidFill>
            <a:srgbClr val="E9EDEE"/>
          </a:solidFill>
          <a:ln cap="flat" cmpd="sng" w="9525">
            <a:solidFill>
              <a:srgbClr val="1A1A1A"/>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Layer 3 - API</a:t>
            </a:r>
            <a:endParaRPr/>
          </a:p>
          <a:p>
            <a:pPr indent="0" lvl="0" marL="0" rtl="0">
              <a:spcBef>
                <a:spcPts val="0"/>
              </a:spcBef>
              <a:spcAft>
                <a:spcPts val="0"/>
              </a:spcAft>
              <a:buNone/>
            </a:pPr>
            <a:r>
              <a:rPr lang="en"/>
              <a:t>Data access</a:t>
            </a:r>
            <a:endParaRPr/>
          </a:p>
        </p:txBody>
      </p:sp>
      <p:cxnSp>
        <p:nvCxnSpPr>
          <p:cNvPr id="126" name="Shape 126"/>
          <p:cNvCxnSpPr>
            <a:endCxn id="116" idx="2"/>
          </p:cNvCxnSpPr>
          <p:nvPr/>
        </p:nvCxnSpPr>
        <p:spPr>
          <a:xfrm rot="10800000">
            <a:off x="5260350" y="3744625"/>
            <a:ext cx="287700" cy="420900"/>
          </a:xfrm>
          <a:prstGeom prst="straightConnector1">
            <a:avLst/>
          </a:prstGeom>
          <a:noFill/>
          <a:ln cap="flat" cmpd="sng" w="19050">
            <a:solidFill>
              <a:srgbClr val="1A1A1A"/>
            </a:solidFill>
            <a:prstDash val="solid"/>
            <a:round/>
            <a:headEnd len="lg" w="lg" type="stealth"/>
            <a:tailEnd len="lg" w="lg" type="oval"/>
          </a:ln>
        </p:spPr>
      </p:cxnSp>
      <p:cxnSp>
        <p:nvCxnSpPr>
          <p:cNvPr id="127" name="Shape 127"/>
          <p:cNvCxnSpPr/>
          <p:nvPr/>
        </p:nvCxnSpPr>
        <p:spPr>
          <a:xfrm flipH="1" rot="10800000">
            <a:off x="6845425" y="3657925"/>
            <a:ext cx="141000" cy="489000"/>
          </a:xfrm>
          <a:prstGeom prst="straightConnector1">
            <a:avLst/>
          </a:prstGeom>
          <a:noFill/>
          <a:ln cap="flat" cmpd="sng" w="19050">
            <a:solidFill>
              <a:srgbClr val="1A1A1A"/>
            </a:solidFill>
            <a:prstDash val="solid"/>
            <a:round/>
            <a:headEnd len="lg" w="lg" type="stealth"/>
            <a:tailEnd len="lg" w="lg" type="oval"/>
          </a:ln>
        </p:spPr>
      </p:cxnSp>
      <p:sp>
        <p:nvSpPr>
          <p:cNvPr id="128" name="Shape 128"/>
          <p:cNvSpPr txBox="1"/>
          <p:nvPr/>
        </p:nvSpPr>
        <p:spPr>
          <a:xfrm>
            <a:off x="1889125" y="1238100"/>
            <a:ext cx="864300" cy="48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Layer 2</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727650" y="636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Live Previews</a:t>
            </a:r>
            <a:endParaRPr/>
          </a:p>
        </p:txBody>
      </p:sp>
      <p:pic>
        <p:nvPicPr>
          <p:cNvPr id="466" name="Shape 466"/>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ctrTitle"/>
          </p:nvPr>
        </p:nvSpPr>
        <p:spPr>
          <a:xfrm>
            <a:off x="729450" y="1322450"/>
            <a:ext cx="8053200" cy="166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Sensor Layer</a:t>
            </a:r>
            <a:endParaRPr/>
          </a:p>
        </p:txBody>
      </p:sp>
      <p:sp>
        <p:nvSpPr>
          <p:cNvPr id="134" name="Shape 134"/>
          <p:cNvSpPr txBox="1"/>
          <p:nvPr>
            <p:ph idx="4294967295" type="body"/>
          </p:nvPr>
        </p:nvSpPr>
        <p:spPr>
          <a:xfrm>
            <a:off x="729450" y="3679075"/>
            <a:ext cx="7688700" cy="11403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Erkin Kirdan</a:t>
            </a:r>
            <a:endParaRPr/>
          </a:p>
          <a:p>
            <a:pPr indent="-311150" lvl="0" marL="457200" rtl="0">
              <a:spcBef>
                <a:spcPts val="0"/>
              </a:spcBef>
              <a:spcAft>
                <a:spcPts val="0"/>
              </a:spcAft>
              <a:buSzPts val="1300"/>
              <a:buChar char="●"/>
            </a:pPr>
            <a:r>
              <a:rPr lang="en"/>
              <a:t>Mikayil Murad</a:t>
            </a:r>
            <a:endParaRPr/>
          </a:p>
          <a:p>
            <a:pPr indent="-311150" lvl="0" marL="457200" rtl="0">
              <a:spcBef>
                <a:spcPts val="0"/>
              </a:spcBef>
              <a:spcAft>
                <a:spcPts val="0"/>
              </a:spcAft>
              <a:buSzPts val="1300"/>
              <a:buChar char="●"/>
            </a:pPr>
            <a:r>
              <a:rPr lang="en"/>
              <a:t>Hakan Uyumaz </a:t>
            </a:r>
            <a:endParaRPr/>
          </a:p>
          <a:p>
            <a:pPr indent="-311150" lvl="0" marL="457200" rtl="0">
              <a:spcBef>
                <a:spcPts val="0"/>
              </a:spcBef>
              <a:spcAft>
                <a:spcPts val="0"/>
              </a:spcAft>
              <a:buSzPts val="1300"/>
              <a:buChar char="●"/>
            </a:pPr>
            <a:r>
              <a:rPr lang="en"/>
              <a:t>Ali Naci Uysal</a:t>
            </a:r>
            <a:endParaRPr/>
          </a:p>
        </p:txBody>
      </p:sp>
      <p:pic>
        <p:nvPicPr>
          <p:cNvPr id="135" name="Shape 135"/>
          <p:cNvPicPr preferRelativeResize="0"/>
          <p:nvPr/>
        </p:nvPicPr>
        <p:blipFill>
          <a:blip r:embed="rId3">
            <a:alphaModFix/>
          </a:blip>
          <a:stretch>
            <a:fillRect/>
          </a:stretch>
        </p:blipFill>
        <p:spPr>
          <a:xfrm>
            <a:off x="152400" y="0"/>
            <a:ext cx="8839200" cy="705508"/>
          </a:xfrm>
          <a:prstGeom prst="rect">
            <a:avLst/>
          </a:prstGeom>
          <a:noFill/>
          <a:ln>
            <a:noFill/>
          </a:ln>
        </p:spPr>
      </p:pic>
      <p:pic>
        <p:nvPicPr>
          <p:cNvPr id="136" name="Shape 136"/>
          <p:cNvPicPr preferRelativeResize="0"/>
          <p:nvPr/>
        </p:nvPicPr>
        <p:blipFill>
          <a:blip r:embed="rId4">
            <a:alphaModFix/>
          </a:blip>
          <a:stretch>
            <a:fillRect/>
          </a:stretch>
        </p:blipFill>
        <p:spPr>
          <a:xfrm>
            <a:off x="0" y="0"/>
            <a:ext cx="152400" cy="705500"/>
          </a:xfrm>
          <a:prstGeom prst="rect">
            <a:avLst/>
          </a:prstGeom>
          <a:noFill/>
          <a:ln>
            <a:noFill/>
          </a:ln>
        </p:spPr>
      </p:pic>
      <p:pic>
        <p:nvPicPr>
          <p:cNvPr id="137" name="Shape 137"/>
          <p:cNvPicPr preferRelativeResize="0"/>
          <p:nvPr/>
        </p:nvPicPr>
        <p:blipFill>
          <a:blip r:embed="rId4">
            <a:alphaModFix/>
          </a:blip>
          <a:stretch>
            <a:fillRect/>
          </a:stretch>
        </p:blipFill>
        <p:spPr>
          <a:xfrm>
            <a:off x="8991600" y="0"/>
            <a:ext cx="152400" cy="70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ctrTitle"/>
          </p:nvPr>
        </p:nvSpPr>
        <p:spPr>
          <a:xfrm>
            <a:off x="727950" y="517225"/>
            <a:ext cx="7688100" cy="166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0" lang="en" sz="3200">
                <a:solidFill>
                  <a:srgbClr val="000000"/>
                </a:solidFill>
                <a:latin typeface="Arial"/>
                <a:ea typeface="Arial"/>
                <a:cs typeface="Arial"/>
                <a:sym typeface="Arial"/>
              </a:rPr>
              <a:t>Overview</a:t>
            </a:r>
            <a:endParaRPr/>
          </a:p>
        </p:txBody>
      </p:sp>
      <p:sp>
        <p:nvSpPr>
          <p:cNvPr id="143" name="Shape 143"/>
          <p:cNvSpPr txBox="1"/>
          <p:nvPr/>
        </p:nvSpPr>
        <p:spPr>
          <a:xfrm>
            <a:off x="605475" y="1254675"/>
            <a:ext cx="8096100" cy="3395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500"/>
              </a:spcBef>
              <a:spcAft>
                <a:spcPts val="0"/>
              </a:spcAft>
              <a:buNone/>
            </a:pPr>
            <a:r>
              <a:rPr lang="en" sz="1800"/>
              <a:t>Team I:</a:t>
            </a:r>
            <a:endParaRPr sz="1800"/>
          </a:p>
          <a:p>
            <a:pPr indent="0" lvl="0" marL="0" rtl="0">
              <a:lnSpc>
                <a:spcPct val="115000"/>
              </a:lnSpc>
              <a:spcBef>
                <a:spcPts val="500"/>
              </a:spcBef>
              <a:spcAft>
                <a:spcPts val="0"/>
              </a:spcAft>
              <a:buNone/>
            </a:pPr>
            <a:r>
              <a:rPr lang="en" sz="1800"/>
              <a:t>	Responsible for the development of the on-board part of the platform.</a:t>
            </a:r>
            <a:endParaRPr sz="1800"/>
          </a:p>
          <a:p>
            <a:pPr indent="0" lvl="0" marL="0" rtl="0">
              <a:lnSpc>
                <a:spcPct val="115000"/>
              </a:lnSpc>
              <a:spcBef>
                <a:spcPts val="500"/>
              </a:spcBef>
              <a:spcAft>
                <a:spcPts val="0"/>
              </a:spcAft>
              <a:buNone/>
            </a:pPr>
            <a:r>
              <a:rPr lang="en" sz="1800"/>
              <a:t>Goals:</a:t>
            </a:r>
            <a:endParaRPr sz="1800"/>
          </a:p>
          <a:p>
            <a:pPr indent="-342900" lvl="0" marL="457200" rtl="0">
              <a:lnSpc>
                <a:spcPct val="115000"/>
              </a:lnSpc>
              <a:spcBef>
                <a:spcPts val="500"/>
              </a:spcBef>
              <a:spcAft>
                <a:spcPts val="0"/>
              </a:spcAft>
              <a:buSzPts val="1800"/>
              <a:buChar char="-"/>
            </a:pPr>
            <a:r>
              <a:rPr lang="en" sz="1800"/>
              <a:t>Support data transmission for as many different boards and sensors out-of-the-box as possible</a:t>
            </a:r>
            <a:endParaRPr sz="1800"/>
          </a:p>
          <a:p>
            <a:pPr indent="-342900" lvl="0" marL="457200" rtl="0">
              <a:lnSpc>
                <a:spcPct val="115000"/>
              </a:lnSpc>
              <a:spcBef>
                <a:spcPts val="0"/>
              </a:spcBef>
              <a:spcAft>
                <a:spcPts val="0"/>
              </a:spcAft>
              <a:buSzPts val="1800"/>
              <a:buChar char="-"/>
            </a:pPr>
            <a:r>
              <a:rPr lang="en" sz="1800"/>
              <a:t>Support easy deployment and setup</a:t>
            </a:r>
            <a:endParaRPr sz="1800"/>
          </a:p>
        </p:txBody>
      </p:sp>
      <p:pic>
        <p:nvPicPr>
          <p:cNvPr id="144" name="Shape 144"/>
          <p:cNvPicPr preferRelativeResize="0"/>
          <p:nvPr/>
        </p:nvPicPr>
        <p:blipFill>
          <a:blip r:embed="rId3">
            <a:alphaModFix amt="73000"/>
          </a:blip>
          <a:stretch>
            <a:fillRect/>
          </a:stretch>
        </p:blipFill>
        <p:spPr>
          <a:xfrm>
            <a:off x="1402430" y="3790425"/>
            <a:ext cx="1604570" cy="1171925"/>
          </a:xfrm>
          <a:prstGeom prst="rect">
            <a:avLst/>
          </a:prstGeom>
          <a:noFill/>
          <a:ln>
            <a:noFill/>
          </a:ln>
        </p:spPr>
      </p:pic>
      <p:pic>
        <p:nvPicPr>
          <p:cNvPr id="145" name="Shape 145"/>
          <p:cNvPicPr preferRelativeResize="0"/>
          <p:nvPr/>
        </p:nvPicPr>
        <p:blipFill>
          <a:blip r:embed="rId4">
            <a:alphaModFix/>
          </a:blip>
          <a:stretch>
            <a:fillRect/>
          </a:stretch>
        </p:blipFill>
        <p:spPr>
          <a:xfrm>
            <a:off x="7268372" y="3790424"/>
            <a:ext cx="1345978" cy="1171925"/>
          </a:xfrm>
          <a:prstGeom prst="rect">
            <a:avLst/>
          </a:prstGeom>
          <a:noFill/>
          <a:ln>
            <a:noFill/>
          </a:ln>
        </p:spPr>
      </p:pic>
      <p:pic>
        <p:nvPicPr>
          <p:cNvPr id="146" name="Shape 146"/>
          <p:cNvPicPr preferRelativeResize="0"/>
          <p:nvPr/>
        </p:nvPicPr>
        <p:blipFill>
          <a:blip r:embed="rId5">
            <a:alphaModFix/>
          </a:blip>
          <a:stretch>
            <a:fillRect/>
          </a:stretch>
        </p:blipFill>
        <p:spPr>
          <a:xfrm>
            <a:off x="4208888" y="3790425"/>
            <a:ext cx="1823000" cy="1171925"/>
          </a:xfrm>
          <a:prstGeom prst="rect">
            <a:avLst/>
          </a:prstGeom>
          <a:noFill/>
          <a:ln>
            <a:noFill/>
          </a:ln>
          <a:effectLst>
            <a:outerShdw blurRad="57150" rotWithShape="0" algn="bl" dir="5400000" dist="9525">
              <a:srgbClr val="000000">
                <a:alpha val="50000"/>
              </a:srgbClr>
            </a:outerShdw>
          </a:effectLst>
        </p:spPr>
      </p:pic>
      <p:sp>
        <p:nvSpPr>
          <p:cNvPr id="147" name="Shape 147"/>
          <p:cNvSpPr txBox="1"/>
          <p:nvPr/>
        </p:nvSpPr>
        <p:spPr>
          <a:xfrm>
            <a:off x="3037725" y="4138200"/>
            <a:ext cx="1282800" cy="35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Raspberry PI 3</a:t>
            </a:r>
            <a:endParaRPr sz="1200"/>
          </a:p>
          <a:p>
            <a:pPr indent="0" lvl="0" marL="0" rtl="0">
              <a:spcBef>
                <a:spcPts val="0"/>
              </a:spcBef>
              <a:spcAft>
                <a:spcPts val="0"/>
              </a:spcAft>
              <a:buNone/>
            </a:pPr>
            <a:r>
              <a:t/>
            </a:r>
            <a:endParaRPr sz="1200"/>
          </a:p>
        </p:txBody>
      </p:sp>
      <p:sp>
        <p:nvSpPr>
          <p:cNvPr id="148" name="Shape 148"/>
          <p:cNvSpPr txBox="1"/>
          <p:nvPr/>
        </p:nvSpPr>
        <p:spPr>
          <a:xfrm>
            <a:off x="6220400" y="4138200"/>
            <a:ext cx="1282800" cy="35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Odroid-XU 40</a:t>
            </a:r>
            <a:endParaRPr sz="1200"/>
          </a:p>
          <a:p>
            <a:pPr indent="0" lvl="0" marL="0" rtl="0">
              <a:spcBef>
                <a:spcPts val="0"/>
              </a:spcBef>
              <a:spcAft>
                <a:spcPts val="0"/>
              </a:spcAft>
              <a:buNone/>
            </a:pPr>
            <a:r>
              <a:t/>
            </a:r>
            <a:endParaRPr sz="1200"/>
          </a:p>
        </p:txBody>
      </p:sp>
      <p:pic>
        <p:nvPicPr>
          <p:cNvPr id="149" name="Shape 149"/>
          <p:cNvPicPr preferRelativeResize="0"/>
          <p:nvPr/>
        </p:nvPicPr>
        <p:blipFill>
          <a:blip r:embed="rId6">
            <a:alphaModFix/>
          </a:blip>
          <a:stretch>
            <a:fillRect/>
          </a:stretch>
        </p:blipFill>
        <p:spPr>
          <a:xfrm>
            <a:off x="8246275" y="0"/>
            <a:ext cx="897725" cy="89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ctrTitle"/>
          </p:nvPr>
        </p:nvSpPr>
        <p:spPr>
          <a:xfrm>
            <a:off x="727950" y="517225"/>
            <a:ext cx="7688100" cy="75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0" lang="en" sz="3200">
                <a:solidFill>
                  <a:srgbClr val="000000"/>
                </a:solidFill>
                <a:latin typeface="Arial"/>
                <a:ea typeface="Arial"/>
                <a:cs typeface="Arial"/>
                <a:sym typeface="Arial"/>
              </a:rPr>
              <a:t>Architecture</a:t>
            </a:r>
            <a:endParaRPr/>
          </a:p>
        </p:txBody>
      </p:sp>
      <p:pic>
        <p:nvPicPr>
          <p:cNvPr id="155" name="Shape 155"/>
          <p:cNvPicPr preferRelativeResize="0"/>
          <p:nvPr/>
        </p:nvPicPr>
        <p:blipFill>
          <a:blip r:embed="rId3">
            <a:alphaModFix/>
          </a:blip>
          <a:stretch>
            <a:fillRect/>
          </a:stretch>
        </p:blipFill>
        <p:spPr>
          <a:xfrm>
            <a:off x="8246275" y="0"/>
            <a:ext cx="897725" cy="897725"/>
          </a:xfrm>
          <a:prstGeom prst="rect">
            <a:avLst/>
          </a:prstGeom>
          <a:noFill/>
          <a:ln>
            <a:noFill/>
          </a:ln>
        </p:spPr>
      </p:pic>
      <p:pic>
        <p:nvPicPr>
          <p:cNvPr id="156" name="Shape 156"/>
          <p:cNvPicPr preferRelativeResize="0"/>
          <p:nvPr/>
        </p:nvPicPr>
        <p:blipFill>
          <a:blip r:embed="rId4">
            <a:alphaModFix/>
          </a:blip>
          <a:stretch>
            <a:fillRect/>
          </a:stretch>
        </p:blipFill>
        <p:spPr>
          <a:xfrm>
            <a:off x="1130250" y="1410100"/>
            <a:ext cx="6799866" cy="3566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ctrTitle"/>
          </p:nvPr>
        </p:nvSpPr>
        <p:spPr>
          <a:xfrm>
            <a:off x="727950" y="517225"/>
            <a:ext cx="8192100" cy="75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0" lang="en" sz="3200">
                <a:solidFill>
                  <a:srgbClr val="000000"/>
                </a:solidFill>
                <a:latin typeface="Arial"/>
                <a:ea typeface="Arial"/>
                <a:cs typeface="Arial"/>
                <a:sym typeface="Arial"/>
              </a:rPr>
              <a:t>MEAN Stack Web Application</a:t>
            </a:r>
            <a:endParaRPr/>
          </a:p>
        </p:txBody>
      </p:sp>
      <p:pic>
        <p:nvPicPr>
          <p:cNvPr id="162" name="Shape 162"/>
          <p:cNvPicPr preferRelativeResize="0"/>
          <p:nvPr/>
        </p:nvPicPr>
        <p:blipFill>
          <a:blip r:embed="rId3">
            <a:alphaModFix/>
          </a:blip>
          <a:stretch>
            <a:fillRect/>
          </a:stretch>
        </p:blipFill>
        <p:spPr>
          <a:xfrm>
            <a:off x="5318974" y="1308050"/>
            <a:ext cx="3407206" cy="3566074"/>
          </a:xfrm>
          <a:prstGeom prst="rect">
            <a:avLst/>
          </a:prstGeom>
          <a:noFill/>
          <a:ln>
            <a:noFill/>
          </a:ln>
        </p:spPr>
      </p:pic>
      <p:pic>
        <p:nvPicPr>
          <p:cNvPr id="163" name="Shape 163"/>
          <p:cNvPicPr preferRelativeResize="0"/>
          <p:nvPr/>
        </p:nvPicPr>
        <p:blipFill>
          <a:blip r:embed="rId4">
            <a:alphaModFix/>
          </a:blip>
          <a:stretch>
            <a:fillRect/>
          </a:stretch>
        </p:blipFill>
        <p:spPr>
          <a:xfrm>
            <a:off x="235650" y="1350600"/>
            <a:ext cx="4223899" cy="1995550"/>
          </a:xfrm>
          <a:prstGeom prst="rect">
            <a:avLst/>
          </a:prstGeom>
          <a:noFill/>
          <a:ln>
            <a:noFill/>
          </a:ln>
        </p:spPr>
      </p:pic>
      <p:sp>
        <p:nvSpPr>
          <p:cNvPr id="164" name="Shape 164"/>
          <p:cNvSpPr txBox="1"/>
          <p:nvPr/>
        </p:nvSpPr>
        <p:spPr>
          <a:xfrm>
            <a:off x="347625" y="3476125"/>
            <a:ext cx="3393600" cy="39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65" name="Shape 165"/>
          <p:cNvPicPr preferRelativeResize="0"/>
          <p:nvPr/>
        </p:nvPicPr>
        <p:blipFill>
          <a:blip r:embed="rId5">
            <a:alphaModFix/>
          </a:blip>
          <a:stretch>
            <a:fillRect/>
          </a:stretch>
        </p:blipFill>
        <p:spPr>
          <a:xfrm>
            <a:off x="111400" y="3336725"/>
            <a:ext cx="5207574" cy="1537400"/>
          </a:xfrm>
          <a:prstGeom prst="rect">
            <a:avLst/>
          </a:prstGeom>
          <a:noFill/>
          <a:ln>
            <a:noFill/>
          </a:ln>
        </p:spPr>
      </p:pic>
      <p:pic>
        <p:nvPicPr>
          <p:cNvPr id="166" name="Shape 166"/>
          <p:cNvPicPr preferRelativeResize="0"/>
          <p:nvPr/>
        </p:nvPicPr>
        <p:blipFill>
          <a:blip r:embed="rId6">
            <a:alphaModFix/>
          </a:blip>
          <a:stretch>
            <a:fillRect/>
          </a:stretch>
        </p:blipFill>
        <p:spPr>
          <a:xfrm>
            <a:off x="8246275" y="0"/>
            <a:ext cx="897725" cy="89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idx="1" type="subTitle"/>
          </p:nvPr>
        </p:nvSpPr>
        <p:spPr>
          <a:xfrm>
            <a:off x="727950" y="1305225"/>
            <a:ext cx="7688100" cy="3702900"/>
          </a:xfrm>
          <a:prstGeom prst="rect">
            <a:avLst/>
          </a:prstGeom>
        </p:spPr>
        <p:txBody>
          <a:bodyPr anchorCtr="0" anchor="t" bIns="91425" lIns="91425" spcFirstLastPara="1" rIns="91425" wrap="square" tIns="91425">
            <a:noAutofit/>
          </a:bodyPr>
          <a:lstStyle/>
          <a:p>
            <a:pPr indent="0" lvl="0" marL="0" rtl="0">
              <a:lnSpc>
                <a:spcPct val="115000"/>
              </a:lnSpc>
              <a:spcBef>
                <a:spcPts val="500"/>
              </a:spcBef>
              <a:spcAft>
                <a:spcPts val="0"/>
              </a:spcAft>
              <a:buNone/>
            </a:pPr>
            <a:r>
              <a:rPr lang="en" sz="1800">
                <a:solidFill>
                  <a:srgbClr val="0065BD"/>
                </a:solidFill>
                <a:latin typeface="Arial"/>
                <a:ea typeface="Arial"/>
                <a:cs typeface="Arial"/>
                <a:sym typeface="Arial"/>
              </a:rPr>
              <a:t>1.	</a:t>
            </a:r>
            <a:r>
              <a:rPr lang="en" sz="1800">
                <a:solidFill>
                  <a:srgbClr val="000000"/>
                </a:solidFill>
                <a:latin typeface="Arial"/>
                <a:ea typeface="Arial"/>
                <a:cs typeface="Arial"/>
                <a:sym typeface="Arial"/>
              </a:rPr>
              <a:t>Provision of the data messages from sensors in the unified format including timestamps and values of the corresponding metrics</a:t>
            </a:r>
            <a:endParaRPr sz="1800">
              <a:solidFill>
                <a:srgbClr val="0065BD"/>
              </a:solidFill>
              <a:latin typeface="Arial"/>
              <a:ea typeface="Arial"/>
              <a:cs typeface="Arial"/>
              <a:sym typeface="Arial"/>
            </a:endParaRPr>
          </a:p>
          <a:p>
            <a:pPr indent="0" lvl="0" marL="0" rtl="0">
              <a:lnSpc>
                <a:spcPct val="115000"/>
              </a:lnSpc>
              <a:spcBef>
                <a:spcPts val="500"/>
              </a:spcBef>
              <a:spcAft>
                <a:spcPts val="0"/>
              </a:spcAft>
              <a:buNone/>
            </a:pPr>
            <a:r>
              <a:rPr lang="en" sz="1800">
                <a:solidFill>
                  <a:srgbClr val="0065BD"/>
                </a:solidFill>
                <a:latin typeface="Arial"/>
                <a:ea typeface="Arial"/>
                <a:cs typeface="Arial"/>
                <a:sym typeface="Arial"/>
              </a:rPr>
              <a:t>2.	</a:t>
            </a:r>
            <a:r>
              <a:rPr lang="en" sz="1800">
                <a:solidFill>
                  <a:srgbClr val="000000"/>
                </a:solidFill>
                <a:latin typeface="Arial"/>
                <a:ea typeface="Arial"/>
                <a:cs typeface="Arial"/>
                <a:sym typeface="Arial"/>
              </a:rPr>
              <a:t>Basic out-of-the-box-deployed drivers for different types of single-board computers with different types of sensors connected</a:t>
            </a:r>
            <a:endParaRPr sz="1800">
              <a:solidFill>
                <a:srgbClr val="000000"/>
              </a:solidFill>
              <a:latin typeface="Arial"/>
              <a:ea typeface="Arial"/>
              <a:cs typeface="Arial"/>
              <a:sym typeface="Arial"/>
            </a:endParaRPr>
          </a:p>
          <a:p>
            <a:pPr indent="0" lvl="0" marL="0" rtl="0">
              <a:lnSpc>
                <a:spcPct val="115000"/>
              </a:lnSpc>
              <a:spcBef>
                <a:spcPts val="500"/>
              </a:spcBef>
              <a:spcAft>
                <a:spcPts val="0"/>
              </a:spcAft>
              <a:buNone/>
            </a:pPr>
            <a:r>
              <a:rPr lang="en" sz="1800">
                <a:solidFill>
                  <a:srgbClr val="0065BD"/>
                </a:solidFill>
                <a:latin typeface="Arial"/>
                <a:ea typeface="Arial"/>
                <a:cs typeface="Arial"/>
                <a:sym typeface="Arial"/>
              </a:rPr>
              <a:t>3.	</a:t>
            </a:r>
            <a:r>
              <a:rPr lang="en" sz="1800">
                <a:solidFill>
                  <a:srgbClr val="000000"/>
                </a:solidFill>
                <a:latin typeface="Arial"/>
                <a:ea typeface="Arial"/>
                <a:cs typeface="Arial"/>
                <a:sym typeface="Arial"/>
              </a:rPr>
              <a:t>Adjustments of the layer configuration via settings files</a:t>
            </a:r>
            <a:endParaRPr sz="1800">
              <a:solidFill>
                <a:srgbClr val="000000"/>
              </a:solidFill>
              <a:latin typeface="Arial"/>
              <a:ea typeface="Arial"/>
              <a:cs typeface="Arial"/>
              <a:sym typeface="Arial"/>
            </a:endParaRPr>
          </a:p>
          <a:p>
            <a:pPr indent="0" lvl="0" marL="0" rtl="0">
              <a:lnSpc>
                <a:spcPct val="115000"/>
              </a:lnSpc>
              <a:spcBef>
                <a:spcPts val="500"/>
              </a:spcBef>
              <a:spcAft>
                <a:spcPts val="0"/>
              </a:spcAft>
              <a:buNone/>
            </a:pPr>
            <a:r>
              <a:rPr lang="en" sz="1800">
                <a:solidFill>
                  <a:srgbClr val="0065BD"/>
                </a:solidFill>
                <a:latin typeface="Arial"/>
                <a:ea typeface="Arial"/>
                <a:cs typeface="Arial"/>
                <a:sym typeface="Arial"/>
              </a:rPr>
              <a:t>4.	</a:t>
            </a:r>
            <a:r>
              <a:rPr lang="en" sz="1800">
                <a:solidFill>
                  <a:srgbClr val="000000"/>
                </a:solidFill>
                <a:latin typeface="Arial"/>
                <a:ea typeface="Arial"/>
                <a:cs typeface="Arial"/>
                <a:sym typeface="Arial"/>
              </a:rPr>
              <a:t>Additionally built web application for easy configuration</a:t>
            </a:r>
            <a:endParaRPr sz="1800">
              <a:solidFill>
                <a:srgbClr val="000000"/>
              </a:solidFill>
              <a:latin typeface="Arial"/>
              <a:ea typeface="Arial"/>
              <a:cs typeface="Arial"/>
              <a:sym typeface="Arial"/>
            </a:endParaRPr>
          </a:p>
          <a:p>
            <a:pPr indent="0" lvl="0" marL="0" rtl="0">
              <a:lnSpc>
                <a:spcPct val="115000"/>
              </a:lnSpc>
              <a:spcBef>
                <a:spcPts val="500"/>
              </a:spcBef>
              <a:spcAft>
                <a:spcPts val="0"/>
              </a:spcAft>
              <a:buNone/>
            </a:pPr>
            <a:r>
              <a:rPr lang="en" sz="1800">
                <a:solidFill>
                  <a:srgbClr val="0065BD"/>
                </a:solidFill>
                <a:latin typeface="Arial"/>
                <a:ea typeface="Arial"/>
                <a:cs typeface="Arial"/>
                <a:sym typeface="Arial"/>
              </a:rPr>
              <a:t>5.	</a:t>
            </a:r>
            <a:r>
              <a:rPr lang="en" sz="1800">
                <a:solidFill>
                  <a:srgbClr val="000000"/>
                </a:solidFill>
                <a:latin typeface="Arial"/>
                <a:ea typeface="Arial"/>
                <a:cs typeface="Arial"/>
                <a:sym typeface="Arial"/>
              </a:rPr>
              <a:t>Basic data pre-processing according to settings (e.g. use every n-th measure)</a:t>
            </a:r>
            <a:endParaRPr sz="1800">
              <a:solidFill>
                <a:srgbClr val="000000"/>
              </a:solidFill>
              <a:latin typeface="Arial"/>
              <a:ea typeface="Arial"/>
              <a:cs typeface="Arial"/>
              <a:sym typeface="Arial"/>
            </a:endParaRPr>
          </a:p>
          <a:p>
            <a:pPr indent="0" lvl="0" marL="0" rtl="0">
              <a:lnSpc>
                <a:spcPct val="115000"/>
              </a:lnSpc>
              <a:spcBef>
                <a:spcPts val="500"/>
              </a:spcBef>
              <a:spcAft>
                <a:spcPts val="0"/>
              </a:spcAft>
              <a:buNone/>
            </a:pPr>
            <a:r>
              <a:rPr lang="en" sz="1800">
                <a:solidFill>
                  <a:srgbClr val="0065BD"/>
                </a:solidFill>
                <a:latin typeface="Arial"/>
                <a:ea typeface="Arial"/>
                <a:cs typeface="Arial"/>
                <a:sym typeface="Arial"/>
              </a:rPr>
              <a:t>6.	</a:t>
            </a:r>
            <a:r>
              <a:rPr lang="en" sz="1800">
                <a:solidFill>
                  <a:srgbClr val="000000"/>
                </a:solidFill>
                <a:latin typeface="Arial"/>
                <a:ea typeface="Arial"/>
                <a:cs typeface="Arial"/>
                <a:sym typeface="Arial"/>
              </a:rPr>
              <a:t>Easy to extend architecture for new types of boards and sensors</a:t>
            </a:r>
            <a:endParaRPr sz="1800">
              <a:solidFill>
                <a:srgbClr val="0065BD"/>
              </a:solidFill>
              <a:latin typeface="Arial"/>
              <a:ea typeface="Arial"/>
              <a:cs typeface="Arial"/>
              <a:sym typeface="Arial"/>
            </a:endParaRPr>
          </a:p>
          <a:p>
            <a:pPr indent="0" lvl="0" marL="0" rtl="0">
              <a:spcBef>
                <a:spcPts val="0"/>
              </a:spcBef>
              <a:spcAft>
                <a:spcPts val="0"/>
              </a:spcAft>
              <a:buNone/>
            </a:pPr>
            <a:r>
              <a:t/>
            </a:r>
            <a:endParaRPr sz="1800"/>
          </a:p>
        </p:txBody>
      </p:sp>
      <p:sp>
        <p:nvSpPr>
          <p:cNvPr id="172" name="Shape 172"/>
          <p:cNvSpPr txBox="1"/>
          <p:nvPr>
            <p:ph type="ctrTitle"/>
          </p:nvPr>
        </p:nvSpPr>
        <p:spPr>
          <a:xfrm>
            <a:off x="727950" y="517225"/>
            <a:ext cx="7688100" cy="75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0" lang="en" sz="3200">
                <a:solidFill>
                  <a:srgbClr val="000000"/>
                </a:solidFill>
                <a:latin typeface="Arial"/>
                <a:ea typeface="Arial"/>
                <a:cs typeface="Arial"/>
                <a:sym typeface="Arial"/>
              </a:rPr>
              <a:t>Results</a:t>
            </a:r>
            <a:endParaRPr/>
          </a:p>
        </p:txBody>
      </p:sp>
      <p:pic>
        <p:nvPicPr>
          <p:cNvPr id="173" name="Shape 173"/>
          <p:cNvPicPr preferRelativeResize="0"/>
          <p:nvPr/>
        </p:nvPicPr>
        <p:blipFill>
          <a:blip r:embed="rId3">
            <a:alphaModFix/>
          </a:blip>
          <a:stretch>
            <a:fillRect/>
          </a:stretch>
        </p:blipFill>
        <p:spPr>
          <a:xfrm>
            <a:off x="8246275" y="0"/>
            <a:ext cx="897725" cy="89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