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4762B9-1A20-8253-C5E3-377D1C8C10C0}" v="2" dt="2025-05-19T09:53:34.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tenantanon#f40851a5-a932-4824-8044-1823243400e9::" providerId="AD" clId="Web-{754762B9-1A20-8253-C5E3-377D1C8C10C0}"/>
    <pc:docChg chg="modSld">
      <pc:chgData name="Utilisateur invité" userId="S::urn:spo:tenantanon#f40851a5-a932-4824-8044-1823243400e9::" providerId="AD" clId="Web-{754762B9-1A20-8253-C5E3-377D1C8C10C0}" dt="2025-05-19T09:53:34.062" v="1" actId="20577"/>
      <pc:docMkLst>
        <pc:docMk/>
      </pc:docMkLst>
      <pc:sldChg chg="modSp">
        <pc:chgData name="Utilisateur invité" userId="S::urn:spo:tenantanon#f40851a5-a932-4824-8044-1823243400e9::" providerId="AD" clId="Web-{754762B9-1A20-8253-C5E3-377D1C8C10C0}" dt="2025-05-19T09:53:34.062" v="1" actId="20577"/>
        <pc:sldMkLst>
          <pc:docMk/>
          <pc:sldMk cId="3310253567" sldId="264"/>
        </pc:sldMkLst>
        <pc:spChg chg="mod">
          <ac:chgData name="Utilisateur invité" userId="S::urn:spo:tenantanon#f40851a5-a932-4824-8044-1823243400e9::" providerId="AD" clId="Web-{754762B9-1A20-8253-C5E3-377D1C8C10C0}" dt="2025-05-19T09:53:34.062" v="1" actId="20577"/>
          <ac:spMkLst>
            <pc:docMk/>
            <pc:sldMk cId="3310253567" sldId="264"/>
            <ac:spMk id="3" creationId="{00000000-0000-0000-0000-000000000000}"/>
          </ac:spMkLst>
        </pc:spChg>
      </pc:sldChg>
    </pc:docChg>
  </pc:docChgLst>
  <pc:docChgLst>
    <pc:chgData name="Utilisateur invité" userId="S::urn:spo:anon#5eb0d7d63183d07c9a49430f4250b2a98899b2ed5e441eb1841cd208589f8986::" providerId="AD" clId="Web-{31EE6089-92C0-5E39-5490-382511E4A2F2}"/>
    <pc:docChg chg="modSld">
      <pc:chgData name="Utilisateur invité" userId="S::urn:spo:anon#5eb0d7d63183d07c9a49430f4250b2a98899b2ed5e441eb1841cd208589f8986::" providerId="AD" clId="Web-{31EE6089-92C0-5E39-5490-382511E4A2F2}" dt="2025-02-05T09:13:57.245" v="0" actId="1076"/>
      <pc:docMkLst>
        <pc:docMk/>
      </pc:docMkLst>
      <pc:sldChg chg="modSp">
        <pc:chgData name="Utilisateur invité" userId="S::urn:spo:anon#5eb0d7d63183d07c9a49430f4250b2a98899b2ed5e441eb1841cd208589f8986::" providerId="AD" clId="Web-{31EE6089-92C0-5E39-5490-382511E4A2F2}" dt="2025-02-05T09:13:57.245" v="0" actId="1076"/>
        <pc:sldMkLst>
          <pc:docMk/>
          <pc:sldMk cId="2762308746" sldId="258"/>
        </pc:sldMkLst>
        <pc:picChg chg="mod">
          <ac:chgData name="Utilisateur invité" userId="S::urn:spo:anon#5eb0d7d63183d07c9a49430f4250b2a98899b2ed5e441eb1841cd208589f8986::" providerId="AD" clId="Web-{31EE6089-92C0-5E39-5490-382511E4A2F2}" dt="2025-02-05T09:13:57.245" v="0" actId="1076"/>
          <ac:picMkLst>
            <pc:docMk/>
            <pc:sldMk cId="2762308746" sldId="258"/>
            <ac:picMk id="1026" creationId="{00000000-0000-0000-0000-000000000000}"/>
          </ac:picMkLst>
        </pc:picChg>
      </pc:sldChg>
    </pc:docChg>
  </pc:docChgLst>
  <pc:docChgLst>
    <pc:chgData name="Utilisateur invité" userId="S::urn:spo:anon#5eb0d7d63183d07c9a49430f4250b2a98899b2ed5e441eb1841cd208589f8986::" providerId="AD" clId="Web-{15CAF9FC-078F-CCCA-E584-CDBF06FBACDA}"/>
    <pc:docChg chg="modSld">
      <pc:chgData name="Utilisateur invité" userId="S::urn:spo:anon#5eb0d7d63183d07c9a49430f4250b2a98899b2ed5e441eb1841cd208589f8986::" providerId="AD" clId="Web-{15CAF9FC-078F-CCCA-E584-CDBF06FBACDA}" dt="2025-02-11T13:14:14.383" v="3" actId="20577"/>
      <pc:docMkLst>
        <pc:docMk/>
      </pc:docMkLst>
      <pc:sldChg chg="modSp">
        <pc:chgData name="Utilisateur invité" userId="S::urn:spo:anon#5eb0d7d63183d07c9a49430f4250b2a98899b2ed5e441eb1841cd208589f8986::" providerId="AD" clId="Web-{15CAF9FC-078F-CCCA-E584-CDBF06FBACDA}" dt="2025-02-11T13:14:14.383" v="3" actId="20577"/>
        <pc:sldMkLst>
          <pc:docMk/>
          <pc:sldMk cId="1624616161" sldId="259"/>
        </pc:sldMkLst>
        <pc:spChg chg="mod">
          <ac:chgData name="Utilisateur invité" userId="S::urn:spo:anon#5eb0d7d63183d07c9a49430f4250b2a98899b2ed5e441eb1841cd208589f8986::" providerId="AD" clId="Web-{15CAF9FC-078F-CCCA-E584-CDBF06FBACDA}" dt="2025-02-11T13:14:14.383" v="3" actId="20577"/>
          <ac:spMkLst>
            <pc:docMk/>
            <pc:sldMk cId="1624616161"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19/05/2025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19/05/2025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19/05/2025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19/05/2025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19/05/2025</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19/05/2025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19/05/2025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19/05/2025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19/05/2025</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19/05/2025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19/05/2025</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DEBAD15E-5AB6-4023-9977-5A96385E704B}" type="datetime1">
              <a:rPr lang="fr-FR" smtClean="0"/>
              <a:t>19/05/2025</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19/05/2025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Exercices concept objet</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 prends mon envol! </a:t>
            </a:r>
            <a:br>
              <a:rPr lang="fr-FR"/>
            </a:br>
            <a:r>
              <a:rPr lang="fr-FR"/>
              <a:t>Savez vous ce qu’est qu’un papillon?</a:t>
            </a:r>
          </a:p>
        </p:txBody>
      </p:sp>
      <p:sp>
        <p:nvSpPr>
          <p:cNvPr id="3" name="Espace réservé du contenu 2"/>
          <p:cNvSpPr>
            <a:spLocks noGrp="1"/>
          </p:cNvSpPr>
          <p:nvPr>
            <p:ph sz="quarter" idx="1"/>
          </p:nvPr>
        </p:nvSpPr>
        <p:spPr/>
        <p:txBody>
          <a:bodyPr/>
          <a:lstStyle/>
          <a:p>
            <a:pPr lvl="0"/>
            <a:r>
              <a:rPr lang="fr-FR"/>
              <a:t>Quel modèle peut représenter la métamorphose du lépidoptère qui passe successivement par les stades chenille, chrysalide et lépidoptère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voiture à mon image</a:t>
            </a:r>
          </a:p>
        </p:txBody>
      </p:sp>
      <p:sp>
        <p:nvSpPr>
          <p:cNvPr id="3" name="Espace réservé du contenu 2"/>
          <p:cNvSpPr>
            <a:spLocks noGrp="1"/>
          </p:cNvSpPr>
          <p:nvPr>
            <p:ph sz="quarter" idx="1"/>
          </p:nvPr>
        </p:nvSpPr>
        <p:spPr/>
        <p:txBody>
          <a:bodyPr/>
          <a:lstStyle/>
          <a:p>
            <a:r>
              <a:rPr lang="fr-FR" altLang="fr-FR">
                <a:latin typeface="Verdana" pitchFamily="34" charset="0"/>
              </a:rPr>
              <a:t>Concevoir le </a:t>
            </a:r>
            <a:r>
              <a:rPr lang="fr-FR" altLang="fr-FR" b="1">
                <a:latin typeface="Verdana" pitchFamily="34" charset="0"/>
              </a:rPr>
              <a:t>diagramme de classe</a:t>
            </a:r>
            <a:r>
              <a:rPr lang="fr-FR" altLang="fr-FR">
                <a:latin typeface="Verdana" pitchFamily="34" charset="0"/>
              </a:rPr>
              <a:t> d’une voiture. Voici ce que vous devez modéliser :</a:t>
            </a:r>
            <a:br>
              <a:rPr lang="fr-FR" altLang="fr-FR">
                <a:latin typeface="Verdana" pitchFamily="34" charset="0"/>
              </a:rPr>
            </a:br>
            <a:r>
              <a:rPr lang="fr-FR" altLang="fr-FR">
                <a:latin typeface="Verdana" pitchFamily="34" charset="0"/>
              </a:rPr>
              <a:t>Une voiture est constituée d’un moteur et de quatre roues. La voiture peut être démarrée, arrêtée et avancer.</a:t>
            </a:r>
          </a:p>
          <a:p>
            <a:r>
              <a:rPr lang="fr-FR" altLang="fr-FR">
                <a:latin typeface="Verdana" pitchFamily="34" charset="0"/>
              </a:rPr>
              <a:t>Réalisez le diagramme de classe. Et avec le document  Traduire UML en </a:t>
            </a:r>
            <a:r>
              <a:rPr lang="fr-FR" altLang="fr-FR" err="1">
                <a:latin typeface="Verdana" pitchFamily="34" charset="0"/>
              </a:rPr>
              <a:t>CSharp</a:t>
            </a:r>
            <a:r>
              <a:rPr lang="fr-FR" altLang="fr-FR">
                <a:latin typeface="Verdana" pitchFamily="34" charset="0"/>
              </a:rPr>
              <a:t> ou Java v1.0.0 ST, réalisez l’implémentation.</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a:t>Le poste de télévision du salon</a:t>
            </a:r>
          </a:p>
          <a:p>
            <a:pPr lvl="0"/>
            <a:r>
              <a:rPr lang="fr-FR"/>
              <a:t>La qualité du compilateur</a:t>
            </a:r>
          </a:p>
          <a:p>
            <a:pPr lvl="0"/>
            <a:r>
              <a:rPr lang="fr-FR"/>
              <a:t>La deuxième guerre mondiale</a:t>
            </a:r>
          </a:p>
          <a:p>
            <a:pPr lvl="0"/>
            <a:r>
              <a:rPr lang="fr-FR"/>
              <a:t>James Rumbaugh</a:t>
            </a:r>
          </a:p>
          <a:p>
            <a:pPr lvl="0"/>
            <a:r>
              <a:rPr lang="fr-FR"/>
              <a:t>La racine carrée de 4</a:t>
            </a:r>
          </a:p>
          <a:p>
            <a:pPr lvl="0"/>
            <a:r>
              <a:rPr lang="fr-FR"/>
              <a:t>Une transaction boursière</a:t>
            </a:r>
          </a:p>
          <a:p>
            <a:pPr lvl="0"/>
            <a:r>
              <a:rPr lang="fr-FR"/>
              <a:t>La vitesse de la lumière</a:t>
            </a:r>
          </a:p>
          <a:p>
            <a:pPr lvl="0"/>
            <a:endParaRPr lang="fr-FR"/>
          </a:p>
          <a:p>
            <a:pPr marL="0" lvl="0" indent="0">
              <a:buNone/>
            </a:pPr>
            <a:r>
              <a:rPr lang="fr-FR"/>
              <a:t>On représentera le diagramme d’objets et le diagramme de classes tous ensembles, mais tentez votre chance avec le cours notation UML.</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a:t>Considérons le cas d'une bouteille pour laquelle nous définissons les comportements suivants :	</a:t>
            </a:r>
          </a:p>
          <a:p>
            <a:pPr lvl="1"/>
            <a:r>
              <a:rPr lang="fr-FR"/>
              <a:t>Ouvrir</a:t>
            </a:r>
          </a:p>
          <a:p>
            <a:pPr lvl="1"/>
            <a:r>
              <a:rPr lang="fr-FR"/>
              <a:t>Fermer</a:t>
            </a:r>
          </a:p>
          <a:p>
            <a:pPr lvl="1"/>
            <a:r>
              <a:rPr lang="fr-FR"/>
              <a:t>Vider </a:t>
            </a:r>
          </a:p>
          <a:p>
            <a:pPr lvl="1"/>
            <a:r>
              <a:rPr lang="fr-FR"/>
              <a:t>Remplir</a:t>
            </a:r>
          </a:p>
          <a:p>
            <a:pPr marL="365760" lvl="1" indent="0">
              <a:buNone/>
            </a:pPr>
            <a:r>
              <a:rPr lang="fr-FR"/>
              <a:t> </a:t>
            </a:r>
          </a:p>
          <a:p>
            <a:r>
              <a:rPr lang="fr-FR"/>
              <a:t>Quelles sont les états possibles d’un objet bouteille?</a:t>
            </a:r>
          </a:p>
          <a:p>
            <a:r>
              <a:rPr lang="fr-FR"/>
              <a:t>Réalisez un diagramme d’objet de 3 exemples de bouteilles qui vous vient à l’esprit.</a:t>
            </a:r>
          </a:p>
          <a:p>
            <a:r>
              <a:rPr lang="fr-FR"/>
              <a:t>Réalisez le diagramme de classes correspondant à n’importe quelle Bouteille.</a:t>
            </a:r>
          </a:p>
          <a:p>
            <a:r>
              <a:rPr lang="fr-FR"/>
              <a:t>Implémentez cette Bouteille, en utilisant le document  Traduire UML en </a:t>
            </a:r>
            <a:r>
              <a:rPr lang="fr-FR" err="1"/>
              <a:t>CSharp</a:t>
            </a:r>
            <a:r>
              <a:rPr lang="fr-FR"/>
              <a:t> ou Java.</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875" y="229125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difficulté de classer</a:t>
            </a:r>
          </a:p>
        </p:txBody>
      </p:sp>
      <p:sp>
        <p:nvSpPr>
          <p:cNvPr id="3" name="Espace réservé du contenu 2"/>
          <p:cNvSpPr>
            <a:spLocks noGrp="1"/>
          </p:cNvSpPr>
          <p:nvPr>
            <p:ph sz="quarter" idx="1"/>
          </p:nvPr>
        </p:nvSpPr>
        <p:spPr/>
        <p:txBody>
          <a:bodyPr vert="horz" lIns="91440" tIns="45720" rIns="91440" bIns="45720" anchor="t">
            <a:normAutofit fontScale="77500" lnSpcReduction="20000"/>
          </a:bodyPr>
          <a:lstStyle/>
          <a:p>
            <a:r>
              <a:rPr lang="fr-FR"/>
              <a:t>La classification n'est pas toujours une opération triviale. En effet, la détermination des critères de classification est difficile et dans certains cas il n'est pas possible de se déterminer.</a:t>
            </a:r>
          </a:p>
          <a:p>
            <a:endParaRPr lang="fr-FR"/>
          </a:p>
          <a:p>
            <a:r>
              <a:rPr lang="fr-FR">
                <a:ea typeface="+mn-lt"/>
                <a:cs typeface="+mn-lt"/>
              </a:rPr>
              <a:t>Proposer une hiérarchie pour classer les objets suivants:</a:t>
            </a:r>
            <a:endParaRPr lang="fr-FR"/>
          </a:p>
          <a:p>
            <a:endParaRPr lang="fr-FR" dirty="0"/>
          </a:p>
          <a:p>
            <a:pPr lvl="1"/>
            <a:r>
              <a:rPr lang="fr-FR">
                <a:ea typeface="+mn-lt"/>
                <a:cs typeface="+mn-lt"/>
              </a:rPr>
              <a:t>Une Peugeot 205 rouge</a:t>
            </a:r>
            <a:endParaRPr lang="fr-FR"/>
          </a:p>
          <a:p>
            <a:pPr lvl="1"/>
            <a:r>
              <a:rPr lang="fr-FR">
                <a:ea typeface="+mn-lt"/>
                <a:cs typeface="+mn-lt"/>
              </a:rPr>
              <a:t>Le TGV Paris-Lyon</a:t>
            </a:r>
            <a:endParaRPr lang="fr-FR"/>
          </a:p>
          <a:p>
            <a:pPr lvl="1"/>
            <a:r>
              <a:rPr lang="fr-FR">
                <a:ea typeface="+mn-lt"/>
                <a:cs typeface="+mn-lt"/>
              </a:rPr>
              <a:t>Un Airbus A320</a:t>
            </a:r>
            <a:endParaRPr lang="fr-FR"/>
          </a:p>
          <a:p>
            <a:pPr lvl="1"/>
            <a:r>
              <a:rPr lang="fr-FR">
                <a:ea typeface="+mn-lt"/>
                <a:cs typeface="+mn-lt"/>
              </a:rPr>
              <a:t>L'alouette de la gendarmerie de Chamonix</a:t>
            </a:r>
            <a:endParaRPr lang="fr-FR"/>
          </a:p>
          <a:p>
            <a:pPr lvl="1"/>
            <a:r>
              <a:rPr lang="fr-FR">
                <a:ea typeface="+mn-lt"/>
                <a:cs typeface="+mn-lt"/>
              </a:rPr>
              <a:t>Le ferry Calais-</a:t>
            </a:r>
            <a:r>
              <a:rPr lang="fr-FR" dirty="0" err="1">
                <a:ea typeface="+mn-lt"/>
                <a:cs typeface="+mn-lt"/>
              </a:rPr>
              <a:t>Douvre</a:t>
            </a:r>
            <a:endParaRPr lang="fr-FR"/>
          </a:p>
          <a:p>
            <a:pPr lvl="1"/>
            <a:r>
              <a:rPr lang="fr-FR"/>
              <a:t>Le cheval </a:t>
            </a:r>
            <a:r>
              <a:rPr lang="fr-FR" dirty="0" err="1"/>
              <a:t>Belino</a:t>
            </a:r>
            <a:r>
              <a:rPr lang="fr-FR"/>
              <a:t> II</a:t>
            </a:r>
            <a:endParaRPr lang="en-US"/>
          </a:p>
          <a:p>
            <a:pPr lvl="1"/>
            <a:r>
              <a:rPr lang="fr-FR">
                <a:ea typeface="+mn-lt"/>
                <a:cs typeface="+mn-lt"/>
              </a:rPr>
              <a:t>La moto de Thibault</a:t>
            </a:r>
            <a:endParaRPr lang="fr-FR"/>
          </a:p>
          <a:p>
            <a:pPr lvl="1"/>
            <a:r>
              <a:rPr lang="fr-FR">
                <a:ea typeface="+mn-lt"/>
                <a:cs typeface="+mn-lt"/>
              </a:rPr>
              <a:t>Un voilier Bénéteau</a:t>
            </a:r>
            <a:endParaRPr lang="fr-FR"/>
          </a:p>
          <a:p>
            <a:pPr lvl="1"/>
            <a:r>
              <a:rPr lang="fr-FR">
                <a:ea typeface="+mn-lt"/>
                <a:cs typeface="+mn-lt"/>
              </a:rPr>
              <a:t>Un sous-marin</a:t>
            </a:r>
            <a:endParaRPr lang="fr-FR"/>
          </a:p>
          <a:p>
            <a:pPr lvl="1"/>
            <a:r>
              <a:rPr lang="fr-FR">
                <a:ea typeface="+mn-lt"/>
                <a:cs typeface="+mn-lt"/>
              </a:rPr>
              <a:t>Un delta-plane jaune</a:t>
            </a:r>
            <a:endParaRPr lang="fr-FR"/>
          </a:p>
          <a:p>
            <a:pPr lvl="1"/>
            <a:r>
              <a:rPr lang="fr-FR"/>
              <a:t>Une rame de métro</a:t>
            </a: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 d'héritage</a:t>
            </a:r>
          </a:p>
        </p:txBody>
      </p:sp>
      <p:sp>
        <p:nvSpPr>
          <p:cNvPr id="3" name="Espace réservé du contenu 2"/>
          <p:cNvSpPr>
            <a:spLocks noGrp="1"/>
          </p:cNvSpPr>
          <p:nvPr>
            <p:ph sz="quarter" idx="1"/>
          </p:nvPr>
        </p:nvSpPr>
        <p:spPr/>
        <p:txBody>
          <a:bodyPr/>
          <a:lstStyle/>
          <a:p>
            <a:r>
              <a:rPr lang="fr-FR"/>
              <a:t>Une structuration de classes s'effectue avec l'aide de hiérarchie d'héritage. Comment devons-nous donc utiliser l'héritage pour obtenir une hiérarchie de classes bonne et robuste ? </a:t>
            </a:r>
          </a:p>
          <a:p>
            <a:r>
              <a:rPr lang="fr-FR"/>
              <a:t>Prenons cet exemple :</a:t>
            </a:r>
          </a:p>
          <a:p>
            <a:endParaRPr lang="fr-FR"/>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a:t>On considère que l’Homme et la Femme marche de façon identique et qu’il danse le disco de façon identique. Mais en danse de salon, ils font des pas différents.</a:t>
            </a:r>
          </a:p>
          <a:p>
            <a:endParaRPr lang="fr-FR"/>
          </a:p>
          <a:p>
            <a:r>
              <a:rPr lang="fr-FR"/>
              <a:t>Comment ajouter le comportement </a:t>
            </a:r>
            <a:r>
              <a:rPr lang="fr-FR" err="1"/>
              <a:t>DanserSalon</a:t>
            </a:r>
            <a:r>
              <a:rPr lang="fr-FR"/>
              <a:t>()?</a:t>
            </a:r>
          </a:p>
          <a:p>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p>
        </p:txBody>
      </p:sp>
      <p:sp>
        <p:nvSpPr>
          <p:cNvPr id="3" name="Espace réservé du contenu 2"/>
          <p:cNvSpPr>
            <a:spLocks noGrp="1"/>
          </p:cNvSpPr>
          <p:nvPr>
            <p:ph sz="quarter" idx="1"/>
          </p:nvPr>
        </p:nvSpPr>
        <p:spPr/>
        <p:txBody>
          <a:bodyPr/>
          <a:lstStyle/>
          <a:p>
            <a:r>
              <a:rPr lang="fr-FR"/>
              <a:t>Il est parfois nécessaire de restructurer une hiérarchie d'héritage de manière à obtenir une classe qui soit adaptée à l'héritage nécessaire.</a:t>
            </a:r>
          </a:p>
          <a:p>
            <a:r>
              <a:rPr lang="fr-FR"/>
              <a:t>Cette restructuration demande souvent beaucoup de travail parce qu'il faut assumer les conséquences de la modification sur la hiérarchie existante.</a:t>
            </a:r>
          </a:p>
          <a:p>
            <a:endParaRPr lang="fr-FR"/>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br>
              <a:rPr lang="fr-FR"/>
            </a:br>
            <a:r>
              <a:rPr lang="fr-FR"/>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 </a:t>
            </a:r>
            <a:br>
              <a:rPr lang="fr-FR"/>
            </a:br>
            <a:r>
              <a:rPr lang="fr-FR"/>
              <a:t>Exercice  la Tarte aux pommes</a:t>
            </a:r>
          </a:p>
        </p:txBody>
      </p:sp>
      <p:sp>
        <p:nvSpPr>
          <p:cNvPr id="3" name="Espace réservé du contenu 2"/>
          <p:cNvSpPr>
            <a:spLocks noGrp="1"/>
          </p:cNvSpPr>
          <p:nvPr>
            <p:ph sz="quarter" idx="1"/>
          </p:nvPr>
        </p:nvSpPr>
        <p:spPr/>
        <p:txBody>
          <a:bodyPr/>
          <a:lstStyle/>
          <a:p>
            <a:r>
              <a:rPr lang="fr-FR"/>
              <a:t>Corriger ce diagramme de classe</a:t>
            </a:r>
          </a:p>
          <a:p>
            <a:endParaRPr lang="fr-FR"/>
          </a:p>
          <a:p>
            <a:endParaRPr lang="fr-FR"/>
          </a:p>
          <a:p>
            <a:endParaRPr lang="fr-FR"/>
          </a:p>
          <a:p>
            <a:endParaRPr lang="fr-FR"/>
          </a:p>
          <a:p>
            <a:endParaRPr lang="fr-FR"/>
          </a:p>
          <a:p>
            <a:r>
              <a:rPr lang="fr-FR"/>
              <a:t>Généraliser pour permettre de faire des tartes aux fraises, aux poires, aux </a:t>
            </a:r>
            <a:r>
              <a:rPr lang="fr-FR" err="1"/>
              <a:t>quetches</a:t>
            </a:r>
            <a:r>
              <a:rPr lang="fr-FR"/>
              <a:t>…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 association, </a:t>
            </a:r>
            <a:r>
              <a:rPr lang="fr-FR" err="1"/>
              <a:t>aggregation</a:t>
            </a:r>
            <a:r>
              <a:rPr lang="fr-FR"/>
              <a:t> et </a:t>
            </a:r>
            <a:r>
              <a:rPr lang="fr-FR" err="1"/>
              <a:t>heritage</a:t>
            </a:r>
            <a:endParaRPr lang="fr-FR"/>
          </a:p>
        </p:txBody>
      </p:sp>
      <p:sp>
        <p:nvSpPr>
          <p:cNvPr id="3" name="Espace réservé du contenu 2"/>
          <p:cNvSpPr>
            <a:spLocks noGrp="1"/>
          </p:cNvSpPr>
          <p:nvPr>
            <p:ph sz="quarter" idx="1"/>
          </p:nvPr>
        </p:nvSpPr>
        <p:spPr/>
        <p:txBody>
          <a:bodyPr vert="horz" lIns="91440" tIns="45720" rIns="91440" bIns="45720" anchor="t">
            <a:normAutofit fontScale="92500" lnSpcReduction="10000"/>
          </a:bodyPr>
          <a:lstStyle/>
          <a:p>
            <a:pPr lvl="0"/>
            <a:r>
              <a:rPr lang="fr-FR"/>
              <a:t>Représentez le diagramme de classes correspondants pour les exemples suivants:</a:t>
            </a:r>
          </a:p>
          <a:p>
            <a:pPr lvl="1"/>
            <a:r>
              <a:rPr lang="fr-FR"/>
              <a:t>Une pièce de théâtre classique comporte des actes et des scènes.</a:t>
            </a:r>
          </a:p>
          <a:p>
            <a:pPr lvl="1"/>
            <a:r>
              <a:rPr lang="fr-FR"/>
              <a:t>Chez les artistes de music-hall, il y a des compositeurs, des interprètes et des paroliers. </a:t>
            </a:r>
          </a:p>
          <a:p>
            <a:pPr lvl="1"/>
            <a:r>
              <a:rPr lang="fr-FR"/>
              <a:t>Un coureur automobile participe à des courses pour une écurie</a:t>
            </a:r>
          </a:p>
          <a:p>
            <a:pPr lvl="1"/>
            <a:r>
              <a:rPr lang="fr-FR" dirty="0"/>
              <a:t>Un programmeur écrit des </a:t>
            </a:r>
            <a:r>
              <a:rPr lang="fr-FR"/>
              <a:t>programmes.</a:t>
            </a:r>
            <a:r>
              <a:rPr lang="fr-FR" dirty="0"/>
              <a:t> </a:t>
            </a:r>
          </a:p>
          <a:p>
            <a:pPr lvl="1"/>
            <a:r>
              <a:rPr lang="fr-FR"/>
              <a:t>Un programme COBOL est composé de divisions, de sections et de paragraphes.</a:t>
            </a:r>
          </a:p>
          <a:p>
            <a:pPr lvl="1"/>
            <a:r>
              <a:rPr lang="fr-FR"/>
              <a:t>Les modems, les écrans, les souris et les claviers sont des organes d'entrée-sortie.  </a:t>
            </a:r>
          </a:p>
          <a:p>
            <a:pPr lvl="1"/>
            <a:r>
              <a:rPr lang="fr-FR"/>
              <a:t>Un ordinateur comprend une caisse, une alimentation, un disque dur, des organes d'entrée-sortie.</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953100A-7875-4DA8-AA08-65551553DD10}">
  <ds:schemaRefs>
    <ds:schemaRef ds:uri="6080a0f0-b892-4d13-a236-ec5452db6204"/>
    <ds:schemaRef ds:uri="66eaceda-cbf3-468d-8b56-0d06245bca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5CDABA0-D9C7-4F1A-8DDC-83A91FC9E103}">
  <ds:schemaRefs>
    <ds:schemaRef ds:uri="http://schemas.microsoft.com/sharepoint/v3/contenttype/forms"/>
  </ds:schemaRefs>
</ds:datastoreItem>
</file>

<file path=customXml/itemProps3.xml><?xml version="1.0" encoding="utf-8"?>
<ds:datastoreItem xmlns:ds="http://schemas.openxmlformats.org/officeDocument/2006/customXml" ds:itemID="{522E0A34-5B50-4521-93C8-E6E70B02C3BE}">
  <ds:schemaRefs>
    <ds:schemaRef ds:uri="6080a0f0-b892-4d13-a236-ec5452db6204"/>
    <ds:schemaRef ds:uri="66eaceda-cbf3-468d-8b56-0d06245bca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Exercices concept objet</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aggregation et heritage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revision>6</cp:revision>
  <dcterms:created xsi:type="dcterms:W3CDTF">2016-04-18T09:19:55Z</dcterms:created>
  <dcterms:modified xsi:type="dcterms:W3CDTF">2025-05-19T09:53:42Z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