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7668-7BC8-411D-91F3-A7B279CBD099}" type="datetimeFigureOut">
              <a:rPr lang="fr-FR" smtClean="0"/>
              <a:t>10/06/2025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C1097-734A-41E0-8A8B-0950A1CAE6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7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75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21E51-E523-443B-9D70-B59942BB7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B9CB5D8-30F6-8EA1-5AAA-4AD8605C67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88B80F-49CE-94BA-2EB7-EC39BC70D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444F2-18D8-1D78-6AE6-3384CA5198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739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F15F9-69A7-0CE0-C49E-7DE901B26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FE038C3-584B-0C23-4096-217B3EC5F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7B2FDEF-44B5-12E1-47F3-F44C4507C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6363AD-E09D-153A-DBF1-BC6756B06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181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AA230-C840-991D-4FEE-7B834C2DF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C77260C-A63A-C46E-0B6C-2BBB6D736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D4AD8F7-B404-AB17-55F2-6C826A736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B6D96C-3670-2DBB-2373-2585519DF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22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8A8E4-29C3-8A8B-CD70-E216A0BF8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2E8C8D-1CEC-EDA9-26DA-457546797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DE27B75-ED7B-1CF4-BC75-B7794858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900A2F-F245-8C5F-9272-8E92F17C8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825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FD7E6-4A40-56FE-B5BC-890411A0F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4DB790-9E7A-796D-DE6A-7DEFD0171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4A5870-3E3B-B619-2F37-6C8308829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01AB5B-D9B6-E6F2-7CD0-A2E0E55CA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312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A0537-1D16-27EA-0D11-8C51A90B4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4F31692-9DAA-6CA0-4590-9DF4C88F7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B999A9F-C3D8-23E9-40D7-9265ABAA2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4FFAF9-A3A5-1227-8865-79B382C72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276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0EA13-8BD9-CD96-903A-24989D94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8F052EB-8A03-78B1-C979-7556790DF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406FAE3-EFEA-D4F4-F750-7CFEC8D53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C45EDC-BC6D-7167-2F8B-87344C089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42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775E5-B19A-4909-899C-37E45ED22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99802F-01EB-7AA6-2860-F3DBBF8AA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3D8390A-DC48-E27F-F532-0E54B824C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07EE1D-9152-0375-FEE2-77EF4F37F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17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7B5AF-CC9F-B308-7B86-E7E4D8C12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D8110D-353C-F84F-4EEB-7A0B2FB6F9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63CCB9C-B65A-F889-1BE5-A9825A0F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2BA178-2D32-F647-70A4-E2514F600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905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9121B-75F9-8545-5B82-B9F16986A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6CC014F-6973-EA03-FB95-BC02FF165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B646A90-59B3-6546-3DAA-66C03372E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C49F90-F3C8-F841-ABF4-506FA3C18D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361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80A2F-19F1-F730-5792-197BF51E7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2B7B69-5416-3BFB-BE25-69B9C38D9D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8215B51-DC5B-637D-B201-FB390A03F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1C838A-E25B-8F64-3AC5-339F611DD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715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E8D0B-949F-E883-DF70-9C3EF67D8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E862721-EF51-877A-18AD-F8FBD66325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0D2B3A-50B8-0F91-1F33-5F8AEC64F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2D2B1E-A1A8-7F5C-0205-438DD0F18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92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32968-F378-E7A3-5258-F44B9130E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E3F681-BBA8-0DCB-CE89-DC5587156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222667C-63EB-B58C-24F0-730128D85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8BFF1C-512B-E40B-86E2-8E59DF4F5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299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956D5-6A48-3EAD-7FB9-34CBC41FC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27DC3E-F7D5-57A6-C585-F9B0153064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C95C61D-092F-4D72-C858-022D5AC2A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44ABED-EF2F-E470-ED5E-5ED930B194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58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48E8-2934-1C39-8B68-4A49EF3B4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6D378B-3552-4096-5833-F8AF6BEDF3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E41C01B-02F5-B43A-B9AE-200728B4E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8C2067-C6CD-FBAB-0CE1-3B53803053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28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59F61-C990-DA25-D64B-54D4869BE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E66F91F-C725-5063-8B2F-50068AE367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4FD250-5AB5-863D-9645-D7B05EC3D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444623-F9FC-4D32-818A-8760482A3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696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F0914-8BB1-2A88-5DE5-4921C88E8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222BAF9-3FC3-9CA3-5D9A-D8F1CC975E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FBFFBAE-025D-F804-6B41-D4D1555E6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C11AD5-99C9-2112-6D2B-8D32A995FC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11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6D775-B1A1-46A2-5BDC-FE17E229B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412DFAC-B5BA-FF08-3BFC-A6105D288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5DFD3B-2F34-67AE-D7F1-E9AFC43DC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6C9AEB-BB5D-2EE2-7088-830A19096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1097-734A-41E0-8A8B-0950A1CAE6F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07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1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6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5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C26F38-ED93-1021-E327-0DB5FC741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fr-FR" dirty="0"/>
              <a:t>HTML5 &amp; CSS3</a:t>
            </a:r>
            <a:br>
              <a:rPr lang="fr-FR" dirty="0"/>
            </a:br>
            <a:r>
              <a:rPr lang="fr-FR" dirty="0"/>
              <a:t>partie 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37D539-0DB7-94DF-224C-B3B4D0EB5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/>
            <a:r>
              <a:rPr lang="fr-FR" dirty="0"/>
              <a:t>Créé une interface web statique</a:t>
            </a:r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9D195-33C4-7F09-F83F-B883FF3D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84" b="30118"/>
          <a:stretch>
            <a:fillRect/>
          </a:stretch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1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94FC3-406F-8B8C-BEC5-F733A6144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432C8-FB24-6848-F3B0-9C738CC0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+mn-lt"/>
              </a:rPr>
              <a:t>Balises &lt;HEAD&gt;,&lt;META&gt;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C616-A417-7C98-5B79-46618A17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373622"/>
            <a:ext cx="4361687" cy="4096512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Le &lt;</a:t>
            </a:r>
            <a:r>
              <a:rPr lang="fr-FR" dirty="0" err="1"/>
              <a:t>head</a:t>
            </a:r>
            <a:r>
              <a:rPr lang="fr-FR" dirty="0"/>
              <a:t>&gt; contient des informations invisibles sur la page (métadonnées), telles que l'encodage et la description.</a:t>
            </a:r>
            <a:r>
              <a:rPr lang="en-US" dirty="0"/>
              <a:t>​</a:t>
            </a:r>
          </a:p>
          <a:p>
            <a:pPr fontAlgn="base"/>
            <a:r>
              <a:rPr lang="fr-FR" dirty="0"/>
              <a:t>D’ailleurs il y a balise </a:t>
            </a:r>
            <a:r>
              <a:rPr lang="fr-FR" dirty="0" err="1"/>
              <a:t>title</a:t>
            </a:r>
            <a:r>
              <a:rPr lang="fr-FR" dirty="0"/>
              <a:t> à mettre très importante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2822581-C382-4052-C56F-613063255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842" y="2919921"/>
            <a:ext cx="6965158" cy="139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08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EF2D5-280C-BC56-18BA-0A727E237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F715A-4165-8E0E-C848-557A8C1A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+mn-lt"/>
              </a:rPr>
              <a:t>Balises &lt;</a:t>
            </a:r>
            <a:r>
              <a:rPr lang="fr-FR" dirty="0" err="1">
                <a:latin typeface="+mn-lt"/>
              </a:rPr>
              <a:t>link</a:t>
            </a:r>
            <a:r>
              <a:rPr lang="fr-FR" dirty="0">
                <a:latin typeface="+mn-lt"/>
              </a:rPr>
              <a:t>&gt;, &lt;script&gt;, &lt;style&gt;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13AA658-A1B2-41A5-3543-63C4C7F56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373622"/>
            <a:ext cx="3116124" cy="4096512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Ces balises sont utilisées pour inclure des feuilles de style CSS, des scripts JavaScript et du CSS intégré.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0FDF5C0-7A2C-E17E-329B-EC936E093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772" y="2544692"/>
            <a:ext cx="83248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57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EFAEB-9099-1D68-D89F-A685AD139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F755D-3485-8518-3638-4DDC6B15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+mn-lt"/>
              </a:rPr>
              <a:t>Balises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&lt;Body&gt;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9DC161-3375-7E11-C9DD-9C9FE0C2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373622"/>
            <a:ext cx="3116124" cy="4096512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La balise &lt;body&gt; contient tout le contenu affiché sur la page web.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5F8178C-8780-9C36-8B32-56C9C70AE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112" y="1820739"/>
            <a:ext cx="8682888" cy="279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96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5EC5C-807B-8C3F-19E8-86577A950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7F8DE-EE4F-7F16-9D9D-F4385E77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 fontScale="90000"/>
          </a:bodyPr>
          <a:lstStyle/>
          <a:p>
            <a:r>
              <a:rPr lang="fr-FR" dirty="0">
                <a:latin typeface="+mn-lt"/>
              </a:rPr>
              <a:t>Balises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&lt;Header&gt;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&lt;Menu&gt;&lt;Nav&gt;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85B3795-AFAA-B722-5B06-B8264E61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373622"/>
            <a:ext cx="3116124" cy="4096512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Utilisées pour structurer l'en-tête et la navigation de la page.</a:t>
            </a:r>
            <a:r>
              <a:rPr lang="en-US" dirty="0"/>
              <a:t>​</a:t>
            </a:r>
          </a:p>
          <a:p>
            <a:pPr fontAlgn="base"/>
            <a:r>
              <a:rPr lang="fr-FR" dirty="0"/>
              <a:t>Très utile aussi pour faire les menus mobiles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9D3BEF5-FD77-DE87-C526-9F100C880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1747837"/>
            <a:ext cx="858202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88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D8B78-9E0E-0B85-D104-A2424B080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90773-FDD8-360C-E156-182A3405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 fontScale="90000"/>
          </a:bodyPr>
          <a:lstStyle/>
          <a:p>
            <a:r>
              <a:rPr lang="fr-FR" dirty="0">
                <a:latin typeface="+mn-lt"/>
              </a:rPr>
              <a:t>Balises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&lt;Header&gt;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&lt;Menu&gt;&lt;Nav&gt;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BB30EBB-63AF-0C93-07A8-9CC46E4A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373622"/>
            <a:ext cx="3116124" cy="4096512"/>
          </a:xfrm>
        </p:spPr>
        <p:txBody>
          <a:bodyPr>
            <a:normAutofit fontScale="92500"/>
          </a:bodyPr>
          <a:lstStyle/>
          <a:p>
            <a:pPr fontAlgn="base"/>
            <a:r>
              <a:rPr lang="fr-FR" dirty="0"/>
              <a:t>Utilisées pour hiérarchiser les titres et sous-titres.</a:t>
            </a:r>
          </a:p>
          <a:p>
            <a:pPr fontAlgn="base"/>
            <a:r>
              <a:rPr lang="fr-FR" b="1" dirty="0">
                <a:solidFill>
                  <a:srgbClr val="FF0000"/>
                </a:solidFill>
              </a:rPr>
              <a:t>H1 toujours en premier et il est unique</a:t>
            </a:r>
          </a:p>
          <a:p>
            <a:pPr fontAlgn="base"/>
            <a:r>
              <a:rPr lang="en-US" dirty="0" err="1"/>
              <a:t>Utiliser</a:t>
            </a:r>
            <a:r>
              <a:rPr lang="en-US" dirty="0"/>
              <a:t> h2 pour les </a:t>
            </a:r>
            <a:r>
              <a:rPr lang="en-US" dirty="0" err="1"/>
              <a:t>titres</a:t>
            </a:r>
            <a:r>
              <a:rPr lang="en-US" dirty="0"/>
              <a:t> les plus </a:t>
            </a:r>
            <a:r>
              <a:rPr lang="en-US" dirty="0" err="1"/>
              <a:t>importants</a:t>
            </a:r>
            <a:endParaRPr lang="en-US" dirty="0"/>
          </a:p>
          <a:p>
            <a:pPr fontAlgn="base"/>
            <a:r>
              <a:rPr lang="en-US" dirty="0"/>
              <a:t>H3,H4 pour des sous-</a:t>
            </a:r>
            <a:r>
              <a:rPr lang="en-US" dirty="0" err="1"/>
              <a:t>titres</a:t>
            </a:r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4EEB142-2070-D9A9-639F-580B92BC5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806" y="1365976"/>
            <a:ext cx="7244194" cy="305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22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46FA3-F0B7-1D87-9AC1-E9A928476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52A4D-6CA7-F47E-258D-09997581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+mn-lt"/>
              </a:rPr>
              <a:t>Balises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&lt;Section&gt;,&lt;Div&gt;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F233622-A28B-DE00-AE49-26953B37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373622"/>
            <a:ext cx="3116124" cy="4096512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Elles permettent de regrouper et d'organiser le contenu.</a:t>
            </a:r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F713340-1E4B-DF23-1BC6-1679CC6C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289" y="2373622"/>
            <a:ext cx="7055882" cy="365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29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5BE9C-BCC2-AFD5-52B4-82DE1B583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38FF9-B43A-3947-E145-CCE23EE5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 fontScale="90000"/>
          </a:bodyPr>
          <a:lstStyle/>
          <a:p>
            <a:r>
              <a:rPr lang="fr-FR" dirty="0">
                <a:latin typeface="+mn-lt"/>
              </a:rPr>
              <a:t>Balises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&lt;IMG&gt;,&lt;</a:t>
            </a:r>
            <a:r>
              <a:rPr lang="fr-FR" dirty="0" err="1">
                <a:latin typeface="+mn-lt"/>
              </a:rPr>
              <a:t>Video</a:t>
            </a:r>
            <a:r>
              <a:rPr lang="fr-FR" dirty="0">
                <a:latin typeface="+mn-lt"/>
              </a:rPr>
              <a:t>&gt;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&lt;article&gt;&lt;p&gt;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7816182-025B-7BE2-A3C2-DE6CA879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373622"/>
            <a:ext cx="3116124" cy="4096512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Elles permettent de regrouper et d'organiser le contenu.</a:t>
            </a:r>
          </a:p>
          <a:p>
            <a:pPr fontAlgn="base"/>
            <a:r>
              <a:rPr lang="fr-FR" dirty="0"/>
              <a:t>Elles permettent l'affichage de texte, d'images et de vidéos.</a:t>
            </a: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E90CA5E-69AA-CDCC-E6D8-CE48A18F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92" y="2130552"/>
            <a:ext cx="661987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6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36859-0E9A-C968-9652-0C28FA5E3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86AC5-BC4B-16EC-A063-C78162E8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 fontScale="90000"/>
          </a:bodyPr>
          <a:lstStyle/>
          <a:p>
            <a:r>
              <a:rPr lang="fr-FR" dirty="0">
                <a:latin typeface="+mn-lt"/>
              </a:rPr>
              <a:t>Balises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&lt;IMG&gt;,&lt;</a:t>
            </a:r>
            <a:r>
              <a:rPr lang="fr-FR" dirty="0" err="1">
                <a:latin typeface="+mn-lt"/>
              </a:rPr>
              <a:t>Video</a:t>
            </a:r>
            <a:r>
              <a:rPr lang="fr-FR" dirty="0">
                <a:latin typeface="+mn-lt"/>
              </a:rPr>
              <a:t>&gt;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&lt;article&gt;&lt;p&gt;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B93D4DF-8746-6236-C52A-E0405A81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373622"/>
            <a:ext cx="3116124" cy="4096512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Important pour le référencement</a:t>
            </a:r>
          </a:p>
          <a:p>
            <a:pPr fontAlgn="base"/>
            <a:r>
              <a:rPr lang="fr-FR" dirty="0"/>
              <a:t>Permet de mettre des liens ou de donner de l’importance a un texte</a:t>
            </a:r>
            <a:endParaRPr lang="en-US" dirty="0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F09C95D1-E74A-2FB9-DA67-720DFE6C3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53" y="4586288"/>
            <a:ext cx="10017461" cy="196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69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7697D-9FB3-62FF-91E5-2536E424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2433F-BAD5-8E3F-282A-1928A54F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+mn-lt"/>
              </a:rPr>
              <a:t>Balises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&lt;</a:t>
            </a:r>
            <a:r>
              <a:rPr lang="fr-FR" dirty="0" err="1">
                <a:latin typeface="+mn-lt"/>
              </a:rPr>
              <a:t>ul</a:t>
            </a:r>
            <a:r>
              <a:rPr lang="fr-FR" dirty="0">
                <a:latin typeface="+mn-lt"/>
              </a:rPr>
              <a:t>&gt;&lt;li&gt;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6FAB3D9-C67E-72A8-F60B-5136EF1D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373622"/>
            <a:ext cx="3116124" cy="4096512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Permet de faire des listes,</a:t>
            </a:r>
          </a:p>
          <a:p>
            <a:pPr fontAlgn="base"/>
            <a:r>
              <a:rPr lang="fr-FR" dirty="0"/>
              <a:t>« Tapez li*(n) » pour afficher le nombre de li dans votre VS Code</a:t>
            </a:r>
            <a:endParaRPr 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CED5E172-57AD-7BCA-EC4C-006869954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08" y="1242176"/>
            <a:ext cx="8184386" cy="360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40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11010-5867-DE5A-8585-7CE4D253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2BC27-1610-D31A-352A-5CAC3414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+mn-lt"/>
              </a:rPr>
              <a:t>Balises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&lt;</a:t>
            </a:r>
            <a:r>
              <a:rPr lang="fr-FR" dirty="0" err="1">
                <a:latin typeface="+mn-lt"/>
              </a:rPr>
              <a:t>form</a:t>
            </a:r>
            <a:r>
              <a:rPr lang="fr-FR" dirty="0">
                <a:latin typeface="+mn-lt"/>
              </a:rPr>
              <a:t>&gt;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540A446-8F52-751E-3651-AF839720F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373622"/>
            <a:ext cx="3116124" cy="4096512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Permettent d'afficher des données sous forme de tableau.</a:t>
            </a:r>
          </a:p>
          <a:p>
            <a:pPr fontAlgn="base"/>
            <a:r>
              <a:rPr lang="fr-FR" dirty="0"/>
              <a:t>Tr : Les lignes</a:t>
            </a:r>
          </a:p>
          <a:p>
            <a:pPr fontAlgn="base"/>
            <a:r>
              <a:rPr lang="fr-FR" dirty="0"/>
              <a:t>Th: Titre de la </a:t>
            </a:r>
            <a:r>
              <a:rPr lang="fr-FR" dirty="0" err="1"/>
              <a:t>colomne</a:t>
            </a:r>
            <a:endParaRPr lang="fr-FR" dirty="0"/>
          </a:p>
          <a:p>
            <a:pPr fontAlgn="base"/>
            <a:r>
              <a:rPr lang="fr-FR" dirty="0"/>
              <a:t>Td: Valeur de la colonne</a:t>
            </a:r>
            <a:endParaRPr lang="en-US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4EE71AF-EC5F-6FCD-1C6C-B745BC8BB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47" y="317052"/>
            <a:ext cx="6255569" cy="62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53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52A127-FC8B-A7F9-C3D0-738EF9DD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C60BC918-6965-0F3B-5021-97539CCD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17" r="45989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E0EAC4-0E2A-60E7-24BD-6A7E4410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481943"/>
            <a:ext cx="2731405" cy="382741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fr-FR" sz="1400" dirty="0"/>
              <a:t>Qu’est ce que le Web ?</a:t>
            </a:r>
          </a:p>
          <a:p>
            <a:pPr>
              <a:lnSpc>
                <a:spcPct val="110000"/>
              </a:lnSpc>
            </a:pPr>
            <a:r>
              <a:rPr lang="fr-FR" sz="1400" dirty="0"/>
              <a:t>Modèle TCP/IP</a:t>
            </a:r>
          </a:p>
          <a:p>
            <a:pPr>
              <a:lnSpc>
                <a:spcPct val="110000"/>
              </a:lnSpc>
            </a:pPr>
            <a:r>
              <a:rPr lang="fr-FR" sz="1400" dirty="0"/>
              <a:t>HTML5</a:t>
            </a:r>
          </a:p>
          <a:p>
            <a:pPr>
              <a:lnSpc>
                <a:spcPct val="110000"/>
              </a:lnSpc>
            </a:pPr>
            <a:r>
              <a:rPr lang="fr-FR" sz="1400" dirty="0"/>
              <a:t>Structure des balises</a:t>
            </a:r>
          </a:p>
          <a:p>
            <a:pPr>
              <a:lnSpc>
                <a:spcPct val="110000"/>
              </a:lnSpc>
            </a:pPr>
            <a:r>
              <a:rPr lang="fr-FR" sz="1400" dirty="0"/>
              <a:t>Héritage</a:t>
            </a:r>
          </a:p>
          <a:p>
            <a:pPr>
              <a:lnSpc>
                <a:spcPct val="110000"/>
              </a:lnSpc>
            </a:pPr>
            <a:r>
              <a:rPr lang="fr-FR" sz="1400" dirty="0"/>
              <a:t>Classe &amp; ID</a:t>
            </a:r>
          </a:p>
          <a:p>
            <a:pPr>
              <a:lnSpc>
                <a:spcPct val="110000"/>
              </a:lnSpc>
            </a:pPr>
            <a:r>
              <a:rPr lang="fr-FR" sz="1400" dirty="0"/>
              <a:t>Blocs : Div , Section</a:t>
            </a:r>
          </a:p>
          <a:p>
            <a:pPr>
              <a:lnSpc>
                <a:spcPct val="110000"/>
              </a:lnSpc>
            </a:pPr>
            <a:r>
              <a:rPr lang="fr-FR" sz="1400" dirty="0"/>
              <a:t>Titres : H1,H2,H3,H4</a:t>
            </a:r>
          </a:p>
          <a:p>
            <a:pPr>
              <a:lnSpc>
                <a:spcPct val="110000"/>
              </a:lnSpc>
            </a:pPr>
            <a:r>
              <a:rPr lang="fr-FR" sz="1400" dirty="0"/>
              <a:t>Texte &amp; image : IMG / VIDEO</a:t>
            </a:r>
          </a:p>
          <a:p>
            <a:pPr>
              <a:lnSpc>
                <a:spcPct val="110000"/>
              </a:lnSpc>
            </a:pPr>
            <a:r>
              <a:rPr lang="fr-FR" sz="1400" dirty="0"/>
              <a:t>Tableau</a:t>
            </a:r>
          </a:p>
          <a:p>
            <a:pPr>
              <a:lnSpc>
                <a:spcPct val="110000"/>
              </a:lnSpc>
            </a:pPr>
            <a:r>
              <a:rPr lang="fr-FR" sz="1400" dirty="0"/>
              <a:t>Formulaire</a:t>
            </a:r>
          </a:p>
          <a:p>
            <a:pPr>
              <a:lnSpc>
                <a:spcPct val="110000"/>
              </a:lnSpc>
            </a:pPr>
            <a:endParaRPr lang="fr-FR" sz="1400" dirty="0"/>
          </a:p>
          <a:p>
            <a:pPr>
              <a:lnSpc>
                <a:spcPct val="110000"/>
              </a:lnSpc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48222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0B729-04C3-DF52-9FEE-463463286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05D3B-9D73-F9C8-8C49-0742925A5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+mn-lt"/>
              </a:rPr>
              <a:t>Balises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&lt;</a:t>
            </a:r>
            <a:r>
              <a:rPr lang="fr-FR" dirty="0" err="1">
                <a:latin typeface="+mn-lt"/>
              </a:rPr>
              <a:t>form</a:t>
            </a:r>
            <a:r>
              <a:rPr lang="fr-FR" dirty="0">
                <a:latin typeface="+mn-lt"/>
              </a:rPr>
              <a:t>&gt;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F6BA0F-AFE7-7B71-737F-91251490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373622"/>
            <a:ext cx="3116124" cy="4096512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Utilisées pour les formulaires et la saisie de texte.</a:t>
            </a:r>
            <a:r>
              <a:rPr lang="en-US" dirty="0"/>
              <a:t>​</a:t>
            </a:r>
          </a:p>
          <a:p>
            <a:pPr fontAlgn="base"/>
            <a:r>
              <a:rPr lang="fr-FR" dirty="0"/>
              <a:t>Pour renseigner vos données, et les envoyer au serveur, via des </a:t>
            </a:r>
            <a:r>
              <a:rPr lang="fr-FR" dirty="0" err="1"/>
              <a:t>method</a:t>
            </a:r>
            <a:r>
              <a:rPr lang="fr-FR" dirty="0"/>
              <a:t> POST ou GET</a:t>
            </a:r>
            <a:endParaRPr lang="en-US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AEA095FB-C5AB-4DD5-9F2C-686CD382B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78" y="2811603"/>
            <a:ext cx="7637322" cy="22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91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8F6C4-8F3D-4825-C5FE-34FF1DAAA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4952C-B7FE-4AED-BCAD-CA39ADEA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+mn-lt"/>
              </a:rPr>
              <a:t>Balises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&lt;</a:t>
            </a:r>
            <a:r>
              <a:rPr lang="fr-FR" dirty="0" err="1">
                <a:latin typeface="+mn-lt"/>
              </a:rPr>
              <a:t>footer</a:t>
            </a:r>
            <a:r>
              <a:rPr lang="fr-FR" dirty="0">
                <a:latin typeface="+mn-lt"/>
              </a:rPr>
              <a:t>&gt;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C573563-B51B-1071-D38A-399C688F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373622"/>
            <a:ext cx="3116124" cy="4096512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Utilisée pour afficher un pied de page.</a:t>
            </a:r>
            <a:endParaRPr lang="en-US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BD56E13F-397E-4658-E799-DC93D7069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287" y="2972167"/>
            <a:ext cx="8590273" cy="27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1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B7782-A3C1-3A3B-33E1-948A53737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8F766-4FBD-7EFA-C590-B79F2D9F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111135"/>
            <a:ext cx="4361686" cy="1527048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+mn-lt"/>
              </a:rPr>
              <a:t>Un petit peu de pratique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F69577-B038-2612-D9ED-06BDAD0E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029768"/>
            <a:ext cx="3788531" cy="457200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Me faire un site web type blog, vous devrez en HTML, me mettre un titre d’article avec une image à la une, du contenu de texte et une vidéo. En dessous m’ajouter un formulaire pour ajouter des commentaires, avec un input pour le nom, adresse email et un </a:t>
            </a:r>
            <a:r>
              <a:rPr lang="fr-FR" b="1" dirty="0" err="1"/>
              <a:t>textarea</a:t>
            </a:r>
            <a:r>
              <a:rPr lang="fr-FR" dirty="0"/>
              <a:t> pour rédiger le commentaire.</a:t>
            </a:r>
          </a:p>
          <a:p>
            <a:r>
              <a:rPr lang="fr-FR" dirty="0"/>
              <a:t>Vous pouvez prendre un article blog existant, le refaire en HTML5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5E6E12C-874B-BBCA-9D84-3FF6A628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79" t="18313" r="31676"/>
          <a:stretch>
            <a:fillRect/>
          </a:stretch>
        </p:blipFill>
        <p:spPr>
          <a:xfrm>
            <a:off x="4883499" y="1205802"/>
            <a:ext cx="7003702" cy="52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1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F3D08B-1F12-FF7B-55EA-FCAD7F5E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fr-FR" dirty="0"/>
              <a:t>Qu’est ce que le Web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EA433C-E432-D607-2095-A52A2B08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fr-FR" sz="1800"/>
              <a:t>L</a:t>
            </a:r>
            <a:r>
              <a:rPr lang="en-US" sz="1800"/>
              <a:t>e World Wide Web (WWW) a été inventé en 1989 par Tim Berners-Lee, un informaticien britannique travaillant au CERN. Il a développé le premier navigateur web et le premier serveur web, facilitant ainsi la communication et le partage d'informations via Internet.</a:t>
            </a:r>
            <a:endParaRPr lang="fr-FR" sz="180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E7037D26-AB30-4A36-6D0F-50D387259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"/>
          <a:stretch>
            <a:fillRect/>
          </a:stretch>
        </p:blipFill>
        <p:spPr bwMode="auto">
          <a:xfrm>
            <a:off x="7345680" y="10"/>
            <a:ext cx="48463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90E29A22-C319-14C3-3C38-5291862D4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00" y="4140525"/>
            <a:ext cx="2500839" cy="24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71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14B120-FF3A-6339-9C05-18940333B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08A842-9065-D1B0-AB7C-9C6B6485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fr-FR" dirty="0"/>
              <a:t>Modèle client-serveur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6942477-62CB-7ED8-2870-E36A3D1B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 fontAlgn="base"/>
            <a:r>
              <a:rPr lang="en-US" sz="1800"/>
              <a:t>Le client (navigateur web) envoie une requête HTTP à un serveur.​</a:t>
            </a:r>
          </a:p>
          <a:p>
            <a:pPr fontAlgn="base"/>
            <a:r>
              <a:rPr lang="en-US" sz="1800"/>
              <a:t>Le serveur répond en envoyant des fichiers HTML, CSS et JavaScript, qui sont interprétés par le navigateur.</a:t>
            </a:r>
          </a:p>
          <a:p>
            <a:endParaRPr lang="fr-FR" sz="18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A527CD-9089-DBC1-4096-003B0DCDE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2443874"/>
            <a:ext cx="5837780" cy="19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9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EE1D5F-5EC6-4F05-D2F5-8750EF53C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ECD797-5174-9FBD-025C-C9BF8DF5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fr-FR" dirty="0"/>
              <a:t>Définition de HTML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81948AE-BB32-FDA3-9C72-643E28F4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/>
              <a:t>HTML (</a:t>
            </a:r>
            <a:r>
              <a:rPr lang="en-US" sz="1800" dirty="0" err="1"/>
              <a:t>HyperText</a:t>
            </a:r>
            <a:r>
              <a:rPr lang="en-US" sz="1800" dirty="0"/>
              <a:t> Markup Language) </a:t>
            </a:r>
            <a:r>
              <a:rPr lang="en-US" sz="1800" dirty="0" err="1"/>
              <a:t>est</a:t>
            </a:r>
            <a:r>
              <a:rPr lang="en-US" sz="1800" dirty="0"/>
              <a:t> un </a:t>
            </a:r>
            <a:r>
              <a:rPr lang="en-US" sz="1800" dirty="0" err="1"/>
              <a:t>langage</a:t>
            </a:r>
            <a:r>
              <a:rPr lang="en-US" sz="1800" dirty="0"/>
              <a:t> de balisage </a:t>
            </a:r>
            <a:r>
              <a:rPr lang="en-US" sz="1800" dirty="0" err="1"/>
              <a:t>permettant</a:t>
            </a:r>
            <a:r>
              <a:rPr lang="en-US" sz="1800" dirty="0"/>
              <a:t> de structurer le </a:t>
            </a:r>
            <a:r>
              <a:rPr lang="en-US" sz="1800" dirty="0" err="1"/>
              <a:t>contenu</a:t>
            </a:r>
            <a:r>
              <a:rPr lang="en-US" sz="1800" dirty="0"/>
              <a:t> </a:t>
            </a:r>
            <a:r>
              <a:rPr lang="en-US" sz="1800" dirty="0" err="1"/>
              <a:t>d'une</a:t>
            </a:r>
            <a:r>
              <a:rPr lang="en-US" sz="1800" dirty="0"/>
              <a:t> page web,</a:t>
            </a:r>
          </a:p>
          <a:p>
            <a:pPr fontAlgn="base"/>
            <a:r>
              <a:rPr lang="en-US" sz="1800" dirty="0"/>
              <a:t>HTML5 </a:t>
            </a:r>
            <a:r>
              <a:rPr lang="en-US" sz="1800" dirty="0" err="1"/>
              <a:t>est</a:t>
            </a:r>
            <a:r>
              <a:rPr lang="en-US" sz="1800" dirty="0"/>
              <a:t> sortie </a:t>
            </a:r>
            <a:r>
              <a:rPr lang="en-US" sz="1800" b="1" dirty="0"/>
              <a:t>le </a:t>
            </a:r>
            <a:r>
              <a:rPr lang="fr-FR" b="1" dirty="0"/>
              <a:t>28 octobre 2014</a:t>
            </a:r>
            <a:endParaRPr lang="fr-FR" sz="18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B13B7D-DA05-8347-B114-D4446F58A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6074" y="1114923"/>
            <a:ext cx="4628153" cy="462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4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F83E91-4ECF-2355-6E51-863756C95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D0A38-829F-4869-CD4F-8FE5C553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fr-FR" dirty="0"/>
              <a:t>Structure de base du HTML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1B405AD-9309-941B-2048-82144D2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4361687" cy="4096512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Tapez : « html:5 » ou « ! » sur VS code pour afficher directement la structure de base.</a:t>
            </a:r>
          </a:p>
          <a:p>
            <a:pPr fontAlgn="base"/>
            <a:endParaRPr lang="fr-FR" sz="1800" b="1" dirty="0"/>
          </a:p>
        </p:txBody>
      </p:sp>
      <p:pic>
        <p:nvPicPr>
          <p:cNvPr id="5122" name="Picture 2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FD41EAD9-9969-7BBC-11DD-0C8E505FE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r="28129"/>
          <a:stretch>
            <a:fillRect/>
          </a:stretch>
        </p:blipFill>
        <p:spPr bwMode="auto">
          <a:xfrm>
            <a:off x="5818632" y="-1"/>
            <a:ext cx="63733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69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7C032-3C04-993C-B768-33B8C15E9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EACF2-6FE9-EF19-B253-9C45943FC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fr-FR" dirty="0"/>
              <a:t>Héritage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8E52D96-FD84-C6AD-72C4-E9A329B9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4361687" cy="4096512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Les éléments HTML sont organisés en hiérarchie : un élément parent contient des éléments enfants.​</a:t>
            </a:r>
          </a:p>
          <a:p>
            <a:pPr fontAlgn="base"/>
            <a:r>
              <a:rPr lang="fr-FR" dirty="0"/>
              <a:t>L’enfant devient dépendant du parent, vous verrez plus tard en </a:t>
            </a:r>
            <a:r>
              <a:rPr lang="fr-FR" dirty="0" err="1"/>
              <a:t>css</a:t>
            </a:r>
            <a:r>
              <a:rPr lang="fr-FR" dirty="0"/>
              <a:t> son importance</a:t>
            </a:r>
            <a:r>
              <a:rPr lang="en-US" dirty="0"/>
              <a:t>​</a:t>
            </a:r>
          </a:p>
          <a:p>
            <a:pPr fontAlgn="base"/>
            <a:endParaRPr lang="fr-FR" sz="1800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23AC738-F455-C687-7D1F-05A768C0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443" y="763875"/>
            <a:ext cx="6570343" cy="102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BAEDD0E-5E40-3ADA-E9E6-48ED35068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981" y="2011732"/>
            <a:ext cx="375337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0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71451-911E-F255-49A1-03B4AC69B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FB475-9CB5-0B37-8262-DD0D1AAE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fr-FR" dirty="0"/>
              <a:t>Attribut balise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AC79EA4-6874-EBA9-9839-E3441905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373622"/>
            <a:ext cx="4361687" cy="4096512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Il est possible de donner des attributs à vos balises, il y en a plusieurs tel que : id, href, src, class, </a:t>
            </a:r>
            <a:r>
              <a:rPr lang="fr-FR" dirty="0" err="1"/>
              <a:t>name</a:t>
            </a:r>
            <a:r>
              <a:rPr lang="fr-FR" dirty="0"/>
              <a:t> ou encore les datas (pour le javascript)</a:t>
            </a:r>
            <a:endParaRPr lang="fr-FR" sz="1800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59DED34-2005-10BE-686E-0AD5E33B2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588" y="2747962"/>
            <a:ext cx="63722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64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EBA4-6185-806F-B0A5-056A75D14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BD6F6-4149-0750-C26C-1743A8D5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fr-FR" cap="all" dirty="0"/>
              <a:t>ID &amp; CLASS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0C96F6A-66BC-913B-24E4-00790F21B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373622"/>
            <a:ext cx="4361687" cy="4096512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ID (id) :Unique dans la page </a:t>
            </a:r>
            <a:r>
              <a:rPr lang="fr-FR" dirty="0" err="1"/>
              <a:t>HTML.Utilisé</a:t>
            </a:r>
            <a:r>
              <a:rPr lang="fr-FR" dirty="0"/>
              <a:t> pour identifier un élément </a:t>
            </a:r>
            <a:r>
              <a:rPr lang="fr-FR" dirty="0" err="1"/>
              <a:t>spécifique.S'utilise</a:t>
            </a:r>
            <a:r>
              <a:rPr lang="fr-FR" dirty="0"/>
              <a:t> avec #id en </a:t>
            </a:r>
            <a:r>
              <a:rPr lang="fr-FR" dirty="0" err="1"/>
              <a:t>CSS.Class</a:t>
            </a:r>
            <a:r>
              <a:rPr lang="fr-FR" dirty="0"/>
              <a:t> (class) :</a:t>
            </a:r>
            <a:r>
              <a:rPr lang="en-US" dirty="0"/>
              <a:t>​</a:t>
            </a:r>
          </a:p>
          <a:p>
            <a:pPr fontAlgn="base"/>
            <a:r>
              <a:rPr lang="fr-FR" dirty="0"/>
              <a:t>Peut être utilisée sur plusieurs éléments.</a:t>
            </a:r>
            <a:r>
              <a:rPr lang="en-US" dirty="0"/>
              <a:t>​</a:t>
            </a:r>
          </a:p>
          <a:p>
            <a:pPr fontAlgn="base"/>
            <a:r>
              <a:rPr lang="fr-FR" dirty="0"/>
              <a:t>Permet de styliser plusieurs éléments avec les mêmes règles </a:t>
            </a:r>
            <a:r>
              <a:rPr lang="fr-FR" dirty="0" err="1"/>
              <a:t>CSS.S'utilise</a:t>
            </a:r>
            <a:r>
              <a:rPr lang="fr-FR" dirty="0"/>
              <a:t> avec .class en CSS.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406AD5B-57FF-D616-9940-7E3062213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908" y="2941184"/>
            <a:ext cx="6738921" cy="214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59460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775</Words>
  <Application>Microsoft Office PowerPoint</Application>
  <PresentationFormat>Grand écran</PresentationFormat>
  <Paragraphs>91</Paragraphs>
  <Slides>22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Aptos</vt:lpstr>
      <vt:lpstr>Arial</vt:lpstr>
      <vt:lpstr>Neue Haas Grotesk Text Pro</vt:lpstr>
      <vt:lpstr>VanillaVTI</vt:lpstr>
      <vt:lpstr>HTML5 &amp; CSS3 partie I</vt:lpstr>
      <vt:lpstr>Sommaire</vt:lpstr>
      <vt:lpstr>Qu’est ce que le Web ? </vt:lpstr>
      <vt:lpstr>Modèle client-serveur</vt:lpstr>
      <vt:lpstr>Définition de HTML</vt:lpstr>
      <vt:lpstr>Structure de base du HTML</vt:lpstr>
      <vt:lpstr>Héritage</vt:lpstr>
      <vt:lpstr>Attribut balise</vt:lpstr>
      <vt:lpstr>ID &amp; CLASS</vt:lpstr>
      <vt:lpstr>Balises &lt;HEAD&gt;,&lt;META&gt;</vt:lpstr>
      <vt:lpstr>Balises &lt;link&gt;, &lt;script&gt;, &lt;style&gt;</vt:lpstr>
      <vt:lpstr>Balises &lt;Body&gt;</vt:lpstr>
      <vt:lpstr>Balises &lt;Header&gt; &lt;Menu&gt;&lt;Nav&gt;</vt:lpstr>
      <vt:lpstr>Balises &lt;Header&gt; &lt;Menu&gt;&lt;Nav&gt;</vt:lpstr>
      <vt:lpstr>Balises &lt;Section&gt;,&lt;Div&gt;</vt:lpstr>
      <vt:lpstr>Balises &lt;IMG&gt;,&lt;Video&gt; &lt;article&gt;&lt;p&gt;</vt:lpstr>
      <vt:lpstr>Balises &lt;IMG&gt;,&lt;Video&gt; &lt;article&gt;&lt;p&gt;</vt:lpstr>
      <vt:lpstr>Balises &lt;ul&gt;&lt;li&gt;</vt:lpstr>
      <vt:lpstr>Balises &lt;form&gt;</vt:lpstr>
      <vt:lpstr>Balises &lt;form&gt;</vt:lpstr>
      <vt:lpstr>Balises &lt;footer&gt;</vt:lpstr>
      <vt:lpstr>Un petit peu de pratique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KONDA Eudes</dc:creator>
  <cp:lastModifiedBy>KONDA Eudes</cp:lastModifiedBy>
  <cp:revision>1</cp:revision>
  <dcterms:created xsi:type="dcterms:W3CDTF">2025-06-10T08:43:33Z</dcterms:created>
  <dcterms:modified xsi:type="dcterms:W3CDTF">2025-06-10T14:25:46Z</dcterms:modified>
</cp:coreProperties>
</file>