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B84A9-6CD7-339A-FFB8-94184710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8DE9BF-CE13-E11C-E56F-D8171CAC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D4D260-E73F-D888-04F0-68C23833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4254C-B5A9-863C-93BC-7BB82436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BB04C-7994-0AC3-3D08-A6736932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2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08EAD-BCFC-473D-290E-8ACB4AD4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463A8F-1EFB-0E10-2DDB-2FD8C2BCB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D712B-A8EB-8382-1E0D-4343820E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4E8E2-F760-0E8A-4636-3AA5738F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E5A1C-982C-1AFD-DE5E-A105BA8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6685EB-FD7B-B842-0E79-3D027D67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A506A8-95BC-942C-30AF-F0552D3C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597CD-6EBB-6E12-DB9C-7A6A5994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1AEF3-6871-3659-D106-F435B3C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C0887-4B84-B217-B01D-ADE0DF6F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0FD39-0578-62F8-A276-898FB6BD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1DACD-B7AB-9E0E-BE58-F4A2F1EA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BFF00-8849-1C58-0D65-FC8AF192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7354E-0B60-FC1D-348F-10DE080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21192-5005-AB3B-0003-2729F72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1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F646A-9FC2-89C0-2634-C2B70ABD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F75AA-32F4-A3CD-8321-E7A7272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20086-9D22-1F55-BF37-F1E17182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FEF9F-34A6-715F-CD34-01B2B95B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BD717-5B87-2EC5-BB9D-297F2BA2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7C8BB-BA30-F0AD-5D70-3FDDF2D5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3964E-6102-6868-0B85-2FFB27D1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BA9E88-5EFF-66BF-B03F-47FE0425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0FF73-6C1B-2F33-BA36-B57F7009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A89CF2-B8B6-7061-1342-DDC3A118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69405-06E5-3807-70BB-068F58E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64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9792B-1253-EA5A-2E03-BF64D6EC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D7D7F7-FF1E-9FA3-486F-975AEC53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99D3E-390F-FC6A-5B68-09532E9E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D96FAC-85C0-5CF7-BCA9-9C5CE7F14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0C9B9A-0914-B768-8BFC-7A1B72F75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817E7E-1C73-F2EB-E55C-EB599A33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F4AA70-FAB9-5DA9-5850-D5C74A5B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2F6FF8-CCB6-D22F-F9B4-7D3F6FCD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886A6-AC89-0F91-18E2-E87B3039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25EA03-4385-3900-E270-342C1FAC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BA904-B661-7185-106F-3807D30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7343C5-34CD-9B24-2080-3C03F0F0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EA91F3-3266-8E74-8776-7F5C5167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493564-09CA-9C04-0522-DDD92274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C080C-D436-55A7-4937-8FC20C72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86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2F175-EC9B-1150-5812-7D8FB11C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43C2E-4A8C-5075-A66F-87E5348A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B591F-9C35-18ED-ACEB-6844B030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B7134-73CE-2F2E-2C6E-58C67DC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A87C3-DC8B-C441-965B-7AA99F54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84948-1DC3-4EC5-1237-A3076C74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954A1-7BB3-76BC-A199-A0948840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ED518D-4384-602C-3F5D-51C12F1F0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A1AA6-9AA7-95C1-599F-CF2A5C03A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D449F1-43C7-2FA6-C9F2-1532989E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F7442-73DC-3972-FBC3-26818780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407634-8152-2591-D1F4-AD9244D1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0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AA5070-7560-1A58-9E00-C81D46F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08821-D58B-6022-924C-45B22886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33492-AA40-861E-D32D-C066E93E0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1079-44CE-4A24-B4AB-9B1D613B0E5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7C490-4EB5-AF46-8EAF-37629E89F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6D8AE-13E6-F3EF-404A-A9B58D588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B4B1-E17F-4366-8488-D89157F9D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6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814A0764-322C-D852-3878-CB24EBAE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15" y="272156"/>
            <a:ext cx="7400529" cy="6382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A0306-1CCE-FAC2-1379-8C5A902D833D}"/>
              </a:ext>
            </a:extLst>
          </p:cNvPr>
          <p:cNvSpPr/>
          <p:nvPr/>
        </p:nvSpPr>
        <p:spPr>
          <a:xfrm>
            <a:off x="3335037" y="5274096"/>
            <a:ext cx="827727" cy="654381"/>
          </a:xfrm>
          <a:prstGeom prst="rect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Connector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 Phi_Step_1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0776-0975-A8E3-2F31-CC0EE15B9337}"/>
              </a:ext>
            </a:extLst>
          </p:cNvPr>
          <p:cNvSpPr/>
          <p:nvPr/>
        </p:nvSpPr>
        <p:spPr>
          <a:xfrm>
            <a:off x="4404924" y="5249842"/>
            <a:ext cx="827727" cy="654381"/>
          </a:xfrm>
          <a:prstGeom prst="rect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Connector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 Phi_Step_3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48DF0-E093-C924-0B66-80EB01336CCA}"/>
              </a:ext>
            </a:extLst>
          </p:cNvPr>
          <p:cNvSpPr/>
          <p:nvPr/>
        </p:nvSpPr>
        <p:spPr>
          <a:xfrm>
            <a:off x="3335038" y="5964448"/>
            <a:ext cx="827727" cy="654381"/>
          </a:xfrm>
          <a:prstGeom prst="rect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  <a:p>
            <a:pPr algn="ctr"/>
            <a:r>
              <a:rPr lang="fr-FR" sz="1100" dirty="0" err="1"/>
              <a:t>Connector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 Phi_Step_2</a:t>
            </a:r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5A9CB-AA25-1BB8-DB22-AFC20ED43DC5}"/>
              </a:ext>
            </a:extLst>
          </p:cNvPr>
          <p:cNvSpPr/>
          <p:nvPr/>
        </p:nvSpPr>
        <p:spPr>
          <a:xfrm>
            <a:off x="4401855" y="5968987"/>
            <a:ext cx="827727" cy="654381"/>
          </a:xfrm>
          <a:prstGeom prst="rect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Connector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 Phi_Step_4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A88A5-1F22-5D8D-D855-E886196E14B2}"/>
              </a:ext>
            </a:extLst>
          </p:cNvPr>
          <p:cNvSpPr/>
          <p:nvPr/>
        </p:nvSpPr>
        <p:spPr>
          <a:xfrm>
            <a:off x="5361457" y="5251475"/>
            <a:ext cx="1668455" cy="13683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fr-FR" sz="1050" dirty="0">
                <a:solidFill>
                  <a:schemeClr val="tx1"/>
                </a:solidFill>
              </a:rPr>
              <a:t>     Capteur de Couleur</a:t>
            </a:r>
            <a:endParaRPr lang="fr-FR" sz="700" dirty="0">
              <a:solidFill>
                <a:schemeClr val="tx1"/>
              </a:solidFill>
            </a:endParaRPr>
          </a:p>
          <a:p>
            <a:r>
              <a:rPr lang="fr-FR" sz="700" dirty="0">
                <a:solidFill>
                  <a:schemeClr val="tx1"/>
                </a:solidFill>
              </a:rPr>
              <a:t>     GND</a:t>
            </a:r>
            <a:r>
              <a:rPr lang="fr-FR" sz="1050" dirty="0">
                <a:solidFill>
                  <a:schemeClr val="tx1"/>
                </a:solidFill>
              </a:rPr>
              <a:t>    </a:t>
            </a:r>
            <a:r>
              <a:rPr lang="fr-FR" sz="800" dirty="0">
                <a:solidFill>
                  <a:srgbClr val="FF0000"/>
                </a:solidFill>
              </a:rPr>
              <a:t>+5v</a:t>
            </a:r>
            <a:r>
              <a:rPr lang="fr-FR" sz="800" dirty="0">
                <a:solidFill>
                  <a:schemeClr val="tx1"/>
                </a:solidFill>
              </a:rPr>
              <a:t>      GND   </a:t>
            </a:r>
            <a:r>
              <a:rPr lang="fr-FR" sz="800" dirty="0" err="1">
                <a:solidFill>
                  <a:schemeClr val="tx1"/>
                </a:solidFill>
              </a:rPr>
              <a:t>GND</a:t>
            </a:r>
            <a:r>
              <a:rPr lang="fr-FR" sz="800" dirty="0">
                <a:solidFill>
                  <a:schemeClr val="tx1"/>
                </a:solidFill>
              </a:rPr>
              <a:t>   </a:t>
            </a:r>
            <a:r>
              <a:rPr lang="fr-FR" sz="800" dirty="0">
                <a:solidFill>
                  <a:srgbClr val="FF0000"/>
                </a:solidFill>
              </a:rPr>
              <a:t>+3v3</a:t>
            </a:r>
            <a:endParaRPr lang="fr-FR" sz="1050" dirty="0">
              <a:solidFill>
                <a:srgbClr val="FF0000"/>
              </a:solidFill>
            </a:endParaRPr>
          </a:p>
          <a:p>
            <a:endParaRPr lang="fr-FR" sz="700" dirty="0">
              <a:solidFill>
                <a:schemeClr val="tx1"/>
              </a:solidFill>
            </a:endParaRPr>
          </a:p>
          <a:p>
            <a:endParaRPr lang="fr-FR" sz="1050" dirty="0">
              <a:solidFill>
                <a:schemeClr val="tx1"/>
              </a:solidFill>
            </a:endParaRPr>
          </a:p>
          <a:p>
            <a:endParaRPr lang="fr-FR" sz="1050" dirty="0">
              <a:solidFill>
                <a:schemeClr val="tx1"/>
              </a:solidFill>
            </a:endParaRPr>
          </a:p>
          <a:p>
            <a:endParaRPr lang="fr-FR" sz="1050" dirty="0">
              <a:solidFill>
                <a:schemeClr val="tx1"/>
              </a:solidFill>
            </a:endParaRPr>
          </a:p>
          <a:p>
            <a:r>
              <a:rPr lang="fr-FR" sz="1050" dirty="0">
                <a:solidFill>
                  <a:schemeClr val="tx1"/>
                </a:solidFill>
              </a:rPr>
              <a:t>   Out    S3     S2    S1     S0</a:t>
            </a:r>
          </a:p>
          <a:p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882C3-896B-F329-4725-4FD20FA46373}"/>
              </a:ext>
            </a:extLst>
          </p:cNvPr>
          <p:cNvSpPr/>
          <p:nvPr/>
        </p:nvSpPr>
        <p:spPr>
          <a:xfrm>
            <a:off x="3404377" y="4319847"/>
            <a:ext cx="689050" cy="86319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Conn FDC1</a:t>
            </a:r>
          </a:p>
          <a:p>
            <a:r>
              <a:rPr lang="fr-FR" sz="800" dirty="0"/>
              <a:t>    </a:t>
            </a:r>
          </a:p>
          <a:p>
            <a:pPr algn="ctr"/>
            <a:r>
              <a:rPr lang="fr-FR" sz="8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GPIO 2</a:t>
            </a:r>
          </a:p>
          <a:p>
            <a:endParaRPr lang="fr-FR" sz="800" dirty="0"/>
          </a:p>
          <a:p>
            <a:r>
              <a:rPr lang="fr-FR" sz="800" dirty="0"/>
              <a:t>     </a:t>
            </a:r>
            <a:r>
              <a:rPr lang="fr-FR" sz="800" dirty="0">
                <a:solidFill>
                  <a:schemeClr val="tx1"/>
                </a:solidFill>
              </a:rPr>
              <a:t>GND</a:t>
            </a:r>
          </a:p>
          <a:p>
            <a:endParaRPr lang="fr-FR" sz="800" dirty="0"/>
          </a:p>
          <a:p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BD049-7AFF-2565-EA49-0A99798EF5B9}"/>
              </a:ext>
            </a:extLst>
          </p:cNvPr>
          <p:cNvSpPr/>
          <p:nvPr/>
        </p:nvSpPr>
        <p:spPr>
          <a:xfrm>
            <a:off x="7206136" y="4565744"/>
            <a:ext cx="1404103" cy="602381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fr-FR" sz="1000" dirty="0" err="1"/>
              <a:t>Connector</a:t>
            </a:r>
            <a:r>
              <a:rPr lang="fr-FR" sz="1000" dirty="0"/>
              <a:t> Lidar(uart3)</a:t>
            </a:r>
            <a:endParaRPr lang="fr-FR" sz="900" dirty="0"/>
          </a:p>
          <a:p>
            <a:pPr algn="ctr"/>
            <a:r>
              <a:rPr lang="fr-FR" sz="900" b="1" dirty="0">
                <a:solidFill>
                  <a:schemeClr val="tx1"/>
                </a:solidFill>
              </a:rPr>
              <a:t>GND</a:t>
            </a:r>
            <a:r>
              <a:rPr lang="fr-FR" sz="900" dirty="0"/>
              <a:t>    TX    RX     </a:t>
            </a:r>
            <a:r>
              <a:rPr lang="fr-FR" sz="9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3v3</a:t>
            </a:r>
            <a:endParaRPr lang="fr-FR" sz="1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066C9-05EA-B292-C040-31699D7B4289}"/>
              </a:ext>
            </a:extLst>
          </p:cNvPr>
          <p:cNvSpPr/>
          <p:nvPr/>
        </p:nvSpPr>
        <p:spPr>
          <a:xfrm>
            <a:off x="2338487" y="1117184"/>
            <a:ext cx="986971" cy="863198"/>
          </a:xfrm>
          <a:prstGeom prst="rect">
            <a:avLst/>
          </a:prstGeom>
          <a:gradFill>
            <a:gsLst>
              <a:gs pos="100000">
                <a:schemeClr val="accent6">
                  <a:satMod val="103000"/>
                  <a:lumMod val="102000"/>
                  <a:tint val="94000"/>
                  <a:alpha val="66000"/>
                </a:schemeClr>
              </a:gs>
              <a:gs pos="10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4727D-535F-7B2A-00A3-EB2499553A8B}"/>
              </a:ext>
            </a:extLst>
          </p:cNvPr>
          <p:cNvSpPr/>
          <p:nvPr/>
        </p:nvSpPr>
        <p:spPr>
          <a:xfrm>
            <a:off x="2324008" y="2070887"/>
            <a:ext cx="1015931" cy="828030"/>
          </a:xfrm>
          <a:prstGeom prst="rect">
            <a:avLst/>
          </a:prstGeom>
          <a:gradFill>
            <a:gsLst>
              <a:gs pos="100000">
                <a:schemeClr val="accent6">
                  <a:satMod val="103000"/>
                  <a:lumMod val="102000"/>
                  <a:tint val="94000"/>
                  <a:alpha val="51000"/>
                </a:schemeClr>
              </a:gs>
              <a:gs pos="10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464D2D-5E24-35CC-0C02-7B225A152762}"/>
              </a:ext>
            </a:extLst>
          </p:cNvPr>
          <p:cNvSpPr/>
          <p:nvPr/>
        </p:nvSpPr>
        <p:spPr>
          <a:xfrm>
            <a:off x="2338487" y="2976056"/>
            <a:ext cx="1015931" cy="8939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Arrêt Urgence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ED01FD-2A5A-66A2-928D-DC1361D8CB33}"/>
              </a:ext>
            </a:extLst>
          </p:cNvPr>
          <p:cNvSpPr/>
          <p:nvPr/>
        </p:nvSpPr>
        <p:spPr>
          <a:xfrm>
            <a:off x="2321442" y="3910484"/>
            <a:ext cx="1015931" cy="8939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Switch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E6596-F12F-0BA5-3244-6F0F3D274463}"/>
              </a:ext>
            </a:extLst>
          </p:cNvPr>
          <p:cNvSpPr/>
          <p:nvPr/>
        </p:nvSpPr>
        <p:spPr>
          <a:xfrm>
            <a:off x="3165624" y="452701"/>
            <a:ext cx="5658336" cy="573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Connecteur Raspberry Pi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C52CB-A2A5-1543-4008-7FA4D9369E37}"/>
              </a:ext>
            </a:extLst>
          </p:cNvPr>
          <p:cNvSpPr/>
          <p:nvPr/>
        </p:nvSpPr>
        <p:spPr>
          <a:xfrm>
            <a:off x="8994410" y="1148369"/>
            <a:ext cx="684000" cy="110159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t"/>
          <a:lstStyle/>
          <a:p>
            <a:r>
              <a:rPr lang="fr-FR" sz="1100" b="1" dirty="0">
                <a:solidFill>
                  <a:schemeClr val="tx1"/>
                </a:solidFill>
              </a:rPr>
              <a:t>ConnXL320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</a:t>
            </a:r>
            <a:r>
              <a:rPr lang="fr-FR" sz="1200" b="1" dirty="0">
                <a:solidFill>
                  <a:srgbClr val="0070C0"/>
                </a:solidFill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fr-FR" sz="1200" b="1" dirty="0">
                <a:solidFill>
                  <a:schemeClr val="tx1"/>
                </a:solidFill>
              </a:rPr>
              <a:t>   </a:t>
            </a:r>
            <a:r>
              <a:rPr lang="fr-FR" sz="1200" b="1" dirty="0">
                <a:solidFill>
                  <a:srgbClr val="FF0000"/>
                </a:solidFill>
              </a:rPr>
              <a:t>7v4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   GND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6429D-6D48-2E98-2D81-824FF89E4DF7}"/>
              </a:ext>
            </a:extLst>
          </p:cNvPr>
          <p:cNvSpPr/>
          <p:nvPr/>
        </p:nvSpPr>
        <p:spPr>
          <a:xfrm>
            <a:off x="3797499" y="2263362"/>
            <a:ext cx="1868074" cy="1192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Convertisseur 5.1V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DC08-3223-2ED4-AE0A-9E0F13B76036}"/>
              </a:ext>
            </a:extLst>
          </p:cNvPr>
          <p:cNvSpPr/>
          <p:nvPr/>
        </p:nvSpPr>
        <p:spPr>
          <a:xfrm>
            <a:off x="5994792" y="2263362"/>
            <a:ext cx="1868074" cy="1192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Convertisseur 7.4V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2558C5-9AAD-95A1-9186-241F9FD14DDD}"/>
              </a:ext>
            </a:extLst>
          </p:cNvPr>
          <p:cNvSpPr/>
          <p:nvPr/>
        </p:nvSpPr>
        <p:spPr>
          <a:xfrm>
            <a:off x="8447809" y="1130423"/>
            <a:ext cx="519546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Buffer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1" name="Signe Plus 10">
            <a:extLst>
              <a:ext uri="{FF2B5EF4-FFF2-40B4-BE49-F238E27FC236}">
                <a16:creationId xmlns:a16="http://schemas.microsoft.com/office/drawing/2014/main" id="{BFEDFD17-6BA3-B38C-9C83-447657D8971F}"/>
              </a:ext>
            </a:extLst>
          </p:cNvPr>
          <p:cNvSpPr/>
          <p:nvPr/>
        </p:nvSpPr>
        <p:spPr>
          <a:xfrm>
            <a:off x="3165624" y="1674789"/>
            <a:ext cx="126228" cy="134740"/>
          </a:xfrm>
          <a:prstGeom prst="mathPlus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7" name="Signe Moins 26">
            <a:extLst>
              <a:ext uri="{FF2B5EF4-FFF2-40B4-BE49-F238E27FC236}">
                <a16:creationId xmlns:a16="http://schemas.microsoft.com/office/drawing/2014/main" id="{25AD8FAF-484A-47C0-EC2D-C9A7804A67FA}"/>
              </a:ext>
            </a:extLst>
          </p:cNvPr>
          <p:cNvSpPr/>
          <p:nvPr/>
        </p:nvSpPr>
        <p:spPr>
          <a:xfrm>
            <a:off x="3157128" y="1335792"/>
            <a:ext cx="126228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Plus 27">
            <a:extLst>
              <a:ext uri="{FF2B5EF4-FFF2-40B4-BE49-F238E27FC236}">
                <a16:creationId xmlns:a16="http://schemas.microsoft.com/office/drawing/2014/main" id="{AB6EE9DC-470E-D198-1A79-FAA424F7FF12}"/>
              </a:ext>
            </a:extLst>
          </p:cNvPr>
          <p:cNvSpPr/>
          <p:nvPr/>
        </p:nvSpPr>
        <p:spPr>
          <a:xfrm>
            <a:off x="3150150" y="2609047"/>
            <a:ext cx="126228" cy="134740"/>
          </a:xfrm>
          <a:prstGeom prst="mathPlus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9" name="Signe Moins 28">
            <a:extLst>
              <a:ext uri="{FF2B5EF4-FFF2-40B4-BE49-F238E27FC236}">
                <a16:creationId xmlns:a16="http://schemas.microsoft.com/office/drawing/2014/main" id="{1FE98576-1990-C207-C139-CA6512DBF3A7}"/>
              </a:ext>
            </a:extLst>
          </p:cNvPr>
          <p:cNvSpPr/>
          <p:nvPr/>
        </p:nvSpPr>
        <p:spPr>
          <a:xfrm>
            <a:off x="3180210" y="2263362"/>
            <a:ext cx="126228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igne Moins 29">
            <a:extLst>
              <a:ext uri="{FF2B5EF4-FFF2-40B4-BE49-F238E27FC236}">
                <a16:creationId xmlns:a16="http://schemas.microsoft.com/office/drawing/2014/main" id="{EF95C100-F84E-5C74-1F12-1DE657911D0A}"/>
              </a:ext>
            </a:extLst>
          </p:cNvPr>
          <p:cNvSpPr/>
          <p:nvPr/>
        </p:nvSpPr>
        <p:spPr>
          <a:xfrm>
            <a:off x="3546377" y="5513376"/>
            <a:ext cx="121920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Signe Moins 30">
            <a:extLst>
              <a:ext uri="{FF2B5EF4-FFF2-40B4-BE49-F238E27FC236}">
                <a16:creationId xmlns:a16="http://schemas.microsoft.com/office/drawing/2014/main" id="{76CC56C6-9E2E-580E-34B1-189C19CE5178}"/>
              </a:ext>
            </a:extLst>
          </p:cNvPr>
          <p:cNvSpPr/>
          <p:nvPr/>
        </p:nvSpPr>
        <p:spPr>
          <a:xfrm>
            <a:off x="3550168" y="6216192"/>
            <a:ext cx="121920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Signe Moins 31">
            <a:extLst>
              <a:ext uri="{FF2B5EF4-FFF2-40B4-BE49-F238E27FC236}">
                <a16:creationId xmlns:a16="http://schemas.microsoft.com/office/drawing/2014/main" id="{F72D7931-8A10-A55B-B48D-9E3215A03F5B}"/>
              </a:ext>
            </a:extLst>
          </p:cNvPr>
          <p:cNvSpPr/>
          <p:nvPr/>
        </p:nvSpPr>
        <p:spPr>
          <a:xfrm>
            <a:off x="4626266" y="5513375"/>
            <a:ext cx="121920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Signe Moins 32">
            <a:extLst>
              <a:ext uri="{FF2B5EF4-FFF2-40B4-BE49-F238E27FC236}">
                <a16:creationId xmlns:a16="http://schemas.microsoft.com/office/drawing/2014/main" id="{9011A621-750D-16ED-7DE9-43D1321C2A18}"/>
              </a:ext>
            </a:extLst>
          </p:cNvPr>
          <p:cNvSpPr/>
          <p:nvPr/>
        </p:nvSpPr>
        <p:spPr>
          <a:xfrm>
            <a:off x="4632210" y="6210933"/>
            <a:ext cx="121920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Signe Plus 34">
            <a:extLst>
              <a:ext uri="{FF2B5EF4-FFF2-40B4-BE49-F238E27FC236}">
                <a16:creationId xmlns:a16="http://schemas.microsoft.com/office/drawing/2014/main" id="{3D07BCA2-B337-AF6F-9430-F24472D5C391}"/>
              </a:ext>
            </a:extLst>
          </p:cNvPr>
          <p:cNvSpPr/>
          <p:nvPr/>
        </p:nvSpPr>
        <p:spPr>
          <a:xfrm>
            <a:off x="3825389" y="5472828"/>
            <a:ext cx="126228" cy="134740"/>
          </a:xfrm>
          <a:prstGeom prst="mathPlus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CCC7D8EF-14E6-6DFC-43B1-8AA41172544B}"/>
              </a:ext>
            </a:extLst>
          </p:cNvPr>
          <p:cNvSpPr/>
          <p:nvPr/>
        </p:nvSpPr>
        <p:spPr>
          <a:xfrm>
            <a:off x="4903274" y="5468865"/>
            <a:ext cx="126228" cy="134740"/>
          </a:xfrm>
          <a:prstGeom prst="mathPlus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7" name="Signe Plus 36">
            <a:extLst>
              <a:ext uri="{FF2B5EF4-FFF2-40B4-BE49-F238E27FC236}">
                <a16:creationId xmlns:a16="http://schemas.microsoft.com/office/drawing/2014/main" id="{7D4D044E-1DC8-0065-9FAD-EDD35FA4A7BD}"/>
              </a:ext>
            </a:extLst>
          </p:cNvPr>
          <p:cNvSpPr/>
          <p:nvPr/>
        </p:nvSpPr>
        <p:spPr>
          <a:xfrm>
            <a:off x="3821232" y="6156898"/>
            <a:ext cx="126228" cy="134740"/>
          </a:xfrm>
          <a:prstGeom prst="mathPlus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Signe Plus 37">
            <a:extLst>
              <a:ext uri="{FF2B5EF4-FFF2-40B4-BE49-F238E27FC236}">
                <a16:creationId xmlns:a16="http://schemas.microsoft.com/office/drawing/2014/main" id="{2877548E-651A-147B-4BD3-922C3C9C5D8A}"/>
              </a:ext>
            </a:extLst>
          </p:cNvPr>
          <p:cNvSpPr/>
          <p:nvPr/>
        </p:nvSpPr>
        <p:spPr>
          <a:xfrm>
            <a:off x="4903274" y="6166422"/>
            <a:ext cx="126228" cy="134740"/>
          </a:xfrm>
          <a:prstGeom prst="mathPlus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4EFACC-3F03-39CE-2F90-5C82EB3DC0EF}"/>
              </a:ext>
            </a:extLst>
          </p:cNvPr>
          <p:cNvSpPr/>
          <p:nvPr/>
        </p:nvSpPr>
        <p:spPr>
          <a:xfrm>
            <a:off x="4387011" y="4304927"/>
            <a:ext cx="689050" cy="863198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tlCol="0" anchor="t" anchorCtr="0"/>
          <a:lstStyle/>
          <a:p>
            <a:r>
              <a:rPr lang="fr-FR" sz="800" dirty="0"/>
              <a:t>Conn FDC2</a:t>
            </a:r>
          </a:p>
          <a:p>
            <a:r>
              <a:rPr lang="fr-FR" sz="800" dirty="0"/>
              <a:t>   </a:t>
            </a:r>
          </a:p>
          <a:p>
            <a:r>
              <a:rPr lang="fr-FR" sz="800" dirty="0"/>
              <a:t>   </a:t>
            </a:r>
            <a:r>
              <a:rPr lang="fr-FR" sz="8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GPIO 3</a:t>
            </a:r>
          </a:p>
          <a:p>
            <a:endParaRPr lang="fr-FR" sz="800" dirty="0"/>
          </a:p>
          <a:p>
            <a:r>
              <a:rPr lang="fr-FR" sz="800" dirty="0"/>
              <a:t>    </a:t>
            </a:r>
            <a:r>
              <a:rPr lang="fr-FR" sz="800" dirty="0">
                <a:solidFill>
                  <a:schemeClr val="tx1"/>
                </a:solidFill>
              </a:rPr>
              <a:t>GND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32EF29-8A00-87AD-F096-C51BBF77E963}"/>
              </a:ext>
            </a:extLst>
          </p:cNvPr>
          <p:cNvSpPr/>
          <p:nvPr/>
        </p:nvSpPr>
        <p:spPr>
          <a:xfrm>
            <a:off x="5354536" y="4304927"/>
            <a:ext cx="689050" cy="863198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fr-FR" sz="800" dirty="0"/>
              <a:t>Conn FDC3</a:t>
            </a:r>
          </a:p>
          <a:p>
            <a:r>
              <a:rPr lang="fr-FR" sz="800" dirty="0"/>
              <a:t>    </a:t>
            </a:r>
          </a:p>
          <a:p>
            <a:pPr algn="ctr"/>
            <a:r>
              <a:rPr lang="fr-FR" sz="8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GPIO 17</a:t>
            </a:r>
          </a:p>
          <a:p>
            <a:endParaRPr lang="fr-FR" sz="800" dirty="0"/>
          </a:p>
          <a:p>
            <a:r>
              <a:rPr lang="fr-FR" sz="800" dirty="0"/>
              <a:t>     </a:t>
            </a:r>
            <a:r>
              <a:rPr lang="fr-FR" sz="800" dirty="0">
                <a:solidFill>
                  <a:schemeClr val="tx1"/>
                </a:solidFill>
              </a:rPr>
              <a:t>GND</a:t>
            </a:r>
            <a:endParaRPr lang="fr-FR" sz="800" dirty="0"/>
          </a:p>
          <a:p>
            <a:pPr algn="ctr"/>
            <a:endParaRPr lang="fr-FR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4A4460-B1C2-3E53-616E-0B0FB6BD6A05}"/>
              </a:ext>
            </a:extLst>
          </p:cNvPr>
          <p:cNvSpPr/>
          <p:nvPr/>
        </p:nvSpPr>
        <p:spPr>
          <a:xfrm>
            <a:off x="6340862" y="4304927"/>
            <a:ext cx="689050" cy="863198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Conn FDC4</a:t>
            </a:r>
          </a:p>
          <a:p>
            <a:r>
              <a:rPr lang="fr-FR" sz="800" dirty="0"/>
              <a:t>    </a:t>
            </a:r>
          </a:p>
          <a:p>
            <a:pPr algn="ctr"/>
            <a:r>
              <a:rPr lang="fr-FR" sz="8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GPIO 27</a:t>
            </a:r>
          </a:p>
          <a:p>
            <a:endParaRPr lang="fr-FR" sz="800" dirty="0"/>
          </a:p>
          <a:p>
            <a:r>
              <a:rPr lang="fr-FR" sz="800" dirty="0"/>
              <a:t>     </a:t>
            </a:r>
            <a:r>
              <a:rPr lang="fr-FR" sz="800" dirty="0">
                <a:solidFill>
                  <a:schemeClr val="tx1"/>
                </a:solidFill>
              </a:rPr>
              <a:t>GND</a:t>
            </a:r>
          </a:p>
          <a:p>
            <a:endParaRPr lang="fr-FR" sz="800" dirty="0"/>
          </a:p>
          <a:p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algn="ctr"/>
            <a:endParaRPr lang="fr-FR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124432-BC77-3E95-6245-9AF8D515CDBF}"/>
              </a:ext>
            </a:extLst>
          </p:cNvPr>
          <p:cNvSpPr/>
          <p:nvPr/>
        </p:nvSpPr>
        <p:spPr>
          <a:xfrm>
            <a:off x="7206137" y="5283378"/>
            <a:ext cx="1404103" cy="602381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fr-FR" sz="1000" dirty="0" err="1"/>
              <a:t>Connector</a:t>
            </a:r>
            <a:r>
              <a:rPr lang="fr-FR" sz="1000" dirty="0"/>
              <a:t> uart4</a:t>
            </a:r>
            <a:endParaRPr lang="fr-FR" sz="900" dirty="0"/>
          </a:p>
          <a:p>
            <a:pPr algn="ctr"/>
            <a:r>
              <a:rPr lang="fr-FR" sz="900" b="1" dirty="0">
                <a:solidFill>
                  <a:schemeClr val="tx1"/>
                </a:solidFill>
              </a:rPr>
              <a:t>GND</a:t>
            </a:r>
            <a:r>
              <a:rPr lang="fr-FR" sz="900" dirty="0"/>
              <a:t>    TX    RX     </a:t>
            </a:r>
            <a:r>
              <a:rPr lang="fr-FR" sz="9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3v3</a:t>
            </a:r>
            <a:endParaRPr lang="fr-FR" sz="1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F6B8C7-10BB-99A9-2311-D1196DD4631E}"/>
              </a:ext>
            </a:extLst>
          </p:cNvPr>
          <p:cNvSpPr/>
          <p:nvPr/>
        </p:nvSpPr>
        <p:spPr>
          <a:xfrm>
            <a:off x="9380307" y="2995234"/>
            <a:ext cx="170450" cy="1595943"/>
          </a:xfrm>
          <a:prstGeom prst="rect">
            <a:avLst/>
          </a:prstGeom>
          <a:solidFill>
            <a:schemeClr val="dk1">
              <a:alpha val="84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79F049-B49A-4E16-D822-27C8600BB839}"/>
              </a:ext>
            </a:extLst>
          </p:cNvPr>
          <p:cNvSpPr/>
          <p:nvPr/>
        </p:nvSpPr>
        <p:spPr>
          <a:xfrm>
            <a:off x="8823960" y="3006115"/>
            <a:ext cx="170450" cy="1595943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1A11A5-2F18-1EC6-3D75-5D0F5D8CFDAC}"/>
              </a:ext>
            </a:extLst>
          </p:cNvPr>
          <p:cNvSpPr/>
          <p:nvPr/>
        </p:nvSpPr>
        <p:spPr>
          <a:xfrm>
            <a:off x="7206137" y="5999971"/>
            <a:ext cx="1404103" cy="602381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fr-FR" sz="1000" dirty="0" err="1"/>
              <a:t>Connector</a:t>
            </a:r>
            <a:r>
              <a:rPr lang="fr-FR" sz="1000" dirty="0"/>
              <a:t> IHM(uart2)</a:t>
            </a:r>
            <a:endParaRPr lang="fr-FR" sz="900" dirty="0"/>
          </a:p>
          <a:p>
            <a:pPr algn="ctr"/>
            <a:r>
              <a:rPr lang="fr-FR" sz="900" b="1" dirty="0">
                <a:solidFill>
                  <a:schemeClr val="tx1"/>
                </a:solidFill>
              </a:rPr>
              <a:t>GND</a:t>
            </a:r>
            <a:r>
              <a:rPr lang="fr-FR" sz="900" dirty="0"/>
              <a:t>    TX    RX     </a:t>
            </a:r>
            <a:r>
              <a:rPr lang="fr-FR" sz="9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3v3</a:t>
            </a:r>
            <a:endParaRPr lang="fr-FR" sz="1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54FD3-8BBF-0720-A755-0AE2798D71EE}"/>
              </a:ext>
            </a:extLst>
          </p:cNvPr>
          <p:cNvSpPr/>
          <p:nvPr/>
        </p:nvSpPr>
        <p:spPr>
          <a:xfrm>
            <a:off x="8786463" y="2346195"/>
            <a:ext cx="839685" cy="2298322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E8CA36B-0A4B-3BE8-0C11-8AC7ED78EC2E}"/>
              </a:ext>
            </a:extLst>
          </p:cNvPr>
          <p:cNvSpPr txBox="1"/>
          <p:nvPr/>
        </p:nvSpPr>
        <p:spPr>
          <a:xfrm>
            <a:off x="8745773" y="2812002"/>
            <a:ext cx="1088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>
                <a:solidFill>
                  <a:schemeClr val="bg1"/>
                </a:solidFill>
              </a:rPr>
              <a:t>3V3–</a:t>
            </a:r>
            <a:r>
              <a:rPr lang="fr-FR" sz="1000" dirty="0" err="1">
                <a:solidFill>
                  <a:schemeClr val="bg1"/>
                </a:solidFill>
              </a:rPr>
              <a:t>Gpio-Gnd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4654B47-0A06-0D94-5890-03F5FDF88949}"/>
              </a:ext>
            </a:extLst>
          </p:cNvPr>
          <p:cNvSpPr txBox="1"/>
          <p:nvPr/>
        </p:nvSpPr>
        <p:spPr>
          <a:xfrm>
            <a:off x="8945420" y="2923490"/>
            <a:ext cx="689160" cy="191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000" dirty="0">
                <a:solidFill>
                  <a:schemeClr val="bg1"/>
                </a:solidFill>
              </a:rPr>
              <a:t>GPIO 26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solidFill>
                  <a:schemeClr val="bg1"/>
                </a:solidFill>
              </a:rPr>
              <a:t>GPIO 16</a:t>
            </a:r>
          </a:p>
          <a:p>
            <a:pPr algn="just">
              <a:lnSpc>
                <a:spcPct val="200000"/>
              </a:lnSpc>
            </a:pPr>
            <a:r>
              <a:rPr lang="fr-FR" sz="1000" dirty="0">
                <a:solidFill>
                  <a:schemeClr val="bg1"/>
                </a:solidFill>
              </a:rPr>
              <a:t>GPIO 19</a:t>
            </a:r>
          </a:p>
          <a:p>
            <a:pPr algn="just">
              <a:lnSpc>
                <a:spcPct val="200000"/>
              </a:lnSpc>
            </a:pPr>
            <a:r>
              <a:rPr lang="fr-FR" sz="1000" dirty="0">
                <a:solidFill>
                  <a:schemeClr val="bg1"/>
                </a:solidFill>
              </a:rPr>
              <a:t>GPIO 7</a:t>
            </a:r>
          </a:p>
          <a:p>
            <a:pPr algn="just">
              <a:lnSpc>
                <a:spcPct val="200000"/>
              </a:lnSpc>
            </a:pPr>
            <a:r>
              <a:rPr lang="fr-FR" sz="1000" dirty="0">
                <a:solidFill>
                  <a:schemeClr val="bg1"/>
                </a:solidFill>
              </a:rPr>
              <a:t>GPIO 6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solidFill>
                  <a:schemeClr val="bg1"/>
                </a:solidFill>
              </a:rPr>
              <a:t>GPIO 11</a:t>
            </a:r>
          </a:p>
          <a:p>
            <a:pPr algn="just">
              <a:lnSpc>
                <a:spcPct val="150000"/>
              </a:lnSpc>
            </a:pP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352A354-A793-DBE4-A6D1-6116669048E3}"/>
              </a:ext>
            </a:extLst>
          </p:cNvPr>
          <p:cNvSpPr txBox="1"/>
          <p:nvPr/>
        </p:nvSpPr>
        <p:spPr>
          <a:xfrm>
            <a:off x="8745772" y="2309302"/>
            <a:ext cx="1088453" cy="60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>
                <a:solidFill>
                  <a:schemeClr val="bg1"/>
                </a:solidFill>
              </a:rPr>
              <a:t>7v4–</a:t>
            </a:r>
            <a:r>
              <a:rPr lang="fr-FR" sz="1000" dirty="0" err="1">
                <a:solidFill>
                  <a:schemeClr val="bg1"/>
                </a:solidFill>
              </a:rPr>
              <a:t>Gpio-Gnd</a:t>
            </a:r>
            <a:endParaRPr lang="fr-FR" sz="1000" dirty="0">
              <a:solidFill>
                <a:schemeClr val="bg1"/>
              </a:solidFill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</a:rPr>
              <a:t>GPIO20</a:t>
            </a:r>
          </a:p>
          <a:p>
            <a:pPr algn="ctr">
              <a:lnSpc>
                <a:spcPct val="150000"/>
              </a:lnSpc>
            </a:pPr>
            <a:r>
              <a:rPr lang="fr-FR" sz="1000" dirty="0">
                <a:solidFill>
                  <a:schemeClr val="bg1"/>
                </a:solidFill>
              </a:rPr>
              <a:t>GPIO21</a:t>
            </a:r>
          </a:p>
        </p:txBody>
      </p:sp>
    </p:spTree>
    <p:extLst>
      <p:ext uri="{BB962C8B-B14F-4D97-AF65-F5344CB8AC3E}">
        <p14:creationId xmlns:p14="http://schemas.microsoft.com/office/powerpoint/2010/main" val="3690103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142</Words>
  <Application>Microsoft Office PowerPoint</Application>
  <PresentationFormat>Grand écran</PresentationFormat>
  <Paragraphs>85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Fannie BICHEMIN</dc:creator>
  <cp:lastModifiedBy>Nathan Faget</cp:lastModifiedBy>
  <cp:revision>16</cp:revision>
  <dcterms:created xsi:type="dcterms:W3CDTF">2024-01-31T17:33:53Z</dcterms:created>
  <dcterms:modified xsi:type="dcterms:W3CDTF">2024-03-12T08:37:54Z</dcterms:modified>
</cp:coreProperties>
</file>