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6.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72" r:id="rId9"/>
    <p:sldId id="263" r:id="rId10"/>
    <p:sldId id="270" r:id="rId11"/>
    <p:sldId id="264" r:id="rId12"/>
    <p:sldId id="265" r:id="rId13"/>
    <p:sldId id="266" r:id="rId14"/>
    <p:sldId id="267" r:id="rId15"/>
    <p:sldId id="268" r:id="rId16"/>
    <p:sldId id="283" r:id="rId17"/>
    <p:sldId id="291" r:id="rId18"/>
    <p:sldId id="292" r:id="rId19"/>
    <p:sldId id="284" r:id="rId20"/>
    <p:sldId id="290" r:id="rId21"/>
    <p:sldId id="285" r:id="rId22"/>
    <p:sldId id="271" r:id="rId23"/>
    <p:sldId id="273" r:id="rId24"/>
    <p:sldId id="257" r:id="rId25"/>
    <p:sldId id="286"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23.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uanlan.zhihu.com/p/64664346"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hyperlink" Target="https://www.youtube.com/watch?v=rT77lBfAZm4" TargetMode="Externa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tags" Target="../tags/tag7.xml"/><Relationship Id="rId2" Type="http://schemas.openxmlformats.org/officeDocument/2006/relationships/image" Target="../media/image13.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webp"/><Relationship Id="rId2" Type="http://schemas.openxmlformats.org/officeDocument/2006/relationships/tags" Target="../tags/tag8.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antomatrix.github.io/BEA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tags" Target="../tags/tag13.xml"/><Relationship Id="rId3" Type="http://schemas.openxmlformats.org/officeDocument/2006/relationships/image" Target="../media/image18.png"/><Relationship Id="rId2" Type="http://schemas.openxmlformats.org/officeDocument/2006/relationships/tags" Target="../tags/tag1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image" Target="../media/image22.png"/><Relationship Id="rId5" Type="http://schemas.openxmlformats.org/officeDocument/2006/relationships/tags" Target="../tags/tag16.xml"/><Relationship Id="rId4" Type="http://schemas.openxmlformats.org/officeDocument/2006/relationships/image" Target="../media/image21.png"/><Relationship Id="rId3" Type="http://schemas.openxmlformats.org/officeDocument/2006/relationships/tags" Target="../tags/tag15.xml"/><Relationship Id="rId2" Type="http://schemas.openxmlformats.org/officeDocument/2006/relationships/image" Target="../media/image20.png"/><Relationship Id="rId17" Type="http://schemas.openxmlformats.org/officeDocument/2006/relationships/slideLayout" Target="../slideLayouts/slideLayout2.xml"/><Relationship Id="rId16" Type="http://schemas.openxmlformats.org/officeDocument/2006/relationships/image" Target="../media/image26.png"/><Relationship Id="rId15" Type="http://schemas.openxmlformats.org/officeDocument/2006/relationships/tags" Target="../tags/tag22.xml"/><Relationship Id="rId14" Type="http://schemas.openxmlformats.org/officeDocument/2006/relationships/image" Target="../media/image25.png"/><Relationship Id="rId13" Type="http://schemas.openxmlformats.org/officeDocument/2006/relationships/tags" Target="../tags/tag21.xml"/><Relationship Id="rId12" Type="http://schemas.openxmlformats.org/officeDocument/2006/relationships/image" Target="../media/image24.png"/><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s://jina.ai/news/what-is-multimodal-deep-learning-and-what-are-the-applic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6710" y="1122363"/>
            <a:ext cx="9144000" cy="2387600"/>
          </a:xfrm>
        </p:spPr>
        <p:txBody>
          <a:bodyPr>
            <a:normAutofit/>
          </a:bodyPr>
          <a:lstStyle/>
          <a:p>
            <a:pPr algn="l"/>
            <a:r>
              <a:rPr lang="en-US" altLang="zh-CN" sz="3600" dirty="0"/>
              <a:t>BEAT: A Large-Scale Semantic and Emotional Multi-Modal Dataset for Conversational</a:t>
            </a:r>
            <a:br>
              <a:rPr lang="en-US" altLang="zh-CN" sz="3600" dirty="0"/>
            </a:br>
            <a:r>
              <a:rPr lang="en-US" altLang="zh-CN" sz="3600" dirty="0"/>
              <a:t>Gestures Synthesis</a:t>
            </a:r>
            <a:br>
              <a:rPr lang="en-US" altLang="zh-CN" sz="3600" dirty="0"/>
            </a:br>
            <a:r>
              <a:rPr lang="en-US" altLang="zh-CN" sz="3600" dirty="0"/>
              <a:t>大规模 </a:t>
            </a:r>
            <a:r>
              <a:rPr lang="zh-CN" altLang="en-US" sz="3600" dirty="0"/>
              <a:t>语义情感</a:t>
            </a:r>
            <a:r>
              <a:rPr lang="en-US" altLang="zh-CN" sz="3600" dirty="0"/>
              <a:t> </a:t>
            </a:r>
            <a:r>
              <a:rPr lang="zh-CN" altLang="en-US" sz="3600" dirty="0"/>
              <a:t>谈话手势</a:t>
            </a:r>
            <a:r>
              <a:rPr lang="en-US" altLang="zh-CN" sz="3600" dirty="0"/>
              <a:t> 多模态</a:t>
            </a:r>
            <a:r>
              <a:rPr lang="zh-CN" altLang="en-US" sz="3600" dirty="0"/>
              <a:t>合成</a:t>
            </a:r>
            <a:endParaRPr lang="zh-CN" altLang="en-US" sz="3600" dirty="0"/>
          </a:p>
        </p:txBody>
      </p:sp>
      <p:sp>
        <p:nvSpPr>
          <p:cNvPr id="3" name="副标题 2"/>
          <p:cNvSpPr>
            <a:spLocks noGrp="1"/>
          </p:cNvSpPr>
          <p:nvPr>
            <p:ph type="subTitle" idx="1"/>
          </p:nvPr>
        </p:nvSpPr>
        <p:spPr/>
        <p:txBody>
          <a:bodyPr>
            <a:normAutofit/>
          </a:bodyPr>
          <a:lstStyle/>
          <a:p>
            <a:r>
              <a:rPr lang="en-US" altLang="zh-CN" sz="1800" dirty="0"/>
              <a:t>							</a:t>
            </a:r>
            <a:r>
              <a:rPr lang="zh-CN" altLang="en-US" sz="1800" dirty="0"/>
              <a:t>论文阅读</a:t>
            </a:r>
            <a:r>
              <a:rPr lang="en-US" altLang="zh-CN" sz="1800" dirty="0"/>
              <a:t>:</a:t>
            </a:r>
            <a:r>
              <a:rPr lang="zh-CN" altLang="en-US" sz="1800" dirty="0"/>
              <a:t>张浩涵</a:t>
            </a:r>
            <a:r>
              <a:rPr lang="en-US" altLang="zh-CN" sz="1800" dirty="0"/>
              <a:t>,</a:t>
            </a:r>
            <a:r>
              <a:rPr lang="zh-CN" altLang="en-US" sz="1800" dirty="0"/>
              <a:t>张颖颖</a:t>
            </a:r>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Related knowledge: T-SNE</a:t>
            </a:r>
            <a:endParaRPr lang="zh-CN" altLang="en-US" sz="3600" dirty="0"/>
          </a:p>
        </p:txBody>
      </p:sp>
      <p:sp>
        <p:nvSpPr>
          <p:cNvPr id="3" name="内容占位符 2"/>
          <p:cNvSpPr>
            <a:spLocks noGrp="1"/>
          </p:cNvSpPr>
          <p:nvPr>
            <p:ph idx="1"/>
          </p:nvPr>
        </p:nvSpPr>
        <p:spPr/>
        <p:txBody>
          <a:bodyPr>
            <a:normAutofit/>
          </a:bodyPr>
          <a:lstStyle/>
          <a:p>
            <a:r>
              <a:rPr lang="en-US" altLang="zh-CN" sz="2000" dirty="0"/>
              <a:t>Relative link:</a:t>
            </a:r>
            <a:r>
              <a:rPr lang="zh-CN" altLang="en-US" sz="2000" dirty="0"/>
              <a:t> </a:t>
            </a:r>
            <a:r>
              <a:rPr lang="en-US" altLang="zh-CN" sz="2000" dirty="0">
                <a:hlinkClick r:id="rId1"/>
              </a:rPr>
              <a:t>t-SNE</a:t>
            </a:r>
            <a:r>
              <a:rPr lang="zh-CN" altLang="en-US" sz="2000" dirty="0">
                <a:hlinkClick r:id="rId1"/>
              </a:rPr>
              <a:t>：最好的降维方法之一 </a:t>
            </a:r>
            <a:r>
              <a:rPr lang="en-US" altLang="zh-CN" sz="2000" dirty="0">
                <a:hlinkClick r:id="rId1"/>
              </a:rPr>
              <a:t>- </a:t>
            </a:r>
            <a:r>
              <a:rPr lang="zh-CN" altLang="en-US" sz="2000" dirty="0">
                <a:hlinkClick r:id="rId1"/>
              </a:rPr>
              <a:t>知乎 </a:t>
            </a:r>
            <a:r>
              <a:rPr lang="en-US" altLang="zh-CN" sz="2000" dirty="0">
                <a:hlinkClick r:id="rId1"/>
              </a:rPr>
              <a:t>(zhihu.com)</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BEAT: body-expression-audio-text dataset</a:t>
            </a:r>
            <a:endParaRPr lang="zh-CN" altLang="en-US" sz="3600" dirty="0"/>
          </a:p>
        </p:txBody>
      </p:sp>
      <p:sp>
        <p:nvSpPr>
          <p:cNvPr id="3" name="内容占位符 2"/>
          <p:cNvSpPr>
            <a:spLocks noGrp="1"/>
          </p:cNvSpPr>
          <p:nvPr>
            <p:ph idx="1"/>
          </p:nvPr>
        </p:nvSpPr>
        <p:spPr/>
        <p:txBody>
          <a:bodyPr/>
          <a:lstStyle/>
          <a:p>
            <a:r>
              <a:rPr lang="en-US" altLang="zh-CN" sz="2000" b="1" dirty="0">
                <a:solidFill>
                  <a:srgbClr val="FF0000"/>
                </a:solidFill>
              </a:rPr>
              <a:t>3. Data Analysis</a:t>
            </a:r>
            <a:endParaRPr lang="en-US" altLang="zh-CN" sz="2000" b="1" dirty="0">
              <a:solidFill>
                <a:srgbClr val="FF0000"/>
              </a:solidFill>
            </a:endParaRPr>
          </a:p>
          <a:p>
            <a:endParaRPr lang="zh-CN" altLang="en-US" dirty="0"/>
          </a:p>
        </p:txBody>
      </p:sp>
      <p:sp>
        <p:nvSpPr>
          <p:cNvPr id="6" name="文本框 5"/>
          <p:cNvSpPr txBox="1"/>
          <p:nvPr/>
        </p:nvSpPr>
        <p:spPr>
          <a:xfrm>
            <a:off x="8434552" y="1363717"/>
            <a:ext cx="3342289" cy="6739255"/>
          </a:xfrm>
          <a:prstGeom prst="rect">
            <a:avLst/>
          </a:prstGeom>
          <a:noFill/>
        </p:spPr>
        <p:txBody>
          <a:bodyPr wrap="square" rtlCol="0">
            <a:spAutoFit/>
          </a:bodyPr>
          <a:lstStyle/>
          <a:p>
            <a:r>
              <a:rPr lang="en-US" altLang="zh-CN" dirty="0"/>
              <a:t>Conclusions:</a:t>
            </a:r>
            <a:endParaRPr lang="en-US" altLang="zh-CN" dirty="0"/>
          </a:p>
          <a:p>
            <a:pPr marL="342900" indent="-342900">
              <a:buFont typeface="+mj-lt"/>
              <a:buAutoNum type="arabicPeriod" startAt="2"/>
            </a:pPr>
            <a:r>
              <a:rPr lang="en-US" altLang="zh-CN" b="1" dirty="0">
                <a:solidFill>
                  <a:srgbClr val="FF0000"/>
                </a:solidFill>
              </a:rPr>
              <a:t>Distribution of semantic relevance. </a:t>
            </a:r>
            <a:r>
              <a:rPr lang="en-US" altLang="zh-CN" dirty="0"/>
              <a:t>There is large randomness for the semantic relevance between gestures and texts. 语义相关性分布。手势与语篇之间的语义相关性具有很大的随机性。</a:t>
            </a:r>
            <a:endParaRPr lang="en-US" altLang="zh-CN" dirty="0"/>
          </a:p>
          <a:p>
            <a:r>
              <a:rPr lang="en-US" altLang="zh-CN" dirty="0"/>
              <a:t> </a:t>
            </a:r>
            <a:endParaRPr lang="en-US" altLang="zh-CN" dirty="0"/>
          </a:p>
          <a:p>
            <a:r>
              <a:rPr lang="en-US" altLang="zh-CN" dirty="0"/>
              <a:t>4b: 83% of the gestures have low semantic scores. For the word-level, the semantic distribution varied between words.(</a:t>
            </a:r>
            <a:r>
              <a:rPr lang="en-US" altLang="zh-CN" dirty="0" err="1"/>
              <a:t>i.e</a:t>
            </a:r>
            <a:r>
              <a:rPr lang="en-US" altLang="zh-CN" dirty="0"/>
              <a:t> “</a:t>
            </a:r>
            <a:r>
              <a:rPr lang="en-US" altLang="zh-CN" dirty="0" err="1"/>
              <a:t>i</a:t>
            </a:r>
            <a:r>
              <a:rPr lang="en-US" altLang="zh-CN" dirty="0"/>
              <a:t>” and “was”, see figure (de), they have similar semantic scores but different score distribution).</a:t>
            </a:r>
            <a:endParaRPr lang="en-US" altLang="zh-CN" dirty="0"/>
          </a:p>
          <a:p>
            <a:endParaRPr lang="en-US" altLang="zh-CN" dirty="0"/>
          </a:p>
          <a:p>
            <a:r>
              <a:rPr lang="en-US" altLang="zh-CN" dirty="0"/>
              <a:t>4c: The scores of be-verbs showed are comparatively lower than pronouns and prepositions(blue and yellow)</a:t>
            </a:r>
            <a:endParaRPr lang="en-US" altLang="zh-CN" dirty="0"/>
          </a:p>
          <a:p>
            <a:r>
              <a:rPr lang="en-US" altLang="zh-CN" dirty="0"/>
              <a:t>动词的得分相对低于代词和介词</a:t>
            </a:r>
            <a:endParaRPr lang="en-US" altLang="zh-CN" dirty="0"/>
          </a:p>
          <a:p>
            <a:pPr marL="342900" indent="-342900">
              <a:buFont typeface="+mj-lt"/>
              <a:buAutoNum type="arabicPeriod" startAt="2"/>
            </a:pPr>
            <a:endParaRPr lang="en-US" altLang="zh-CN" dirty="0"/>
          </a:p>
        </p:txBody>
      </p:sp>
      <p:pic>
        <p:nvPicPr>
          <p:cNvPr id="7" name="图片 6"/>
          <p:cNvPicPr>
            <a:picLocks noChangeAspect="1"/>
          </p:cNvPicPr>
          <p:nvPr/>
        </p:nvPicPr>
        <p:blipFill>
          <a:blip r:embed="rId1"/>
          <a:stretch>
            <a:fillRect/>
          </a:stretch>
        </p:blipFill>
        <p:spPr>
          <a:xfrm>
            <a:off x="478472" y="2231964"/>
            <a:ext cx="7414881" cy="4418832"/>
          </a:xfrm>
          <a:prstGeom prst="rect">
            <a:avLst/>
          </a:prstGeom>
        </p:spPr>
      </p:pic>
      <p:pic>
        <p:nvPicPr>
          <p:cNvPr id="9" name="图片 8"/>
          <p:cNvPicPr>
            <a:picLocks noChangeAspect="1"/>
          </p:cNvPicPr>
          <p:nvPr/>
        </p:nvPicPr>
        <p:blipFill>
          <a:blip r:embed="rId2"/>
          <a:stretch>
            <a:fillRect/>
          </a:stretch>
        </p:blipFill>
        <p:spPr>
          <a:xfrm>
            <a:off x="508605" y="2097027"/>
            <a:ext cx="7354614" cy="31213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Multi-Modal Conditioned Gestures Synthesis Baseline</a:t>
            </a:r>
            <a:br>
              <a:rPr lang="en-US" altLang="zh-CN" sz="3600" dirty="0"/>
            </a:br>
            <a:r>
              <a:rPr lang="en-US" altLang="zh-CN" sz="3600" dirty="0"/>
              <a:t>多模态驱动的动作生成基线模型</a:t>
            </a:r>
            <a:endParaRPr lang="en-US" altLang="zh-CN" sz="3600" dirty="0"/>
          </a:p>
        </p:txBody>
      </p:sp>
      <p:sp>
        <p:nvSpPr>
          <p:cNvPr id="3" name="内容占位符 2"/>
          <p:cNvSpPr>
            <a:spLocks noGrp="1"/>
          </p:cNvSpPr>
          <p:nvPr>
            <p:ph idx="1"/>
          </p:nvPr>
        </p:nvSpPr>
        <p:spPr>
          <a:xfrm>
            <a:off x="838200" y="1612791"/>
            <a:ext cx="10515600" cy="4351338"/>
          </a:xfrm>
        </p:spPr>
        <p:txBody>
          <a:bodyPr>
            <a:normAutofit/>
          </a:bodyPr>
          <a:lstStyle/>
          <a:p>
            <a:r>
              <a:rPr lang="en-US" altLang="zh-CN" sz="2000" b="1" dirty="0">
                <a:solidFill>
                  <a:srgbClr val="FF0000"/>
                </a:solidFill>
              </a:rPr>
              <a:t>Cascaded Motion Network(</a:t>
            </a:r>
            <a:r>
              <a:rPr lang="en-US" altLang="zh-CN" sz="2000" b="1" dirty="0" err="1">
                <a:solidFill>
                  <a:srgbClr val="FF0000"/>
                </a:solidFill>
              </a:rPr>
              <a:t>CaMN</a:t>
            </a:r>
            <a:r>
              <a:rPr lang="en-US" altLang="zh-CN" sz="2000" b="1" dirty="0">
                <a:solidFill>
                  <a:srgbClr val="FF0000"/>
                </a:solidFill>
              </a:rPr>
              <a:t>)      [Cascade</a:t>
            </a:r>
            <a:r>
              <a:rPr lang="zh-CN" altLang="en-US" sz="2000" b="1" dirty="0">
                <a:solidFill>
                  <a:srgbClr val="FF0000"/>
                </a:solidFill>
              </a:rPr>
              <a:t>级联</a:t>
            </a:r>
            <a:r>
              <a:rPr lang="en-US" altLang="zh-CN" sz="2000" b="1" dirty="0">
                <a:solidFill>
                  <a:srgbClr val="FF0000"/>
                </a:solidFill>
              </a:rPr>
              <a:t>]</a:t>
            </a:r>
            <a:endParaRPr lang="en-US" altLang="zh-CN" sz="2000" b="1" dirty="0">
              <a:solidFill>
                <a:srgbClr val="FF0000"/>
              </a:solidFill>
            </a:endParaRPr>
          </a:p>
        </p:txBody>
      </p:sp>
      <p:pic>
        <p:nvPicPr>
          <p:cNvPr id="5" name="图片 4"/>
          <p:cNvPicPr>
            <a:picLocks noChangeAspect="1"/>
          </p:cNvPicPr>
          <p:nvPr/>
        </p:nvPicPr>
        <p:blipFill>
          <a:blip r:embed="rId1"/>
          <a:stretch>
            <a:fillRect/>
          </a:stretch>
        </p:blipFill>
        <p:spPr>
          <a:xfrm>
            <a:off x="838200" y="1956536"/>
            <a:ext cx="9388654" cy="3741744"/>
          </a:xfrm>
          <a:prstGeom prst="rect">
            <a:avLst/>
          </a:prstGeom>
        </p:spPr>
      </p:pic>
      <p:sp>
        <p:nvSpPr>
          <p:cNvPr id="6" name="文本框 5"/>
          <p:cNvSpPr txBox="1"/>
          <p:nvPr/>
        </p:nvSpPr>
        <p:spPr>
          <a:xfrm>
            <a:off x="1001395" y="5768340"/>
            <a:ext cx="10042525" cy="2581275"/>
          </a:xfrm>
          <a:prstGeom prst="rect">
            <a:avLst/>
          </a:prstGeom>
          <a:noFill/>
        </p:spPr>
        <p:txBody>
          <a:bodyPr wrap="square" rtlCol="0">
            <a:noAutofit/>
          </a:bodyPr>
          <a:lstStyle/>
          <a:p>
            <a:r>
              <a:rPr lang="en-US" altLang="zh-CN" b="1" dirty="0">
                <a:solidFill>
                  <a:srgbClr val="FF0000"/>
                </a:solidFill>
                <a:latin typeface="CMR10"/>
              </a:rPr>
              <a:t>E</a:t>
            </a:r>
            <a:r>
              <a:rPr lang="en-US" altLang="zh-CN" sz="1800" b="1" dirty="0">
                <a:solidFill>
                  <a:srgbClr val="FF0000"/>
                </a:solidFill>
                <a:effectLst/>
                <a:latin typeface="CMR10"/>
              </a:rPr>
              <a:t>ncodes text, emotion condition, speaker identity, audio and facial </a:t>
            </a:r>
            <a:r>
              <a:rPr lang="en-US" altLang="zh-CN" sz="1800" b="1" dirty="0" err="1">
                <a:solidFill>
                  <a:srgbClr val="FF0000"/>
                </a:solidFill>
                <a:effectLst/>
                <a:latin typeface="CMR10"/>
              </a:rPr>
              <a:t>blendshape</a:t>
            </a:r>
            <a:r>
              <a:rPr lang="en-US" altLang="zh-CN" sz="1800" b="1" dirty="0">
                <a:solidFill>
                  <a:srgbClr val="FF0000"/>
                </a:solidFill>
                <a:effectLst/>
                <a:latin typeface="CMR10"/>
              </a:rPr>
              <a:t> weights to synthesize body and hands gestures in a multi-stage, cascade structure. </a:t>
            </a:r>
            <a:endParaRPr lang="en-US" altLang="zh-CN" sz="1800" b="1" dirty="0">
              <a:solidFill>
                <a:srgbClr val="FF0000"/>
              </a:solidFill>
              <a:effectLst/>
              <a:latin typeface="CMR10"/>
            </a:endParaRPr>
          </a:p>
          <a:p>
            <a:pPr defTabSz="914400">
              <a:tabLst>
                <a:tab pos="6446520" algn="l"/>
              </a:tabLst>
            </a:pPr>
            <a:r>
              <a:rPr lang="zh-CN" altLang="en-US" b="1" dirty="0">
                <a:solidFill>
                  <a:srgbClr val="FF0000"/>
                </a:solidFill>
              </a:rPr>
              <a:t>编码文本，情绪状况，说话人身份，音频和面部</a:t>
            </a:r>
            <a:r>
              <a:rPr lang="en-US" altLang="zh-CN" b="1" dirty="0">
                <a:solidFill>
                  <a:srgbClr val="FF0000"/>
                </a:solidFill>
              </a:rPr>
              <a:t>bs</a:t>
            </a:r>
            <a:r>
              <a:rPr lang="zh-CN" altLang="en-US" b="1" dirty="0">
                <a:solidFill>
                  <a:srgbClr val="FF0000"/>
                </a:solidFill>
              </a:rPr>
              <a:t>权重合成身体和手的动作是多级级联结构的。</a:t>
            </a:r>
            <a:endParaRPr lang="zh-CN" altLang="en-US"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80"/>
            <a:ext cx="10515600" cy="1325563"/>
          </a:xfrm>
        </p:spPr>
        <p:txBody>
          <a:bodyPr>
            <a:normAutofit/>
          </a:bodyPr>
          <a:lstStyle/>
          <a:p>
            <a:r>
              <a:rPr lang="en-US" altLang="zh-CN" sz="3600" dirty="0"/>
              <a:t>Multi-Modal Conditioned Gestures Synthesis Baseline</a:t>
            </a:r>
            <a:endParaRPr lang="zh-CN" altLang="en-US" sz="3600" dirty="0"/>
          </a:p>
        </p:txBody>
      </p:sp>
      <p:sp>
        <p:nvSpPr>
          <p:cNvPr id="3" name="内容占位符 2"/>
          <p:cNvSpPr>
            <a:spLocks noGrp="1"/>
          </p:cNvSpPr>
          <p:nvPr>
            <p:ph idx="1"/>
          </p:nvPr>
        </p:nvSpPr>
        <p:spPr>
          <a:xfrm>
            <a:off x="838200" y="1252746"/>
            <a:ext cx="10515600" cy="4351338"/>
          </a:xfrm>
        </p:spPr>
        <p:txBody>
          <a:bodyPr>
            <a:normAutofit/>
          </a:bodyPr>
          <a:lstStyle/>
          <a:p>
            <a:r>
              <a:rPr lang="en-US" altLang="zh-CN" sz="2000" b="1" dirty="0">
                <a:solidFill>
                  <a:srgbClr val="FF0000"/>
                </a:solidFill>
              </a:rPr>
              <a:t>Cascaded Motion Network(</a:t>
            </a:r>
            <a:r>
              <a:rPr lang="en-US" altLang="zh-CN" sz="2000" b="1" dirty="0" err="1">
                <a:solidFill>
                  <a:srgbClr val="FF0000"/>
                </a:solidFill>
              </a:rPr>
              <a:t>CaMN</a:t>
            </a:r>
            <a:r>
              <a:rPr lang="en-US" altLang="zh-CN" sz="2000" b="1" dirty="0">
                <a:solidFill>
                  <a:srgbClr val="FF0000"/>
                </a:solidFill>
              </a:rPr>
              <a:t>)</a:t>
            </a:r>
            <a:endParaRPr lang="en-US" altLang="zh-CN" sz="2000" b="1" dirty="0">
              <a:solidFill>
                <a:srgbClr val="FF0000"/>
              </a:solidFill>
            </a:endParaRPr>
          </a:p>
          <a:p>
            <a:endParaRPr lang="zh-CN" altLang="en-US" sz="2000" b="1" dirty="0">
              <a:solidFill>
                <a:srgbClr val="FF0000"/>
              </a:solidFill>
            </a:endParaRPr>
          </a:p>
        </p:txBody>
      </p:sp>
      <p:pic>
        <p:nvPicPr>
          <p:cNvPr id="5" name="图片 4"/>
          <p:cNvPicPr>
            <a:picLocks noChangeAspect="1"/>
          </p:cNvPicPr>
          <p:nvPr/>
        </p:nvPicPr>
        <p:blipFill>
          <a:blip r:embed="rId1"/>
          <a:stretch>
            <a:fillRect/>
          </a:stretch>
        </p:blipFill>
        <p:spPr>
          <a:xfrm>
            <a:off x="1697420" y="1609024"/>
            <a:ext cx="6652390" cy="2651237"/>
          </a:xfrm>
          <a:prstGeom prst="rect">
            <a:avLst/>
          </a:prstGeom>
        </p:spPr>
      </p:pic>
      <p:sp>
        <p:nvSpPr>
          <p:cNvPr id="7" name="文本框 6"/>
          <p:cNvSpPr txBox="1"/>
          <p:nvPr/>
        </p:nvSpPr>
        <p:spPr>
          <a:xfrm>
            <a:off x="333375" y="4260215"/>
            <a:ext cx="11638280" cy="2306955"/>
          </a:xfrm>
          <a:prstGeom prst="rect">
            <a:avLst/>
          </a:prstGeom>
          <a:noFill/>
        </p:spPr>
        <p:txBody>
          <a:bodyPr wrap="square" rtlCol="0">
            <a:spAutoFit/>
          </a:bodyPr>
          <a:lstStyle/>
          <a:p>
            <a:pPr marL="342900" indent="-342900">
              <a:buFont typeface="+mj-lt"/>
              <a:buAutoNum type="arabicPeriod"/>
            </a:pPr>
            <a:r>
              <a:rPr lang="en-US" altLang="zh-CN" b="1" dirty="0">
                <a:solidFill>
                  <a:srgbClr val="FF0000"/>
                </a:solidFill>
              </a:rPr>
              <a:t>Semantic relevancy is adopted as a loss weight </a:t>
            </a:r>
            <a:r>
              <a:rPr lang="en-US" altLang="zh-CN" dirty="0"/>
              <a:t>to make the network generate more semantic-relevant gestures.采用语义相关性作为</a:t>
            </a:r>
            <a:r>
              <a:rPr lang="zh-CN" altLang="en-US" dirty="0"/>
              <a:t>损失权重</a:t>
            </a:r>
            <a:r>
              <a:rPr lang="en-US" altLang="zh-CN" dirty="0"/>
              <a:t>，使网络生成更多语义相关的手势。</a:t>
            </a:r>
            <a:endParaRPr lang="en-US" altLang="zh-CN" dirty="0"/>
          </a:p>
          <a:p>
            <a:pPr marL="342900" indent="-342900">
              <a:buFont typeface="+mj-lt"/>
              <a:buAutoNum type="arabicPeriod"/>
            </a:pPr>
            <a:r>
              <a:rPr lang="en-US" altLang="zh-CN" b="1" dirty="0">
                <a:solidFill>
                  <a:srgbClr val="FF0000"/>
                </a:solidFill>
              </a:rPr>
              <a:t>All input </a:t>
            </a:r>
            <a:r>
              <a:rPr lang="en-US" altLang="zh-CN" sz="1800" b="1" dirty="0">
                <a:solidFill>
                  <a:srgbClr val="FF0000"/>
                </a:solidFill>
                <a:effectLst/>
                <a:latin typeface="CMR10"/>
              </a:rPr>
              <a:t>data have the same time resolution as the output gestures </a:t>
            </a:r>
            <a:r>
              <a:rPr lang="en-US" altLang="zh-CN" sz="1800" dirty="0">
                <a:solidFill>
                  <a:srgbClr val="000000"/>
                </a:solidFill>
                <a:effectLst/>
                <a:latin typeface="CMR10"/>
              </a:rPr>
              <a:t>so that the synthesized gestures can be processed frame by frame through a sequential model. Gestures and facial </a:t>
            </a:r>
            <a:r>
              <a:rPr lang="en-US" altLang="zh-CN" sz="1800" dirty="0" err="1">
                <a:solidFill>
                  <a:srgbClr val="000000"/>
                </a:solidFill>
                <a:effectLst/>
                <a:latin typeface="CMR10"/>
              </a:rPr>
              <a:t>blendshape</a:t>
            </a:r>
            <a:r>
              <a:rPr lang="en-US" altLang="zh-CN" sz="1800" dirty="0">
                <a:solidFill>
                  <a:srgbClr val="000000"/>
                </a:solidFill>
                <a:effectLst/>
                <a:latin typeface="CMR10"/>
              </a:rPr>
              <a:t> weights are </a:t>
            </a:r>
            <a:r>
              <a:rPr lang="en-US" altLang="zh-CN" sz="1800" dirty="0" err="1">
                <a:solidFill>
                  <a:srgbClr val="000000"/>
                </a:solidFill>
                <a:effectLst/>
                <a:latin typeface="CMR10"/>
              </a:rPr>
              <a:t>downsampled</a:t>
            </a:r>
            <a:r>
              <a:rPr lang="en-US" altLang="zh-CN" sz="1800" dirty="0">
                <a:solidFill>
                  <a:srgbClr val="000000"/>
                </a:solidFill>
                <a:effectLst/>
                <a:latin typeface="CMR10"/>
              </a:rPr>
              <a:t> to 15FPS, and the word sentence is inserted with padding tokens to correspond to the silence time in the audio.</a:t>
            </a:r>
            <a:endParaRPr lang="en-US" altLang="zh-CN" sz="1800" dirty="0">
              <a:solidFill>
                <a:srgbClr val="000000"/>
              </a:solidFill>
              <a:effectLst/>
              <a:latin typeface="CMR10"/>
            </a:endParaRPr>
          </a:p>
          <a:p>
            <a:pPr indent="0">
              <a:buFont typeface="+mj-lt"/>
              <a:buNone/>
            </a:pPr>
            <a:r>
              <a:rPr lang="en-US" altLang="zh-CN" sz="1800" dirty="0">
                <a:solidFill>
                  <a:srgbClr val="000000"/>
                </a:solidFill>
                <a:effectLst/>
                <a:latin typeface="CMR10"/>
              </a:rPr>
              <a:t>所有输入数据都具有与输出手势相同的时间分辨率，因此可以通过顺序模型逐帧处理合成的手势。手势和面部混合形状权重被降低到15FPS，单词句子被插入填充标记，以对应音频中的沉默时间。</a:t>
            </a:r>
            <a:endParaRPr lang="en-US" altLang="zh-CN" sz="1800" dirty="0">
              <a:solidFill>
                <a:srgbClr val="000000"/>
              </a:solidFill>
              <a:effectLst/>
              <a:latin typeface="CMR1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0"/>
            <a:ext cx="10515600" cy="915035"/>
          </a:xfrm>
        </p:spPr>
        <p:txBody>
          <a:bodyPr>
            <a:normAutofit/>
          </a:bodyPr>
          <a:lstStyle/>
          <a:p>
            <a:r>
              <a:rPr lang="en-US" altLang="zh-CN" sz="3600" dirty="0"/>
              <a:t>Multi-Modal Conditioned Gestures Synthesis Baseline</a:t>
            </a:r>
            <a:endParaRPr lang="zh-CN" altLang="en-US" sz="3600" dirty="0"/>
          </a:p>
        </p:txBody>
      </p:sp>
      <p:pic>
        <p:nvPicPr>
          <p:cNvPr id="5" name="图片 4"/>
          <p:cNvPicPr>
            <a:picLocks noChangeAspect="1"/>
          </p:cNvPicPr>
          <p:nvPr/>
        </p:nvPicPr>
        <p:blipFill>
          <a:blip r:embed="rId1"/>
          <a:stretch>
            <a:fillRect/>
          </a:stretch>
        </p:blipFill>
        <p:spPr>
          <a:xfrm>
            <a:off x="800316" y="717061"/>
            <a:ext cx="6740640" cy="2686408"/>
          </a:xfrm>
          <a:prstGeom prst="rect">
            <a:avLst/>
          </a:prstGeom>
        </p:spPr>
      </p:pic>
      <p:sp>
        <p:nvSpPr>
          <p:cNvPr id="8" name="文本框 7"/>
          <p:cNvSpPr txBox="1"/>
          <p:nvPr/>
        </p:nvSpPr>
        <p:spPr>
          <a:xfrm>
            <a:off x="7760970" y="699135"/>
            <a:ext cx="4687570" cy="4079240"/>
          </a:xfrm>
          <a:prstGeom prst="rect">
            <a:avLst/>
          </a:prstGeom>
          <a:noFill/>
        </p:spPr>
        <p:txBody>
          <a:bodyPr wrap="square" rtlCol="0">
            <a:noAutofit/>
          </a:bodyPr>
          <a:lstStyle/>
          <a:p>
            <a:r>
              <a:rPr lang="en-US" altLang="zh-CN" dirty="0"/>
              <a:t>Architectures:</a:t>
            </a:r>
            <a:endParaRPr lang="en-US" altLang="zh-CN" dirty="0"/>
          </a:p>
          <a:p>
            <a:r>
              <a:rPr lang="en-US" altLang="zh-CN" b="1" dirty="0">
                <a:solidFill>
                  <a:srgbClr val="FF0000"/>
                </a:solidFill>
              </a:rPr>
              <a:t>Encoders:</a:t>
            </a:r>
            <a:endParaRPr lang="en-US" altLang="zh-CN" b="1" dirty="0">
              <a:solidFill>
                <a:srgbClr val="FF0000"/>
              </a:solidFill>
            </a:endParaRPr>
          </a:p>
          <a:p>
            <a:pPr marL="342900" indent="-342900">
              <a:buFont typeface="+mj-ea"/>
              <a:buAutoNum type="circleNumDbPlain"/>
            </a:pPr>
            <a:r>
              <a:rPr lang="en-US" altLang="zh-CN" dirty="0"/>
              <a:t>Text Encoder 文本编码器</a:t>
            </a:r>
            <a:endParaRPr lang="en-US" altLang="zh-CN" dirty="0"/>
          </a:p>
          <a:p>
            <a:pPr marL="342900" indent="-342900">
              <a:buFont typeface="+mj-ea"/>
              <a:buAutoNum type="circleNumDbPlain"/>
            </a:pPr>
            <a:r>
              <a:rPr lang="en-US" altLang="zh-CN" dirty="0"/>
              <a:t>Speaker ID and Emotion Encoders演讲者ID和情感编码器</a:t>
            </a:r>
            <a:endParaRPr lang="en-US" altLang="zh-CN" dirty="0"/>
          </a:p>
          <a:p>
            <a:pPr marL="342900" indent="-342900">
              <a:buFont typeface="+mj-ea"/>
              <a:buAutoNum type="circleNumDbPlain"/>
            </a:pPr>
            <a:r>
              <a:rPr lang="en-US" altLang="zh-CN" dirty="0"/>
              <a:t>Audio Encoder音频编码器</a:t>
            </a:r>
            <a:endParaRPr lang="en-US" altLang="zh-CN" dirty="0"/>
          </a:p>
          <a:p>
            <a:pPr marL="342900" indent="-342900">
              <a:buFont typeface="+mj-ea"/>
              <a:buAutoNum type="circleNumDbPlain"/>
            </a:pPr>
            <a:r>
              <a:rPr lang="en-US" altLang="zh-CN" dirty="0"/>
              <a:t>Facial Expression Encoder面部表情编码器</a:t>
            </a:r>
            <a:endParaRPr lang="en-US" altLang="zh-CN" dirty="0"/>
          </a:p>
          <a:p>
            <a:r>
              <a:rPr lang="en-US" altLang="zh-CN" b="1" dirty="0">
                <a:solidFill>
                  <a:srgbClr val="FF0000"/>
                </a:solidFill>
              </a:rPr>
              <a:t>Decoders:</a:t>
            </a:r>
            <a:endParaRPr lang="en-US" altLang="zh-CN" b="1" dirty="0">
              <a:solidFill>
                <a:srgbClr val="FF0000"/>
              </a:solidFill>
            </a:endParaRPr>
          </a:p>
          <a:p>
            <a:r>
              <a:rPr lang="en-US" altLang="zh-CN" dirty="0"/>
              <a:t>Body and Hands Decoders</a:t>
            </a:r>
            <a:r>
              <a:rPr lang="zh-CN" altLang="en-US" dirty="0"/>
              <a:t>身体手势解码器</a:t>
            </a:r>
            <a:endParaRPr lang="en-US" altLang="zh-CN" dirty="0"/>
          </a:p>
          <a:p>
            <a:r>
              <a:rPr lang="en-US" altLang="zh-CN" b="1" dirty="0">
                <a:solidFill>
                  <a:srgbClr val="FF0000"/>
                </a:solidFill>
              </a:rPr>
              <a:t>Loss Functions</a:t>
            </a:r>
            <a:endParaRPr lang="en-US" altLang="zh-CN" b="1" dirty="0">
              <a:solidFill>
                <a:srgbClr val="FF0000"/>
              </a:solidFill>
            </a:endParaRPr>
          </a:p>
          <a:p>
            <a:pPr marL="342900" indent="-342900">
              <a:buFont typeface="+mj-ea"/>
              <a:buAutoNum type="circleNumDbPlain"/>
            </a:pPr>
            <a:endParaRPr lang="zh-CN" altLang="en-US" dirty="0"/>
          </a:p>
        </p:txBody>
      </p:sp>
      <mc:AlternateContent xmlns:mc="http://schemas.openxmlformats.org/markup-compatibility/2006">
        <mc:Choice xmlns:a14="http://schemas.microsoft.com/office/drawing/2010/main" Requires="a14">
          <p:sp>
            <p:nvSpPr>
              <p:cNvPr id="9" name="文本框 8"/>
              <p:cNvSpPr txBox="1"/>
              <p:nvPr/>
            </p:nvSpPr>
            <p:spPr>
              <a:xfrm>
                <a:off x="509094" y="3586640"/>
                <a:ext cx="10901856" cy="1753235"/>
              </a:xfrm>
              <a:prstGeom prst="rect">
                <a:avLst/>
              </a:prstGeom>
              <a:noFill/>
            </p:spPr>
            <p:txBody>
              <a:bodyPr wrap="square" rtlCol="0">
                <a:spAutoFit/>
              </a:bodyPr>
              <a:lstStyle/>
              <a:p>
                <a:r>
                  <a:rPr lang="en-US" altLang="zh-CN" b="1" dirty="0">
                    <a:solidFill>
                      <a:srgbClr val="FF0000"/>
                    </a:solidFill>
                  </a:rPr>
                  <a:t>(1)Text Encoders:</a:t>
                </a:r>
                <a:endParaRPr lang="en-US" altLang="zh-CN" b="1" dirty="0">
                  <a:solidFill>
                    <a:srgbClr val="FF0000"/>
                  </a:solidFill>
                </a:endParaRPr>
              </a:p>
              <a:p>
                <a:pPr marL="342900" indent="-342900">
                  <a:buAutoNum type="arabicPeriod"/>
                </a:pPr>
                <a:r>
                  <a:rPr lang="en-US" altLang="zh-CN" dirty="0"/>
                  <a:t>Words are converted to word embedding set by pre-trained model in </a:t>
                </a:r>
                <a:r>
                  <a:rPr lang="en-US" altLang="zh-CN" b="1" dirty="0" err="1"/>
                  <a:t>FastText</a:t>
                </a:r>
                <a:r>
                  <a:rPr lang="en-US" altLang="zh-CN" b="1" dirty="0"/>
                  <a:t>[10] to reduce dimensions.   </a:t>
                </a:r>
                <a:r>
                  <a:rPr lang="en-US" altLang="zh-CN" dirty="0">
                    <a:sym typeface="+mn-ea"/>
                  </a:rPr>
                  <a:t>FastText[10]中通过预训练的模型将单词转换为词嵌入集进行降维。</a:t>
                </a:r>
                <a:endParaRPr lang="en-US" altLang="zh-CN" b="1" dirty="0"/>
              </a:p>
              <a:p>
                <a:pPr marL="342900" indent="-342900">
                  <a:buAutoNum type="arabicPeriod"/>
                </a:pPr>
                <a:r>
                  <a:rPr lang="en-US" altLang="zh-CN" dirty="0"/>
                  <a:t>Then, the word sets are fine-tuned(</a:t>
                </a:r>
                <a:r>
                  <a:rPr lang="zh-CN" altLang="en-US" dirty="0"/>
                  <a:t>有调整的</a:t>
                </a:r>
                <a:r>
                  <a:rPr lang="en-US" altLang="zh-CN" dirty="0"/>
                  <a:t>) by customized encoder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𝑇</m:t>
                        </m:r>
                      </m:sub>
                    </m:sSub>
                  </m:oMath>
                </a14:m>
                <a:r>
                  <a:rPr lang="en-US" altLang="zh-CN" dirty="0"/>
                  <a:t>(which is a 8-layer temporal convolution network(TCN) with skip connections)然后，通过定制编码器E_T(这是一个具有跳过连接的8层时间卷积网络(TCN))对单词集进行微调</a:t>
                </a:r>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509094" y="3586640"/>
                <a:ext cx="10901856" cy="1753235"/>
              </a:xfrm>
              <a:prstGeom prst="rect">
                <a:avLst/>
              </a:prstGeom>
              <a:blipFill rotWithShape="1">
                <a:blip r:embed="rId2"/>
                <a:stretch>
                  <a:fillRect l="-4" t="-9" b="9"/>
                </a:stretch>
              </a:blipFill>
            </p:spPr>
            <p:txBody>
              <a:bodyPr/>
              <a:lstStyle/>
              <a:p>
                <a:r>
                  <a:rPr lang="zh-CN" altLang="en-US">
                    <a:noFill/>
                  </a:rPr>
                  <a:t> </a:t>
                </a:r>
              </a:p>
            </p:txBody>
          </p:sp>
        </mc:Fallback>
      </mc:AlternateContent>
      <p:sp>
        <p:nvSpPr>
          <p:cNvPr id="10" name="文本框 9"/>
          <p:cNvSpPr txBox="1"/>
          <p:nvPr/>
        </p:nvSpPr>
        <p:spPr>
          <a:xfrm>
            <a:off x="5177155" y="6430010"/>
            <a:ext cx="6995795" cy="368300"/>
          </a:xfrm>
          <a:prstGeom prst="rect">
            <a:avLst/>
          </a:prstGeom>
          <a:noFill/>
        </p:spPr>
        <p:txBody>
          <a:bodyPr wrap="square" rtlCol="0">
            <a:spAutoFit/>
          </a:bodyPr>
          <a:lstStyle/>
          <a:p>
            <a:r>
              <a:rPr lang="en-US" altLang="zh-CN" dirty="0"/>
              <a:t>Useful links: TCN learn: </a:t>
            </a:r>
            <a:r>
              <a:rPr lang="en-US" altLang="zh-CN" dirty="0">
                <a:hlinkClick r:id="rId3"/>
              </a:rPr>
              <a:t>Lecture 5.4 - CNNs for Sequential Data - YouTube</a:t>
            </a:r>
            <a:endParaRPr lang="zh-CN" altLang="en-US" dirty="0"/>
          </a:p>
        </p:txBody>
      </p:sp>
      <p:pic>
        <p:nvPicPr>
          <p:cNvPr id="12" name="图片 11"/>
          <p:cNvPicPr>
            <a:picLocks noChangeAspect="1"/>
          </p:cNvPicPr>
          <p:nvPr/>
        </p:nvPicPr>
        <p:blipFill>
          <a:blip r:embed="rId4"/>
          <a:stretch>
            <a:fillRect/>
          </a:stretch>
        </p:blipFill>
        <p:spPr>
          <a:xfrm>
            <a:off x="509206" y="5258906"/>
            <a:ext cx="8095594" cy="11713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354"/>
            <a:ext cx="10515600" cy="1325563"/>
          </a:xfrm>
        </p:spPr>
        <p:txBody>
          <a:bodyPr>
            <a:normAutofit/>
          </a:body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a:t>
            </a:r>
            <a:r>
              <a:rPr lang="en-US" altLang="zh-CN" sz="3600" b="1" dirty="0">
                <a:sym typeface="+mn-ea"/>
              </a:rPr>
              <a:t>FastText  -  </a:t>
            </a:r>
            <a:r>
              <a:rPr lang="zh-CN" altLang="en-US" sz="3600" b="1" dirty="0">
                <a:sym typeface="+mn-ea"/>
              </a:rPr>
              <a:t>Word embedding</a:t>
            </a:r>
            <a:endParaRPr lang="en-US" altLang="zh-CN" sz="3600" b="1" dirty="0">
              <a:solidFill>
                <a:srgbClr val="FF0000"/>
              </a:solidFill>
              <a:sym typeface="+mn-ea"/>
            </a:endParaRPr>
          </a:p>
        </p:txBody>
      </p:sp>
      <p:sp>
        <p:nvSpPr>
          <p:cNvPr id="9" name="文本框 8"/>
          <p:cNvSpPr txBox="1"/>
          <p:nvPr/>
        </p:nvSpPr>
        <p:spPr>
          <a:xfrm>
            <a:off x="377825" y="803910"/>
            <a:ext cx="10901680" cy="6162040"/>
          </a:xfrm>
          <a:prstGeom prst="rect">
            <a:avLst/>
          </a:prstGeom>
          <a:noFill/>
        </p:spPr>
        <p:txBody>
          <a:bodyPr wrap="square" rtlCol="0">
            <a:noAutofit/>
          </a:bodyPr>
          <a:lstStyle/>
          <a:p>
            <a:r>
              <a:rPr lang="en-US" altLang="zh-CN" b="1" dirty="0">
                <a:sym typeface="+mn-ea"/>
              </a:rPr>
              <a:t>“</a:t>
            </a:r>
            <a:r>
              <a:rPr lang="en-US" altLang="zh-CN" b="1" dirty="0">
                <a:solidFill>
                  <a:srgbClr val="FF0000"/>
                </a:solidFill>
              </a:rPr>
              <a:t>Text Encoders:</a:t>
            </a:r>
            <a:endParaRPr lang="en-US" altLang="zh-CN" b="1" dirty="0">
              <a:solidFill>
                <a:srgbClr val="FF0000"/>
              </a:solidFill>
            </a:endParaRPr>
          </a:p>
          <a:p>
            <a:pPr marL="342900" indent="-342900">
              <a:buAutoNum type="arabicPeriod"/>
            </a:pPr>
            <a:r>
              <a:rPr lang="en-US" altLang="zh-CN" dirty="0"/>
              <a:t>Words are converted to </a:t>
            </a:r>
            <a:r>
              <a:rPr lang="en-US" altLang="zh-CN" b="1" dirty="0"/>
              <a:t>word embedding </a:t>
            </a:r>
            <a:r>
              <a:rPr lang="en-US" altLang="zh-CN" dirty="0"/>
              <a:t>set by pre-trained model in </a:t>
            </a:r>
            <a:r>
              <a:rPr lang="en-US" altLang="zh-CN" b="1" dirty="0" err="1"/>
              <a:t>FastText</a:t>
            </a:r>
            <a:r>
              <a:rPr lang="en-US" altLang="zh-CN" dirty="0"/>
              <a:t>[10]</a:t>
            </a:r>
            <a:r>
              <a:rPr lang="en-US" altLang="zh-CN" b="1" dirty="0"/>
              <a:t> to reduce dimensions.</a:t>
            </a:r>
            <a:endParaRPr lang="en-US" altLang="zh-CN" b="1" dirty="0"/>
          </a:p>
          <a:p>
            <a:pPr indent="0">
              <a:buNone/>
            </a:pPr>
            <a:r>
              <a:rPr lang="en-US" altLang="zh-CN" dirty="0">
                <a:sym typeface="+mn-ea"/>
              </a:rPr>
              <a:t>FastText[10]中通过预训练的模型将单词转换为词嵌入集进行降维。</a:t>
            </a:r>
            <a:r>
              <a:rPr lang="en-US" altLang="zh-CN" b="1" dirty="0">
                <a:sym typeface="+mn-ea"/>
              </a:rPr>
              <a:t>”</a:t>
            </a:r>
            <a:endParaRPr lang="en-US" altLang="zh-CN" b="1" dirty="0">
              <a:sym typeface="+mn-ea"/>
            </a:endParaRPr>
          </a:p>
          <a:p>
            <a:pPr indent="0">
              <a:buNone/>
            </a:pPr>
            <a:r>
              <a:rPr lang="zh-CN" altLang="en-US" b="1" dirty="0">
                <a:sym typeface="+mn-ea"/>
              </a:rPr>
              <a:t>代码在项目的E:\本科\vcg实验室\毕设相关\GITHUB\BEAT\models</a:t>
            </a:r>
            <a:r>
              <a:rPr lang="en-US" altLang="zh-CN" b="1" dirty="0">
                <a:sym typeface="+mn-ea"/>
              </a:rPr>
              <a:t>\camn.py</a:t>
            </a:r>
            <a:endParaRPr lang="en-US" altLang="zh-CN" b="1" dirty="0">
              <a:sym typeface="+mn-ea"/>
            </a:endParaRPr>
          </a:p>
          <a:p>
            <a:pPr indent="0">
              <a:buNone/>
            </a:pPr>
            <a:endParaRPr lang="en-US" altLang="zh-CN" b="1" dirty="0">
              <a:sym typeface="+mn-ea"/>
            </a:endParaRPr>
          </a:p>
          <a:p>
            <a:pPr indent="0">
              <a:buNone/>
            </a:pPr>
            <a:r>
              <a:rPr lang="en-US" altLang="zh-CN" dirty="0">
                <a:sym typeface="+mn-ea"/>
              </a:rPr>
              <a:t>https://zhuanlan.zhihu.com/p/32965521</a:t>
            </a:r>
            <a:endParaRPr lang="en-US" altLang="zh-CN" dirty="0">
              <a:sym typeface="+mn-ea"/>
            </a:endParaRPr>
          </a:p>
          <a:p>
            <a:pPr indent="0">
              <a:buNone/>
            </a:pPr>
            <a:r>
              <a:rPr lang="en-US" altLang="zh-CN" b="1" dirty="0">
                <a:sym typeface="+mn-ea"/>
              </a:rPr>
              <a:t>FastText</a:t>
            </a:r>
            <a:endParaRPr lang="en-US" altLang="zh-CN" b="1" dirty="0"/>
          </a:p>
          <a:p>
            <a:pPr indent="0">
              <a:buNone/>
            </a:pPr>
            <a:r>
              <a:rPr lang="zh-CN" altLang="en-US" dirty="0"/>
              <a:t>fastText是Facebook于2016年开源的一个词向量计算和文本分类工具，</a:t>
            </a:r>
            <a:endParaRPr lang="zh-CN" altLang="en-US" dirty="0"/>
          </a:p>
          <a:p>
            <a:pPr indent="0">
              <a:buNone/>
            </a:pPr>
            <a:r>
              <a:rPr lang="zh-CN" altLang="en-US" dirty="0"/>
              <a:t>在文本分类任务中，fastText（浅层网络）往往能取得和深度网络相媲美的精度，却在训练时间上比深度网络快许多数量级。在标准的多核CPU上， 能够训练10亿词级别语料库的词向量在10分钟之内，能够分类有着30万多类别的50多万句子在1分钟之内</a:t>
            </a:r>
            <a:endParaRPr lang="zh-CN" altLang="en-US" dirty="0"/>
          </a:p>
          <a:p>
            <a:pPr indent="0">
              <a:buNone/>
            </a:pPr>
            <a:endParaRPr lang="zh-CN" altLang="en-US" dirty="0"/>
          </a:p>
          <a:p>
            <a:pPr indent="0">
              <a:buNone/>
            </a:pPr>
            <a:r>
              <a:rPr lang="zh-CN" altLang="en-US" dirty="0"/>
              <a:t>使用fastText进行文本分类的同时也会产生词的embedding，</a:t>
            </a:r>
            <a:endParaRPr lang="zh-CN" altLang="en-US" dirty="0"/>
          </a:p>
          <a:p>
            <a:pPr indent="0">
              <a:buNone/>
            </a:pPr>
            <a:r>
              <a:rPr lang="zh-CN" altLang="en-US" dirty="0"/>
              <a:t>即embedding是fastText分类的产物</a:t>
            </a:r>
            <a:endParaRPr lang="zh-CN" altLang="en-US" dirty="0"/>
          </a:p>
          <a:p>
            <a:pPr indent="0">
              <a:buNone/>
            </a:pPr>
            <a:endParaRPr lang="zh-CN" altLang="en-US" dirty="0"/>
          </a:p>
          <a:p>
            <a:pPr indent="0">
              <a:buNone/>
            </a:pPr>
            <a:r>
              <a:rPr lang="zh-CN" altLang="en-US" b="1" dirty="0"/>
              <a:t>词嵌入（Word embedding）</a:t>
            </a:r>
            <a:r>
              <a:rPr lang="zh-CN" altLang="en-US" dirty="0"/>
              <a:t>。</a:t>
            </a:r>
            <a:endParaRPr lang="zh-CN" altLang="en-US" dirty="0"/>
          </a:p>
          <a:p>
            <a:pPr indent="0">
              <a:buNone/>
            </a:pPr>
            <a:r>
              <a:rPr lang="zh-CN" altLang="en-US" dirty="0"/>
              <a:t>概念上而言，它是指把一个维数为所有词的数量的高维空间</a:t>
            </a:r>
            <a:endParaRPr lang="zh-CN" altLang="en-US" dirty="0"/>
          </a:p>
          <a:p>
            <a:pPr indent="0">
              <a:buNone/>
            </a:pPr>
            <a:r>
              <a:rPr lang="zh-CN" altLang="en-US" dirty="0"/>
              <a:t>嵌入到一个维数低得多的连续向量空间中，</a:t>
            </a:r>
            <a:endParaRPr lang="zh-CN" altLang="en-US" dirty="0"/>
          </a:p>
          <a:p>
            <a:pPr indent="0">
              <a:buNone/>
            </a:pPr>
            <a:r>
              <a:rPr lang="zh-CN" altLang="en-US" dirty="0"/>
              <a:t>每个单词或词组被映射为实数域上的向量。</a:t>
            </a:r>
            <a:endParaRPr lang="zh-CN" altLang="en-US" dirty="0"/>
          </a:p>
          <a:p>
            <a:pPr indent="0">
              <a:buNone/>
            </a:pPr>
            <a:r>
              <a:rPr lang="zh-CN" altLang="en-US" b="1" dirty="0"/>
              <a:t>https://www.zhihu.com/question/32275069</a:t>
            </a:r>
            <a:endParaRPr lang="zh-CN" altLang="en-US" b="1" dirty="0"/>
          </a:p>
          <a:p>
            <a:pPr indent="0">
              <a:buNone/>
            </a:pPr>
            <a:r>
              <a:rPr lang="en-US" altLang="zh-CN" dirty="0"/>
              <a:t>eg. </a:t>
            </a:r>
            <a:r>
              <a:rPr lang="zh-CN" altLang="en-US" dirty="0"/>
              <a:t>假设我们的词汇只有4个</a:t>
            </a:r>
            <a:endParaRPr lang="zh-CN" altLang="en-US" dirty="0"/>
          </a:p>
          <a:p>
            <a:pPr indent="0">
              <a:buNone/>
            </a:pPr>
            <a:r>
              <a:rPr lang="zh-CN" altLang="en-US" dirty="0"/>
              <a:t>，girl, woman, boy, man</a:t>
            </a:r>
            <a:endParaRPr lang="zh-CN" altLang="en-US" dirty="0"/>
          </a:p>
          <a:p>
            <a:pPr indent="0">
              <a:buNone/>
            </a:pPr>
            <a:endParaRPr lang="zh-CN" altLang="en-US" dirty="0"/>
          </a:p>
          <a:p>
            <a:pPr indent="0">
              <a:buNone/>
            </a:pPr>
            <a:endParaRPr lang="zh-CN" altLang="en-US" dirty="0"/>
          </a:p>
        </p:txBody>
      </p:sp>
      <p:pic>
        <p:nvPicPr>
          <p:cNvPr id="3" name="图片 2"/>
          <p:cNvPicPr>
            <a:picLocks noChangeAspect="1"/>
          </p:cNvPicPr>
          <p:nvPr>
            <p:custDataLst>
              <p:tags r:id="rId1"/>
            </p:custDataLst>
          </p:nvPr>
        </p:nvPicPr>
        <p:blipFill>
          <a:blip r:embed="rId2"/>
          <a:stretch>
            <a:fillRect/>
          </a:stretch>
        </p:blipFill>
        <p:spPr>
          <a:xfrm>
            <a:off x="4796790" y="5758180"/>
            <a:ext cx="3215005" cy="109982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8393430" y="3908425"/>
            <a:ext cx="3543935" cy="2949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354"/>
            <a:ext cx="10515600" cy="1325563"/>
          </a:xfrm>
        </p:spPr>
        <p:txBody>
          <a:bodyPr>
            <a:normAutofit/>
          </a:body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a:t>
            </a:r>
            <a:r>
              <a:rPr lang="en-US" altLang="zh-CN" sz="3600" b="1" dirty="0">
                <a:sym typeface="+mn-ea"/>
              </a:rPr>
              <a:t>FastText  -  </a:t>
            </a:r>
            <a:r>
              <a:rPr lang="zh-CN" altLang="en-US" sz="3600" b="1" dirty="0">
                <a:sym typeface="+mn-ea"/>
              </a:rPr>
              <a:t>Word embedding</a:t>
            </a:r>
            <a:endParaRPr lang="en-US" altLang="zh-CN" sz="3600" b="1" dirty="0">
              <a:solidFill>
                <a:srgbClr val="FF0000"/>
              </a:solidFill>
              <a:sym typeface="+mn-ea"/>
            </a:endParaRPr>
          </a:p>
        </p:txBody>
      </p:sp>
      <p:sp>
        <p:nvSpPr>
          <p:cNvPr id="9" name="文本框 8"/>
          <p:cNvSpPr txBox="1"/>
          <p:nvPr/>
        </p:nvSpPr>
        <p:spPr>
          <a:xfrm>
            <a:off x="0" y="695960"/>
            <a:ext cx="12192000" cy="6162040"/>
          </a:xfrm>
          <a:prstGeom prst="rect">
            <a:avLst/>
          </a:prstGeom>
          <a:noFill/>
        </p:spPr>
        <p:txBody>
          <a:bodyPr wrap="square" rtlCol="0">
            <a:noAutofit/>
          </a:bodyPr>
          <a:lstStyle/>
          <a:p>
            <a:pPr indent="0">
              <a:buNone/>
            </a:pPr>
            <a:r>
              <a:rPr lang="zh-CN" altLang="en-US" b="1" dirty="0"/>
              <a:t>“Words are converted to word embedding set by pre-trained model in FastText[10] to reduce dimensions.”你可以具体解释一下这句话内在的含义吗</a:t>
            </a:r>
            <a:endParaRPr lang="zh-CN" altLang="en-US" b="1" dirty="0"/>
          </a:p>
          <a:p>
            <a:pPr indent="0">
              <a:buNone/>
            </a:pPr>
            <a:r>
              <a:rPr lang="en-US" altLang="zh-CN" dirty="0"/>
              <a:t>1</a:t>
            </a:r>
            <a:r>
              <a:rPr lang="zh-CN" altLang="en-US" dirty="0"/>
              <a:t>这句话的意思是，为了降低单词表示的维度，使用了一个预训练的FastText模型将单词转换为词嵌入向量。具体来说，词嵌入是一种将单词映射到连续向量空间中的技术，它可以为每个单词生成一个向量表示，使得语义上相似的单词在向量空间中靠近彼此。通过使用预训练的FastText模型，可以将原始的单词序列转换为对应的词嵌入向量序列，这样就可以将单词表示的维度从高维空间减少到低维空间，从而提高计算效率和模型性能。</a:t>
            </a:r>
            <a:endParaRPr lang="zh-CN" altLang="en-US" dirty="0"/>
          </a:p>
          <a:p>
            <a:pPr indent="0">
              <a:buNone/>
            </a:pPr>
            <a:endParaRPr lang="zh-CN" altLang="en-US" dirty="0"/>
          </a:p>
          <a:p>
            <a:pPr indent="0">
              <a:buNone/>
            </a:pPr>
            <a:r>
              <a:rPr lang="zh-CN" altLang="en-US" b="1" dirty="0"/>
              <a:t>上面这句话的预训练的FastText模型具体是是什么样的，以及怎么在上面这个场景中使用呢</a:t>
            </a:r>
            <a:endParaRPr lang="zh-CN" altLang="en-US" b="1" dirty="0"/>
          </a:p>
          <a:p>
            <a:pPr indent="0">
              <a:buNone/>
            </a:pPr>
            <a:r>
              <a:rPr lang="zh-CN" altLang="en-US" dirty="0"/>
              <a:t>预训练的FastText模型是一种基于n-gram的词向量模型，它使用了大规模文本语料库进行训练，以学习单词的分布式表示。具体来说，FastText模型将每个单词表示为其子单词（如字符或字符n-gram）的平均值，这使得它能够有效地处理罕见单词和未登录词，并且在多语言场景中也表现出很好的性能。</a:t>
            </a:r>
            <a:endParaRPr lang="zh-CN" altLang="en-US" dirty="0"/>
          </a:p>
          <a:p>
            <a:pPr indent="0">
              <a:buNone/>
            </a:pPr>
            <a:r>
              <a:rPr lang="zh-CN" altLang="en-US" dirty="0"/>
              <a:t>在上述场景中，</a:t>
            </a:r>
            <a:r>
              <a:rPr lang="zh-CN" altLang="en-US" dirty="0">
                <a:solidFill>
                  <a:schemeClr val="accent2">
                    <a:lumMod val="75000"/>
                  </a:schemeClr>
                </a:solidFill>
              </a:rPr>
              <a:t>使用预训练的FastText模型可以将原始的单词序列映射到对应的词嵌入向量序列。这些词嵌入向量可以作为神经网络等模型的输入，用于训练和测试。</a:t>
            </a:r>
            <a:r>
              <a:rPr lang="zh-CN" altLang="en-US" dirty="0"/>
              <a:t>通常情况下，预训练的FastText模型会提供一个接口或API，用于加载预训练的词嵌入向量，并提供一些查询功能来检索相似的单词或计算两个单词之间的距离。</a:t>
            </a:r>
            <a:endParaRPr lang="zh-CN" altLang="en-US" dirty="0"/>
          </a:p>
          <a:p>
            <a:pPr indent="0">
              <a:buNone/>
            </a:pPr>
            <a:endParaRPr lang="zh-CN" altLang="en-US" dirty="0"/>
          </a:p>
          <a:p>
            <a:pPr indent="0">
              <a:buNone/>
            </a:pPr>
            <a:r>
              <a:rPr lang="zh-CN" altLang="en-US" b="1" dirty="0"/>
              <a:t>那么它在这个场景中使用的原理是什么呢</a:t>
            </a:r>
            <a:endParaRPr lang="zh-CN" altLang="en-US" b="1" dirty="0"/>
          </a:p>
          <a:p>
            <a:pPr indent="0">
              <a:buNone/>
            </a:pPr>
            <a:r>
              <a:rPr lang="zh-CN" altLang="en-US" dirty="0"/>
              <a:t>在这个场景中，使用预训练的FastText模型的原理是通过将每个单词表示为其对应的词嵌入向量，从而捕获单词之间的语义关系。具体来说，这些词嵌入向量在低维空间中表示了单词的分布式特征，使得具有相似语义的单词在向量空间中靠近彼此。</a:t>
            </a:r>
            <a:endParaRPr lang="zh-CN" altLang="en-US" dirty="0"/>
          </a:p>
          <a:p>
            <a:pPr indent="0">
              <a:buNone/>
            </a:pPr>
            <a:r>
              <a:rPr lang="zh-CN" altLang="en-US" dirty="0"/>
              <a:t>当原始文本输入到神经网络等模型中时，它们会首先被转换为词嵌入向量序列，然后作为模型的输入进行处理和计算。因为词嵌入向量已经被训练出来了，并且已经捕获了单词之间的语义关系，所以这些向量能够提供比原始文本更加丰富和抽象的特征表示。这进一步提高了模型的性能和效率，尤其在自然语言处理任务中，如情感分析、文本分类、机器翻译等方面。</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354"/>
            <a:ext cx="10515600" cy="1325563"/>
          </a:xfrm>
        </p:spPr>
        <p:txBody>
          <a:bodyPr>
            <a:normAutofit/>
          </a:body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a:t>
            </a:r>
            <a:r>
              <a:rPr lang="en-US" altLang="zh-CN" sz="3600" b="1" dirty="0">
                <a:sym typeface="+mn-ea"/>
              </a:rPr>
              <a:t>FastText  -  </a:t>
            </a:r>
            <a:r>
              <a:rPr lang="zh-CN" altLang="en-US" sz="3600" b="1" dirty="0">
                <a:sym typeface="+mn-ea"/>
              </a:rPr>
              <a:t>Word embedding</a:t>
            </a:r>
            <a:endParaRPr lang="en-US" altLang="zh-CN" sz="3600" b="1" dirty="0">
              <a:solidFill>
                <a:srgbClr val="FF0000"/>
              </a:solidFill>
              <a:sym typeface="+mn-ea"/>
            </a:endParaRPr>
          </a:p>
        </p:txBody>
      </p:sp>
      <p:sp>
        <p:nvSpPr>
          <p:cNvPr id="9" name="文本框 8"/>
          <p:cNvSpPr txBox="1"/>
          <p:nvPr/>
        </p:nvSpPr>
        <p:spPr>
          <a:xfrm>
            <a:off x="0" y="695960"/>
            <a:ext cx="12192000" cy="6162040"/>
          </a:xfrm>
          <a:prstGeom prst="rect">
            <a:avLst/>
          </a:prstGeom>
          <a:noFill/>
        </p:spPr>
        <p:txBody>
          <a:bodyPr wrap="square" rtlCol="0">
            <a:noAutofit/>
          </a:bodyPr>
          <a:lstStyle/>
          <a:p>
            <a:pPr indent="0">
              <a:buNone/>
            </a:pPr>
            <a:r>
              <a:rPr lang="zh-CN" altLang="en-US" b="1" dirty="0"/>
              <a:t>你可以举个例子吗</a:t>
            </a:r>
            <a:endParaRPr lang="zh-CN" altLang="en-US" b="1" dirty="0"/>
          </a:p>
          <a:p>
            <a:pPr indent="0">
              <a:buNone/>
            </a:pPr>
            <a:r>
              <a:rPr lang="zh-CN" altLang="en-US" dirty="0"/>
              <a:t>当输入一个句子时，使用预训练的FastText模型可以将每个单词转换为对应的词嵌入向量。例如，对于句子“这是一个很好的电影”，可以得到以下词嵌入向量序列：</a:t>
            </a:r>
            <a:endParaRPr lang="zh-CN" altLang="en-US" dirty="0"/>
          </a:p>
          <a:p>
            <a:pPr indent="0">
              <a:buNone/>
            </a:pPr>
            <a:endParaRPr lang="zh-CN" altLang="en-US" dirty="0"/>
          </a:p>
          <a:p>
            <a:pPr indent="0">
              <a:buNone/>
            </a:pPr>
            <a:r>
              <a:rPr lang="zh-CN" altLang="en-US" dirty="0"/>
              <a:t>[0.12, -0.67, 0.56, ..., 0.33] (代表“这”)</a:t>
            </a:r>
            <a:endParaRPr lang="zh-CN" altLang="en-US" dirty="0"/>
          </a:p>
          <a:p>
            <a:pPr indent="0">
              <a:buNone/>
            </a:pPr>
            <a:r>
              <a:rPr lang="zh-CN" altLang="en-US" dirty="0"/>
              <a:t>[0.45, 0.23, -0.87, ..., 0.67] (代表“是”)</a:t>
            </a:r>
            <a:endParaRPr lang="zh-CN" altLang="en-US" dirty="0"/>
          </a:p>
          <a:p>
            <a:pPr indent="0">
              <a:buNone/>
            </a:pPr>
            <a:r>
              <a:rPr lang="zh-CN" altLang="en-US" dirty="0"/>
              <a:t>[0.89, -0.34, -0.21, ..., 0.78] (代表“一个”)</a:t>
            </a:r>
            <a:endParaRPr lang="zh-CN" altLang="en-US" dirty="0"/>
          </a:p>
          <a:p>
            <a:pPr indent="0">
              <a:buNone/>
            </a:pPr>
            <a:r>
              <a:rPr lang="zh-CN" altLang="en-US" dirty="0"/>
              <a:t>[0.76, 0.56, 0.45, ..., 0.90] (代表“很好的”)</a:t>
            </a:r>
            <a:endParaRPr lang="zh-CN" altLang="en-US" dirty="0"/>
          </a:p>
          <a:p>
            <a:pPr indent="0">
              <a:buNone/>
            </a:pPr>
            <a:r>
              <a:rPr lang="zh-CN" altLang="en-US" dirty="0"/>
              <a:t>[0.11, 0.98, -0.76, ..., 0.23] (代表“电影”)</a:t>
            </a:r>
            <a:endParaRPr lang="zh-CN" altLang="en-US" dirty="0"/>
          </a:p>
          <a:p>
            <a:pPr indent="0">
              <a:buNone/>
            </a:pPr>
            <a:endParaRPr lang="zh-CN" altLang="en-US" dirty="0"/>
          </a:p>
          <a:p>
            <a:pPr indent="0">
              <a:buNone/>
            </a:pPr>
            <a:r>
              <a:rPr lang="zh-CN" altLang="en-US" dirty="0"/>
              <a:t>其中每个向量都是在低维空间中表示对应单词的分布式特征。然后这些词嵌入向量可以作为神经网络等模型的输入，用于情感分析、文本分类或其他自然语言处理任务。通过使用预训练的FastText模型，可以利用先前的大规模文本数据对单词进行有监督的学习，从而提高模型的性能和效率，并使其具有更好的泛化能力。</a:t>
            </a:r>
            <a:endParaRPr lang="zh-CN" altLang="en-US" dirty="0"/>
          </a:p>
          <a:p>
            <a:pPr indent="0">
              <a:buNone/>
            </a:pPr>
            <a:endParaRPr lang="zh-CN" altLang="en-US" dirty="0"/>
          </a:p>
          <a:p>
            <a:pPr indent="0">
              <a:buNone/>
            </a:pPr>
            <a:r>
              <a:rPr lang="zh-CN" altLang="en-US" b="1" dirty="0"/>
              <a:t>你说的[0.12, -0.67, 0.56, ..., 0.33]怎么来的呢</a:t>
            </a:r>
            <a:endParaRPr lang="zh-CN" altLang="en-US" b="1" dirty="0"/>
          </a:p>
          <a:p>
            <a:pPr indent="0">
              <a:buNone/>
            </a:pPr>
            <a:r>
              <a:rPr lang="zh-CN" altLang="en-US" dirty="0"/>
              <a:t>这个向量是通过预训练的FastText模型将单词“这”转换为对应的词嵌入向量得到的。在预训练阶段，FastText模型使用大规模文本语料库进行训练，并学习每个单词的分布式表示。具体地说，FastText模型把每个单词表示为其子单词（如字符或字符n-gram）的平均值，生成该单词的向量表示。</a:t>
            </a:r>
            <a:endParaRPr lang="zh-CN" altLang="en-US" dirty="0"/>
          </a:p>
          <a:p>
            <a:pPr indent="0">
              <a:buNone/>
            </a:pPr>
            <a:endParaRPr lang="zh-CN" altLang="en-US" dirty="0"/>
          </a:p>
          <a:p>
            <a:pPr indent="0">
              <a:buNone/>
            </a:pPr>
            <a:r>
              <a:rPr lang="zh-CN" altLang="en-US" dirty="0"/>
              <a:t>在上述例子中，如果我们假设预训练的FastText模型使用的是一个100维的词嵌入空间，那么每个单词都可以表示为一个100维的向量。所以，对于单词“这”，它对应的词嵌入向量可能是[0.12, -0.67, 0.56, ..., 0.33]，其中的数字代表该向量在每个维度上的取值。这个向量具有一定的语义含义，可以反映出“这”在语言层面上与其他单词的相似性和区别性。</a:t>
            </a:r>
            <a:endParaRPr lang="zh-CN" altLang="en-US" dirty="0"/>
          </a:p>
          <a:p>
            <a:pPr indent="0">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56845"/>
            <a:ext cx="10515600" cy="960755"/>
          </a:xfrm>
        </p:spPr>
        <p:txBody>
          <a:bodyPr>
            <a:normAutofit/>
          </a:body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TCN</a:t>
            </a:r>
            <a:endParaRPr lang="en-US" altLang="zh-CN" sz="3600" b="1" dirty="0">
              <a:solidFill>
                <a:srgbClr val="FF0000"/>
              </a:solidFill>
              <a:sym typeface="+mn-ea"/>
            </a:endParaRPr>
          </a:p>
        </p:txBody>
      </p:sp>
      <mc:AlternateContent xmlns:mc="http://schemas.openxmlformats.org/markup-compatibility/2006">
        <mc:Choice xmlns:a14="http://schemas.microsoft.com/office/drawing/2010/main" Requires="a14">
          <p:sp>
            <p:nvSpPr>
              <p:cNvPr id="9" name="文本框 8"/>
              <p:cNvSpPr txBox="1"/>
              <p:nvPr/>
            </p:nvSpPr>
            <p:spPr>
              <a:xfrm>
                <a:off x="193040" y="527050"/>
                <a:ext cx="10901680" cy="6162040"/>
              </a:xfrm>
              <a:prstGeom prst="rect">
                <a:avLst/>
              </a:prstGeom>
              <a:noFill/>
            </p:spPr>
            <p:txBody>
              <a:bodyPr wrap="square" rtlCol="0">
                <a:noAutofit/>
              </a:bodyPr>
              <a:lstStyle/>
              <a:p>
                <a:pPr indent="0">
                  <a:buNone/>
                </a:pPr>
                <a:r>
                  <a:rPr lang="en-US" altLang="zh-CN" b="1" dirty="0">
                    <a:solidFill>
                      <a:srgbClr val="FF0000"/>
                    </a:solidFill>
                    <a:sym typeface="+mn-ea"/>
                  </a:rPr>
                  <a:t>Text Encoders:</a:t>
                </a:r>
                <a:endParaRPr lang="en-US" altLang="zh-CN" b="1" dirty="0">
                  <a:solidFill>
                    <a:srgbClr val="FF0000"/>
                  </a:solidFill>
                </a:endParaRPr>
              </a:p>
              <a:p>
                <a:pPr indent="0">
                  <a:buNone/>
                </a:pPr>
                <a:r>
                  <a:rPr lang="en-US" altLang="zh-CN" dirty="0">
                    <a:sym typeface="+mn-ea"/>
                  </a:rPr>
                  <a:t>2</a:t>
                </a:r>
                <a:r>
                  <a:rPr lang="zh-CN" altLang="en-US" dirty="0">
                    <a:sym typeface="+mn-ea"/>
                  </a:rPr>
                  <a:t>、</a:t>
                </a:r>
                <a:r>
                  <a:rPr lang="en-US" altLang="zh-CN" dirty="0">
                    <a:sym typeface="+mn-ea"/>
                  </a:rPr>
                  <a:t>Then, the word sets are fine-tuned(</a:t>
                </a:r>
                <a:r>
                  <a:rPr lang="zh-CN" altLang="en-US" dirty="0">
                    <a:sym typeface="+mn-ea"/>
                  </a:rPr>
                  <a:t>有调整的</a:t>
                </a:r>
                <a:r>
                  <a:rPr lang="en-US" altLang="zh-CN" dirty="0">
                    <a:sym typeface="+mn-ea"/>
                  </a:rPr>
                  <a:t>) by customized encoder </a:t>
                </a:r>
                <a14:m>
                  <m:oMath xmlns:m="http://schemas.openxmlformats.org/officeDocument/2006/math">
                    <m:sSub>
                      <m:sSubPr>
                        <m:ctrlPr>
                          <a:rPr lang="en-US" altLang="zh-CN" b="0" i="1" smtClean="0">
                            <a:latin typeface="Cambria Math" panose="02040503050406030204" pitchFamily="18" charset="0"/>
                            <a:cs typeface="Cambria Math" panose="02040503050406030204" pitchFamily="18" charset="0"/>
                          </a:rPr>
                        </m:ctrlPr>
                      </m:sSubPr>
                      <m:e>
                        <m:r>
                          <a:rPr lang="en-US" altLang="zh-CN" b="0" i="1" smtClean="0">
                            <a:latin typeface="Cambria Math" panose="02040503050406030204" pitchFamily="18" charset="0"/>
                            <a:cs typeface="Cambria Math" panose="02040503050406030204" pitchFamily="18" charset="0"/>
                          </a:rPr>
                          <m:t>𝐸</m:t>
                        </m:r>
                      </m:e>
                      <m:sub>
                        <m:r>
                          <a:rPr lang="en-US" altLang="zh-CN" b="0" i="1" smtClean="0">
                            <a:latin typeface="Cambria Math" panose="02040503050406030204" pitchFamily="18" charset="0"/>
                            <a:cs typeface="Cambria Math" panose="02040503050406030204" pitchFamily="18" charset="0"/>
                          </a:rPr>
                          <m:t>𝑇</m:t>
                        </m:r>
                      </m:sub>
                    </m:sSub>
                  </m:oMath>
                </a14:m>
                <a:r>
                  <a:rPr lang="en-US" altLang="zh-CN" dirty="0">
                    <a:sym typeface="+mn-ea"/>
                  </a:rPr>
                  <a:t>(which is a 8-layer temporal convolution network(TCN) with skip connections)然后，通过定制编码器E_T(这是一个具有跳过连接的8层时间卷积网络(TCN))对单词集进行微调</a:t>
                </a:r>
                <a:endParaRPr lang="zh-CN" altLang="en-US" dirty="0"/>
              </a:p>
              <a:p>
                <a:pPr indent="0">
                  <a:buNone/>
                </a:pPr>
                <a:endParaRPr lang="en-US" altLang="zh-CN" b="1" dirty="0">
                  <a:sym typeface="+mn-ea"/>
                </a:endParaRPr>
              </a:p>
              <a:p>
                <a:pPr indent="0">
                  <a:buNone/>
                </a:pPr>
                <a:r>
                  <a:rPr lang="en-US" dirty="0">
                    <a:sym typeface="+mn-ea"/>
                  </a:rPr>
                  <a:t>TCN</a:t>
                </a:r>
                <a:endParaRPr lang="en-US" dirty="0">
                  <a:sym typeface="+mn-ea"/>
                </a:endParaRPr>
              </a:p>
              <a:p>
                <a:pPr indent="0">
                  <a:buNone/>
                </a:pPr>
                <a:r>
                  <a:rPr lang="en-US" dirty="0"/>
                  <a:t>https://zhuanlan.zhihu.com/p/69919158</a:t>
                </a:r>
                <a:endParaRPr 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93040" y="527050"/>
                <a:ext cx="10901680" cy="6162040"/>
              </a:xfrm>
              <a:prstGeom prst="rect">
                <a:avLst/>
              </a:prstGeom>
              <a:blipFill rotWithShape="1">
                <a:blip r:embed="rId1"/>
                <a:stretch>
                  <a:fillRect/>
                </a:stretch>
              </a:blipFill>
            </p:spPr>
            <p:txBody>
              <a:bodyPr/>
              <a:lstStyle/>
              <a:p>
                <a:r>
                  <a:rPr lang="zh-CN" altLang="en-US">
                    <a:noFill/>
                  </a:rPr>
                  <a:t> </a:t>
                </a:r>
              </a:p>
            </p:txBody>
          </p:sp>
        </mc:Fallback>
      </mc:AlternateContent>
      <p:sp>
        <p:nvSpPr>
          <p:cNvPr id="5" name="文本框 4"/>
          <p:cNvSpPr txBox="1"/>
          <p:nvPr/>
        </p:nvSpPr>
        <p:spPr>
          <a:xfrm>
            <a:off x="193040" y="2503170"/>
            <a:ext cx="6329045" cy="2861310"/>
          </a:xfrm>
          <a:prstGeom prst="rect">
            <a:avLst/>
          </a:prstGeom>
          <a:noFill/>
        </p:spPr>
        <p:txBody>
          <a:bodyPr wrap="square" rtlCol="0" anchor="t">
            <a:spAutoFit/>
          </a:bodyPr>
          <a:p>
            <a:r>
              <a:rPr lang="zh-CN" altLang="en-US"/>
              <a:t>3 TCN（Temporal Convolutional Network）时间卷积网络</a:t>
            </a:r>
            <a:endParaRPr lang="zh-CN" altLang="en-US"/>
          </a:p>
          <a:p>
            <a:r>
              <a:rPr lang="zh-CN" altLang="en-US"/>
              <a:t>因为研究对象是时间序列，TCN 采用一维的卷积网络。下图是 TCN 架构中的因果卷积与空洞卷积，可以看到每一层 </a:t>
            </a:r>
            <a:r>
              <a:rPr lang="en-US" altLang="zh-CN"/>
              <a:t>t </a:t>
            </a:r>
            <a:r>
              <a:rPr lang="zh-CN" altLang="en-US"/>
              <a:t>时刻的值只依赖于上一层 </a:t>
            </a:r>
            <a:r>
              <a:rPr lang="en-US" altLang="zh-CN"/>
              <a:t>t,t-1,... </a:t>
            </a:r>
            <a:r>
              <a:rPr lang="zh-CN" altLang="en-US"/>
              <a:t>时刻的值，体现了因果卷积的特性；而每一层对上一层信息的提取，都是跳跃式的，且逐层 dilated rate 以 2 的指数增长，体现了空洞卷积的特性。由于采用了空洞卷积，因此每一层都要做 padding（通常情况下补 0），padding 的大小为 </a:t>
            </a:r>
            <a:r>
              <a:rPr lang="en-US" altLang="zh-CN"/>
              <a:t>(k-1)d</a:t>
            </a:r>
            <a:r>
              <a:rPr lang="zh-CN" altLang="en-US"/>
              <a:t>。</a:t>
            </a:r>
            <a:endParaRPr lang="zh-CN" altLang="en-US"/>
          </a:p>
          <a:p>
            <a:endParaRPr lang="zh-CN" altLang="en-US"/>
          </a:p>
          <a:p>
            <a:endParaRPr lang="en-US" altLang="zh-CN" b="1"/>
          </a:p>
        </p:txBody>
      </p:sp>
      <p:pic>
        <p:nvPicPr>
          <p:cNvPr id="100" name="图片 99"/>
          <p:cNvPicPr/>
          <p:nvPr>
            <p:custDataLst>
              <p:tags r:id="rId2"/>
            </p:custDataLst>
          </p:nvPr>
        </p:nvPicPr>
        <p:blipFill>
          <a:blip r:embed="rId3"/>
          <a:stretch>
            <a:fillRect/>
          </a:stretch>
        </p:blipFill>
        <p:spPr>
          <a:xfrm>
            <a:off x="6869430" y="1763395"/>
            <a:ext cx="5322570" cy="2615565"/>
          </a:xfrm>
          <a:prstGeom prst="rect">
            <a:avLst/>
          </a:prstGeom>
          <a:noFill/>
          <a:ln w="9525">
            <a:noFill/>
          </a:ln>
        </p:spPr>
      </p:pic>
      <p:sp>
        <p:nvSpPr>
          <p:cNvPr id="3" name="文本框 2"/>
          <p:cNvSpPr txBox="1"/>
          <p:nvPr/>
        </p:nvSpPr>
        <p:spPr>
          <a:xfrm>
            <a:off x="611505" y="5013960"/>
            <a:ext cx="10828655" cy="1753235"/>
          </a:xfrm>
          <a:prstGeom prst="rect">
            <a:avLst/>
          </a:prstGeom>
          <a:noFill/>
        </p:spPr>
        <p:txBody>
          <a:bodyPr wrap="square" rtlCol="0" anchor="t">
            <a:spAutoFit/>
          </a:bodyPr>
          <a:p>
            <a:r>
              <a:rPr lang="zh-CN" altLang="en-US">
                <a:sym typeface="+mn-ea"/>
              </a:rPr>
              <a:t>TCN 是 Time-Contrastive Networks 的缩写，是一种用于时间序列数据建模的神经网络结构。与传统的递归神经网络（RNN）和卷积神经网络（CNN）不同，TCN 通过堆叠一系列时空可分离的卷积层来捕捉输入序列中的长期依赖关系和局部模式，并且拥有比 RNN 更短的训练时间和更好的并行化能力。此外，TCN 也支持可变长度的输入序列和多任务学习。TCN 在语音识别、机器翻译、行为识别等任务上的表现优异，是当前时间序列领域的研究热点之一。</a:t>
            </a:r>
            <a:endParaRPr lang="zh-CN" altLang="en-US"/>
          </a:p>
          <a:p>
            <a:r>
              <a:rPr lang="zh-CN" altLang="en-US" b="1">
                <a:sym typeface="+mn-ea"/>
              </a:rPr>
              <a:t>具体看毕设</a:t>
            </a:r>
            <a:r>
              <a:rPr lang="en-US" altLang="zh-CN" b="1">
                <a:sym typeface="+mn-ea"/>
              </a:rPr>
              <a:t>typora</a:t>
            </a:r>
            <a:endParaRPr lang="en-US" altLang="zh-CN"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custDataLst>
              <p:tags r:id="rId1"/>
            </p:custDataLst>
          </p:nvPr>
        </p:nvSpPr>
        <p:spPr>
          <a:xfrm>
            <a:off x="0" y="-156845"/>
            <a:ext cx="10515600" cy="960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FF0000"/>
                </a:solidFill>
                <a:sym typeface="+mn-ea"/>
              </a:rPr>
              <a:t>Text Encoders</a:t>
            </a:r>
            <a:r>
              <a:rPr lang="zh-CN" altLang="en-US" sz="3600" b="1" dirty="0">
                <a:solidFill>
                  <a:srgbClr val="FF0000"/>
                </a:solidFill>
                <a:sym typeface="+mn-ea"/>
              </a:rPr>
              <a:t>解析</a:t>
            </a:r>
            <a:r>
              <a:rPr lang="en-US" altLang="zh-CN" sz="3600" b="1" dirty="0">
                <a:solidFill>
                  <a:srgbClr val="FF0000"/>
                </a:solidFill>
                <a:sym typeface="+mn-ea"/>
              </a:rPr>
              <a:t>  -  </a:t>
            </a:r>
            <a:r>
              <a:rPr lang="zh-CN" altLang="en-US" sz="3600">
                <a:sym typeface="+mn-ea"/>
              </a:rPr>
              <a:t>Skip connections </a:t>
            </a:r>
            <a:endParaRPr lang="en-US" altLang="zh-CN" sz="3600" b="1" dirty="0">
              <a:solidFill>
                <a:srgbClr val="FF0000"/>
              </a:solidFill>
              <a:sym typeface="+mn-ea"/>
            </a:endParaRPr>
          </a:p>
        </p:txBody>
      </p:sp>
      <mc:AlternateContent xmlns:mc="http://schemas.openxmlformats.org/markup-compatibility/2006">
        <mc:Choice xmlns:a14="http://schemas.microsoft.com/office/drawing/2010/main" Requires="a14">
          <p:sp>
            <p:nvSpPr>
              <p:cNvPr id="9" name="文本框 8"/>
              <p:cNvSpPr txBox="1"/>
              <p:nvPr>
                <p:custDataLst>
                  <p:tags r:id="rId2"/>
                </p:custDataLst>
              </p:nvPr>
            </p:nvSpPr>
            <p:spPr>
              <a:xfrm>
                <a:off x="377825" y="803910"/>
                <a:ext cx="11214100" cy="6162040"/>
              </a:xfrm>
              <a:prstGeom prst="rect">
                <a:avLst/>
              </a:prstGeom>
              <a:noFill/>
            </p:spPr>
            <p:txBody>
              <a:bodyPr wrap="square" rtlCol="0">
                <a:noAutofit/>
              </a:bodyPr>
              <a:lstStyle/>
              <a:p>
                <a:pPr indent="0">
                  <a:buNone/>
                </a:pPr>
                <a:r>
                  <a:rPr lang="en-US" altLang="zh-CN" b="1" dirty="0">
                    <a:solidFill>
                      <a:srgbClr val="FF0000"/>
                    </a:solidFill>
                    <a:sym typeface="+mn-ea"/>
                  </a:rPr>
                  <a:t>Text Encoders:</a:t>
                </a:r>
                <a:endParaRPr lang="en-US" altLang="zh-CN" b="1" dirty="0">
                  <a:solidFill>
                    <a:srgbClr val="FF0000"/>
                  </a:solidFill>
                </a:endParaRPr>
              </a:p>
              <a:p>
                <a:pPr indent="0">
                  <a:buNone/>
                </a:pPr>
                <a:r>
                  <a:rPr lang="en-US" altLang="zh-CN" dirty="0">
                    <a:sym typeface="+mn-ea"/>
                  </a:rPr>
                  <a:t>2</a:t>
                </a:r>
                <a:r>
                  <a:rPr lang="zh-CN" altLang="en-US" dirty="0">
                    <a:sym typeface="+mn-ea"/>
                  </a:rPr>
                  <a:t>、</a:t>
                </a:r>
                <a:r>
                  <a:rPr lang="en-US" altLang="zh-CN" dirty="0">
                    <a:sym typeface="+mn-ea"/>
                  </a:rPr>
                  <a:t>Then, the word sets are fine-tuned(</a:t>
                </a:r>
                <a:r>
                  <a:rPr lang="zh-CN" altLang="en-US" dirty="0">
                    <a:sym typeface="+mn-ea"/>
                  </a:rPr>
                  <a:t>有调整的</a:t>
                </a:r>
                <a:r>
                  <a:rPr lang="en-US" altLang="zh-CN" dirty="0">
                    <a:sym typeface="+mn-ea"/>
                  </a:rPr>
                  <a:t>) by customized encoder </a:t>
                </a:r>
                <a14:m>
                  <m:oMath xmlns:m="http://schemas.openxmlformats.org/officeDocument/2006/math">
                    <m:sSub>
                      <m:sSubPr>
                        <m:ctrlPr>
                          <a:rPr lang="en-US" altLang="zh-CN" b="0" i="1" smtClean="0">
                            <a:latin typeface="Cambria Math" panose="02040503050406030204" pitchFamily="18" charset="0"/>
                            <a:cs typeface="Cambria Math" panose="02040503050406030204" pitchFamily="18" charset="0"/>
                          </a:rPr>
                        </m:ctrlPr>
                      </m:sSubPr>
                      <m:e>
                        <m:r>
                          <a:rPr lang="en-US" altLang="zh-CN" b="0" i="1" smtClean="0">
                            <a:latin typeface="Cambria Math" panose="02040503050406030204" pitchFamily="18" charset="0"/>
                            <a:cs typeface="Cambria Math" panose="02040503050406030204" pitchFamily="18" charset="0"/>
                          </a:rPr>
                          <m:t>𝐸</m:t>
                        </m:r>
                      </m:e>
                      <m:sub>
                        <m:r>
                          <a:rPr lang="en-US" altLang="zh-CN" b="0" i="1" smtClean="0">
                            <a:latin typeface="Cambria Math" panose="02040503050406030204" pitchFamily="18" charset="0"/>
                            <a:cs typeface="Cambria Math" panose="02040503050406030204" pitchFamily="18" charset="0"/>
                          </a:rPr>
                          <m:t>𝑇</m:t>
                        </m:r>
                      </m:sub>
                    </m:sSub>
                  </m:oMath>
                </a14:m>
                <a:r>
                  <a:rPr lang="en-US" altLang="zh-CN" dirty="0">
                    <a:sym typeface="+mn-ea"/>
                  </a:rPr>
                  <a:t>(which is a 8-layer temporal convolution network(TCN) with </a:t>
                </a:r>
                <a:r>
                  <a:rPr lang="en-US" altLang="zh-CN" b="1" dirty="0">
                    <a:sym typeface="+mn-ea"/>
                  </a:rPr>
                  <a:t>skip connections</a:t>
                </a:r>
                <a:r>
                  <a:rPr lang="en-US" altLang="zh-CN" dirty="0">
                    <a:sym typeface="+mn-ea"/>
                  </a:rPr>
                  <a:t>)然后，通过定制编码器E_T(这是一个具有跳过连接的8层时间卷积网络(TCN))对单词集进行微调</a:t>
                </a:r>
                <a:endParaRPr lang="zh-CN" altLang="en-US" dirty="0"/>
              </a:p>
              <a:p>
                <a:pPr indent="0">
                  <a:buNone/>
                </a:pPr>
                <a:endParaRPr lang="en-US" altLang="zh-CN" b="1" dirty="0">
                  <a:sym typeface="+mn-ea"/>
                </a:endParaRPr>
              </a:p>
              <a:p>
                <a:pPr indent="0">
                  <a:buNone/>
                </a:pPr>
                <a:r>
                  <a:rPr lang="en-US" altLang="zh-CN" b="1" dirty="0">
                    <a:sym typeface="+mn-ea"/>
                  </a:rPr>
                  <a:t>gpt:</a:t>
                </a:r>
                <a:endParaRPr lang="en-US" altLang="zh-CN" b="1" dirty="0">
                  <a:sym typeface="+mn-ea"/>
                </a:endParaRPr>
              </a:p>
              <a:p>
                <a:pPr indent="0">
                  <a:buNone/>
                </a:pPr>
                <a:r>
                  <a:rPr lang="zh-CN" altLang="en-US">
                    <a:sym typeface="+mn-ea"/>
                  </a:rPr>
                  <a:t>Skip connections 是深度神经网络中的一种连接方式，它允许模型在不同层之间建立捷径连接。这些捷径连接可以使信息更快地传递到后续层，避免了信息在多个层之间丢失或变形的问题，从而提高了模型的性能和训练效率。Skip connections 也被称为残差连接（residual connections），在 ResNet 等深度神经网络结构中被广泛应用。</a:t>
                </a:r>
                <a:endParaRPr lang="zh-CN" altLang="en-US"/>
              </a:p>
              <a:p>
                <a:pPr indent="0">
                  <a:buNone/>
                </a:pPr>
                <a:endParaRPr lang="en-US" altLang="zh-CN" b="1" dirty="0">
                  <a:sym typeface="+mn-ea"/>
                </a:endParaRPr>
              </a:p>
            </p:txBody>
          </p:sp>
        </mc:Choice>
        <mc:Fallback>
          <p:sp>
            <p:nvSpPr>
              <p:cNvPr id="9" name="文本框 8"/>
              <p:cNvSpPr txBox="1">
                <a:spLocks noRot="1" noChangeAspect="1" noMove="1" noResize="1" noEditPoints="1" noAdjustHandles="1" noChangeArrowheads="1" noChangeShapeType="1" noTextEdit="1"/>
              </p:cNvSpPr>
              <p:nvPr>
                <p:custDataLst>
                  <p:tags r:id="rId3"/>
                </p:custDataLst>
              </p:nvPr>
            </p:nvSpPr>
            <p:spPr>
              <a:xfrm>
                <a:off x="377825" y="803910"/>
                <a:ext cx="11214100" cy="6162040"/>
              </a:xfrm>
              <a:prstGeom prst="rect">
                <a:avLst/>
              </a:prstGeom>
              <a:blipFill rotWithShape="1">
                <a:blip r:embed="rId4"/>
                <a:stretch>
                  <a:fillRect r="-164"/>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35"/>
            <a:ext cx="10515600" cy="441960"/>
          </a:xfrm>
        </p:spPr>
        <p:txBody>
          <a:bodyPr>
            <a:normAutofit fontScale="90000"/>
          </a:bodyPr>
          <a:lstStyle/>
          <a:p>
            <a:r>
              <a:rPr lang="en-US" altLang="zh-CN" sz="3600" dirty="0"/>
              <a:t>Abstracts</a:t>
            </a:r>
            <a:endParaRPr lang="zh-CN" altLang="en-US" sz="3600" dirty="0"/>
          </a:p>
        </p:txBody>
      </p:sp>
      <p:sp>
        <p:nvSpPr>
          <p:cNvPr id="3" name="内容占位符 2"/>
          <p:cNvSpPr>
            <a:spLocks noGrp="1"/>
          </p:cNvSpPr>
          <p:nvPr>
            <p:ph idx="1"/>
          </p:nvPr>
        </p:nvSpPr>
        <p:spPr>
          <a:xfrm>
            <a:off x="65405" y="300355"/>
            <a:ext cx="11818620" cy="4293870"/>
          </a:xfrm>
        </p:spPr>
        <p:txBody>
          <a:bodyPr>
            <a:normAutofit/>
          </a:bodyPr>
          <a:lstStyle/>
          <a:p>
            <a:r>
              <a:rPr lang="en-US" altLang="zh-CN" sz="2000" dirty="0">
                <a:latin typeface="Arial" panose="020B0604020202020204" pitchFamily="34" charset="0"/>
                <a:ea typeface="微软雅黑" panose="020B0503020204020204" charset="-122"/>
                <a:cs typeface="Arial" panose="020B0604020202020204" pitchFamily="34" charset="0"/>
              </a:rPr>
              <a:t>We</a:t>
            </a:r>
            <a:r>
              <a:rPr lang="zh-CN" altLang="en-US" sz="2000" dirty="0">
                <a:latin typeface="Arial" panose="020B0604020202020204" pitchFamily="34" charset="0"/>
                <a:ea typeface="微软雅黑" panose="020B0503020204020204" charset="-122"/>
                <a:cs typeface="Arial" panose="020B0604020202020204" pitchFamily="34" charset="0"/>
              </a:rPr>
              <a:t> </a:t>
            </a:r>
            <a:r>
              <a:rPr lang="en-US" altLang="zh-CN" sz="2000" dirty="0">
                <a:latin typeface="Arial" panose="020B0604020202020204" pitchFamily="34" charset="0"/>
                <a:ea typeface="微软雅黑" panose="020B0503020204020204" charset="-122"/>
                <a:cs typeface="Arial" panose="020B0604020202020204" pitchFamily="34" charset="0"/>
              </a:rPr>
              <a:t>build </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B</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ody-</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E</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xpression-</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A</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udio-</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T</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ext dataset, </a:t>
            </a:r>
            <a:r>
              <a:rPr lang="en-US" altLang="zh-CN" sz="1800" b="1" dirty="0">
                <a:solidFill>
                  <a:srgbClr val="000000"/>
                </a:solidFill>
                <a:effectLst/>
                <a:latin typeface="Arial" panose="020B0604020202020204" pitchFamily="34" charset="0"/>
                <a:ea typeface="微软雅黑" panose="020B0503020204020204" charset="-122"/>
                <a:cs typeface="Arial" panose="020B0604020202020204" pitchFamily="34" charset="0"/>
              </a:rPr>
              <a:t>BEAT</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 which has</a:t>
            </a:r>
            <a:endPar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endParaRPr>
          </a:p>
          <a:p>
            <a:pPr lvl="1"/>
            <a:r>
              <a:rPr lang="en-US" altLang="zh-CN" sz="1800" dirty="0">
                <a:solidFill>
                  <a:srgbClr val="000000"/>
                </a:solidFill>
                <a:latin typeface="Arial" panose="020B0604020202020204" pitchFamily="34" charset="0"/>
                <a:ea typeface="微软雅黑" panose="020B0503020204020204" charset="-122"/>
                <a:cs typeface="Arial" panose="020B0604020202020204" pitchFamily="34" charset="0"/>
              </a:rPr>
              <a:t> </a:t>
            </a:r>
            <a:r>
              <a:rPr lang="en-US" altLang="zh-CN" sz="1800" dirty="0" err="1">
                <a:solidFill>
                  <a:srgbClr val="000000"/>
                </a:solidFill>
                <a:latin typeface="Arial" panose="020B0604020202020204" pitchFamily="34" charset="0"/>
                <a:ea typeface="微软雅黑" panose="020B0503020204020204" charset="-122"/>
                <a:cs typeface="Arial" panose="020B0604020202020204" pitchFamily="34" charset="0"/>
              </a:rPr>
              <a:t>i</a:t>
            </a:r>
            <a:r>
              <a:rPr lang="en-US" altLang="zh-CN" sz="1800" dirty="0">
                <a:solidFill>
                  <a:srgbClr val="000000"/>
                </a:solidFill>
                <a:latin typeface="Arial" panose="020B0604020202020204" pitchFamily="34" charset="0"/>
                <a:ea typeface="微软雅黑" panose="020B0503020204020204" charset="-122"/>
                <a:cs typeface="Arial" panose="020B0604020202020204" pitchFamily="34" charset="0"/>
              </a:rPr>
              <a:t>) 76 hours, high-quality, multi-modal data captured from 30 speakers talking with eight different emotions and in four different languages;</a:t>
            </a:r>
            <a:endParaRPr lang="en-US" altLang="zh-CN" sz="1800" dirty="0">
              <a:solidFill>
                <a:srgbClr val="000000"/>
              </a:solidFill>
              <a:latin typeface="Arial" panose="020B0604020202020204" pitchFamily="34" charset="0"/>
              <a:ea typeface="微软雅黑" panose="020B0503020204020204" charset="-122"/>
              <a:cs typeface="Arial" panose="020B0604020202020204" pitchFamily="34" charset="0"/>
            </a:endParaRPr>
          </a:p>
          <a:p>
            <a:pPr lvl="1"/>
            <a:r>
              <a:rPr lang="en-US" altLang="zh-CN" sz="1800" dirty="0">
                <a:solidFill>
                  <a:srgbClr val="000000"/>
                </a:solidFill>
                <a:latin typeface="Arial" panose="020B0604020202020204" pitchFamily="34" charset="0"/>
                <a:ea typeface="微软雅黑" panose="020B0503020204020204" charset="-122"/>
                <a:cs typeface="Arial" panose="020B0604020202020204" pitchFamily="34" charset="0"/>
              </a:rPr>
              <a:t>ii) 32 millions frame-level emotion and semantic relevance annotations</a:t>
            </a:r>
            <a:r>
              <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rPr>
              <a:t>.</a:t>
            </a:r>
            <a:endParaRPr lang="en-US" altLang="zh-CN" sz="1800" dirty="0">
              <a:solidFill>
                <a:srgbClr val="000000"/>
              </a:solidFill>
              <a:effectLst/>
              <a:latin typeface="Arial" panose="020B0604020202020204" pitchFamily="34" charset="0"/>
              <a:ea typeface="微软雅黑" panose="020B0503020204020204" charset="-122"/>
              <a:cs typeface="Arial" panose="020B0604020202020204" pitchFamily="34" charset="0"/>
            </a:endParaRPr>
          </a:p>
          <a:p>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Our statistical analysis on BEAT demonstrates the correlation of conversational gestures with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facial expressions</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emotions</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and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semantics</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in addition to the known correlation with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audio</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text,</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and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speaker identity</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We propose a baseline model: Cascaded Motion Network(</a:t>
            </a:r>
            <a:r>
              <a:rPr lang="en-US" altLang="zh-CN" sz="2000" dirty="0" err="1">
                <a:solidFill>
                  <a:srgbClr val="000000"/>
                </a:solidFill>
                <a:latin typeface="Arial" panose="020B0604020202020204" pitchFamily="34" charset="0"/>
                <a:ea typeface="微软雅黑" panose="020B0503020204020204" charset="-122"/>
                <a:cs typeface="Arial" panose="020B0604020202020204" pitchFamily="34" charset="0"/>
              </a:rPr>
              <a:t>CaMN</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We introduce a metric Semantic Relevance Gesture Recall(SRGR) to evaluate the semantic relevancy.</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Data, code and model are available on: </a:t>
            </a:r>
            <a:r>
              <a:rPr lang="en-US" altLang="zh-CN" sz="1400" dirty="0">
                <a:latin typeface="Arial" panose="020B0604020202020204" pitchFamily="34" charset="0"/>
                <a:ea typeface="微软雅黑" panose="020B0503020204020204" charset="-122"/>
                <a:cs typeface="Arial" panose="020B0604020202020204" pitchFamily="34" charset="0"/>
                <a:hlinkClick r:id="rId1"/>
              </a:rPr>
              <a:t>BEAT: A Large-Scale Semantic and Emotional Multi-Modal Dataset for Conversational Gestures Synthesis (pantomatrix.github.io)</a:t>
            </a:r>
            <a:endParaRPr lang="en-US" altLang="zh-CN" sz="1400" dirty="0">
              <a:latin typeface="Arial" panose="020B0604020202020204" pitchFamily="34" charset="0"/>
              <a:ea typeface="微软雅黑" panose="020B0503020204020204" charset="-122"/>
              <a:cs typeface="Arial" panose="020B0604020202020204" pitchFamily="34" charset="0"/>
              <a:hlinkClick r:id="rId1"/>
            </a:endParaRPr>
          </a:p>
          <a:p>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p:txBody>
      </p:sp>
      <p:sp>
        <p:nvSpPr>
          <p:cNvPr id="4" name="文本框 3"/>
          <p:cNvSpPr txBox="1"/>
          <p:nvPr/>
        </p:nvSpPr>
        <p:spPr>
          <a:xfrm>
            <a:off x="65405" y="4292600"/>
            <a:ext cx="12005945" cy="2566035"/>
          </a:xfrm>
          <a:prstGeom prst="rect">
            <a:avLst/>
          </a:prstGeom>
          <a:noFill/>
        </p:spPr>
        <p:txBody>
          <a:bodyPr wrap="square" rtlCol="0" anchor="t">
            <a:noAutofit/>
          </a:bodyPr>
          <a:p>
            <a:r>
              <a:rPr lang="zh-CN" altLang="en-US"/>
              <a:t>我们建立了身体-表情-音频-文本数据集BEAT，它有</a:t>
            </a:r>
            <a:endParaRPr lang="zh-CN" altLang="en-US"/>
          </a:p>
          <a:p>
            <a:r>
              <a:rPr lang="zh-CN" altLang="en-US"/>
              <a:t>I) 76个小时的高质量多模态数据，采集自30位说话者，他们用四种不同的语言、八种不同的情绪说话;</a:t>
            </a:r>
            <a:endParaRPr lang="zh-CN" altLang="en-US"/>
          </a:p>
          <a:p>
            <a:r>
              <a:rPr lang="zh-CN" altLang="en-US"/>
              <a:t>Ii) 3200万帧级情感和语义关联注释。</a:t>
            </a:r>
            <a:endParaRPr lang="zh-CN" altLang="en-US"/>
          </a:p>
          <a:p>
            <a:r>
              <a:rPr lang="zh-CN" altLang="en-US"/>
              <a:t>我们对BEAT的统计分析证明了对话手势与面部表情、情绪和语义的相关性，以及与音频、文本和说话人身份的已知相关性。</a:t>
            </a:r>
            <a:endParaRPr lang="zh-CN" altLang="en-US"/>
          </a:p>
          <a:p>
            <a:r>
              <a:rPr lang="zh-CN" altLang="en-US"/>
              <a:t>我们提出了一个基线</a:t>
            </a:r>
            <a:r>
              <a:rPr lang="zh-CN" altLang="en-US" b="1"/>
              <a:t>模型:级联运动网络(CaMN)</a:t>
            </a:r>
            <a:r>
              <a:rPr lang="zh-CN" altLang="en-US"/>
              <a:t>。</a:t>
            </a:r>
            <a:endParaRPr lang="zh-CN" altLang="en-US"/>
          </a:p>
          <a:p>
            <a:r>
              <a:rPr lang="zh-CN" altLang="en-US"/>
              <a:t>我们引入了语义关联手势回忆</a:t>
            </a:r>
            <a:r>
              <a:rPr lang="zh-CN" altLang="en-US" b="1"/>
              <a:t>(SRGR)指标来评估语义相关性</a:t>
            </a:r>
            <a:r>
              <a:rPr lang="zh-CN" altLang="en-US"/>
              <a:t>。</a:t>
            </a:r>
            <a:endParaRPr lang="zh-CN" altLang="en-US"/>
          </a:p>
          <a:p>
            <a:r>
              <a:rPr lang="zh-CN" altLang="en-US"/>
              <a:t>数据，代码和模型可在:BEAT:用于会话手势合成的大规模语义和情感多模态数据集(pantomatrix.github.io)</a:t>
            </a:r>
            <a:endParaRPr lang="zh-CN" altLang="en-US"/>
          </a:p>
          <a:p>
            <a:endParaRPr lang="zh-CN" altLang="en-US"/>
          </a:p>
          <a:p>
            <a:r>
              <a:rPr lang="zh-CN" altLang="en-US"/>
              <a:t>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946"/>
            <a:ext cx="10515600" cy="1325563"/>
          </a:xfrm>
        </p:spPr>
        <p:txBody>
          <a:bodyPr>
            <a:normAutofit/>
          </a:bodyPr>
          <a:lstStyle/>
          <a:p>
            <a:r>
              <a:rPr lang="en-US" altLang="zh-CN" sz="3600" dirty="0"/>
              <a:t>Multi-Modal Conditioned Gestures Synthesis Baseline</a:t>
            </a:r>
            <a:endParaRPr lang="zh-CN" altLang="en-US" sz="3600" dirty="0"/>
          </a:p>
        </p:txBody>
      </p:sp>
      <p:sp>
        <p:nvSpPr>
          <p:cNvPr id="9" name="文本框 8"/>
          <p:cNvSpPr txBox="1"/>
          <p:nvPr/>
        </p:nvSpPr>
        <p:spPr>
          <a:xfrm>
            <a:off x="309069" y="1068865"/>
            <a:ext cx="10901856" cy="922020"/>
          </a:xfrm>
          <a:prstGeom prst="rect">
            <a:avLst/>
          </a:prstGeom>
          <a:noFill/>
        </p:spPr>
        <p:txBody>
          <a:bodyPr wrap="square" rtlCol="0">
            <a:spAutoFit/>
          </a:bodyPr>
          <a:lstStyle/>
          <a:p>
            <a:r>
              <a:rPr lang="en-US" altLang="zh-CN" b="1" dirty="0">
                <a:solidFill>
                  <a:srgbClr val="FF0000"/>
                </a:solidFill>
              </a:rPr>
              <a:t>(2)</a:t>
            </a:r>
            <a:r>
              <a:rPr lang="en-US" altLang="zh-CN" b="1" dirty="0">
                <a:solidFill>
                  <a:srgbClr val="FF0000"/>
                </a:solidFill>
                <a:sym typeface="+mn-ea"/>
              </a:rPr>
              <a:t>Speaker ID and Emotion Encoders</a:t>
            </a:r>
            <a:r>
              <a:rPr lang="en-US" altLang="zh-CN" dirty="0">
                <a:sym typeface="+mn-ea"/>
              </a:rPr>
              <a:t>演讲者ID和情感编码器</a:t>
            </a:r>
            <a:endParaRPr lang="en-US" altLang="zh-CN" dirty="0"/>
          </a:p>
          <a:p>
            <a:endParaRPr lang="en-US" altLang="zh-CN" b="1" dirty="0">
              <a:solidFill>
                <a:srgbClr val="FF0000"/>
              </a:solidFill>
            </a:endParaRPr>
          </a:p>
          <a:p>
            <a:pPr marL="342900" indent="-342900">
              <a:buAutoNum type="arabicPeriod"/>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946"/>
            <a:ext cx="10515600" cy="1325563"/>
          </a:xfrm>
        </p:spPr>
        <p:txBody>
          <a:bodyPr>
            <a:normAutofit/>
          </a:bodyPr>
          <a:lstStyle/>
          <a:p>
            <a:r>
              <a:rPr lang="en-US" altLang="zh-CN" sz="3600" dirty="0"/>
              <a:t>Multi-Modal Conditioned Gestures Synthesis Baseline</a:t>
            </a:r>
            <a:endParaRPr lang="zh-CN" altLang="en-US" sz="3600" dirty="0"/>
          </a:p>
        </p:txBody>
      </p:sp>
      <p:pic>
        <p:nvPicPr>
          <p:cNvPr id="5" name="图片 4"/>
          <p:cNvPicPr>
            <a:picLocks noChangeAspect="1"/>
          </p:cNvPicPr>
          <p:nvPr/>
        </p:nvPicPr>
        <p:blipFill>
          <a:blip r:embed="rId1"/>
          <a:stretch>
            <a:fillRect/>
          </a:stretch>
        </p:blipFill>
        <p:spPr>
          <a:xfrm>
            <a:off x="819366" y="1016781"/>
            <a:ext cx="6740640" cy="2686408"/>
          </a:xfrm>
          <a:prstGeom prst="rect">
            <a:avLst/>
          </a:prstGeom>
        </p:spPr>
      </p:pic>
      <p:sp>
        <p:nvSpPr>
          <p:cNvPr id="8" name="文本框 7"/>
          <p:cNvSpPr txBox="1"/>
          <p:nvPr/>
        </p:nvSpPr>
        <p:spPr>
          <a:xfrm>
            <a:off x="7780020" y="998855"/>
            <a:ext cx="4687570" cy="4079240"/>
          </a:xfrm>
          <a:prstGeom prst="rect">
            <a:avLst/>
          </a:prstGeom>
          <a:noFill/>
        </p:spPr>
        <p:txBody>
          <a:bodyPr wrap="square" rtlCol="0">
            <a:noAutofit/>
          </a:bodyPr>
          <a:lstStyle/>
          <a:p>
            <a:r>
              <a:rPr lang="en-US" altLang="zh-CN" dirty="0"/>
              <a:t>Architectures:</a:t>
            </a:r>
            <a:endParaRPr lang="en-US" altLang="zh-CN" dirty="0"/>
          </a:p>
          <a:p>
            <a:r>
              <a:rPr lang="en-US" altLang="zh-CN" b="1" dirty="0">
                <a:solidFill>
                  <a:srgbClr val="FF0000"/>
                </a:solidFill>
              </a:rPr>
              <a:t>Encoders:</a:t>
            </a:r>
            <a:endParaRPr lang="en-US" altLang="zh-CN" b="1" dirty="0">
              <a:solidFill>
                <a:srgbClr val="FF0000"/>
              </a:solidFill>
            </a:endParaRPr>
          </a:p>
          <a:p>
            <a:pPr marL="342900" indent="-342900">
              <a:buFont typeface="+mj-ea"/>
              <a:buAutoNum type="circleNumDbPlain"/>
            </a:pPr>
            <a:r>
              <a:rPr lang="en-US" altLang="zh-CN" dirty="0"/>
              <a:t>Text Encoder 文本编码器</a:t>
            </a:r>
            <a:endParaRPr lang="en-US" altLang="zh-CN" dirty="0"/>
          </a:p>
          <a:p>
            <a:pPr marL="342900" indent="-342900">
              <a:buFont typeface="+mj-ea"/>
              <a:buAutoNum type="circleNumDbPlain"/>
            </a:pPr>
            <a:r>
              <a:rPr lang="en-US" altLang="zh-CN" dirty="0"/>
              <a:t>Speaker ID and Emotion Encoders演讲者ID和情感编码器</a:t>
            </a:r>
            <a:endParaRPr lang="en-US" altLang="zh-CN" dirty="0"/>
          </a:p>
          <a:p>
            <a:pPr marL="342900" indent="-342900">
              <a:buFont typeface="+mj-ea"/>
              <a:buAutoNum type="circleNumDbPlain"/>
            </a:pPr>
            <a:r>
              <a:rPr lang="en-US" altLang="zh-CN" dirty="0"/>
              <a:t>Audio Encoder音频编码器</a:t>
            </a:r>
            <a:endParaRPr lang="en-US" altLang="zh-CN" dirty="0"/>
          </a:p>
          <a:p>
            <a:pPr marL="342900" indent="-342900">
              <a:buFont typeface="+mj-ea"/>
              <a:buAutoNum type="circleNumDbPlain"/>
            </a:pPr>
            <a:r>
              <a:rPr lang="en-US" altLang="zh-CN" dirty="0"/>
              <a:t>Facial Expression Encoder面部表情编码器</a:t>
            </a:r>
            <a:endParaRPr lang="en-US" altLang="zh-CN" dirty="0"/>
          </a:p>
          <a:p>
            <a:r>
              <a:rPr lang="en-US" altLang="zh-CN" b="1" dirty="0">
                <a:solidFill>
                  <a:srgbClr val="FF0000"/>
                </a:solidFill>
              </a:rPr>
              <a:t>Decoders:</a:t>
            </a:r>
            <a:endParaRPr lang="en-US" altLang="zh-CN" b="1" dirty="0">
              <a:solidFill>
                <a:srgbClr val="FF0000"/>
              </a:solidFill>
            </a:endParaRPr>
          </a:p>
          <a:p>
            <a:r>
              <a:rPr lang="en-US" altLang="zh-CN" dirty="0"/>
              <a:t>Body and Hands Decoders</a:t>
            </a:r>
            <a:r>
              <a:rPr lang="zh-CN" altLang="en-US" dirty="0"/>
              <a:t>身体手势解码器</a:t>
            </a:r>
            <a:endParaRPr lang="en-US" altLang="zh-CN" dirty="0"/>
          </a:p>
          <a:p>
            <a:r>
              <a:rPr lang="en-US" altLang="zh-CN" b="1" dirty="0">
                <a:solidFill>
                  <a:srgbClr val="FF0000"/>
                </a:solidFill>
              </a:rPr>
              <a:t>Loss Functions</a:t>
            </a:r>
            <a:endParaRPr lang="en-US" altLang="zh-CN" b="1" dirty="0">
              <a:solidFill>
                <a:srgbClr val="FF0000"/>
              </a:solidFill>
            </a:endParaRPr>
          </a:p>
          <a:p>
            <a:pPr marL="342900" indent="-342900">
              <a:buFont typeface="+mj-ea"/>
              <a:buAutoNum type="circleNumDbPlain"/>
            </a:pPr>
            <a:endParaRPr lang="zh-CN" altLang="en-US" dirty="0"/>
          </a:p>
        </p:txBody>
      </p:sp>
      <p:sp>
        <p:nvSpPr>
          <p:cNvPr id="9" name="文本框 8"/>
          <p:cNvSpPr txBox="1"/>
          <p:nvPr/>
        </p:nvSpPr>
        <p:spPr>
          <a:xfrm>
            <a:off x="528144" y="3886360"/>
            <a:ext cx="10901856" cy="922020"/>
          </a:xfrm>
          <a:prstGeom prst="rect">
            <a:avLst/>
          </a:prstGeom>
          <a:noFill/>
        </p:spPr>
        <p:txBody>
          <a:bodyPr wrap="square" rtlCol="0">
            <a:spAutoFit/>
          </a:bodyPr>
          <a:lstStyle/>
          <a:p>
            <a:r>
              <a:rPr lang="en-US" altLang="zh-CN" b="1" dirty="0">
                <a:solidFill>
                  <a:srgbClr val="FF0000"/>
                </a:solidFill>
                <a:sym typeface="+mn-ea"/>
              </a:rPr>
              <a:t>Facial Expression</a:t>
            </a:r>
            <a:r>
              <a:rPr lang="en-US" altLang="zh-CN" b="1" dirty="0">
                <a:solidFill>
                  <a:srgbClr val="FF0000"/>
                </a:solidFill>
              </a:rPr>
              <a:t> Encoders:</a:t>
            </a:r>
            <a:endParaRPr lang="en-US" altLang="zh-CN" b="1" dirty="0">
              <a:solidFill>
                <a:srgbClr val="FF0000"/>
              </a:solidFill>
            </a:endParaRPr>
          </a:p>
          <a:p>
            <a:pPr marL="342900" indent="-342900">
              <a:buAutoNum type="arabicPeriod"/>
            </a:pPr>
            <a:r>
              <a:rPr lang="en-US" altLang="zh-CN"/>
              <a:t>对于面部 blendshape weight 数据，采用了基于残差网络的一维 TCN 结构。最终网络的损失函数来自语义标注权重和动作重建损失的组合：</a:t>
            </a:r>
            <a:endParaRPr lang="en-US" altLang="zh-CN"/>
          </a:p>
        </p:txBody>
      </p:sp>
      <p:pic>
        <p:nvPicPr>
          <p:cNvPr id="4" name="图片 3"/>
          <p:cNvPicPr>
            <a:picLocks noChangeAspect="1"/>
          </p:cNvPicPr>
          <p:nvPr>
            <p:custDataLst>
              <p:tags r:id="rId2"/>
            </p:custDataLst>
          </p:nvPr>
        </p:nvPicPr>
        <p:blipFill>
          <a:blip r:embed="rId3"/>
          <a:stretch>
            <a:fillRect/>
          </a:stretch>
        </p:blipFill>
        <p:spPr>
          <a:xfrm>
            <a:off x="838200" y="4808220"/>
            <a:ext cx="4282440" cy="34290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972820" y="5758180"/>
            <a:ext cx="2948940" cy="861060"/>
          </a:xfrm>
          <a:prstGeom prst="rect">
            <a:avLst/>
          </a:prstGeom>
        </p:spPr>
      </p:pic>
      <p:sp>
        <p:nvSpPr>
          <p:cNvPr id="7" name="文本框 6"/>
          <p:cNvSpPr txBox="1"/>
          <p:nvPr/>
        </p:nvSpPr>
        <p:spPr>
          <a:xfrm>
            <a:off x="838200" y="5389880"/>
            <a:ext cx="10298430" cy="368300"/>
          </a:xfrm>
          <a:prstGeom prst="rect">
            <a:avLst/>
          </a:prstGeom>
          <a:noFill/>
        </p:spPr>
        <p:txBody>
          <a:bodyPr wrap="square" rtlCol="0" anchor="t">
            <a:spAutoFit/>
          </a:bodyPr>
          <a:p>
            <a:r>
              <a:rPr lang="zh-CN" altLang="en-US"/>
              <a:t>其中针对不同演讲者的数据，网络也采取了不同的对抗损失来辅助提升生成动作的多样性</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946"/>
            <a:ext cx="10515600" cy="1325563"/>
          </a:xfrm>
        </p:spPr>
        <p:txBody>
          <a:bodyPr>
            <a:normAutofit/>
          </a:bodyPr>
          <a:lstStyle/>
          <a:p>
            <a:r>
              <a:rPr lang="en-US" altLang="zh-CN" sz="3600" dirty="0"/>
              <a:t>Multi-Modal Conditioned Gestures Synthesis Baseline</a:t>
            </a:r>
            <a:br>
              <a:rPr lang="en-US" altLang="zh-CN" sz="3600" dirty="0"/>
            </a:br>
            <a:r>
              <a:rPr lang="zh-CN" altLang="en-US" sz="3600">
                <a:sym typeface="+mn-ea"/>
              </a:rPr>
              <a:t>过程</a:t>
            </a:r>
            <a:endParaRPr lang="zh-CN" altLang="en-US" sz="3600" dirty="0"/>
          </a:p>
        </p:txBody>
      </p:sp>
      <p:sp>
        <p:nvSpPr>
          <p:cNvPr id="7" name="文本框 6"/>
          <p:cNvSpPr txBox="1"/>
          <p:nvPr/>
        </p:nvSpPr>
        <p:spPr>
          <a:xfrm>
            <a:off x="3314065" y="2647315"/>
            <a:ext cx="2795270" cy="957580"/>
          </a:xfrm>
          <a:prstGeom prst="rect">
            <a:avLst/>
          </a:prstGeom>
          <a:noFill/>
        </p:spPr>
        <p:txBody>
          <a:bodyPr wrap="square" rtlCol="0" anchor="t">
            <a:noAutofit/>
          </a:bodyPr>
          <a:p>
            <a:r>
              <a:rPr lang="en-US" altLang="zh-CN"/>
              <a:t>2-</a:t>
            </a:r>
            <a:r>
              <a:rPr lang="zh-CN" altLang="en-US"/>
              <a:t>然后我们可以连接这些信息来更好地提取音频特征</a:t>
            </a:r>
            <a:endParaRPr lang="zh-CN" altLang="en-US"/>
          </a:p>
          <a:p>
            <a:endParaRPr lang="zh-CN" altLang="en-US"/>
          </a:p>
          <a:p>
            <a:endParaRPr lang="zh-CN" altLang="en-US"/>
          </a:p>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276225" y="1466215"/>
            <a:ext cx="1969770" cy="1166495"/>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3314065" y="1078865"/>
            <a:ext cx="2847975" cy="1436370"/>
          </a:xfrm>
          <a:prstGeom prst="rect">
            <a:avLst/>
          </a:prstGeom>
        </p:spPr>
      </p:pic>
      <p:sp>
        <p:nvSpPr>
          <p:cNvPr id="11" name="文本框 10"/>
          <p:cNvSpPr txBox="1"/>
          <p:nvPr/>
        </p:nvSpPr>
        <p:spPr>
          <a:xfrm>
            <a:off x="-69850" y="2678430"/>
            <a:ext cx="3298825" cy="668655"/>
          </a:xfrm>
          <a:prstGeom prst="rect">
            <a:avLst/>
          </a:prstGeom>
          <a:noFill/>
        </p:spPr>
        <p:txBody>
          <a:bodyPr wrap="square" rtlCol="0" anchor="t">
            <a:noAutofit/>
          </a:bodyPr>
          <a:p>
            <a:r>
              <a:rPr lang="en-US" altLang="zh-CN">
                <a:sym typeface="+mn-ea"/>
              </a:rPr>
              <a:t>1-</a:t>
            </a:r>
            <a:r>
              <a:rPr lang="zh-CN" altLang="en-US">
                <a:sym typeface="+mn-ea"/>
              </a:rPr>
              <a:t>网络首先对说话者</a:t>
            </a:r>
            <a:r>
              <a:rPr lang="en-US" altLang="zh-CN">
                <a:sym typeface="+mn-ea"/>
              </a:rPr>
              <a:t>id</a:t>
            </a:r>
            <a:r>
              <a:rPr lang="zh-CN" altLang="en-US">
                <a:sym typeface="+mn-ea"/>
              </a:rPr>
              <a:t>，情感标签和文本信息进行编码</a:t>
            </a:r>
            <a:endParaRPr lang="zh-CN" altLang="en-US">
              <a:sym typeface="+mn-ea"/>
            </a:endParaRPr>
          </a:p>
        </p:txBody>
      </p:sp>
      <p:pic>
        <p:nvPicPr>
          <p:cNvPr id="12" name="图片 11"/>
          <p:cNvPicPr>
            <a:picLocks noChangeAspect="1"/>
          </p:cNvPicPr>
          <p:nvPr>
            <p:custDataLst>
              <p:tags r:id="rId5"/>
            </p:custDataLst>
          </p:nvPr>
        </p:nvPicPr>
        <p:blipFill>
          <a:blip r:embed="rId6"/>
          <a:stretch>
            <a:fillRect/>
          </a:stretch>
        </p:blipFill>
        <p:spPr>
          <a:xfrm>
            <a:off x="6459220" y="972820"/>
            <a:ext cx="3174365" cy="1530985"/>
          </a:xfrm>
          <a:prstGeom prst="rect">
            <a:avLst/>
          </a:prstGeom>
        </p:spPr>
      </p:pic>
      <p:sp>
        <p:nvSpPr>
          <p:cNvPr id="13" name="文本框 12"/>
          <p:cNvSpPr txBox="1"/>
          <p:nvPr>
            <p:custDataLst>
              <p:tags r:id="rId7"/>
            </p:custDataLst>
          </p:nvPr>
        </p:nvSpPr>
        <p:spPr>
          <a:xfrm>
            <a:off x="6459220" y="2562860"/>
            <a:ext cx="3298825" cy="781685"/>
          </a:xfrm>
          <a:prstGeom prst="rect">
            <a:avLst/>
          </a:prstGeom>
          <a:noFill/>
        </p:spPr>
        <p:txBody>
          <a:bodyPr wrap="square" rtlCol="0" anchor="t">
            <a:noAutofit/>
          </a:bodyPr>
          <a:p>
            <a:r>
              <a:rPr lang="en-US" altLang="zh-CN">
                <a:sym typeface="+mn-ea"/>
              </a:rPr>
              <a:t>3-</a:t>
            </a:r>
            <a:r>
              <a:rPr lang="zh-CN">
                <a:sym typeface="+mn-ea"/>
              </a:rPr>
              <a:t>类似的</a:t>
            </a:r>
            <a:r>
              <a:rPr lang="en-US" altLang="zh-CN">
                <a:sym typeface="+mn-ea"/>
              </a:rPr>
              <a:t> </a:t>
            </a:r>
            <a:r>
              <a:rPr lang="zh-CN" altLang="en-US">
                <a:sym typeface="+mn-ea"/>
              </a:rPr>
              <a:t>音频特征将被连接起来来获取情感特征</a:t>
            </a:r>
            <a:endParaRPr lang="zh-CN" altLang="en-US">
              <a:sym typeface="+mn-ea"/>
            </a:endParaRPr>
          </a:p>
        </p:txBody>
      </p:sp>
      <p:pic>
        <p:nvPicPr>
          <p:cNvPr id="14" name="图片 13"/>
          <p:cNvPicPr>
            <a:picLocks noChangeAspect="1"/>
          </p:cNvPicPr>
          <p:nvPr>
            <p:custDataLst>
              <p:tags r:id="rId8"/>
            </p:custDataLst>
          </p:nvPr>
        </p:nvPicPr>
        <p:blipFill>
          <a:blip r:embed="rId9"/>
          <a:stretch>
            <a:fillRect/>
          </a:stretch>
        </p:blipFill>
        <p:spPr>
          <a:xfrm>
            <a:off x="9930765" y="867410"/>
            <a:ext cx="5143500" cy="1636395"/>
          </a:xfrm>
          <a:prstGeom prst="rect">
            <a:avLst/>
          </a:prstGeom>
        </p:spPr>
      </p:pic>
      <p:sp>
        <p:nvSpPr>
          <p:cNvPr id="15" name="文本框 14"/>
          <p:cNvSpPr txBox="1"/>
          <p:nvPr/>
        </p:nvSpPr>
        <p:spPr>
          <a:xfrm>
            <a:off x="9633585" y="2632710"/>
            <a:ext cx="5017770" cy="697230"/>
          </a:xfrm>
          <a:prstGeom prst="rect">
            <a:avLst/>
          </a:prstGeom>
          <a:noFill/>
        </p:spPr>
        <p:txBody>
          <a:bodyPr wrap="square" rtlCol="0" anchor="t">
            <a:noAutofit/>
          </a:bodyPr>
          <a:p>
            <a:r>
              <a:rPr lang="en-US" altLang="zh-CN">
                <a:sym typeface="+mn-ea"/>
              </a:rPr>
              <a:t>4-</a:t>
            </a:r>
            <a:r>
              <a:rPr lang="zh-CN" altLang="en-US">
                <a:sym typeface="+mn-ea"/>
              </a:rPr>
              <a:t>这些特征会连接种子姿势，用于计算这一帧的最终结果</a:t>
            </a:r>
            <a:endParaRPr lang="zh-CN" altLang="en-US">
              <a:sym typeface="+mn-ea"/>
            </a:endParaRPr>
          </a:p>
        </p:txBody>
      </p:sp>
      <p:sp>
        <p:nvSpPr>
          <p:cNvPr id="16" name="文本框 15"/>
          <p:cNvSpPr txBox="1"/>
          <p:nvPr>
            <p:custDataLst>
              <p:tags r:id="rId10"/>
            </p:custDataLst>
          </p:nvPr>
        </p:nvSpPr>
        <p:spPr>
          <a:xfrm>
            <a:off x="160655" y="5683250"/>
            <a:ext cx="5017770" cy="697230"/>
          </a:xfrm>
          <a:prstGeom prst="rect">
            <a:avLst/>
          </a:prstGeom>
          <a:noFill/>
        </p:spPr>
        <p:txBody>
          <a:bodyPr wrap="square" rtlCol="0" anchor="t">
            <a:noAutofit/>
          </a:bodyPr>
          <a:p>
            <a:r>
              <a:rPr lang="en-US" altLang="zh-CN">
                <a:sym typeface="+mn-ea"/>
              </a:rPr>
              <a:t>5-</a:t>
            </a:r>
            <a:r>
              <a:rPr lang="zh-CN" altLang="en-US">
                <a:sym typeface="+mn-ea"/>
              </a:rPr>
              <a:t>我们将这些特征提供给级联</a:t>
            </a:r>
            <a:r>
              <a:rPr lang="en-US" altLang="zh-CN">
                <a:sym typeface="+mn-ea"/>
              </a:rPr>
              <a:t>lstm</a:t>
            </a:r>
            <a:r>
              <a:rPr lang="zh-CN" altLang="en-US">
                <a:sym typeface="+mn-ea"/>
              </a:rPr>
              <a:t>解码器，来解析身体信息和手指信息</a:t>
            </a:r>
            <a:endParaRPr lang="zh-CN" altLang="en-US">
              <a:sym typeface="+mn-ea"/>
            </a:endParaRPr>
          </a:p>
        </p:txBody>
      </p:sp>
      <p:pic>
        <p:nvPicPr>
          <p:cNvPr id="4" name="图片 3"/>
          <p:cNvPicPr>
            <a:picLocks noChangeAspect="1"/>
          </p:cNvPicPr>
          <p:nvPr>
            <p:custDataLst>
              <p:tags r:id="rId11"/>
            </p:custDataLst>
          </p:nvPr>
        </p:nvPicPr>
        <p:blipFill>
          <a:blip r:embed="rId12"/>
          <a:stretch>
            <a:fillRect/>
          </a:stretch>
        </p:blipFill>
        <p:spPr>
          <a:xfrm>
            <a:off x="32385" y="3604895"/>
            <a:ext cx="7016115" cy="1988185"/>
          </a:xfrm>
          <a:prstGeom prst="rect">
            <a:avLst/>
          </a:prstGeom>
        </p:spPr>
      </p:pic>
      <p:pic>
        <p:nvPicPr>
          <p:cNvPr id="5" name="图片 4"/>
          <p:cNvPicPr>
            <a:picLocks noChangeAspect="1"/>
          </p:cNvPicPr>
          <p:nvPr>
            <p:custDataLst>
              <p:tags r:id="rId13"/>
            </p:custDataLst>
          </p:nvPr>
        </p:nvPicPr>
        <p:blipFill>
          <a:blip r:embed="rId14"/>
          <a:stretch>
            <a:fillRect/>
          </a:stretch>
        </p:blipFill>
        <p:spPr>
          <a:xfrm>
            <a:off x="7353935" y="3568065"/>
            <a:ext cx="8313420" cy="2712720"/>
          </a:xfrm>
          <a:prstGeom prst="rect">
            <a:avLst/>
          </a:prstGeom>
        </p:spPr>
      </p:pic>
      <p:pic>
        <p:nvPicPr>
          <p:cNvPr id="6" name="图片 5"/>
          <p:cNvPicPr>
            <a:picLocks noChangeAspect="1"/>
          </p:cNvPicPr>
          <p:nvPr>
            <p:custDataLst>
              <p:tags r:id="rId15"/>
            </p:custDataLst>
          </p:nvPr>
        </p:nvPicPr>
        <p:blipFill>
          <a:blip r:embed="rId16"/>
          <a:stretch>
            <a:fillRect/>
          </a:stretch>
        </p:blipFill>
        <p:spPr>
          <a:xfrm>
            <a:off x="7353935" y="6384925"/>
            <a:ext cx="8313420" cy="31927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New</a:t>
            </a:r>
            <a:r>
              <a:rPr lang="zh-CN" altLang="en-US" sz="3600" dirty="0"/>
              <a:t> </a:t>
            </a:r>
            <a:r>
              <a:rPr lang="en-US" altLang="zh-CN" sz="3600" dirty="0"/>
              <a:t>words</a:t>
            </a:r>
            <a:endParaRPr lang="zh-CN" altLang="en-US" sz="3600" dirty="0"/>
          </a:p>
        </p:txBody>
      </p:sp>
      <p:sp>
        <p:nvSpPr>
          <p:cNvPr id="3" name="内容占位符 2"/>
          <p:cNvSpPr>
            <a:spLocks noGrp="1"/>
          </p:cNvSpPr>
          <p:nvPr>
            <p:ph idx="1"/>
          </p:nvPr>
        </p:nvSpPr>
        <p:spPr/>
        <p:txBody>
          <a:bodyPr/>
          <a:lstStyle/>
          <a:p>
            <a:r>
              <a:rPr lang="en-US" altLang="zh-CN" sz="1800" b="1" dirty="0">
                <a:solidFill>
                  <a:srgbClr val="FF0000"/>
                </a:solidFill>
              </a:rPr>
              <a:t>Conversational</a:t>
            </a:r>
            <a:r>
              <a:rPr lang="en-US" altLang="zh-CN" sz="1800" dirty="0"/>
              <a:t>: adj. </a:t>
            </a:r>
            <a:r>
              <a:rPr lang="zh-CN" altLang="en-US" sz="1800" dirty="0"/>
              <a:t>（谈话的风格、用语等）会话式的，口语的；谈话的，会话的</a:t>
            </a:r>
            <a:endParaRPr lang="en-US" altLang="zh-CN" sz="1800" dirty="0"/>
          </a:p>
          <a:p>
            <a:r>
              <a:rPr lang="en-US" altLang="zh-CN" sz="1800" b="1" dirty="0">
                <a:solidFill>
                  <a:srgbClr val="FF0000"/>
                </a:solidFill>
              </a:rPr>
              <a:t>Annotation</a:t>
            </a:r>
            <a:r>
              <a:rPr lang="en-US" altLang="zh-CN" sz="1800" dirty="0"/>
              <a:t>: n. </a:t>
            </a:r>
            <a:r>
              <a:rPr lang="zh-CN" altLang="en-US" sz="1800" dirty="0"/>
              <a:t>注释</a:t>
            </a:r>
            <a:endParaRPr lang="en-US" altLang="zh-CN" sz="1800" dirty="0"/>
          </a:p>
          <a:p>
            <a:r>
              <a:rPr lang="en-US" altLang="zh-CN" sz="1800" b="1" dirty="0">
                <a:solidFill>
                  <a:srgbClr val="FF0000"/>
                </a:solidFill>
              </a:rPr>
              <a:t>Recall: </a:t>
            </a:r>
            <a:r>
              <a:rPr lang="zh-CN" altLang="en-US" sz="1800" b="1" dirty="0">
                <a:solidFill>
                  <a:srgbClr val="FF0000"/>
                </a:solidFill>
              </a:rPr>
              <a:t> </a:t>
            </a:r>
            <a:r>
              <a:rPr lang="en-US" altLang="zh-CN" sz="1800" dirty="0"/>
              <a:t>v.</a:t>
            </a:r>
            <a:r>
              <a:rPr lang="zh-CN" altLang="en-US" sz="1800" dirty="0"/>
              <a:t>记起，回想起；使想起，使想到；召回，叫回（某人） </a:t>
            </a:r>
            <a:r>
              <a:rPr lang="en-US" altLang="zh-CN" sz="1800" dirty="0"/>
              <a:t>n.</a:t>
            </a:r>
            <a:r>
              <a:rPr lang="zh-CN" altLang="en-US" sz="1800" dirty="0"/>
              <a:t>记忆力，记性；召回；检索率</a:t>
            </a:r>
            <a:endParaRPr lang="en-US" altLang="zh-CN" sz="1800" dirty="0"/>
          </a:p>
          <a:p>
            <a:r>
              <a:rPr lang="en-US" altLang="zh-CN" sz="1800" dirty="0"/>
              <a:t>Disentanglement:  n.</a:t>
            </a:r>
            <a:r>
              <a:rPr lang="zh-CN" altLang="en-US" sz="1800" dirty="0"/>
              <a:t>解开纠结，解纠缠</a:t>
            </a:r>
            <a:endParaRPr lang="en-US" altLang="zh-CN" sz="1800" dirty="0"/>
          </a:p>
          <a:p>
            <a:r>
              <a:rPr lang="en-US" altLang="zh-CN" sz="1800" b="1" dirty="0" err="1">
                <a:solidFill>
                  <a:srgbClr val="FF0000"/>
                </a:solidFill>
              </a:rPr>
              <a:t>Elecit</a:t>
            </a:r>
            <a:r>
              <a:rPr lang="en-US" altLang="zh-CN" sz="1800" dirty="0"/>
              <a:t>:  v.</a:t>
            </a:r>
            <a:r>
              <a:rPr lang="zh-CN" altLang="en-US" sz="1800" dirty="0"/>
              <a:t>引出，得到；</a:t>
            </a:r>
            <a:endParaRPr lang="en-US" altLang="zh-CN" sz="1800" dirty="0"/>
          </a:p>
          <a:p>
            <a:r>
              <a:rPr lang="en-US" altLang="zh-CN" sz="1800" b="1" dirty="0">
                <a:solidFill>
                  <a:srgbClr val="FF0000"/>
                </a:solidFill>
              </a:rPr>
              <a:t>Proofread</a:t>
            </a:r>
            <a:r>
              <a:rPr lang="en-US" altLang="zh-CN" sz="1800" dirty="0"/>
              <a:t>:  v.</a:t>
            </a:r>
            <a:r>
              <a:rPr lang="zh-CN" altLang="en-US" sz="1800" dirty="0"/>
              <a:t>校对</a:t>
            </a:r>
            <a:endParaRPr lang="en-US" altLang="zh-CN" sz="1800" dirty="0"/>
          </a:p>
          <a:p>
            <a:r>
              <a:rPr lang="en-US" altLang="zh-CN" sz="1800" b="1" dirty="0">
                <a:solidFill>
                  <a:srgbClr val="FF0000"/>
                </a:solidFill>
              </a:rPr>
              <a:t>Confounded</a:t>
            </a:r>
            <a:r>
              <a:rPr lang="en-US" altLang="zh-CN" sz="1800" dirty="0"/>
              <a:t>: adj. </a:t>
            </a:r>
            <a:r>
              <a:rPr lang="zh-CN" altLang="en-US" sz="1800" dirty="0"/>
              <a:t>困惑的，糊涂的 </a:t>
            </a:r>
            <a:r>
              <a:rPr lang="en-US" altLang="zh-CN" sz="1800" dirty="0"/>
              <a:t>v.</a:t>
            </a:r>
            <a:r>
              <a:rPr lang="zh-CN" altLang="en-US" sz="1800" dirty="0"/>
              <a:t>使混淆（过去分词）</a:t>
            </a:r>
            <a:r>
              <a:rPr lang="en-US" altLang="zh-CN" sz="1800" dirty="0"/>
              <a:t> </a:t>
            </a:r>
            <a:endParaRPr lang="en-US" altLang="zh-CN" sz="1800" dirty="0"/>
          </a:p>
          <a:p>
            <a:r>
              <a:rPr lang="en-US" altLang="zh-CN" sz="1800" dirty="0"/>
              <a:t>Lexical: adj. </a:t>
            </a:r>
            <a:r>
              <a:rPr lang="zh-CN" altLang="en-US" sz="1800" dirty="0"/>
              <a:t>词汇的</a:t>
            </a:r>
            <a:endParaRPr lang="en-US" altLang="zh-CN" sz="1800" dirty="0"/>
          </a:p>
          <a:p>
            <a:endParaRPr lang="zh-CN" altLang="en-US" sz="1800"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评估语义相关性（</a:t>
            </a:r>
            <a:r>
              <a:rPr lang="en-US" altLang="zh-CN"/>
              <a:t>SRGR</a:t>
            </a:r>
            <a:r>
              <a:rPr lang="zh-CN" altLang="en-US"/>
              <a:t>）</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Introduction</a:t>
            </a:r>
            <a:endParaRPr lang="zh-CN" altLang="en-US" sz="3600" dirty="0"/>
          </a:p>
        </p:txBody>
      </p:sp>
      <p:sp>
        <p:nvSpPr>
          <p:cNvPr id="3" name="内容占位符 2"/>
          <p:cNvSpPr>
            <a:spLocks noGrp="1"/>
          </p:cNvSpPr>
          <p:nvPr>
            <p:ph idx="1"/>
          </p:nvPr>
        </p:nvSpPr>
        <p:spPr>
          <a:xfrm>
            <a:off x="203200" y="1837055"/>
            <a:ext cx="12000230" cy="4351655"/>
          </a:xfrm>
        </p:spPr>
        <p:txBody>
          <a:bodyPr>
            <a:normAutofit lnSpcReduction="20000"/>
          </a:bodyPr>
          <a:lstStyle/>
          <a:p>
            <a:pPr marL="0" lvl="1"/>
            <a:r>
              <a:rPr lang="en-US" altLang="zh-CN" sz="2000" dirty="0"/>
              <a:t>The</a:t>
            </a:r>
            <a:r>
              <a:rPr lang="en-US" altLang="zh-CN" dirty="0"/>
              <a:t> </a:t>
            </a:r>
            <a:r>
              <a:rPr lang="en-US" altLang="zh-CN" sz="2000" dirty="0"/>
              <a:t>design of gesture synthesis models should consider:</a:t>
            </a:r>
            <a:r>
              <a:rPr lang="en-US" altLang="zh-CN" sz="2000" dirty="0">
                <a:sym typeface="+mn-ea"/>
              </a:rPr>
              <a:t>手势合成模型的设计应该考虑:</a:t>
            </a:r>
            <a:endParaRPr lang="en-US" altLang="zh-CN" sz="2000" dirty="0"/>
          </a:p>
          <a:p>
            <a:pPr lvl="1"/>
            <a:r>
              <a:rPr lang="en-US" altLang="zh-CN" sz="1600" dirty="0"/>
              <a:t>Speech, facial expressions, emotions, speaker identity and semantic meaning of gestures.</a:t>
            </a:r>
            <a:endParaRPr lang="en-US" altLang="zh-CN" sz="1600" dirty="0"/>
          </a:p>
          <a:p>
            <a:pPr lvl="1"/>
            <a:r>
              <a:rPr lang="en-US" altLang="zh-CN" sz="1600" dirty="0"/>
              <a:t>语音、面部表情、情感、说话人身份和手势语义</a:t>
            </a:r>
            <a:endParaRPr lang="en-US" altLang="zh-CN" sz="1600" dirty="0"/>
          </a:p>
          <a:p>
            <a:pPr marL="457200" lvl="1" indent="0">
              <a:buNone/>
            </a:pPr>
            <a:endParaRPr lang="en-US" altLang="zh-CN" sz="1600" dirty="0"/>
          </a:p>
          <a:p>
            <a:r>
              <a:rPr lang="en-US" altLang="zh-CN" sz="2000" dirty="0"/>
              <a:t>Synthesizing realistic, vivid, human-like conversational gestures is still unsolved and challenging for several reasons.由于</a:t>
            </a:r>
            <a:r>
              <a:rPr lang="zh-CN" altLang="en-US" sz="2000" dirty="0"/>
              <a:t>以下</a:t>
            </a:r>
            <a:r>
              <a:rPr lang="en-US" altLang="zh-CN" sz="2000" dirty="0"/>
              <a:t>几个原因，合成逼真、生动、类似人类的对话手势仍然没有解决，而且具有挑战性。</a:t>
            </a:r>
            <a:endParaRPr lang="en-US" altLang="zh-CN" sz="2000" dirty="0"/>
          </a:p>
          <a:p>
            <a:pPr lvl="1"/>
            <a:r>
              <a:rPr lang="en-US" altLang="zh-CN" sz="1600" dirty="0"/>
              <a:t>Quality and scale of the dataset;数据集的质量和规模;</a:t>
            </a:r>
            <a:endParaRPr lang="en-US" altLang="zh-CN" sz="1600" dirty="0"/>
          </a:p>
          <a:p>
            <a:pPr lvl="1"/>
            <a:r>
              <a:rPr lang="en-US" altLang="zh-CN" sz="1600" dirty="0"/>
              <a:t>Rich and paired multi-modal data;丰富的、成对的多模态数据(multi-modal data </a:t>
            </a:r>
            <a:r>
              <a:rPr lang="en-US" altLang="zh-CN" sz="1600" dirty="0" err="1"/>
              <a:t>definition:</a:t>
            </a:r>
            <a:r>
              <a:rPr lang="en-US" altLang="zh-CN" sz="1200" dirty="0" err="1">
                <a:hlinkClick r:id="rId1"/>
              </a:rPr>
              <a:t>What</a:t>
            </a:r>
            <a:r>
              <a:rPr lang="en-US" altLang="zh-CN" sz="1200" dirty="0">
                <a:hlinkClick r:id="rId1"/>
              </a:rPr>
              <a:t> is Multimodal Deep Learning and What are the Applications? | </a:t>
            </a:r>
            <a:r>
              <a:rPr lang="en-US" altLang="zh-CN" sz="1200" dirty="0" err="1">
                <a:hlinkClick r:id="rId1"/>
              </a:rPr>
              <a:t>Jina</a:t>
            </a:r>
            <a:r>
              <a:rPr lang="en-US" altLang="zh-CN" sz="1200" dirty="0">
                <a:hlinkClick r:id="rId1"/>
              </a:rPr>
              <a:t> AI: Multimodal AI from the community, for everyone</a:t>
            </a:r>
            <a:r>
              <a:rPr lang="en-US" altLang="zh-CN" sz="1600" dirty="0"/>
              <a:t>)</a:t>
            </a:r>
            <a:endParaRPr lang="en-US" altLang="zh-CN" sz="1600" dirty="0"/>
          </a:p>
          <a:p>
            <a:pPr marL="457200" lvl="1" indent="0">
              <a:buNone/>
            </a:pPr>
            <a:r>
              <a:rPr lang="en-US" altLang="zh-CN" sz="1600" dirty="0">
                <a:solidFill>
                  <a:schemeClr val="accent1">
                    <a:lumMod val="60000"/>
                    <a:lumOff val="40000"/>
                  </a:schemeClr>
                </a:solidFill>
              </a:rPr>
              <a:t>[什么是多模态机器学习？_单模态和多模态什么意思_计算机视觉life的博客-CSDN博客](https://blog.csdn.net/electech6/article/details/85142769)</a:t>
            </a:r>
            <a:endParaRPr lang="en-US" altLang="zh-CN" sz="1600" dirty="0">
              <a:solidFill>
                <a:schemeClr val="accent1">
                  <a:lumMod val="60000"/>
                  <a:lumOff val="40000"/>
                </a:schemeClr>
              </a:solidFill>
            </a:endParaRPr>
          </a:p>
          <a:p>
            <a:pPr lvl="1"/>
            <a:r>
              <a:rPr lang="en-US" altLang="zh-CN" sz="1600" dirty="0"/>
              <a:t>Speaker style disentanglement;</a:t>
            </a:r>
            <a:r>
              <a:rPr lang="zh-CN" altLang="en-US" sz="1600" dirty="0"/>
              <a:t>演讲者</a:t>
            </a:r>
            <a:r>
              <a:rPr lang="en-US" altLang="zh-CN" sz="1600" dirty="0"/>
              <a:t>风格解缠;</a:t>
            </a:r>
            <a:endParaRPr lang="en-US" altLang="zh-CN" sz="1600" dirty="0"/>
          </a:p>
          <a:p>
            <a:pPr lvl="1"/>
            <a:r>
              <a:rPr lang="en-US" altLang="zh-CN" sz="1600" dirty="0"/>
              <a:t>Emotion annotation;情感注释</a:t>
            </a:r>
            <a:endParaRPr lang="en-US" altLang="zh-CN" sz="1600" dirty="0"/>
          </a:p>
          <a:p>
            <a:pPr lvl="1"/>
            <a:r>
              <a:rPr lang="en-US" altLang="zh-CN" sz="1600" dirty="0"/>
              <a:t>Semantic relevance;语义相关性;</a:t>
            </a:r>
            <a:endParaRPr lang="en-US" altLang="zh-CN" sz="1600" dirty="0"/>
          </a:p>
          <a:p>
            <a:pPr marL="457200" lvl="1" indent="0">
              <a:buNone/>
            </a:pPr>
            <a:endParaRPr lang="en-US" altLang="zh-CN" sz="1600" dirty="0"/>
          </a:p>
          <a:p>
            <a:r>
              <a:rPr lang="en-US" altLang="zh-CN" sz="2000" dirty="0"/>
              <a:t>BEAT (</a:t>
            </a:r>
            <a:r>
              <a:rPr lang="en-US" altLang="zh-CN" sz="2000" b="1" dirty="0">
                <a:solidFill>
                  <a:srgbClr val="000000"/>
                </a:solidFill>
                <a:effectLst/>
                <a:latin typeface="CMBX9"/>
              </a:rPr>
              <a:t>B</a:t>
            </a:r>
            <a:r>
              <a:rPr lang="en-US" altLang="zh-CN" sz="2000" dirty="0">
                <a:solidFill>
                  <a:srgbClr val="000000"/>
                </a:solidFill>
                <a:effectLst/>
                <a:latin typeface="CMR9"/>
              </a:rPr>
              <a:t>ody-</a:t>
            </a:r>
            <a:r>
              <a:rPr lang="en-US" altLang="zh-CN" sz="2000" b="1" dirty="0">
                <a:solidFill>
                  <a:srgbClr val="000000"/>
                </a:solidFill>
                <a:effectLst/>
                <a:latin typeface="CMBX9"/>
              </a:rPr>
              <a:t>E</a:t>
            </a:r>
            <a:r>
              <a:rPr lang="en-US" altLang="zh-CN" sz="2000" dirty="0">
                <a:solidFill>
                  <a:srgbClr val="000000"/>
                </a:solidFill>
                <a:effectLst/>
                <a:latin typeface="CMR9"/>
              </a:rPr>
              <a:t>xpression-</a:t>
            </a:r>
            <a:r>
              <a:rPr lang="en-US" altLang="zh-CN" sz="2000" b="1" dirty="0">
                <a:solidFill>
                  <a:srgbClr val="000000"/>
                </a:solidFill>
                <a:effectLst/>
                <a:latin typeface="CMBX9"/>
              </a:rPr>
              <a:t>A</a:t>
            </a:r>
            <a:r>
              <a:rPr lang="en-US" altLang="zh-CN" sz="2000" dirty="0">
                <a:solidFill>
                  <a:srgbClr val="000000"/>
                </a:solidFill>
                <a:effectLst/>
                <a:latin typeface="CMR9"/>
              </a:rPr>
              <a:t>udio-</a:t>
            </a:r>
            <a:r>
              <a:rPr lang="en-US" altLang="zh-CN" sz="2000" b="1" dirty="0">
                <a:solidFill>
                  <a:srgbClr val="000000"/>
                </a:solidFill>
                <a:effectLst/>
                <a:latin typeface="CMBX9"/>
              </a:rPr>
              <a:t>T</a:t>
            </a:r>
            <a:r>
              <a:rPr lang="en-US" altLang="zh-CN" sz="2000" dirty="0">
                <a:solidFill>
                  <a:srgbClr val="000000"/>
                </a:solidFill>
                <a:effectLst/>
                <a:latin typeface="CMR9"/>
              </a:rPr>
              <a:t>ext dataset</a:t>
            </a:r>
            <a:r>
              <a:rPr lang="en-US" altLang="zh-CN" sz="2000" dirty="0"/>
              <a:t>) Dataset</a:t>
            </a:r>
            <a:endParaRPr lang="zh-CN" altLang="en-US" sz="1600" dirty="0"/>
          </a:p>
        </p:txBody>
      </p:sp>
      <p:pic>
        <p:nvPicPr>
          <p:cNvPr id="5" name="图片 4"/>
          <p:cNvPicPr>
            <a:picLocks noChangeAspect="1"/>
          </p:cNvPicPr>
          <p:nvPr/>
        </p:nvPicPr>
        <p:blipFill>
          <a:blip r:embed="rId2"/>
          <a:stretch>
            <a:fillRect/>
          </a:stretch>
        </p:blipFill>
        <p:spPr>
          <a:xfrm>
            <a:off x="6645841" y="4694061"/>
            <a:ext cx="5557656" cy="21639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Introduction</a:t>
            </a:r>
            <a:endParaRPr lang="zh-CN" altLang="en-US" sz="3600" dirty="0"/>
          </a:p>
        </p:txBody>
      </p:sp>
      <p:sp>
        <p:nvSpPr>
          <p:cNvPr id="3" name="内容占位符 2"/>
          <p:cNvSpPr>
            <a:spLocks noGrp="1"/>
          </p:cNvSpPr>
          <p:nvPr>
            <p:ph idx="1"/>
          </p:nvPr>
        </p:nvSpPr>
        <p:spPr/>
        <p:txBody>
          <a:bodyPr>
            <a:normAutofit lnSpcReduction="10000"/>
          </a:bodyPr>
          <a:lstStyle/>
          <a:p>
            <a:r>
              <a:rPr lang="en-US" altLang="zh-CN" sz="2400" b="1" dirty="0">
                <a:latin typeface="Arial" panose="020B0604020202020204" pitchFamily="34" charset="0"/>
                <a:ea typeface="微软雅黑" panose="020B0503020204020204" charset="-122"/>
                <a:cs typeface="Arial" panose="020B0604020202020204" pitchFamily="34" charset="0"/>
              </a:rPr>
              <a:t>What are proposed in this paper:</a:t>
            </a:r>
            <a:endParaRPr lang="en-US" altLang="zh-CN" sz="2400" b="1" dirty="0">
              <a:latin typeface="Arial" panose="020B0604020202020204" pitchFamily="34" charset="0"/>
              <a:ea typeface="微软雅黑" panose="020B0503020204020204" charset="-122"/>
              <a:cs typeface="Arial" panose="020B0604020202020204" pitchFamily="34" charset="0"/>
            </a:endParaRPr>
          </a:p>
          <a:p>
            <a:pPr lvl="1"/>
            <a:r>
              <a:rPr lang="en-US" altLang="zh-CN" sz="2000" b="1" dirty="0">
                <a:latin typeface="Arial" panose="020B0604020202020204" pitchFamily="34" charset="0"/>
                <a:ea typeface="微软雅黑" panose="020B0503020204020204" charset="-122"/>
                <a:cs typeface="Arial" panose="020B0604020202020204" pitchFamily="34" charset="0"/>
              </a:rPr>
              <a:t>(1) BEAT dataset;</a:t>
            </a:r>
            <a:endParaRPr lang="en-US" altLang="zh-CN" sz="2000" b="1" dirty="0">
              <a:latin typeface="Arial" panose="020B0604020202020204" pitchFamily="34" charset="0"/>
              <a:ea typeface="微软雅黑" panose="020B0503020204020204" charset="-122"/>
              <a:cs typeface="Arial" panose="020B0604020202020204" pitchFamily="34" charset="0"/>
            </a:endParaRPr>
          </a:p>
          <a:p>
            <a:pPr lvl="1"/>
            <a:r>
              <a:rPr lang="en-US" altLang="zh-CN" sz="2000" b="1" dirty="0">
                <a:latin typeface="Arial" panose="020B0604020202020204" pitchFamily="34" charset="0"/>
                <a:ea typeface="微软雅黑" panose="020B0503020204020204" charset="-122"/>
                <a:cs typeface="Arial" panose="020B0604020202020204" pitchFamily="34" charset="0"/>
              </a:rPr>
              <a:t>(2) A baseline neural network architecture: </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Cascaded Motion Network(</a:t>
            </a:r>
            <a:r>
              <a:rPr lang="en-US" altLang="zh-CN" sz="2000" b="1" dirty="0" err="1">
                <a:solidFill>
                  <a:srgbClr val="000000"/>
                </a:solidFill>
                <a:latin typeface="Arial" panose="020B0604020202020204" pitchFamily="34" charset="0"/>
                <a:ea typeface="微软雅黑" panose="020B0503020204020204" charset="-122"/>
                <a:cs typeface="Arial" panose="020B0604020202020204" pitchFamily="34" charset="0"/>
              </a:rPr>
              <a:t>CaMN</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),基线神经网络架构:级联运动网络(CaMN)</a:t>
            </a:r>
            <a:endPar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endParaRPr>
          </a:p>
          <a:p>
            <a:pPr lvl="1"/>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 </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which learns synthesizing body and hand gestures by inputting all six modalities(facial </a:t>
            </a:r>
            <a:r>
              <a:rPr lang="en-US" altLang="zh-CN" sz="2000" dirty="0" err="1">
                <a:solidFill>
                  <a:srgbClr val="000000"/>
                </a:solidFill>
                <a:latin typeface="Arial" panose="020B0604020202020204" pitchFamily="34" charset="0"/>
                <a:ea typeface="微软雅黑" panose="020B0503020204020204" charset="-122"/>
                <a:cs typeface="Arial" panose="020B0604020202020204" pitchFamily="34" charset="0"/>
              </a:rPr>
              <a:t>blendweight</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 emotions, semantics, audio, text, speaker identity).</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pPr lvl="2"/>
            <a:r>
              <a:rPr lang="en-US" altLang="zh-CN" sz="1600" dirty="0">
                <a:solidFill>
                  <a:srgbClr val="000000"/>
                </a:solidFill>
                <a:latin typeface="Arial" panose="020B0604020202020204" pitchFamily="34" charset="0"/>
                <a:ea typeface="微软雅黑" panose="020B0503020204020204" charset="-122"/>
                <a:cs typeface="Arial" panose="020B0604020202020204" pitchFamily="34" charset="0"/>
              </a:rPr>
              <a:t>This model consists of cascaded encoders and decoders for enhancing the contribution of audio and facial modalities.它通过输入所有六种模式(bs、情绪、语义、音频、文本、说话人身份)来学习合成身体和手势。 该模型由级联编码器和解码器组成，用于增强音频和面部模式的贡献。</a:t>
            </a:r>
            <a:endParaRPr lang="en-US" altLang="zh-CN" sz="1600" dirty="0">
              <a:solidFill>
                <a:srgbClr val="000000"/>
              </a:solidFill>
              <a:latin typeface="Arial" panose="020B0604020202020204" pitchFamily="34" charset="0"/>
              <a:ea typeface="微软雅黑" panose="020B0503020204020204" charset="-122"/>
              <a:cs typeface="Arial" panose="020B0604020202020204" pitchFamily="34" charset="0"/>
            </a:endParaRPr>
          </a:p>
          <a:p>
            <a:pPr lvl="1"/>
            <a:r>
              <a:rPr lang="en-US" altLang="zh-CN" sz="2000" dirty="0">
                <a:latin typeface="Arial" panose="020B0604020202020204" pitchFamily="34" charset="0"/>
                <a:ea typeface="微软雅黑" panose="020B0503020204020204" charset="-122"/>
                <a:cs typeface="Arial" panose="020B0604020202020204" pitchFamily="34" charset="0"/>
              </a:rPr>
              <a:t>(3)</a:t>
            </a:r>
            <a:r>
              <a:rPr lang="en-US" altLang="zh-CN" sz="2000" b="1" dirty="0">
                <a:solidFill>
                  <a:srgbClr val="000000"/>
                </a:solidFill>
                <a:latin typeface="Arial" panose="020B0604020202020204" pitchFamily="34" charset="0"/>
                <a:ea typeface="微软雅黑" panose="020B0503020204020204" charset="-122"/>
                <a:cs typeface="Arial" panose="020B0604020202020204" pitchFamily="34" charset="0"/>
              </a:rPr>
              <a:t> Semantic Relevance Gesture Recall(SRGR) : </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which aims to evaluate the semantic relevancy as well as the human preference for conversational gestures, which weights Probability of Correct </a:t>
            </a:r>
            <a:r>
              <a:rPr lang="en-US" altLang="zh-CN" sz="2000" dirty="0" err="1">
                <a:solidFill>
                  <a:srgbClr val="000000"/>
                </a:solidFill>
                <a:latin typeface="Arial" panose="020B0604020202020204" pitchFamily="34" charset="0"/>
                <a:ea typeface="微软雅黑" panose="020B0503020204020204" charset="-122"/>
                <a:cs typeface="Arial" panose="020B0604020202020204" pitchFamily="34" charset="0"/>
              </a:rPr>
              <a:t>Keypoint</a:t>
            </a:r>
            <a:r>
              <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rPr>
              <a:t>(PCK) based on semantic scores of the ground truth data.</a:t>
            </a:r>
            <a:endParaRPr lang="en-US" altLang="zh-CN" sz="2000" dirty="0">
              <a:solidFill>
                <a:srgbClr val="000000"/>
              </a:solidFill>
              <a:latin typeface="Arial" panose="020B0604020202020204" pitchFamily="34" charset="0"/>
              <a:ea typeface="微软雅黑" panose="020B0503020204020204" charset="-122"/>
              <a:cs typeface="Arial" panose="020B0604020202020204" pitchFamily="34" charset="0"/>
            </a:endParaRPr>
          </a:p>
          <a:p>
            <a:pPr marL="457200" lvl="1" indent="0">
              <a:buNone/>
            </a:pPr>
            <a:r>
              <a:rPr lang="zh-CN" altLang="en-US" sz="2000" dirty="0">
                <a:latin typeface="Arial" panose="020B0604020202020204" pitchFamily="34" charset="0"/>
                <a:ea typeface="微软雅黑" panose="020B0503020204020204" charset="-122"/>
                <a:cs typeface="Arial" panose="020B0604020202020204" pitchFamily="34" charset="0"/>
              </a:rPr>
              <a:t>语义相关性手势recall(Semantic Relevance Gesture Recall, SRGR):旨在评估语义相关性以及人类对对话手势的偏好，它基于ground truth数据的语义得分来加权正确关键点概率(Probability of Correct Keypoint, PCK)。</a:t>
            </a:r>
            <a:endParaRPr lang="zh-CN" altLang="en-US" sz="2000" dirty="0">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BEAT: body-expression-audio-text dataset</a:t>
            </a:r>
            <a:endParaRPr lang="zh-CN" altLang="en-US" sz="3600" dirty="0"/>
          </a:p>
        </p:txBody>
      </p:sp>
      <p:sp>
        <p:nvSpPr>
          <p:cNvPr id="3" name="内容占位符 2"/>
          <p:cNvSpPr>
            <a:spLocks noGrp="1"/>
          </p:cNvSpPr>
          <p:nvPr>
            <p:ph idx="1"/>
          </p:nvPr>
        </p:nvSpPr>
        <p:spPr/>
        <p:txBody>
          <a:bodyPr>
            <a:normAutofit/>
          </a:bodyPr>
          <a:lstStyle/>
          <a:p>
            <a:r>
              <a:rPr lang="en-US" altLang="zh-CN" sz="2000" b="1" dirty="0">
                <a:solidFill>
                  <a:srgbClr val="FF0000"/>
                </a:solidFill>
              </a:rPr>
              <a:t>1. Data Acquisition  </a:t>
            </a:r>
            <a:r>
              <a:rPr lang="zh-CN" altLang="en-US" sz="2000" b="1" dirty="0">
                <a:solidFill>
                  <a:srgbClr val="FF0000"/>
                </a:solidFill>
              </a:rPr>
              <a:t>数据采集</a:t>
            </a:r>
            <a:endParaRPr lang="zh-CN" altLang="en-US" sz="2000" b="1" dirty="0">
              <a:solidFill>
                <a:srgbClr val="FF0000"/>
              </a:solidFill>
            </a:endParaRPr>
          </a:p>
        </p:txBody>
      </p:sp>
      <p:pic>
        <p:nvPicPr>
          <p:cNvPr id="5" name="图片 4"/>
          <p:cNvPicPr>
            <a:picLocks noChangeAspect="1"/>
          </p:cNvPicPr>
          <p:nvPr/>
        </p:nvPicPr>
        <p:blipFill>
          <a:blip r:embed="rId1"/>
          <a:stretch>
            <a:fillRect/>
          </a:stretch>
        </p:blipFill>
        <p:spPr>
          <a:xfrm>
            <a:off x="701598" y="2291326"/>
            <a:ext cx="7433408" cy="3958136"/>
          </a:xfrm>
          <a:prstGeom prst="rect">
            <a:avLst/>
          </a:prstGeom>
        </p:spPr>
      </p:pic>
      <p:sp>
        <p:nvSpPr>
          <p:cNvPr id="6" name="文本框 5"/>
          <p:cNvSpPr txBox="1"/>
          <p:nvPr/>
        </p:nvSpPr>
        <p:spPr>
          <a:xfrm>
            <a:off x="7965527" y="1954924"/>
            <a:ext cx="3557752" cy="3693319"/>
          </a:xfrm>
          <a:prstGeom prst="rect">
            <a:avLst/>
          </a:prstGeom>
          <a:noFill/>
        </p:spPr>
        <p:txBody>
          <a:bodyPr wrap="square" rtlCol="0">
            <a:spAutoFit/>
          </a:bodyPr>
          <a:lstStyle/>
          <a:p>
            <a:pPr marL="342900" indent="-342900">
              <a:buFont typeface="+mj-ea"/>
              <a:buAutoNum type="circleNumDbPlain"/>
            </a:pPr>
            <a:r>
              <a:rPr lang="en-US" altLang="zh-CN" b="1" dirty="0"/>
              <a:t>2b</a:t>
            </a:r>
            <a:r>
              <a:rPr lang="en-US" altLang="zh-CN" dirty="0"/>
              <a:t>: The </a:t>
            </a:r>
            <a:r>
              <a:rPr lang="en-US" altLang="zh-CN" dirty="0" err="1"/>
              <a:t>speakers’s</a:t>
            </a:r>
            <a:r>
              <a:rPr lang="en-US" altLang="zh-CN" dirty="0"/>
              <a:t> gestures are divided into four categories.</a:t>
            </a:r>
            <a:endParaRPr lang="en-US" altLang="zh-CN" dirty="0"/>
          </a:p>
          <a:p>
            <a:pPr marL="342900" indent="-342900">
              <a:buFont typeface="+mj-ea"/>
              <a:buAutoNum type="circleNumDbPlain"/>
            </a:pPr>
            <a:r>
              <a:rPr lang="en-US" altLang="zh-CN" b="1" dirty="0"/>
              <a:t>2c</a:t>
            </a:r>
            <a:r>
              <a:rPr lang="en-US" altLang="zh-CN" dirty="0"/>
              <a:t>: We </a:t>
            </a:r>
            <a:r>
              <a:rPr lang="en-US" altLang="zh-CN" dirty="0" err="1"/>
              <a:t>convered</a:t>
            </a:r>
            <a:r>
              <a:rPr lang="en-US" altLang="zh-CN" dirty="0"/>
              <a:t> 8 emotions. There were 120 </a:t>
            </a:r>
            <a:r>
              <a:rPr lang="en-US" altLang="zh-CN" dirty="0" err="1"/>
              <a:t>qestions</a:t>
            </a:r>
            <a:r>
              <a:rPr lang="en-US" altLang="zh-CN" dirty="0"/>
              <a:t>, 64 were for neural emotions, the remaining seven had 8 questions each.</a:t>
            </a:r>
            <a:endParaRPr lang="en-US" altLang="zh-CN" dirty="0"/>
          </a:p>
          <a:p>
            <a:pPr marL="342900" indent="-342900">
              <a:buFont typeface="+mj-ea"/>
              <a:buAutoNum type="circleNumDbPlain"/>
            </a:pPr>
            <a:r>
              <a:rPr lang="en-US" altLang="zh-CN" b="1" dirty="0"/>
              <a:t>2e: </a:t>
            </a:r>
            <a:r>
              <a:rPr lang="en-US" altLang="zh-CN" dirty="0"/>
              <a:t>Speakers would watch 2-10 minutes of emotionally stimulating videos corresponding to different emotions before talking with the particular emotion.</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r>
              <a:rPr lang="en-US" altLang="zh-CN" sz="3600" dirty="0"/>
              <a:t>BEAT: body-expression-audio-text dataset</a:t>
            </a:r>
            <a:endParaRPr lang="zh-CN" altLang="en-US" sz="3600" dirty="0"/>
          </a:p>
        </p:txBody>
      </p:sp>
      <p:sp>
        <p:nvSpPr>
          <p:cNvPr id="3" name="内容占位符 2"/>
          <p:cNvSpPr>
            <a:spLocks noGrp="1"/>
          </p:cNvSpPr>
          <p:nvPr>
            <p:ph idx="1"/>
          </p:nvPr>
        </p:nvSpPr>
        <p:spPr>
          <a:xfrm>
            <a:off x="838200" y="888365"/>
            <a:ext cx="10515600" cy="4351338"/>
          </a:xfrm>
        </p:spPr>
        <p:txBody>
          <a:bodyPr/>
          <a:lstStyle/>
          <a:p>
            <a:r>
              <a:rPr lang="en-US" altLang="zh-CN" sz="2000" b="1" dirty="0">
                <a:solidFill>
                  <a:srgbClr val="FF0000"/>
                </a:solidFill>
              </a:rPr>
              <a:t>2. Data Annotation(</a:t>
            </a:r>
            <a:r>
              <a:rPr lang="zh-CN" altLang="en-US" sz="2000" b="1" dirty="0">
                <a:solidFill>
                  <a:srgbClr val="FF0000"/>
                </a:solidFill>
              </a:rPr>
              <a:t>数据注释</a:t>
            </a:r>
            <a:r>
              <a:rPr lang="en-US" altLang="zh-CN" sz="2000" b="1" dirty="0">
                <a:solidFill>
                  <a:srgbClr val="FF0000"/>
                </a:solidFill>
              </a:rPr>
              <a:t>)</a:t>
            </a:r>
            <a:endParaRPr lang="en-US" altLang="zh-CN" sz="2000" b="1" dirty="0">
              <a:solidFill>
                <a:srgbClr val="FF0000"/>
              </a:solidFill>
            </a:endParaRPr>
          </a:p>
          <a:p>
            <a:r>
              <a:rPr lang="en-US" altLang="zh-CN" sz="1800" b="1" dirty="0"/>
              <a:t>(1)</a:t>
            </a:r>
            <a:r>
              <a:rPr lang="en-US" altLang="zh-CN" sz="1800" b="1" dirty="0">
                <a:solidFill>
                  <a:srgbClr val="FF0000"/>
                </a:solidFill>
              </a:rPr>
              <a:t>Text Alignment</a:t>
            </a:r>
            <a:r>
              <a:rPr lang="en-US" altLang="zh-CN" sz="1800" b="1" dirty="0"/>
              <a:t>: </a:t>
            </a:r>
            <a:r>
              <a:rPr lang="en-US" altLang="zh-CN" sz="1800" dirty="0"/>
              <a:t>use</a:t>
            </a:r>
            <a:r>
              <a:rPr lang="zh-CN" altLang="en-US" sz="1800" dirty="0"/>
              <a:t> </a:t>
            </a:r>
            <a:r>
              <a:rPr lang="en-US" altLang="zh-CN" sz="1800" dirty="0"/>
              <a:t>Automatic Speech Recognizer(ASR) and proofread it by annotators. We adopt Montreal Forced Aligner </a:t>
            </a:r>
            <a:r>
              <a:rPr lang="en-US" altLang="zh-CN" sz="1800" dirty="0" err="1"/>
              <a:t>aligner</a:t>
            </a:r>
            <a:r>
              <a:rPr lang="en-US" altLang="zh-CN" sz="1800" dirty="0"/>
              <a:t> for temporal alignment of the text with audio.(</a:t>
            </a:r>
            <a:r>
              <a:rPr lang="zh-CN" altLang="en-US" sz="1800" dirty="0"/>
              <a:t>文本和音频的对齐</a:t>
            </a:r>
            <a:r>
              <a:rPr lang="en-US" altLang="zh-CN" sz="1800" dirty="0"/>
              <a:t>) </a:t>
            </a:r>
            <a:endParaRPr lang="en-US" altLang="zh-CN" sz="1800" dirty="0"/>
          </a:p>
          <a:p>
            <a:r>
              <a:rPr lang="en-US" altLang="zh-CN" sz="1800" b="1" dirty="0"/>
              <a:t>(2)</a:t>
            </a:r>
            <a:r>
              <a:rPr lang="en-US" altLang="zh-CN" sz="1800" b="1" dirty="0">
                <a:solidFill>
                  <a:srgbClr val="FF0000"/>
                </a:solidFill>
              </a:rPr>
              <a:t>Emotion and semantic relevance: </a:t>
            </a:r>
            <a:r>
              <a:rPr lang="en-US" altLang="zh-CN" sz="1800" dirty="0"/>
              <a:t>Use annotators in conversation session and semantic relevance session.</a:t>
            </a:r>
            <a:endParaRPr lang="zh-CN" altLang="en-US" dirty="0"/>
          </a:p>
          <a:p>
            <a:pPr lvl="2"/>
            <a:r>
              <a:rPr lang="zh-CN" altLang="en-US" dirty="0"/>
              <a:t>文本对齐:使用自动语音识别器(ASR)，并由注释人员进行校对。我们采用蒙特利尔强制对齐器对文本与音频进行时间对齐(文本和音频的对齐)。</a:t>
            </a:r>
            <a:endParaRPr lang="zh-CN" altLang="en-US" dirty="0"/>
          </a:p>
          <a:p>
            <a:pPr lvl="2"/>
            <a:r>
              <a:rPr lang="zh-CN" altLang="en-US" dirty="0"/>
              <a:t>(2)情感与语义关联:在会话会话和语义关联会话中使用注释器。</a:t>
            </a: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1613535" y="3171190"/>
            <a:ext cx="7729855" cy="2449195"/>
          </a:xfrm>
          <a:prstGeom prst="rect">
            <a:avLst/>
          </a:prstGeom>
        </p:spPr>
      </p:pic>
      <p:sp>
        <p:nvSpPr>
          <p:cNvPr id="5" name="文本框 4"/>
          <p:cNvSpPr txBox="1"/>
          <p:nvPr/>
        </p:nvSpPr>
        <p:spPr>
          <a:xfrm>
            <a:off x="1086485" y="6027420"/>
            <a:ext cx="9442450" cy="368300"/>
          </a:xfrm>
          <a:prstGeom prst="rect">
            <a:avLst/>
          </a:prstGeom>
          <a:noFill/>
        </p:spPr>
        <p:txBody>
          <a:bodyPr wrap="square" rtlCol="0" anchor="t">
            <a:spAutoFit/>
          </a:bodyPr>
          <a:p>
            <a:r>
              <a:rPr lang="en-US" altLang="zh-CN" b="1" dirty="0">
                <a:solidFill>
                  <a:schemeClr val="tx1"/>
                </a:solidFill>
                <a:sym typeface="+mn-ea"/>
              </a:rPr>
              <a:t>(2)</a:t>
            </a:r>
            <a:r>
              <a:rPr lang="zh-CN" altLang="en-US" b="1" dirty="0">
                <a:solidFill>
                  <a:schemeClr val="tx1"/>
                </a:solidFill>
                <a:sym typeface="+mn-ea"/>
              </a:rPr>
              <a:t>使用</a:t>
            </a:r>
            <a:r>
              <a:rPr lang="en-US" altLang="zh-CN" b="1" dirty="0">
                <a:solidFill>
                  <a:schemeClr val="tx1"/>
                </a:solidFill>
                <a:sym typeface="+mn-ea"/>
              </a:rPr>
              <a:t>Vgg</a:t>
            </a:r>
            <a:r>
              <a:rPr lang="zh-CN" altLang="en-US" b="1" dirty="0">
                <a:solidFill>
                  <a:schemeClr val="tx1"/>
                </a:solidFill>
                <a:sym typeface="+mn-ea"/>
              </a:rPr>
              <a:t>图像注释工具进行语义相关手势的开始和结束时间</a:t>
            </a:r>
            <a:r>
              <a:rPr lang="en-US" altLang="zh-CN" b="1" dirty="0">
                <a:solidFill>
                  <a:schemeClr val="tx1"/>
                </a:solidFill>
                <a:sym typeface="+mn-ea"/>
              </a:rPr>
              <a:t>: </a:t>
            </a:r>
            <a:endParaRPr lang="en-US" altLang="zh-CN" b="1" dirty="0">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Montreal Forced Aligner (MFA)</a:t>
            </a:r>
            <a:br>
              <a:rPr lang="zh-CN" altLang="en-US"/>
            </a:br>
            <a:r>
              <a:rPr lang="zh-CN" altLang="en-US" sz="1780" dirty="0">
                <a:sym typeface="+mn-ea"/>
              </a:rPr>
              <a:t>蒙特利尔强制对齐器</a:t>
            </a:r>
            <a:endParaRPr lang="zh-CN" altLang="en-US" sz="1780"/>
          </a:p>
        </p:txBody>
      </p:sp>
      <p:sp>
        <p:nvSpPr>
          <p:cNvPr id="3" name="内容占位符 2"/>
          <p:cNvSpPr>
            <a:spLocks noGrp="1"/>
          </p:cNvSpPr>
          <p:nvPr>
            <p:ph idx="1"/>
          </p:nvPr>
        </p:nvSpPr>
        <p:spPr/>
        <p:txBody>
          <a:bodyPr>
            <a:normAutofit/>
          </a:bodyPr>
          <a:p>
            <a:r>
              <a:rPr lang="zh-CN" altLang="en-US" sz="1600"/>
              <a:t>https://zhuanlan.zhihu.com/p/540015525</a:t>
            </a:r>
            <a:endParaRPr lang="zh-CN" altLang="en-US" sz="1600"/>
          </a:p>
          <a:p>
            <a:r>
              <a:rPr lang="zh-CN" altLang="en-US" sz="1600"/>
              <a:t>前期准备：</a:t>
            </a:r>
            <a:endParaRPr lang="zh-CN" altLang="en-US" sz="1600"/>
          </a:p>
          <a:p>
            <a:r>
              <a:rPr lang="zh-CN" altLang="en-US" sz="1600"/>
              <a:t>音频（.wav）和音频文本（.txt/.lab），放进一个文件夹中，再创建一个空白文件夹来放结果</a:t>
            </a:r>
            <a:endParaRPr lang="zh-CN" altLang="en-US" sz="1600"/>
          </a:p>
          <a:p>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pPr marL="0" indent="0">
              <a:buNone/>
            </a:pPr>
            <a:endParaRPr lang="zh-CN" altLang="en-US" sz="1600"/>
          </a:p>
          <a:p>
            <a:r>
              <a:rPr lang="zh-CN" altLang="en-US" sz="1600"/>
              <a:t>备注1：中文的音频文本推荐转换为.lab的格式，目前.txt的文本使用范围不如.lab</a:t>
            </a:r>
            <a:endParaRPr lang="zh-CN" altLang="en-US" sz="1600"/>
          </a:p>
          <a:p>
            <a:r>
              <a:rPr lang="zh-CN" altLang="en-US" sz="1600"/>
              <a:t>备注2：MFA对音频和文本处理过后，会自动将结果（.Textgrid）储存进你创建的空白文件夹</a:t>
            </a:r>
            <a:endParaRPr lang="zh-CN" altLang="en-US" sz="1600"/>
          </a:p>
        </p:txBody>
      </p:sp>
      <p:pic>
        <p:nvPicPr>
          <p:cNvPr id="4" name="图片 3"/>
          <p:cNvPicPr>
            <a:picLocks noChangeAspect="1"/>
          </p:cNvPicPr>
          <p:nvPr>
            <p:custDataLst>
              <p:tags r:id="rId1"/>
            </p:custDataLst>
          </p:nvPr>
        </p:nvPicPr>
        <p:blipFill>
          <a:blip r:embed="rId2"/>
          <a:stretch>
            <a:fillRect/>
          </a:stretch>
        </p:blipFill>
        <p:spPr>
          <a:xfrm>
            <a:off x="838200" y="2797810"/>
            <a:ext cx="4137660" cy="198056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9430385" y="266065"/>
            <a:ext cx="2761615" cy="6591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BEAT: body-expression-audio-text dataset</a:t>
            </a:r>
            <a:br>
              <a:rPr lang="en-US" altLang="zh-CN" sz="3600" dirty="0"/>
            </a:br>
            <a:br>
              <a:rPr lang="en-US" altLang="zh-CN" sz="3600" dirty="0"/>
            </a:br>
            <a:r>
              <a:rPr lang="en-US" altLang="zh-CN" sz="3600" dirty="0"/>
              <a:t>基于情感的对话</a:t>
            </a:r>
            <a:endParaRPr lang="en-US" altLang="zh-CN" sz="3600" dirty="0"/>
          </a:p>
        </p:txBody>
      </p:sp>
      <p:sp>
        <p:nvSpPr>
          <p:cNvPr id="3" name="内容占位符 2"/>
          <p:cNvSpPr>
            <a:spLocks noGrp="1"/>
          </p:cNvSpPr>
          <p:nvPr>
            <p:ph idx="1"/>
          </p:nvPr>
        </p:nvSpPr>
        <p:spPr>
          <a:xfrm>
            <a:off x="838200" y="1691005"/>
            <a:ext cx="10515600" cy="4351338"/>
          </a:xfrm>
        </p:spPr>
        <p:txBody>
          <a:bodyPr/>
          <a:lstStyle/>
          <a:p>
            <a:r>
              <a:rPr lang="en-US" altLang="zh-CN" sz="2000" b="1" dirty="0">
                <a:solidFill>
                  <a:srgbClr val="FF0000"/>
                </a:solidFill>
              </a:rPr>
              <a:t>3. Data Analysis</a:t>
            </a:r>
            <a:endParaRPr lang="en-US" altLang="zh-CN" sz="2000" b="1" dirty="0">
              <a:solidFill>
                <a:srgbClr val="FF0000"/>
              </a:solidFill>
            </a:endParaRPr>
          </a:p>
          <a:p>
            <a:endParaRPr lang="zh-CN" altLang="en-US" dirty="0"/>
          </a:p>
        </p:txBody>
      </p:sp>
      <p:pic>
        <p:nvPicPr>
          <p:cNvPr id="5" name="图片 4"/>
          <p:cNvPicPr>
            <a:picLocks noChangeAspect="1"/>
          </p:cNvPicPr>
          <p:nvPr/>
        </p:nvPicPr>
        <p:blipFill>
          <a:blip r:embed="rId1"/>
          <a:stretch>
            <a:fillRect/>
          </a:stretch>
        </p:blipFill>
        <p:spPr>
          <a:xfrm>
            <a:off x="344214" y="2014910"/>
            <a:ext cx="8420830" cy="3856054"/>
          </a:xfrm>
          <a:prstGeom prst="rect">
            <a:avLst/>
          </a:prstGeom>
        </p:spPr>
      </p:pic>
      <p:sp>
        <p:nvSpPr>
          <p:cNvPr id="6" name="文本框 5"/>
          <p:cNvSpPr txBox="1"/>
          <p:nvPr/>
        </p:nvSpPr>
        <p:spPr>
          <a:xfrm>
            <a:off x="8505497" y="1623848"/>
            <a:ext cx="3342289" cy="4247317"/>
          </a:xfrm>
          <a:prstGeom prst="rect">
            <a:avLst/>
          </a:prstGeom>
          <a:noFill/>
        </p:spPr>
        <p:txBody>
          <a:bodyPr wrap="square" rtlCol="0">
            <a:spAutoFit/>
          </a:bodyPr>
          <a:lstStyle/>
          <a:p>
            <a:r>
              <a:rPr lang="en-US" altLang="zh-CN" dirty="0"/>
              <a:t>Conclusions:</a:t>
            </a:r>
            <a:endParaRPr lang="en-US" altLang="zh-CN" dirty="0"/>
          </a:p>
          <a:p>
            <a:pPr marL="342900" indent="-342900">
              <a:buFont typeface="+mj-lt"/>
              <a:buAutoNum type="arabicPeriod"/>
            </a:pPr>
            <a:r>
              <a:rPr lang="en-US" altLang="zh-CN" b="1" dirty="0">
                <a:solidFill>
                  <a:srgbClr val="FF0000"/>
                </a:solidFill>
              </a:rPr>
              <a:t>Facial expressions and emotions were strongly correlated</a:t>
            </a:r>
            <a:r>
              <a:rPr lang="en-US" altLang="zh-CN" dirty="0"/>
              <a:t>(excluding some of the lip movements). However, the gestures for the different emotions are still not perfectly separable by the rotation representation. Furthermore, the gestures of the different emotions appear to be confounded in each region, which is also consistent with subjective perceptions.</a:t>
            </a:r>
            <a:endParaRPr lang="en-US" altLang="zh-CN" dirty="0"/>
          </a:p>
        </p:txBody>
      </p:sp>
      <p:sp>
        <p:nvSpPr>
          <p:cNvPr id="4" name="文本框 3"/>
          <p:cNvSpPr txBox="1"/>
          <p:nvPr/>
        </p:nvSpPr>
        <p:spPr>
          <a:xfrm>
            <a:off x="721360" y="5871210"/>
            <a:ext cx="8409940" cy="716280"/>
          </a:xfrm>
          <a:prstGeom prst="rect">
            <a:avLst/>
          </a:prstGeom>
          <a:noFill/>
        </p:spPr>
        <p:txBody>
          <a:bodyPr wrap="square" rtlCol="0" anchor="t">
            <a:noAutofit/>
          </a:bodyPr>
          <a:p>
            <a:r>
              <a:rPr lang="zh-CN" altLang="en-US"/>
              <a:t>BEAT 数据集要求每个演讲者必须录制 8 种不同情绪下的谈话动作，用于分析动作与情感之间的内在联系。在演讲环节中，自然情绪占比 51%，愤怒、快乐、恐惧、厌恶、悲伤、蔑视和惊讶这七类情绪分别占比 7%。对动作进行聚类的结果证明，动作和情感之间存在相关性，如下图所示。</a:t>
            </a:r>
            <a:endParaRPr lang="zh-CN" altLang="en-US"/>
          </a:p>
        </p:txBody>
      </p:sp>
      <p:pic>
        <p:nvPicPr>
          <p:cNvPr id="7" name="图片 6"/>
          <p:cNvPicPr>
            <a:picLocks noChangeAspect="1"/>
          </p:cNvPicPr>
          <p:nvPr>
            <p:custDataLst>
              <p:tags r:id="rId2"/>
            </p:custDataLst>
          </p:nvPr>
        </p:nvPicPr>
        <p:blipFill>
          <a:blip r:embed="rId3"/>
          <a:stretch>
            <a:fillRect/>
          </a:stretch>
        </p:blipFill>
        <p:spPr>
          <a:xfrm>
            <a:off x="3917315" y="801370"/>
            <a:ext cx="4356735" cy="1431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normAutofit/>
          </a:bodyPr>
          <a:lstStyle/>
          <a:p>
            <a:r>
              <a:rPr lang="en-US" altLang="zh-CN" sz="3600" dirty="0"/>
              <a:t>数据规模及采集细节</a:t>
            </a:r>
            <a:endParaRPr lang="en-US" altLang="zh-CN" sz="3600" dirty="0"/>
          </a:p>
        </p:txBody>
      </p:sp>
      <p:sp>
        <p:nvSpPr>
          <p:cNvPr id="3" name="内容占位符 2"/>
          <p:cNvSpPr>
            <a:spLocks noGrp="1"/>
          </p:cNvSpPr>
          <p:nvPr>
            <p:ph idx="1"/>
          </p:nvPr>
        </p:nvSpPr>
        <p:spPr>
          <a:xfrm>
            <a:off x="213360" y="1127125"/>
            <a:ext cx="11704320" cy="5311140"/>
          </a:xfrm>
        </p:spPr>
        <p:txBody>
          <a:bodyPr>
            <a:normAutofit fontScale="80000"/>
          </a:bodyPr>
          <a:lstStyle/>
          <a:p>
            <a:pPr fontAlgn="auto">
              <a:lnSpc>
                <a:spcPct val="150000"/>
              </a:lnSpc>
            </a:pPr>
            <a:r>
              <a:rPr lang="en-US" altLang="zh-CN" sz="2000" b="1" dirty="0">
                <a:solidFill>
                  <a:schemeClr val="tx1"/>
                </a:solidFill>
              </a:rPr>
              <a:t>BEAT 采用了 ViCon(m</a:t>
            </a:r>
            <a:r>
              <a:rPr lang="zh-CN" altLang="en-US" sz="2000" b="1" dirty="0">
                <a:solidFill>
                  <a:schemeClr val="tx1"/>
                </a:solidFill>
              </a:rPr>
              <a:t>好像是做动捕的产品</a:t>
            </a:r>
            <a:r>
              <a:rPr lang="en-US" altLang="zh-CN" sz="2000" b="1" dirty="0">
                <a:solidFill>
                  <a:schemeClr val="tx1"/>
                </a:solidFill>
              </a:rPr>
              <a:t>)，16 个摄像头的动作捕捉系统来记录演讲和对话数据，最终所有数据以 120FPS, 记载关节点旋转角的表示形式的 bvh 文件发布。对于面部数据，BEAT 采用 Iphone12Pro 录制谈话人的 52 维面部 blendsshape 权重，并不包括每个人的头部模型，推荐使用 Iphone 的中性脸做可视化。BEAT 采用 16KHZ 音频数据，并通过语音识别算法生成文本伪标签，并依此生成具有时间标注的 TextGrid 数据。</a:t>
            </a:r>
            <a:endParaRPr lang="en-US" altLang="zh-CN" sz="2000" b="1" dirty="0">
              <a:solidFill>
                <a:schemeClr val="tx1"/>
              </a:solidFill>
            </a:endParaRPr>
          </a:p>
          <a:p>
            <a:pPr fontAlgn="auto">
              <a:lnSpc>
                <a:spcPct val="150000"/>
              </a:lnSpc>
            </a:pPr>
            <a:r>
              <a:rPr lang="en-US" altLang="zh-CN" sz="2000" b="1" dirty="0">
                <a:solidFill>
                  <a:schemeClr val="tx1"/>
                </a:solidFill>
              </a:rPr>
              <a:t>BEAT 包含四种语言的数据：英语，中文，西班牙语，日语，数据量分别为 60，12，2，2 小时。由来自 10 个国家的 30 名演讲者进行录制。其中中文，西班牙语，日语的演讲者也同时录制了英语数据，用于分析不同语言下的动作差异。</a:t>
            </a:r>
            <a:endParaRPr lang="en-US" altLang="zh-CN" sz="2000" b="1" dirty="0">
              <a:solidFill>
                <a:schemeClr val="tx1"/>
              </a:solidFill>
            </a:endParaRPr>
          </a:p>
          <a:p>
            <a:pPr fontAlgn="auto">
              <a:lnSpc>
                <a:spcPct val="150000"/>
              </a:lnSpc>
            </a:pPr>
            <a:r>
              <a:rPr lang="en-US" altLang="zh-CN" sz="2000" b="1" dirty="0">
                <a:solidFill>
                  <a:schemeClr val="tx1"/>
                </a:solidFill>
              </a:rPr>
              <a:t>在演讲部分（数据集的 50%），</a:t>
            </a:r>
            <a:r>
              <a:rPr lang="en-US" altLang="zh-CN" sz="2000" b="1" dirty="0">
                <a:solidFill>
                  <a:schemeClr val="tx1"/>
                </a:solidFill>
                <a:highlight>
                  <a:srgbClr val="FFFF00"/>
                </a:highlight>
              </a:rPr>
              <a:t>30 个演讲者被要求读相同的大量文本</a:t>
            </a:r>
            <a:r>
              <a:rPr lang="en-US" altLang="zh-CN" sz="2000" b="1" dirty="0">
                <a:solidFill>
                  <a:schemeClr val="tx1"/>
                </a:solidFill>
              </a:rPr>
              <a:t>，每段文本长度约 1 分钟，总计 120 段文本。</a:t>
            </a:r>
            <a:r>
              <a:rPr lang="en-US" altLang="zh-CN" sz="2000" b="1" dirty="0">
                <a:solidFill>
                  <a:schemeClr val="tx1"/>
                </a:solidFill>
                <a:highlight>
                  <a:srgbClr val="FFFF00"/>
                </a:highlight>
              </a:rPr>
              <a:t>目的是控制文本内容相同来研究不同演讲者之间的风格差异，来实现个性化的动作生成</a:t>
            </a:r>
            <a:r>
              <a:rPr lang="en-US" altLang="zh-CN" sz="2000" b="1" dirty="0">
                <a:solidFill>
                  <a:schemeClr val="tx1"/>
                </a:solidFill>
              </a:rPr>
              <a:t>。谈话部分（50%）演讲者将和导演在给定话题下进行 10 分钟左右的讨论，但为了去除噪声，只有演讲者的数据被记录。</a:t>
            </a:r>
            <a:endParaRPr lang="en-US" altLang="zh-CN" sz="2000" b="1" dirty="0">
              <a:solidFill>
                <a:schemeClr val="tx1"/>
              </a:solidFill>
            </a:endParaRPr>
          </a:p>
          <a:p>
            <a:pPr fontAlgn="auto">
              <a:lnSpc>
                <a:spcPct val="150000"/>
              </a:lnSpc>
            </a:pPr>
            <a:r>
              <a:rPr lang="en-US" altLang="zh-CN" sz="2000" b="1" dirty="0">
                <a:solidFill>
                  <a:schemeClr val="tx1"/>
                </a:solidFill>
              </a:rPr>
              <a:t>下表还将 BEAT 与现有的数据集进行了比较，绿色高光表示最佳值，可以看出，BEAT 是现阶段包含多模态数据和标注的最大的运动捕捉数据集。</a:t>
            </a:r>
            <a:endParaRPr lang="en-US" altLang="zh-CN" sz="2000" b="1" dirty="0">
              <a:solidFill>
                <a:schemeClr val="tx1"/>
              </a:solidFill>
            </a:endParaRPr>
          </a:p>
        </p:txBody>
      </p:sp>
      <p:pic>
        <p:nvPicPr>
          <p:cNvPr id="7" name="图片 6"/>
          <p:cNvPicPr>
            <a:picLocks noChangeAspect="1"/>
          </p:cNvPicPr>
          <p:nvPr>
            <p:custDataLst>
              <p:tags r:id="rId1"/>
            </p:custDataLst>
          </p:nvPr>
        </p:nvPicPr>
        <p:blipFill>
          <a:blip r:embed="rId2"/>
          <a:stretch>
            <a:fillRect/>
          </a:stretch>
        </p:blipFill>
        <p:spPr>
          <a:xfrm>
            <a:off x="5426641" y="5158246"/>
            <a:ext cx="5557656" cy="2163939"/>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5832,&quot;width&quot;:1840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623d262e-56e8-4aab-ba4e-4496d600b0fd"/>
  <p:tag name="COMMONDATA" val="eyJoZGlkIjoiMmJmNGE2OWUzNmY1YmJlNWI4NDlkODZiN2RhMjEyYzc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12076</Words>
  <Application>WPS 演示</Application>
  <PresentationFormat>宽屏</PresentationFormat>
  <Paragraphs>289</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微软雅黑</vt:lpstr>
      <vt:lpstr>CMBX9</vt:lpstr>
      <vt:lpstr>Segoe Print</vt:lpstr>
      <vt:lpstr>CMR9</vt:lpstr>
      <vt:lpstr>Calibri</vt:lpstr>
      <vt:lpstr>Arial Unicode MS</vt:lpstr>
      <vt:lpstr>CMR10</vt:lpstr>
      <vt:lpstr>Cambria Math</vt:lpstr>
      <vt:lpstr>Office 主题</vt:lpstr>
      <vt:lpstr>BEAT: A Large-Scale Semantic and Emotional Multi-Modal Dataset for Conversational Gestures Synthesis 大规模 语义情感 谈话手势 多模态合成</vt:lpstr>
      <vt:lpstr>Abstracts</vt:lpstr>
      <vt:lpstr>Introduction</vt:lpstr>
      <vt:lpstr>Introduction</vt:lpstr>
      <vt:lpstr>BEAT: body-expression-audio-text dataset</vt:lpstr>
      <vt:lpstr>BEAT: body-expression-audio-text dataset</vt:lpstr>
      <vt:lpstr>Montreal Forced Aligner (MFA) 蒙特利尔强制对齐器</vt:lpstr>
      <vt:lpstr>BEAT: body-expression-audio-text dataset  基于情感的对话</vt:lpstr>
      <vt:lpstr>数据规模及采集细节</vt:lpstr>
      <vt:lpstr>Related knowledge: T-SNE</vt:lpstr>
      <vt:lpstr>BEAT: body-expression-audio-text dataset</vt:lpstr>
      <vt:lpstr>Multi-Modal Conditioned Gestures Synthesis Baseline 多模态驱动的动作生成基线模型</vt:lpstr>
      <vt:lpstr>Multi-Modal Conditioned Gestures Synthesis Baseline</vt:lpstr>
      <vt:lpstr>Multi-Modal Conditioned Gestures Synthesis Baseline</vt:lpstr>
      <vt:lpstr>Text Encoders解析  -  FastText  -  Word embedding</vt:lpstr>
      <vt:lpstr>Text Encoders解析  -  FastText  -  Word embedding</vt:lpstr>
      <vt:lpstr>Text Encoders解析  -  FastText  -  Word embedding</vt:lpstr>
      <vt:lpstr>Text Encoders解析  -  TCN</vt:lpstr>
      <vt:lpstr>PowerPoint 演示文稿</vt:lpstr>
      <vt:lpstr>Multi-Modal Conditioned Gestures Synthesis Baseline</vt:lpstr>
      <vt:lpstr>Multi-Modal Conditioned Gestures Synthesis Baseline</vt:lpstr>
      <vt:lpstr>Multi-Modal Conditioned Gestures Synthesis Baseline 过程</vt:lpstr>
      <vt:lpstr>New words</vt:lpstr>
      <vt:lpstr>评估语义相关性（SRGR）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BEAT: A Large-Scale Semantic and Emotional Multi-Modal Dataset for Conversational Gestures Synthesis</dc:title>
  <dc:creator>15969</dc:creator>
  <cp:lastModifiedBy>爱学习</cp:lastModifiedBy>
  <cp:revision>303</cp:revision>
  <dcterms:created xsi:type="dcterms:W3CDTF">2023-03-17T08:39:00Z</dcterms:created>
  <dcterms:modified xsi:type="dcterms:W3CDTF">2023-04-03T14:47:26Z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10B0F5134DEF4827A09A05E272F32D58</vt:lpwstr>
  </property>
  <property fmtid="{D5CDD505-2E9C-101B-9397-08002B2CF9AE}" pid="3" name="KSOProductBuildVer">
    <vt:lpwstr>2052-11.1.0.13703</vt:lpwstr>
  </property>
</Properties>
</file>