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3" r:id="rId2"/>
    <p:sldId id="277" r:id="rId3"/>
    <p:sldId id="310" r:id="rId4"/>
    <p:sldId id="311" r:id="rId5"/>
    <p:sldId id="325" r:id="rId6"/>
    <p:sldId id="326" r:id="rId7"/>
    <p:sldId id="330" r:id="rId8"/>
    <p:sldId id="327" r:id="rId9"/>
    <p:sldId id="328" r:id="rId10"/>
    <p:sldId id="331" r:id="rId11"/>
    <p:sldId id="314" r:id="rId12"/>
    <p:sldId id="329" r:id="rId13"/>
    <p:sldId id="332" r:id="rId14"/>
    <p:sldId id="333" r:id="rId15"/>
    <p:sldId id="334" r:id="rId16"/>
    <p:sldId id="336" r:id="rId17"/>
    <p:sldId id="337" r:id="rId18"/>
    <p:sldId id="338" r:id="rId19"/>
  </p:sldIdLst>
  <p:sldSz cx="9144000" cy="5145088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19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910" autoAdjust="0"/>
  </p:normalViewPr>
  <p:slideViewPr>
    <p:cSldViewPr snapToGrid="0" showGuides="1">
      <p:cViewPr>
        <p:scale>
          <a:sx n="150" d="100"/>
          <a:sy n="150" d="100"/>
        </p:scale>
        <p:origin x="2020" y="404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>
              <a:defRPr sz="1200"/>
            </a:lvl1pPr>
          </a:lstStyle>
          <a:p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8D0B1-91D9-49B3-91B6-A4517F4ADB4C}" type="datetimeFigureOut">
              <a:rPr lang="ru-RU" smtClean="0"/>
              <a:t>14.03.2020</a:t>
            </a:fld>
            <a:endParaRPr lang="ru-RU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 smtClean="0"/>
              <a:t>Formatvorlagen des Textmasters bearbeiten</a:t>
            </a:r>
          </a:p>
          <a:p>
            <a:pPr lvl="1"/>
            <a:r>
              <a:rPr lang="ru-RU" dirty="0" smtClean="0"/>
              <a:t>Zweite Ebene</a:t>
            </a:r>
          </a:p>
          <a:p>
            <a:pPr lvl="2"/>
            <a:r>
              <a:rPr lang="ru-RU" dirty="0" smtClean="0"/>
              <a:t>Dritte Ebene</a:t>
            </a:r>
          </a:p>
          <a:p>
            <a:pPr lvl="3"/>
            <a:r>
              <a:rPr lang="ru-RU" dirty="0" smtClean="0"/>
              <a:t>Vierte Ebene</a:t>
            </a:r>
          </a:p>
          <a:p>
            <a:pPr lvl="4"/>
            <a:r>
              <a:rPr lang="ru-RU" dirty="0" smtClean="0"/>
              <a:t>Fünfte Ebene</a:t>
            </a:r>
            <a:endParaRPr lang="ru-RU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>
              <a:defRPr sz="1200"/>
            </a:lvl1pPr>
          </a:lstStyle>
          <a:p>
            <a:endParaRPr lang="ru-RU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3AF9-1326-48F0-8D9C-54FC7F4F40A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48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Всем</a:t>
            </a:r>
            <a:r>
              <a:rPr lang="ru-RU" baseline="0" dirty="0" smtClean="0"/>
              <a:t> привет! Меня зовут Гладышев Антон и я старший разработчик в МегаФоне. </a:t>
            </a:r>
          </a:p>
          <a:p>
            <a:r>
              <a:rPr lang="ru-RU" baseline="0" dirty="0" smtClean="0"/>
              <a:t>Работаю в команде из четырёх человек, которая обеспечивает инфраструктуру всех тестовых зон в компании и взаимодействует с </a:t>
            </a:r>
            <a:r>
              <a:rPr lang="ru-RU" baseline="0" dirty="0" err="1" smtClean="0"/>
              <a:t>вендором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биллингового</a:t>
            </a:r>
            <a:r>
              <a:rPr lang="ru-RU" baseline="0" dirty="0" smtClean="0"/>
              <a:t> ПО. </a:t>
            </a:r>
          </a:p>
          <a:p>
            <a:r>
              <a:rPr lang="ru-RU" baseline="0" dirty="0" smtClean="0"/>
              <a:t>Тестовые зоны – это более полутора тысяч серверов с приложениями и более 200 серверов с БД.</a:t>
            </a:r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018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 такой задачей мы создаем </a:t>
            </a:r>
            <a:r>
              <a:rPr lang="ru-RU" dirty="0" err="1" smtClean="0"/>
              <a:t>виртуалки</a:t>
            </a:r>
            <a:r>
              <a:rPr lang="ru-RU" dirty="0" smtClean="0"/>
              <a:t> на базе </a:t>
            </a:r>
            <a:r>
              <a:rPr lang="en-US" dirty="0" smtClean="0"/>
              <a:t>VMWare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Виртуальные машины из небольших образов мы развертываем примерно за минуту, не хуже, чем коммерческие компании, которые специализируются на </a:t>
            </a:r>
            <a:r>
              <a:rPr lang="en-US" baseline="0" dirty="0" smtClean="0"/>
              <a:t>VPS </a:t>
            </a:r>
            <a:r>
              <a:rPr lang="ru-RU" baseline="0" dirty="0" smtClean="0"/>
              <a:t>хостинге.</a:t>
            </a:r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71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r>
              <a:rPr lang="ru-RU" baseline="0" dirty="0" smtClean="0"/>
              <a:t> для заказчика в </a:t>
            </a:r>
            <a:r>
              <a:rPr lang="en-US" baseline="0" dirty="0" smtClean="0"/>
              <a:t>Jenkins.</a:t>
            </a:r>
            <a:endParaRPr lang="ru-RU" baseline="0" dirty="0" smtClean="0"/>
          </a:p>
          <a:p>
            <a:r>
              <a:rPr lang="ru-RU" baseline="0" dirty="0" smtClean="0"/>
              <a:t>…пауза…</a:t>
            </a:r>
          </a:p>
          <a:p>
            <a:r>
              <a:rPr lang="ru-RU" baseline="0" dirty="0" smtClean="0"/>
              <a:t>Если заполнить поле </a:t>
            </a:r>
            <a:r>
              <a:rPr lang="en-US" baseline="0" dirty="0" err="1" smtClean="0"/>
              <a:t>host_group</a:t>
            </a:r>
            <a:r>
              <a:rPr lang="ru-RU" baseline="0" dirty="0" smtClean="0"/>
              <a:t>, то </a:t>
            </a:r>
            <a:r>
              <a:rPr lang="en-US" baseline="0" dirty="0" smtClean="0"/>
              <a:t>Puppet </a:t>
            </a:r>
            <a:r>
              <a:rPr lang="ru-RU" baseline="0" dirty="0" err="1" smtClean="0"/>
              <a:t>доустанавливает</a:t>
            </a:r>
            <a:r>
              <a:rPr lang="ru-RU" baseline="0" dirty="0" smtClean="0"/>
              <a:t> программное обеспечение, которое прописано в классах этой </a:t>
            </a:r>
            <a:r>
              <a:rPr lang="ru-RU" baseline="0" dirty="0" err="1" smtClean="0"/>
              <a:t>хостгруппы</a:t>
            </a:r>
            <a:r>
              <a:rPr lang="ru-RU" baseline="0" dirty="0" smtClean="0"/>
              <a:t>.</a:t>
            </a:r>
          </a:p>
          <a:p>
            <a:r>
              <a:rPr lang="en-US" baseline="0" dirty="0" smtClean="0"/>
              <a:t>Puppet </a:t>
            </a:r>
            <a:r>
              <a:rPr lang="ru-RU" baseline="0" dirty="0" smtClean="0"/>
              <a:t>отличная штука, жаль, что подтормаживает, когда ему приходится работать с более, чем 30 тысячами серверов.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82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sz="2600" dirty="0" smtClean="0"/>
              <a:t>Jenkins </a:t>
            </a:r>
            <a:r>
              <a:rPr lang="ru-RU" sz="2600" dirty="0" smtClean="0"/>
              <a:t>– это инструмент для сборки, тестирования и раскатки приложений. Обладает развитым пользовательским интерфейсом и высокой расширяемостью при помощи плагинов.</a:t>
            </a:r>
          </a:p>
          <a:p>
            <a:pPr lvl="1" algn="l"/>
            <a:r>
              <a:rPr lang="ru-RU" sz="2600" dirty="0" smtClean="0"/>
              <a:t>Изобилие плагинов плохо влияет на удобство обновления самого </a:t>
            </a:r>
            <a:r>
              <a:rPr lang="en-US" sz="2600" dirty="0" err="1" smtClean="0"/>
              <a:t>Jenkins’a</a:t>
            </a:r>
            <a:r>
              <a:rPr lang="ru-RU" sz="2600" dirty="0" smtClean="0"/>
              <a:t>.</a:t>
            </a:r>
          </a:p>
          <a:p>
            <a:pPr algn="l"/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95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так</a:t>
            </a:r>
            <a:r>
              <a:rPr lang="ru-RU" baseline="0" dirty="0" smtClean="0"/>
              <a:t> выглядит общий интерфейс </a:t>
            </a:r>
            <a:r>
              <a:rPr lang="en-US" baseline="0" dirty="0" err="1" smtClean="0"/>
              <a:t>Jenkins’a</a:t>
            </a:r>
            <a:r>
              <a:rPr lang="en-US" baseline="0" dirty="0" smtClean="0"/>
              <a:t> </a:t>
            </a:r>
            <a:r>
              <a:rPr lang="ru-RU" baseline="0" dirty="0" smtClean="0"/>
              <a:t>нашей группы</a:t>
            </a:r>
            <a:r>
              <a:rPr lang="en-US" baseline="0" dirty="0" smtClean="0"/>
              <a:t> </a:t>
            </a:r>
            <a:r>
              <a:rPr lang="ru-RU" baseline="0" dirty="0" smtClean="0"/>
              <a:t>со списком проектов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403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так выглядит так</a:t>
            </a:r>
            <a:r>
              <a:rPr lang="ru-RU" baseline="0" dirty="0" smtClean="0"/>
              <a:t> называемый </a:t>
            </a:r>
            <a:r>
              <a:rPr lang="en-US" baseline="0" dirty="0" smtClean="0"/>
              <a:t>Pipeline </a:t>
            </a:r>
            <a:r>
              <a:rPr lang="ru-RU" baseline="0" dirty="0" smtClean="0"/>
              <a:t>проект.</a:t>
            </a:r>
          </a:p>
          <a:p>
            <a:r>
              <a:rPr lang="en-US" baseline="0" dirty="0" smtClean="0"/>
              <a:t>Pipeline </a:t>
            </a:r>
            <a:r>
              <a:rPr lang="ru-RU" baseline="0" dirty="0" smtClean="0"/>
              <a:t>проект содержит </a:t>
            </a:r>
            <a:r>
              <a:rPr lang="ru-RU" baseline="0" dirty="0" err="1" smtClean="0"/>
              <a:t>Стейджи</a:t>
            </a:r>
            <a:r>
              <a:rPr lang="ru-RU" baseline="0" dirty="0" smtClean="0"/>
              <a:t> и Шаги (</a:t>
            </a:r>
            <a:r>
              <a:rPr lang="en-US" baseline="0" dirty="0" smtClean="0"/>
              <a:t>Stages and Steps)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К каждому запуску можно посмотреть историю: кто, когда запускал,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, временные метки.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72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увидеть, что ряд задач</a:t>
            </a:r>
            <a:r>
              <a:rPr lang="ru-RU" baseline="0" dirty="0" smtClean="0"/>
              <a:t> были запущены параллельно. </a:t>
            </a:r>
          </a:p>
          <a:p>
            <a:r>
              <a:rPr lang="ru-RU" baseline="0" dirty="0" smtClean="0"/>
              <a:t>Это расширение называется </a:t>
            </a:r>
            <a:r>
              <a:rPr lang="en-US" baseline="0" dirty="0" err="1" smtClean="0"/>
              <a:t>BlueOcean</a:t>
            </a:r>
            <a:r>
              <a:rPr lang="ru-RU" baseline="0" dirty="0" smtClean="0"/>
              <a:t>, хотя тема зеленая.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715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ru-RU" sz="2400" dirty="0" smtClean="0"/>
              <a:t>На текущий момент, основные базы данных в МегаФоне работают под управлением </a:t>
            </a:r>
            <a:r>
              <a:rPr lang="en-US" sz="2400" dirty="0" smtClean="0"/>
              <a:t>Oracle</a:t>
            </a:r>
            <a:r>
              <a:rPr lang="ru-RU" sz="2400" dirty="0" smtClean="0"/>
              <a:t>. Если вы слышали страшные истории об </a:t>
            </a:r>
            <a:r>
              <a:rPr lang="en-US" sz="2400" dirty="0" smtClean="0"/>
              <a:t>Oracle – </a:t>
            </a:r>
            <a:r>
              <a:rPr lang="ru-RU" sz="2400" dirty="0" smtClean="0"/>
              <a:t>всё правда.</a:t>
            </a:r>
          </a:p>
          <a:p>
            <a:pPr lvl="1"/>
            <a:r>
              <a:rPr lang="ru-RU" sz="2400" dirty="0" smtClean="0"/>
              <a:t>Мода на </a:t>
            </a:r>
            <a:r>
              <a:rPr lang="ru-RU" sz="2400" dirty="0" err="1" smtClean="0"/>
              <a:t>микросервисы</a:t>
            </a:r>
            <a:r>
              <a:rPr lang="ru-RU" sz="2400" dirty="0" smtClean="0"/>
              <a:t> и задачи, связанные с сокращением издержек, привели к тому, что стали появляться БД под управлением </a:t>
            </a:r>
            <a:r>
              <a:rPr lang="en-US" sz="2400" dirty="0" smtClean="0"/>
              <a:t>PostgreSQL</a:t>
            </a:r>
            <a:r>
              <a:rPr lang="ru-RU" sz="2400" dirty="0" smtClean="0"/>
              <a:t>. Хорошая новость – эта штука гораздо проще.</a:t>
            </a:r>
          </a:p>
          <a:p>
            <a:pPr lvl="1"/>
            <a:r>
              <a:rPr lang="ru-RU" sz="2400" dirty="0" smtClean="0"/>
              <a:t>Экосистема </a:t>
            </a:r>
            <a:r>
              <a:rPr lang="en-US" sz="2400" dirty="0" smtClean="0"/>
              <a:t>Microsoft </a:t>
            </a:r>
            <a:r>
              <a:rPr lang="ru-RU" sz="2400" dirty="0" smtClean="0"/>
              <a:t>несет с собой инсталляции </a:t>
            </a:r>
            <a:r>
              <a:rPr lang="en-US" sz="2400" dirty="0" smtClean="0"/>
              <a:t>MS SQL Server</a:t>
            </a:r>
            <a:endParaRPr lang="ru-RU" sz="2400" dirty="0" smtClean="0"/>
          </a:p>
          <a:p>
            <a:pPr lvl="1"/>
            <a:r>
              <a:rPr lang="ru-RU" sz="2400" dirty="0" smtClean="0"/>
              <a:t>Некоторые </a:t>
            </a:r>
            <a:r>
              <a:rPr lang="ru-RU" sz="2400" dirty="0" err="1" smtClean="0"/>
              <a:t>вендоры</a:t>
            </a:r>
            <a:r>
              <a:rPr lang="ru-RU" sz="2400" dirty="0" smtClean="0"/>
              <a:t> ПО приходят с БД, под управлением других СУБД, например, </a:t>
            </a:r>
            <a:r>
              <a:rPr lang="en-US" sz="2400" dirty="0" smtClean="0"/>
              <a:t>MySQL</a:t>
            </a:r>
          </a:p>
          <a:p>
            <a:pPr lvl="1"/>
            <a:r>
              <a:rPr lang="ru-RU" sz="2400" dirty="0" smtClean="0"/>
              <a:t>Есть и </a:t>
            </a:r>
            <a:r>
              <a:rPr lang="ru-RU" sz="2400" dirty="0" err="1" smtClean="0"/>
              <a:t>нереляционные</a:t>
            </a:r>
            <a:r>
              <a:rPr lang="ru-RU" sz="2400" dirty="0" smtClean="0"/>
              <a:t> базы данных, хорошо, что их обслуживают другие люди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endParaRPr lang="ru-RU" sz="24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34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 так создается пользователь.</a:t>
            </a:r>
          </a:p>
          <a:p>
            <a:r>
              <a:rPr lang="ru-RU" dirty="0" smtClean="0"/>
              <a:t>А, кстати, из тех вещей, которые вызывают ступор</a:t>
            </a:r>
            <a:r>
              <a:rPr lang="ru-RU" baseline="0" dirty="0" smtClean="0"/>
              <a:t> у людей, впервые столкнувшимися с </a:t>
            </a:r>
            <a:r>
              <a:rPr lang="en-US" dirty="0" smtClean="0"/>
              <a:t>Oracle </a:t>
            </a:r>
            <a:r>
              <a:rPr lang="ru-RU" dirty="0" smtClean="0"/>
              <a:t>–</a:t>
            </a:r>
            <a:r>
              <a:rPr lang="ru-RU" baseline="0" dirty="0" smtClean="0"/>
              <a:t> в нем нет </a:t>
            </a:r>
            <a:r>
              <a:rPr lang="ru-RU" baseline="0" dirty="0" err="1" smtClean="0"/>
              <a:t>нативного</a:t>
            </a:r>
            <a:r>
              <a:rPr lang="ru-RU" baseline="0" dirty="0" smtClean="0"/>
              <a:t> </a:t>
            </a:r>
            <a:r>
              <a:rPr lang="en-US" baseline="0" dirty="0" err="1" smtClean="0"/>
              <a:t>AutoIncrement</a:t>
            </a:r>
            <a:r>
              <a:rPr lang="en-US" baseline="0" dirty="0" smtClean="0"/>
              <a:t> </a:t>
            </a:r>
            <a:r>
              <a:rPr lang="ru-RU" baseline="0" dirty="0" smtClean="0"/>
              <a:t>поля.</a:t>
            </a:r>
          </a:p>
          <a:p>
            <a:r>
              <a:rPr lang="ru-RU" baseline="0" dirty="0" smtClean="0"/>
              <a:t>Создается отдельный объект – счетчик, и при каждой вставке новой строчки дергается его метод </a:t>
            </a:r>
            <a:r>
              <a:rPr lang="en-US" baseline="0" dirty="0" err="1" smtClean="0"/>
              <a:t>nextval</a:t>
            </a:r>
            <a:r>
              <a:rPr lang="en-US" baseline="0" dirty="0" smtClean="0"/>
              <a:t>()</a:t>
            </a:r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769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 ли вопросы?</a:t>
            </a:r>
          </a:p>
          <a:p>
            <a:r>
              <a:rPr lang="ru-RU" dirty="0" smtClean="0"/>
              <a:t>У</a:t>
            </a:r>
            <a:r>
              <a:rPr lang="ru-RU" baseline="0" dirty="0" smtClean="0"/>
              <a:t> меня есть вопросы:</a:t>
            </a:r>
          </a:p>
          <a:p>
            <a:r>
              <a:rPr lang="ru-RU" baseline="0" dirty="0" smtClean="0"/>
              <a:t>Назовите две системы виртуализации, за исключением упомянутой </a:t>
            </a:r>
            <a:r>
              <a:rPr lang="en-US" baseline="0" dirty="0" smtClean="0"/>
              <a:t>VMWare (Xen, KVM, </a:t>
            </a:r>
            <a:r>
              <a:rPr lang="en-US" baseline="0" dirty="0" err="1" smtClean="0"/>
              <a:t>OpenVZ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hyper-v</a:t>
            </a:r>
            <a:r>
              <a:rPr lang="en-US" baseline="0" dirty="0" smtClean="0"/>
              <a:t>, OpenStack)</a:t>
            </a:r>
          </a:p>
          <a:p>
            <a:r>
              <a:rPr lang="ru-RU" baseline="0" dirty="0" smtClean="0"/>
              <a:t>Назовите две системы </a:t>
            </a:r>
            <a:r>
              <a:rPr lang="en-US" baseline="0" dirty="0" smtClean="0"/>
              <a:t>CICD</a:t>
            </a:r>
            <a:r>
              <a:rPr lang="ru-RU" baseline="0" dirty="0" smtClean="0"/>
              <a:t>, за исключением упомянутых</a:t>
            </a:r>
            <a:r>
              <a:rPr lang="en-US" baseline="0" dirty="0" smtClean="0"/>
              <a:t> (Travis</a:t>
            </a:r>
            <a:r>
              <a:rPr lang="ru-RU" baseline="0" dirty="0" smtClean="0"/>
              <a:t> </a:t>
            </a:r>
            <a:r>
              <a:rPr lang="en-US" baseline="0" dirty="0" smtClean="0"/>
              <a:t>CI, Drone.io, </a:t>
            </a:r>
            <a:r>
              <a:rPr lang="en-US" baseline="0" dirty="0" err="1" smtClean="0"/>
              <a:t>Gitlab</a:t>
            </a:r>
            <a:r>
              <a:rPr lang="en-US" baseline="0" dirty="0" smtClean="0"/>
              <a:t> CI,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Actions, Team</a:t>
            </a:r>
            <a:r>
              <a:rPr lang="ru-RU" baseline="0" dirty="0" smtClean="0"/>
              <a:t>С</a:t>
            </a:r>
            <a:r>
              <a:rPr lang="en-US" baseline="0" dirty="0" err="1" smtClean="0"/>
              <a:t>ity</a:t>
            </a:r>
            <a:r>
              <a:rPr lang="en-US" baseline="0" dirty="0" smtClean="0"/>
              <a:t>, Bamboo, Circle CI)</a:t>
            </a:r>
          </a:p>
          <a:p>
            <a:r>
              <a:rPr lang="ru-RU" baseline="0" dirty="0" smtClean="0"/>
              <a:t>Назовите две СУБД, за исключением упомянутых (</a:t>
            </a:r>
            <a:r>
              <a:rPr lang="en-US" baseline="0" dirty="0" smtClean="0"/>
              <a:t>MongoDB, Cassandra, </a:t>
            </a:r>
            <a:r>
              <a:rPr lang="en-US" baseline="0" dirty="0" err="1" smtClean="0"/>
              <a:t>Couchbase</a:t>
            </a:r>
            <a:r>
              <a:rPr lang="en-US" baseline="0" dirty="0" smtClean="0"/>
              <a:t>, IBM DB2, Firebase, Firebird) </a:t>
            </a:r>
            <a:r>
              <a:rPr lang="ru-RU" baseline="0" dirty="0" smtClean="0"/>
              <a:t>и </a:t>
            </a:r>
            <a:r>
              <a:rPr lang="en-US" baseline="0" dirty="0" smtClean="0"/>
              <a:t>Microsoft Access</a:t>
            </a:r>
          </a:p>
          <a:p>
            <a:r>
              <a:rPr lang="ru-RU" dirty="0" smtClean="0"/>
              <a:t>Назовите две системы контейнеризации</a:t>
            </a:r>
            <a:r>
              <a:rPr lang="ru-RU" baseline="0" dirty="0" smtClean="0"/>
              <a:t> (</a:t>
            </a:r>
            <a:r>
              <a:rPr lang="en-US" baseline="0" dirty="0" smtClean="0"/>
              <a:t>LXC, Docker, BSD jail, </a:t>
            </a:r>
            <a:r>
              <a:rPr lang="en-US" baseline="0" dirty="0" err="1" smtClean="0"/>
              <a:t>chroot</a:t>
            </a:r>
            <a:r>
              <a:rPr lang="en-US" baseline="0" dirty="0" smtClean="0"/>
              <a:t> jail, </a:t>
            </a:r>
            <a:r>
              <a:rPr lang="en-US" baseline="0" dirty="0" err="1" smtClean="0"/>
              <a:t>rkt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OpenVZ</a:t>
            </a:r>
            <a:r>
              <a:rPr lang="en-US" baseline="0" dirty="0" smtClean="0"/>
              <a:t>/</a:t>
            </a:r>
            <a:r>
              <a:rPr lang="en-US" baseline="0" dirty="0" err="1" smtClean="0"/>
              <a:t>Virtuozzo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runC</a:t>
            </a:r>
            <a:r>
              <a:rPr lang="en-US" baseline="0" dirty="0" smtClean="0"/>
              <a:t>)</a:t>
            </a:r>
          </a:p>
          <a:p>
            <a:r>
              <a:rPr lang="ru-RU" baseline="0" dirty="0" smtClean="0"/>
              <a:t>Назовите две системы </a:t>
            </a:r>
            <a:r>
              <a:rPr lang="ru-RU" baseline="0" dirty="0" err="1" smtClean="0"/>
              <a:t>оркестрации</a:t>
            </a:r>
            <a:r>
              <a:rPr lang="ru-RU" baseline="0" dirty="0" smtClean="0"/>
              <a:t> (</a:t>
            </a:r>
            <a:r>
              <a:rPr lang="en-US" baseline="0" dirty="0" smtClean="0"/>
              <a:t>Kubernetes, K3s, </a:t>
            </a:r>
            <a:r>
              <a:rPr lang="en-US" baseline="0" dirty="0" err="1" smtClean="0"/>
              <a:t>Minikub</a:t>
            </a:r>
            <a:r>
              <a:rPr lang="en-US" baseline="0" dirty="0" smtClean="0"/>
              <a:t>, Swarm, </a:t>
            </a:r>
            <a:r>
              <a:rPr lang="en-US" baseline="0" dirty="0" err="1" smtClean="0"/>
              <a:t>OpenShift</a:t>
            </a:r>
            <a:r>
              <a:rPr lang="en-US" baseline="0" dirty="0" smtClean="0"/>
              <a:t>)</a:t>
            </a:r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6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Всё хорошо, когда разработчик написал</a:t>
            </a:r>
            <a:r>
              <a:rPr lang="ru-RU" baseline="0" dirty="0" smtClean="0"/>
              <a:t> какую-то систему, оттестировал и инсталлировал ее заказчику</a:t>
            </a:r>
            <a:r>
              <a:rPr lang="en-US" baseline="0" dirty="0" smtClean="0"/>
              <a:t> </a:t>
            </a:r>
            <a:r>
              <a:rPr lang="ru-RU" baseline="0" dirty="0" smtClean="0"/>
              <a:t>или продал ее в коробке, даже без инсталляции.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Но, как правило, когда ведется разработка уже существующего в промышленной эксплуатации сложного продукта, то разработчикам</a:t>
            </a:r>
            <a:r>
              <a:rPr lang="en-US" sz="1200" dirty="0" smtClean="0"/>
              <a:t> </a:t>
            </a:r>
            <a:r>
              <a:rPr lang="ru-RU" sz="1200" dirty="0" smtClean="0"/>
              <a:t>и </a:t>
            </a:r>
            <a:r>
              <a:rPr lang="ru-RU" sz="1200" dirty="0" err="1" smtClean="0"/>
              <a:t>тестировщикам</a:t>
            </a:r>
            <a:r>
              <a:rPr lang="ru-RU" sz="1200" dirty="0" smtClean="0"/>
              <a:t> нужны данные с </a:t>
            </a:r>
            <a:r>
              <a:rPr lang="ru-RU" sz="1200" dirty="0" err="1" smtClean="0"/>
              <a:t>прома</a:t>
            </a:r>
            <a:r>
              <a:rPr lang="ru-RU" sz="120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Данные из </a:t>
            </a:r>
            <a:r>
              <a:rPr lang="ru-RU" sz="1200" dirty="0" err="1" smtClean="0"/>
              <a:t>прома</a:t>
            </a:r>
            <a:r>
              <a:rPr lang="ru-RU" sz="1200" baseline="0" dirty="0" smtClean="0"/>
              <a:t> нужно откопировать и отдать.</a:t>
            </a:r>
            <a:endParaRPr lang="ru-RU" sz="1200" dirty="0" smtClean="0"/>
          </a:p>
          <a:p>
            <a:r>
              <a:rPr lang="ru-RU" baseline="0" dirty="0" smtClean="0"/>
              <a:t>Вы не можете просто так отдавать полные наборы данных, если ваши </a:t>
            </a:r>
            <a:r>
              <a:rPr lang="ru-RU" baseline="0" dirty="0" err="1" smtClean="0"/>
              <a:t>тестировщики</a:t>
            </a:r>
            <a:r>
              <a:rPr lang="ru-RU" baseline="0" dirty="0" smtClean="0"/>
              <a:t> или разработчики находятся за пределами компании.</a:t>
            </a:r>
          </a:p>
          <a:p>
            <a:r>
              <a:rPr lang="ru-RU" baseline="0" dirty="0" smtClean="0"/>
              <a:t>В таком случае, данные нужно обезличивать. Даже если эти люди работают внутри компании, для уменьшения количества лиц, имеющих доступ к ПД, рекомендуется проделывать эту манипуляцию.</a:t>
            </a:r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31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 два генеральных подхода к копированию БД с </a:t>
            </a:r>
            <a:r>
              <a:rPr lang="ru-RU" dirty="0" err="1" smtClean="0"/>
              <a:t>прома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Первый, это делать </a:t>
            </a:r>
            <a:r>
              <a:rPr lang="ru-RU" dirty="0" err="1" smtClean="0"/>
              <a:t>снэпшотную</a:t>
            </a:r>
            <a:r>
              <a:rPr lang="ru-RU" dirty="0" smtClean="0"/>
              <a:t> копию дисков</a:t>
            </a:r>
            <a:r>
              <a:rPr lang="ru-RU" baseline="0" dirty="0" smtClean="0"/>
              <a:t>, на которых хранятся данные.</a:t>
            </a:r>
          </a:p>
          <a:p>
            <a:r>
              <a:rPr lang="ru-RU" baseline="0" dirty="0" smtClean="0"/>
              <a:t>Это позволяет быстро (практически мгновенно) получать </a:t>
            </a:r>
            <a:r>
              <a:rPr lang="ru-RU" baseline="0" dirty="0" err="1" smtClean="0"/>
              <a:t>многотерабайтные</a:t>
            </a:r>
            <a:r>
              <a:rPr lang="ru-RU" baseline="0" dirty="0" smtClean="0"/>
              <a:t> копии любых данных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Второй, это добавить в кластер СУБД отдельный сервер или выдать уже существующему </a:t>
            </a:r>
            <a:r>
              <a:rPr lang="ru-RU" baseline="0" dirty="0" err="1" smtClean="0"/>
              <a:t>стендбай</a:t>
            </a:r>
            <a:r>
              <a:rPr lang="ru-RU" baseline="0" dirty="0" smtClean="0"/>
              <a:t> серверу роль, согласно которой с него будут выгружаться дампы БД.</a:t>
            </a:r>
          </a:p>
          <a:p>
            <a:r>
              <a:rPr lang="ru-RU" baseline="0" dirty="0" smtClean="0"/>
              <a:t>У разных СУБД будет отличаться настройка, но принцип остается неизменным.</a:t>
            </a:r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00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данные необходимо</a:t>
            </a:r>
            <a:r>
              <a:rPr lang="ru-RU" baseline="0" dirty="0" smtClean="0"/>
              <a:t> обезличивать, то используются приемы </a:t>
            </a:r>
            <a:r>
              <a:rPr lang="ru-RU" baseline="0" dirty="0" err="1" smtClean="0"/>
              <a:t>маскинга</a:t>
            </a:r>
            <a:r>
              <a:rPr lang="ru-RU" baseline="0" dirty="0" smtClean="0"/>
              <a:t> или подмены настоящих персональных данных на вымышленные.</a:t>
            </a:r>
          </a:p>
          <a:p>
            <a:r>
              <a:rPr lang="ru-RU" baseline="0" dirty="0" smtClean="0"/>
              <a:t>Если вам интересна тема, рекомендую эту статью на </a:t>
            </a:r>
            <a:r>
              <a:rPr lang="ru-RU" baseline="0" dirty="0" err="1" smtClean="0"/>
              <a:t>Хабре</a:t>
            </a:r>
            <a:r>
              <a:rPr lang="ru-RU" baseline="0" dirty="0" smtClean="0"/>
              <a:t>, которая даст вам представление об основных подходах к решению этой задачи.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Обрезка сводится к тому, что из БД удаляются лишние записи, не нарушая целостности БД на уровне БД и на уровне приложения.</a:t>
            </a:r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98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Недостаток</a:t>
            </a:r>
            <a:r>
              <a:rPr lang="ru-RU" baseline="0" dirty="0" smtClean="0"/>
              <a:t> копирования данных методом снятия </a:t>
            </a:r>
            <a:r>
              <a:rPr lang="ru-RU" baseline="0" dirty="0" err="1" smtClean="0"/>
              <a:t>снэпшотов</a:t>
            </a:r>
            <a:r>
              <a:rPr lang="ru-RU" baseline="0" dirty="0" smtClean="0"/>
              <a:t>:</a:t>
            </a:r>
          </a:p>
          <a:p>
            <a:r>
              <a:rPr lang="ru-RU" baseline="0" dirty="0" smtClean="0"/>
              <a:t>Если у вас несколько команд, каждой из которых нужна своя копия данных, то упрощенно говоря, объем продуктовой базы данных умножается на количество копий.</a:t>
            </a:r>
          </a:p>
          <a:p>
            <a:r>
              <a:rPr lang="ru-RU" baseline="0" dirty="0" smtClean="0"/>
              <a:t>Если перед тем, как отдать командам тестирования или разработки, нужна обезличка, то ее нужно проводить на каждой копии.</a:t>
            </a:r>
          </a:p>
          <a:p>
            <a:r>
              <a:rPr lang="ru-RU" baseline="0" dirty="0" smtClean="0"/>
              <a:t>Вы не сможете отдать </a:t>
            </a:r>
            <a:r>
              <a:rPr lang="ru-RU" baseline="0" dirty="0" err="1" smtClean="0"/>
              <a:t>снэпшоты</a:t>
            </a:r>
            <a:r>
              <a:rPr lang="ru-RU" baseline="0" dirty="0" smtClean="0"/>
              <a:t> за пределы компании.</a:t>
            </a:r>
          </a:p>
          <a:p>
            <a:r>
              <a:rPr lang="ru-RU" baseline="0" dirty="0" smtClean="0"/>
              <a:t>Обрезка БД не уменьшает размер </a:t>
            </a:r>
            <a:r>
              <a:rPr lang="ru-RU" baseline="0" dirty="0" err="1" smtClean="0"/>
              <a:t>снэпшотов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48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Недостаток</a:t>
            </a:r>
            <a:r>
              <a:rPr lang="ru-RU" baseline="0" dirty="0" smtClean="0"/>
              <a:t> копирования данных методом выгрузки дампов: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Вам нужен отдельный сервер (</a:t>
            </a:r>
            <a:r>
              <a:rPr lang="ru-RU" baseline="0" dirty="0" err="1" smtClean="0"/>
              <a:t>стэндбай</a:t>
            </a:r>
            <a:r>
              <a:rPr lang="ru-RU" baseline="0" dirty="0" smtClean="0"/>
              <a:t>), который, скорее всего, будет простаивать пока вы выгружаете дампы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Время выгрузки БД прямо зависит от ее размера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Выгруженную БД не всегда можно загрузить обратно (</a:t>
            </a:r>
            <a:r>
              <a:rPr lang="ru-RU" baseline="0" dirty="0" err="1" smtClean="0"/>
              <a:t>бэкап</a:t>
            </a:r>
            <a:r>
              <a:rPr lang="ru-RU" baseline="0" dirty="0" smtClean="0"/>
              <a:t> Шредингера).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38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Сейчас вы должны быть растеряны, а что же тогда использовать?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2"/>
                </a:solidFill>
              </a:rPr>
              <a:t>Для нагрузочного тестирования, где нужно много данных, мы снимаем </a:t>
            </a:r>
            <a:r>
              <a:rPr lang="ru-RU" sz="1200" dirty="0" err="1" smtClean="0">
                <a:solidFill>
                  <a:schemeClr val="tx2"/>
                </a:solidFill>
              </a:rPr>
              <a:t>снэпшоты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2"/>
                </a:solidFill>
              </a:rPr>
              <a:t>Для функционального тестирования, мы снимаем один набор </a:t>
            </a:r>
            <a:r>
              <a:rPr lang="ru-RU" sz="1200" dirty="0" err="1" smtClean="0">
                <a:solidFill>
                  <a:schemeClr val="tx2"/>
                </a:solidFill>
              </a:rPr>
              <a:t>снэпшотов</a:t>
            </a:r>
            <a:r>
              <a:rPr lang="ru-RU" sz="1200" dirty="0" smtClean="0">
                <a:solidFill>
                  <a:schemeClr val="tx2"/>
                </a:solidFill>
              </a:rPr>
              <a:t>, обрезаем, обезличиваем, выгружаем дампы, отдаем дампы </a:t>
            </a:r>
            <a:r>
              <a:rPr lang="ru-RU" sz="1200" dirty="0" err="1" smtClean="0">
                <a:solidFill>
                  <a:schemeClr val="tx2"/>
                </a:solidFill>
              </a:rPr>
              <a:t>вендору</a:t>
            </a:r>
            <a:r>
              <a:rPr lang="ru-RU" sz="1200" dirty="0" smtClean="0">
                <a:solidFill>
                  <a:schemeClr val="tx2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2"/>
                </a:solidFill>
              </a:rPr>
              <a:t>Создаем на их базе образы </a:t>
            </a:r>
            <a:r>
              <a:rPr lang="ru-RU" sz="1200" dirty="0" err="1" smtClean="0">
                <a:solidFill>
                  <a:schemeClr val="tx2"/>
                </a:solidFill>
              </a:rPr>
              <a:t>виртуалок</a:t>
            </a:r>
            <a:r>
              <a:rPr lang="ru-RU" sz="1200" dirty="0" smtClean="0">
                <a:solidFill>
                  <a:schemeClr val="tx2"/>
                </a:solidFill>
              </a:rPr>
              <a:t>, далее из образов разворачиваем столько баз, сколько нужно командам.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chemeClr val="tx2"/>
                </a:solidFill>
              </a:rPr>
              <a:t>Наша</a:t>
            </a:r>
            <a:r>
              <a:rPr lang="ru-RU" sz="1200" baseline="0" dirty="0" smtClean="0">
                <a:solidFill>
                  <a:schemeClr val="tx2"/>
                </a:solidFill>
              </a:rPr>
              <a:t> задача заключается в том</a:t>
            </a:r>
            <a:r>
              <a:rPr lang="ru-RU" sz="1200" dirty="0" smtClean="0">
                <a:solidFill>
                  <a:schemeClr val="tx2"/>
                </a:solidFill>
              </a:rPr>
              <a:t>, чтобы наши заказчики</a:t>
            </a:r>
            <a:r>
              <a:rPr lang="ru-RU" sz="1200" baseline="0" dirty="0" smtClean="0">
                <a:solidFill>
                  <a:schemeClr val="tx2"/>
                </a:solidFill>
              </a:rPr>
              <a:t> могли все это делать в несколько кликов мышкой.</a:t>
            </a:r>
            <a:endParaRPr lang="ru-RU" sz="1200" dirty="0" smtClean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63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– </a:t>
            </a:r>
            <a:r>
              <a:rPr lang="ru-RU" dirty="0" smtClean="0"/>
              <a:t>популярный инструмент для автоматизации управления конфигурациями серверов, развертывания приложений и</a:t>
            </a:r>
            <a:r>
              <a:rPr lang="ru-RU" baseline="0" dirty="0" smtClean="0"/>
              <a:t> серверов.</a:t>
            </a:r>
          </a:p>
          <a:p>
            <a:r>
              <a:rPr lang="ru-RU" sz="2600" dirty="0" smtClean="0"/>
              <a:t>Прост в установке – скачивается всего пара</a:t>
            </a:r>
            <a:r>
              <a:rPr lang="ru-RU" sz="2600" baseline="0" dirty="0" smtClean="0"/>
              <a:t> пактов</a:t>
            </a:r>
            <a:r>
              <a:rPr lang="ru-RU" sz="2600" dirty="0" smtClean="0"/>
              <a:t> на машину, с которой происходит управление. </a:t>
            </a:r>
          </a:p>
          <a:p>
            <a:r>
              <a:rPr lang="ru-RU" sz="2600" dirty="0" smtClean="0"/>
              <a:t>На машинах, которые управляются, ничего устанавливать не надо. Расширяется модулями (пишутся на Питоне), умеет вызывать внешние скрипты – Питон, баш.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89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ru-RU" baseline="0" dirty="0" smtClean="0"/>
              <a:t> – инструмент командной строки. У него две основных сущности: задачи (</a:t>
            </a:r>
            <a:r>
              <a:rPr lang="en-US" baseline="0" dirty="0" smtClean="0"/>
              <a:t>tasks)</a:t>
            </a:r>
            <a:r>
              <a:rPr lang="ru-RU" baseline="0" dirty="0" smtClean="0"/>
              <a:t> и </a:t>
            </a:r>
            <a:r>
              <a:rPr lang="en-US" baseline="0" dirty="0" smtClean="0"/>
              <a:t>inventory (</a:t>
            </a:r>
            <a:r>
              <a:rPr lang="ru-RU" baseline="0" dirty="0" smtClean="0"/>
              <a:t>список хостов, где задачи должны выполняться). </a:t>
            </a:r>
          </a:p>
          <a:p>
            <a:r>
              <a:rPr lang="ru-RU" baseline="0" dirty="0" smtClean="0"/>
              <a:t>Опциональная сущность – роль – </a:t>
            </a:r>
            <a:r>
              <a:rPr lang="ru-RU" baseline="0" dirty="0" err="1" smtClean="0"/>
              <a:t>ползволяет</a:t>
            </a:r>
            <a:r>
              <a:rPr lang="ru-RU" baseline="0" dirty="0" smtClean="0"/>
              <a:t> группировать задачи.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По</a:t>
            </a:r>
            <a:r>
              <a:rPr lang="ru-RU" sz="1200" baseline="0" dirty="0" smtClean="0"/>
              <a:t> ссылке неплохая статья про </a:t>
            </a:r>
            <a:r>
              <a:rPr lang="en-US" sz="1200" baseline="0" dirty="0" err="1" smtClean="0"/>
              <a:t>Ansible</a:t>
            </a:r>
            <a:r>
              <a:rPr lang="en-US" sz="1200" baseline="0" dirty="0" smtClean="0"/>
              <a:t> </a:t>
            </a:r>
            <a:r>
              <a:rPr lang="ru-RU" sz="1200" baseline="0" dirty="0" smtClean="0"/>
              <a:t>с детальными примерами.</a:t>
            </a:r>
            <a:endParaRPr lang="ru-RU" sz="1200" dirty="0" smtClean="0"/>
          </a:p>
          <a:p>
            <a:r>
              <a:rPr lang="ru-RU" baseline="0" dirty="0" smtClean="0"/>
              <a:t>К этому продукту существует отдельные </a:t>
            </a:r>
            <a:r>
              <a:rPr lang="en-US" baseline="0" dirty="0" smtClean="0"/>
              <a:t>GUI – </a:t>
            </a:r>
            <a:r>
              <a:rPr lang="en-US" baseline="0" dirty="0" err="1" smtClean="0"/>
              <a:t>Ansible</a:t>
            </a:r>
            <a:r>
              <a:rPr lang="en-US" baseline="0" dirty="0" smtClean="0"/>
              <a:t> Tower </a:t>
            </a:r>
            <a:r>
              <a:rPr lang="ru-RU" baseline="0" dirty="0" smtClean="0"/>
              <a:t>и его бесплатный аналог </a:t>
            </a:r>
            <a:r>
              <a:rPr lang="en-US" baseline="0" dirty="0" smtClean="0"/>
              <a:t>AWX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 МегаФоне используем </a:t>
            </a:r>
            <a:r>
              <a:rPr lang="en-US" baseline="0" dirty="0" smtClean="0"/>
              <a:t>Jenkins </a:t>
            </a:r>
            <a:r>
              <a:rPr lang="ru-RU" baseline="0" dirty="0" smtClean="0"/>
              <a:t>как </a:t>
            </a:r>
            <a:r>
              <a:rPr lang="en-US" baseline="0" dirty="0" smtClean="0"/>
              <a:t>GUI </a:t>
            </a:r>
            <a:r>
              <a:rPr lang="ru-RU" baseline="0" dirty="0" smtClean="0"/>
              <a:t>для </a:t>
            </a:r>
            <a:r>
              <a:rPr lang="en-US" baseline="0" dirty="0" err="1" smtClean="0"/>
              <a:t>Ansible</a:t>
            </a:r>
            <a:r>
              <a:rPr lang="ru-RU" baseline="0" dirty="0" smtClean="0"/>
              <a:t> (так сложилось исторически).</a:t>
            </a:r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B3AF9-1326-48F0-8D9C-54FC7F4F40A7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38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>
          <a:xfrm>
            <a:off x="0" y="0"/>
            <a:ext cx="9144000" cy="4262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t" anchorCtr="0"/>
          <a:lstStyle/>
          <a:p>
            <a:pPr algn="ctr" eaLnBrk="1"/>
            <a:endParaRPr lang="ru-RU" sz="1600" dirty="0" smtClean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88000" y="1276350"/>
            <a:ext cx="8570050" cy="1105303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MegaFon Presentation title in</a:t>
            </a:r>
            <a:br>
              <a:rPr lang="ru-RU" dirty="0" smtClean="0"/>
            </a:br>
            <a:r>
              <a:rPr lang="ru-RU" dirty="0" smtClean="0"/>
              <a:t>two lines of copy text (34pt)</a:t>
            </a:r>
            <a:endParaRPr lang="ru-RU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2498803"/>
            <a:ext cx="7108825" cy="224107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  <a:lvl2pPr>
              <a:defRPr>
                <a:latin typeface="Arial Black" panose="020B0A04020102020204" pitchFamily="34" charset="0"/>
              </a:defRPr>
            </a:lvl2pPr>
            <a:lvl3pPr>
              <a:defRPr>
                <a:latin typeface="Arial Black" panose="020B0A04020102020204" pitchFamily="34" charset="0"/>
              </a:defRPr>
            </a:lvl3pPr>
            <a:lvl4pPr>
              <a:defRPr>
                <a:latin typeface="Arial Black" panose="020B0A04020102020204" pitchFamily="34" charset="0"/>
              </a:defRPr>
            </a:lvl4pPr>
            <a:lvl5pPr>
              <a:defRPr>
                <a:latin typeface="Arial Black" panose="020B0A04020102020204" pitchFamily="34" charset="0"/>
              </a:defRPr>
            </a:lvl5pPr>
          </a:lstStyle>
          <a:p>
            <a:pPr lvl="0"/>
            <a:r>
              <a:rPr lang="ru-RU" dirty="0" smtClean="0"/>
              <a:t>Presenter (12pt), City, Month 2018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4535798"/>
            <a:ext cx="1854000" cy="329571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421310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B7E4-3F8B-4DE7-8320-EE272DE6348C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101" y="1276350"/>
            <a:ext cx="2732088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213101" y="1276350"/>
            <a:ext cx="2717800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138200" y="1276350"/>
            <a:ext cx="2717800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664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76350"/>
            <a:ext cx="9144000" cy="38687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221961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A52E-B485-4515-864C-7526FCEC2E76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291600" y="1276350"/>
            <a:ext cx="41868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69200" y="1276350"/>
            <a:ext cx="41868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99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pictures asym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B969-AD4F-415E-989A-93CCB4B6894A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291600" y="1276350"/>
            <a:ext cx="56393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38000" y="1276350"/>
            <a:ext cx="27180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11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left,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C1A3-F62B-43BF-A565-2E59C51203AB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100" y="1276349"/>
            <a:ext cx="4187825" cy="3076575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 to 32pt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69200" y="1277312"/>
            <a:ext cx="4186800" cy="3076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28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left, picture right asym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D49-CA36-4759-849E-8C7961BE8AB3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Bildplatzhalt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38000" y="1276350"/>
            <a:ext cx="27180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099" y="1275387"/>
            <a:ext cx="5641200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 to 32pt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347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icture left, text right, asym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BA6A-FC03-4BF1-BD52-8E3246239BE0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138200" y="1276350"/>
            <a:ext cx="2717800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 to 32pt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291600" y="1276350"/>
            <a:ext cx="5639300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57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icture left, small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BBDA-4A47-4915-92DD-ECAFA42AAC93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7572374" y="1276350"/>
            <a:ext cx="1283625" cy="307753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noProof="0" dirty="0" smtClean="0"/>
              <a:t>Edit flowing text level 12pt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4" hasCustomPrompt="1"/>
          </p:nvPr>
        </p:nvSpPr>
        <p:spPr>
          <a:xfrm>
            <a:off x="291599" y="1276350"/>
            <a:ext cx="7109325" cy="30775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963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Picture above, text undernea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Lorem ipsum dolor sit amet, consectetur adipiscing elit ed ut perspiciatis unde omnis iste natus error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A421-7007-4223-99AE-9E4403F2D588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101" y="3224748"/>
            <a:ext cx="2732088" cy="1129140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213101" y="3224748"/>
            <a:ext cx="2717800" cy="1129140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</p:txBody>
      </p:sp>
      <p:sp>
        <p:nvSpPr>
          <p:cNvPr id="9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6138200" y="3224748"/>
            <a:ext cx="2717800" cy="1129140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38000" y="1276350"/>
            <a:ext cx="2718000" cy="182936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 hasCustomPrompt="1"/>
          </p:nvPr>
        </p:nvSpPr>
        <p:spPr>
          <a:xfrm>
            <a:off x="3212901" y="1276350"/>
            <a:ext cx="2718000" cy="182936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 hasCustomPrompt="1"/>
          </p:nvPr>
        </p:nvSpPr>
        <p:spPr>
          <a:xfrm>
            <a:off x="291600" y="1276350"/>
            <a:ext cx="2732400" cy="182936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35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nly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BCC1-0ED7-47BB-B24F-172616971772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122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78702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9144000" cy="340950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 smtClean="0"/>
              <a:t>Picture</a:t>
            </a:r>
            <a:endParaRPr lang="ru-RU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87337" y="3703852"/>
            <a:ext cx="5643563" cy="680547"/>
          </a:xfrm>
        </p:spPr>
        <p:txBody>
          <a:bodyPr/>
          <a:lstStyle>
            <a:lvl1pPr>
              <a:defRPr sz="2400" b="0"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MegaFon Presentation title in</a:t>
            </a:r>
            <a:br>
              <a:rPr lang="ru-RU" dirty="0" smtClean="0"/>
            </a:br>
            <a:r>
              <a:rPr lang="ru-RU" dirty="0" smtClean="0"/>
              <a:t>two lines of copy text (24pt)</a:t>
            </a:r>
            <a:endParaRPr lang="ru-RU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292100" y="4594048"/>
            <a:ext cx="5640426" cy="192265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latin typeface="+mn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Presenter (12pt), 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City, Month 2018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4535798"/>
            <a:ext cx="1854000" cy="329571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408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's talk - fina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92100" y="3895783"/>
            <a:ext cx="3794125" cy="245634"/>
          </a:xfrm>
        </p:spPr>
        <p:txBody>
          <a:bodyPr/>
          <a:lstStyle>
            <a:lvl1pPr>
              <a:spcBef>
                <a:spcPts val="0"/>
              </a:spcBef>
              <a:defRPr b="1" baseline="0"/>
            </a:lvl1pPr>
            <a:lvl5pPr marL="715962" indent="0">
              <a:buNone/>
              <a:defRPr/>
            </a:lvl5pPr>
          </a:lstStyle>
          <a:p>
            <a:pPr lvl="0"/>
            <a:r>
              <a:rPr lang="ru-RU" dirty="0" smtClean="0"/>
              <a:t>Contact Name (16pt)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92100" y="4181475"/>
            <a:ext cx="3794125" cy="223320"/>
          </a:xfrm>
        </p:spPr>
        <p:txBody>
          <a:bodyPr anchor="b"/>
          <a:lstStyle>
            <a:lvl1pPr>
              <a:spcBef>
                <a:spcPts val="0"/>
              </a:spcBef>
              <a:defRPr b="0" baseline="0"/>
            </a:lvl1pPr>
            <a:lvl5pPr marL="715962" indent="0">
              <a:buNone/>
              <a:defRPr/>
            </a:lvl5pPr>
          </a:lstStyle>
          <a:p>
            <a:pPr lvl="0"/>
            <a:r>
              <a:rPr lang="ru-RU" dirty="0" smtClean="0"/>
              <a:t>Contact Title (16pt)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65044" y="2213890"/>
            <a:ext cx="4399031" cy="444500"/>
          </a:xfrm>
        </p:spPr>
        <p:txBody>
          <a:bodyPr/>
          <a:lstStyle>
            <a:lvl1pPr>
              <a:defRPr sz="4000" b="0">
                <a:latin typeface="Arial Black" panose="020B0A04020102020204" pitchFamily="34" charset="0"/>
              </a:defRPr>
            </a:lvl1pPr>
            <a:lvl2pPr>
              <a:defRPr sz="4000" b="0">
                <a:latin typeface="Arial Black" panose="020B0A04020102020204" pitchFamily="34" charset="0"/>
              </a:defRPr>
            </a:lvl2pPr>
            <a:lvl3pPr>
              <a:defRPr sz="4000" b="0">
                <a:latin typeface="Arial Black" panose="020B0A04020102020204" pitchFamily="34" charset="0"/>
              </a:defRPr>
            </a:lvl3pPr>
            <a:lvl4pPr>
              <a:defRPr sz="4000" b="0">
                <a:latin typeface="Arial Black" panose="020B0A04020102020204" pitchFamily="34" charset="0"/>
              </a:defRPr>
            </a:lvl4pPr>
            <a:lvl5pPr>
              <a:defRPr sz="4000" b="0">
                <a:latin typeface="Arial Black" panose="020B0A04020102020204" pitchFamily="34" charset="0"/>
              </a:defRPr>
            </a:lvl5pPr>
          </a:lstStyle>
          <a:p>
            <a:pPr lvl="0"/>
            <a:r>
              <a:rPr lang="ru-RU" noProof="0" dirty="0" smtClean="0"/>
              <a:t>Let’s</a:t>
            </a:r>
            <a:r>
              <a:rPr lang="ru-RU" dirty="0" smtClean="0"/>
              <a:t> Talk</a:t>
            </a:r>
            <a:endParaRPr lang="ru-RU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92100" y="4395086"/>
            <a:ext cx="3794125" cy="223200"/>
          </a:xfrm>
        </p:spPr>
        <p:txBody>
          <a:bodyPr anchor="b"/>
          <a:lstStyle>
            <a:lvl1pPr>
              <a:spcBef>
                <a:spcPts val="0"/>
              </a:spcBef>
              <a:defRPr b="0" baseline="0"/>
            </a:lvl1pPr>
            <a:lvl5pPr marL="715962" indent="0">
              <a:buNone/>
              <a:defRPr/>
            </a:lvl5pPr>
          </a:lstStyle>
          <a:p>
            <a:pPr lvl="0"/>
            <a:r>
              <a:rPr lang="ru-RU" dirty="0" smtClean="0"/>
              <a:t>telephone</a:t>
            </a:r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292100" y="4608576"/>
            <a:ext cx="3794125" cy="223200"/>
          </a:xfrm>
        </p:spPr>
        <p:txBody>
          <a:bodyPr anchor="b"/>
          <a:lstStyle>
            <a:lvl1pPr>
              <a:spcBef>
                <a:spcPts val="0"/>
              </a:spcBef>
              <a:defRPr b="0" baseline="0"/>
            </a:lvl1pPr>
            <a:lvl5pPr marL="715962" indent="0">
              <a:buNone/>
              <a:defRPr/>
            </a:lvl5pPr>
          </a:lstStyle>
          <a:p>
            <a:pPr lvl="0"/>
            <a:r>
              <a:rPr lang="ru-RU" dirty="0" smtClean="0"/>
              <a:t>e-mail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4535798"/>
            <a:ext cx="1854000" cy="329571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</a:t>
            </a:r>
            <a:r>
              <a:rPr lang="de-DE" sz="1100" b="1" dirty="0" smtClean="0">
                <a:solidFill>
                  <a:schemeClr val="bg1"/>
                </a:solidFill>
              </a:rPr>
              <a:t>00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425804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Agenda (40pt)</a:t>
            </a:r>
            <a:endParaRPr lang="ru-RU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1385888"/>
            <a:ext cx="8564400" cy="2967037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baseline="0"/>
            </a:lvl1pPr>
          </a:lstStyle>
          <a:p>
            <a:pPr lvl="0"/>
            <a:r>
              <a:rPr lang="ru-RU" dirty="0" smtClean="0"/>
              <a:t>Lorem ipsum Ed ut perspiciatis unde omnis iste na (20pt)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  <a:p>
            <a:pPr lvl="0"/>
            <a:r>
              <a:rPr lang="ru-RU" dirty="0" smtClean="0"/>
              <a:t>Lorem ipsum Ed ut perspiciatis unde omnis iste na</a:t>
            </a:r>
          </a:p>
        </p:txBody>
      </p:sp>
    </p:spTree>
    <p:extLst>
      <p:ext uri="{BB962C8B-B14F-4D97-AF65-F5344CB8AC3E}">
        <p14:creationId xmlns:p14="http://schemas.microsoft.com/office/powerpoint/2010/main" val="3047415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7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1908000"/>
            <a:ext cx="8564400" cy="1148296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Headline example, </a:t>
            </a:r>
            <a:br>
              <a:rPr lang="ru-RU" dirty="0" smtClean="0"/>
            </a:br>
            <a:r>
              <a:rPr lang="ru-RU" dirty="0" smtClean="0"/>
              <a:t>in two lines. (40pt)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B3B23D-4346-4B37-B4C1-6F25CC3265AE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288925"/>
            <a:ext cx="1041400" cy="1326515"/>
          </a:xfrm>
        </p:spPr>
        <p:txBody>
          <a:bodyPr/>
          <a:lstStyle>
            <a:lvl1pPr>
              <a:defRPr sz="1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ru-RU" dirty="0" smtClean="0"/>
              <a:t>#</a:t>
            </a:r>
            <a:endParaRPr lang="ru-RU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8673305" y="4914900"/>
            <a:ext cx="183358" cy="52388"/>
            <a:chOff x="8673305" y="4914900"/>
            <a:chExt cx="183358" cy="52388"/>
          </a:xfrm>
        </p:grpSpPr>
        <p:sp>
          <p:nvSpPr>
            <p:cNvPr id="9" name="Ellipse 8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0" name="Ellipse 9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1" name="Ellipse 10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877493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green Pr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1908000"/>
            <a:ext cx="8564400" cy="1148296"/>
          </a:xfrm>
        </p:spPr>
        <p:txBody>
          <a:bodyPr/>
          <a:lstStyle>
            <a:lvl1pPr>
              <a:defRPr sz="4000" b="0">
                <a:solidFill>
                  <a:schemeClr val="accent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Headline example, </a:t>
            </a:r>
            <a:br>
              <a:rPr lang="ru-RU" dirty="0" smtClean="0"/>
            </a:br>
            <a:r>
              <a:rPr lang="ru-RU" dirty="0" smtClean="0"/>
              <a:t>in two lines. (40pt)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3B23D-4346-4B37-B4C1-6F25CC3265AE}" type="datetime1">
              <a:rPr lang="ru-RU" smtClean="0"/>
              <a:pPr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288925"/>
            <a:ext cx="1041400" cy="1326515"/>
          </a:xfrm>
        </p:spPr>
        <p:txBody>
          <a:bodyPr/>
          <a:lstStyle>
            <a:lvl1pPr>
              <a:defRPr sz="1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ru-RU" dirty="0" smtClean="0"/>
              <a:t>#</a:t>
            </a:r>
            <a:endParaRPr lang="ru-RU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8673305" y="4914900"/>
            <a:ext cx="183358" cy="52388"/>
            <a:chOff x="8673305" y="4914900"/>
            <a:chExt cx="183358" cy="52388"/>
          </a:xfrm>
        </p:grpSpPr>
        <p:sp>
          <p:nvSpPr>
            <p:cNvPr id="13" name="Ellipse 12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4" name="Ellipse 13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5" name="Ellipse 14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</p:grpSp>
      <p:sp>
        <p:nvSpPr>
          <p:cNvPr id="11" name="Textfeld 10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308588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iol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1908000"/>
            <a:ext cx="8564400" cy="1148296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Headline example, </a:t>
            </a:r>
            <a:br>
              <a:rPr lang="ru-RU" dirty="0" smtClean="0"/>
            </a:br>
            <a:r>
              <a:rPr lang="ru-RU" dirty="0" smtClean="0"/>
              <a:t>in two lines. (40pt)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B3B23D-4346-4B37-B4C1-6F25CC3265AE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288925"/>
            <a:ext cx="1041400" cy="1326515"/>
          </a:xfrm>
        </p:spPr>
        <p:txBody>
          <a:bodyPr/>
          <a:lstStyle>
            <a:lvl1pPr>
              <a:defRPr sz="1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ru-RU" dirty="0" smtClean="0"/>
              <a:t>#</a:t>
            </a:r>
            <a:endParaRPr lang="ru-RU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8673305" y="4914900"/>
            <a:ext cx="183358" cy="52388"/>
            <a:chOff x="8673305" y="4914900"/>
            <a:chExt cx="183358" cy="52388"/>
          </a:xfrm>
        </p:grpSpPr>
        <p:sp>
          <p:nvSpPr>
            <p:cNvPr id="9" name="Ellipse 8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0" name="Ellipse 9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1" name="Ellipse 10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33548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iolet Pr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1908000"/>
            <a:ext cx="8564400" cy="1148296"/>
          </a:xfrm>
        </p:spPr>
        <p:txBody>
          <a:bodyPr/>
          <a:lstStyle>
            <a:lvl1pPr>
              <a:defRPr sz="4000" b="0">
                <a:solidFill>
                  <a:schemeClr val="accent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 smtClean="0"/>
              <a:t>Headline example, </a:t>
            </a:r>
            <a:br>
              <a:rPr lang="ru-RU" dirty="0" smtClean="0"/>
            </a:br>
            <a:r>
              <a:rPr lang="ru-RU" dirty="0" smtClean="0"/>
              <a:t>in two lines. (40pt)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B3B23D-4346-4B37-B4C1-6F25CC3265AE}" type="datetime1">
              <a:rPr lang="ru-RU" smtClean="0"/>
              <a:pPr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92100" y="288925"/>
            <a:ext cx="1041400" cy="1326515"/>
          </a:xfrm>
        </p:spPr>
        <p:txBody>
          <a:bodyPr/>
          <a:lstStyle>
            <a:lvl1pPr>
              <a:defRPr sz="1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ru-RU" dirty="0" smtClean="0"/>
              <a:t>#</a:t>
            </a:r>
            <a:endParaRPr lang="ru-RU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8673305" y="4914900"/>
            <a:ext cx="183358" cy="52388"/>
            <a:chOff x="8673305" y="4914900"/>
            <a:chExt cx="183358" cy="52388"/>
          </a:xfrm>
        </p:grpSpPr>
        <p:sp>
          <p:nvSpPr>
            <p:cNvPr id="13" name="Ellipse 12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4" name="Ellipse 13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5" name="Ellipse 14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</p:grpSp>
      <p:sp>
        <p:nvSpPr>
          <p:cNvPr id="11" name="Textfeld 10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endParaRPr lang="ru-RU" sz="1100" b="1" dirty="0" smtClean="0">
              <a:solidFill>
                <a:schemeClr val="bg1"/>
              </a:solidFill>
            </a:endParaRP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err="1" smtClean="0">
                <a:solidFill>
                  <a:schemeClr val="bg1"/>
                </a:solidFill>
              </a:rPr>
              <a:t>B</a:t>
            </a:r>
            <a:r>
              <a:rPr lang="ru-RU" sz="1100" b="1" baseline="0" dirty="0" smtClean="0">
                <a:solidFill>
                  <a:schemeClr val="bg1"/>
                </a:solidFill>
              </a:rPr>
              <a:t>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3938692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3F40-B636-4A54-94B5-10F6B2452C89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100" y="1276350"/>
            <a:ext cx="8564400" cy="3077538"/>
          </a:xfrm>
        </p:spPr>
        <p:txBody>
          <a:bodyPr/>
          <a:lstStyle/>
          <a:p>
            <a:pPr lvl="0"/>
            <a:r>
              <a:rPr lang="ru-RU" noProof="0" dirty="0" smtClean="0"/>
              <a:t>Edit flowing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503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1600" y="252000"/>
            <a:ext cx="8564400" cy="590963"/>
          </a:xfrm>
        </p:spPr>
        <p:txBody>
          <a:bodyPr/>
          <a:lstStyle/>
          <a:p>
            <a:r>
              <a:rPr lang="ru-RU" dirty="0" smtClean="0"/>
              <a:t>Headline example (20pt), </a:t>
            </a:r>
            <a:br>
              <a:rPr lang="ru-RU" dirty="0" smtClean="0"/>
            </a:br>
            <a:r>
              <a:rPr lang="ru-RU" dirty="0" smtClean="0"/>
              <a:t>in two lines. </a:t>
            </a:r>
            <a:endParaRPr lang="ru-R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E68E-506B-4910-8CEA-231504A24C3C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292100" y="1275387"/>
            <a:ext cx="4187825" cy="30775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dirty="0" smtClean="0"/>
              <a:t>Edit flowing text level 12pt to (16pt) to 32pt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68175" y="1276350"/>
            <a:ext cx="4187825" cy="30775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 dirty="0" smtClean="0"/>
              <a:t>Edit flowing text level 12pt to (16pt) to 32 pt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874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21748517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think-cell Folie" r:id="rId24" imgW="360" imgH="360" progId="TCLayout.ActiveDocument.1">
                  <p:embed/>
                </p:oleObj>
              </mc:Choice>
              <mc:Fallback>
                <p:oleObj name="think-cell Folie" r:id="rId2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291600" y="252000"/>
            <a:ext cx="8564400" cy="5909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 smtClean="0"/>
              <a:t>Headline example (20pt), Lorem ipsum dolor sit amet, consectetur adipiscing elit ed ut perspiciatis unde omnis iste natus error</a:t>
            </a:r>
            <a:endParaRPr lang="ru-RU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292894" y="1276550"/>
            <a:ext cx="8563768" cy="30777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ru-RU" noProof="0" dirty="0" smtClean="0"/>
              <a:t>Edit continuous text level 12pt to (16pt)</a:t>
            </a:r>
          </a:p>
          <a:p>
            <a:pPr lvl="1"/>
            <a:r>
              <a:rPr lang="ru-RU" noProof="0" dirty="0" smtClean="0"/>
              <a:t>Second level</a:t>
            </a:r>
          </a:p>
          <a:p>
            <a:pPr lvl="2"/>
            <a:r>
              <a:rPr lang="ru-RU" noProof="0" dirty="0" smtClean="0"/>
              <a:t>Third level</a:t>
            </a:r>
          </a:p>
          <a:p>
            <a:pPr lvl="3"/>
            <a:r>
              <a:rPr lang="ru-RU" noProof="0" dirty="0" smtClean="0"/>
              <a:t>Fourth level</a:t>
            </a:r>
          </a:p>
          <a:p>
            <a:pPr lvl="4"/>
            <a:r>
              <a:rPr lang="ru-RU" noProof="0" dirty="0" smtClean="0"/>
              <a:t>Fifth level</a:t>
            </a:r>
            <a:endParaRPr lang="ru-RU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3206750" y="4786313"/>
            <a:ext cx="786602" cy="1787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3012BC6F-014F-4778-8D5B-605537C49C47}" type="datetime1">
              <a:rPr lang="ru-RU" smtClean="0"/>
              <a:t>14.03.2020</a:t>
            </a:fld>
            <a:endParaRPr lang="ru-RU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3"/>
          </p:nvPr>
        </p:nvSpPr>
        <p:spPr>
          <a:xfrm>
            <a:off x="533400" y="4786313"/>
            <a:ext cx="2490788" cy="1787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MegaFon | Presentation title and subtitle</a:t>
            </a:r>
            <a:endParaRPr lang="ru-RU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4"/>
          </p:nvPr>
        </p:nvSpPr>
        <p:spPr>
          <a:xfrm>
            <a:off x="292893" y="4786313"/>
            <a:ext cx="240507" cy="1787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="1">
                <a:solidFill>
                  <a:schemeClr val="tx1"/>
                </a:solidFill>
              </a:defRPr>
            </a:lvl1pPr>
          </a:lstStyle>
          <a:p>
            <a:fld id="{0F83C6A9-09AF-44EB-BB3F-3943791E8916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8673305" y="4914900"/>
            <a:ext cx="183358" cy="52388"/>
            <a:chOff x="8673305" y="4914900"/>
            <a:chExt cx="183358" cy="52388"/>
          </a:xfrm>
        </p:grpSpPr>
        <p:sp>
          <p:nvSpPr>
            <p:cNvPr id="5" name="Ellipse 4"/>
            <p:cNvSpPr/>
            <p:nvPr userDrawn="1"/>
          </p:nvSpPr>
          <p:spPr>
            <a:xfrm>
              <a:off x="8804275" y="4914900"/>
              <a:ext cx="52388" cy="5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4" name="Ellipse 13"/>
            <p:cNvSpPr/>
            <p:nvPr userDrawn="1"/>
          </p:nvSpPr>
          <p:spPr>
            <a:xfrm>
              <a:off x="8738790" y="4914900"/>
              <a:ext cx="52388" cy="52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  <p:sp>
          <p:nvSpPr>
            <p:cNvPr id="15" name="Ellipse 14"/>
            <p:cNvSpPr/>
            <p:nvPr userDrawn="1"/>
          </p:nvSpPr>
          <p:spPr>
            <a:xfrm>
              <a:off x="8673305" y="4914900"/>
              <a:ext cx="52388" cy="523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/>
              <a:endParaRPr lang="ru-RU" dirty="0"/>
            </a:p>
          </p:txBody>
        </p:sp>
      </p:grpSp>
      <p:sp>
        <p:nvSpPr>
          <p:cNvPr id="13" name="Textfeld 12"/>
          <p:cNvSpPr txBox="1"/>
          <p:nvPr userDrawn="1"/>
        </p:nvSpPr>
        <p:spPr>
          <a:xfrm>
            <a:off x="9274146" y="870855"/>
            <a:ext cx="734400" cy="720000"/>
          </a:xfrm>
          <a:prstGeom prst="rect">
            <a:avLst/>
          </a:prstGeom>
          <a:solidFill>
            <a:schemeClr val="accent1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err="1" smtClean="0">
                <a:solidFill>
                  <a:schemeClr val="bg1"/>
                </a:solidFill>
              </a:rPr>
              <a:t>R</a:t>
            </a:r>
            <a:r>
              <a:rPr lang="ru-RU" sz="1100" b="1" dirty="0" smtClean="0">
                <a:solidFill>
                  <a:schemeClr val="bg1"/>
                </a:solidFill>
              </a:rPr>
              <a:t> 0</a:t>
            </a:r>
            <a:r>
              <a:rPr lang="de-DE" sz="1100" b="1" dirty="0" smtClean="0">
                <a:solidFill>
                  <a:schemeClr val="bg1"/>
                </a:solidFill>
              </a:rPr>
              <a:t>0</a:t>
            </a:r>
            <a:r>
              <a:rPr lang="ru-RU" sz="1100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185</a:t>
            </a:r>
            <a:br>
              <a:rPr lang="ru-RU" sz="1100" b="1" baseline="0" dirty="0" smtClean="0">
                <a:solidFill>
                  <a:schemeClr val="bg1"/>
                </a:solidFill>
              </a:rPr>
            </a:br>
            <a:r>
              <a:rPr lang="ru-RU" sz="1100" b="1" baseline="0" dirty="0" smtClean="0">
                <a:solidFill>
                  <a:schemeClr val="bg1"/>
                </a:solidFill>
              </a:rPr>
              <a:t>B 086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9274146" y="1590855"/>
            <a:ext cx="734400" cy="720000"/>
          </a:xfrm>
          <a:prstGeom prst="rect">
            <a:avLst/>
          </a:prstGeom>
          <a:solidFill>
            <a:schemeClr val="accent2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115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025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130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9274146" y="2680689"/>
            <a:ext cx="734400" cy="614866"/>
          </a:xfrm>
          <a:prstGeom prst="rect">
            <a:avLst/>
          </a:prstGeom>
          <a:solidFill>
            <a:schemeClr val="accent3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091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217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229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9274146" y="3295555"/>
            <a:ext cx="734400" cy="614866"/>
          </a:xfrm>
          <a:prstGeom prst="rect">
            <a:avLst/>
          </a:prstGeom>
          <a:solidFill>
            <a:schemeClr val="accent4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068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</a:t>
            </a:r>
            <a:r>
              <a:rPr lang="ru-RU" sz="1100" b="1" baseline="0" dirty="0" smtClean="0">
                <a:solidFill>
                  <a:schemeClr val="bg1"/>
                </a:solidFill>
              </a:rPr>
              <a:t> 065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137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9274146" y="3910421"/>
            <a:ext cx="734400" cy="614866"/>
          </a:xfrm>
          <a:prstGeom prst="rect">
            <a:avLst/>
          </a:prstGeom>
          <a:solidFill>
            <a:schemeClr val="accent5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 255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G 167</a:t>
            </a:r>
          </a:p>
          <a:p>
            <a:r>
              <a:rPr lang="ru-RU" sz="1100" b="1" dirty="0" smtClean="0">
                <a:solidFill>
                  <a:schemeClr val="bg1"/>
                </a:solidFill>
              </a:rPr>
              <a:t>B 023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9274146" y="4525287"/>
            <a:ext cx="734400" cy="614866"/>
          </a:xfrm>
          <a:prstGeom prst="rect">
            <a:avLst/>
          </a:prstGeom>
          <a:solidFill>
            <a:schemeClr val="accent6"/>
          </a:solidFill>
        </p:spPr>
        <p:txBody>
          <a:bodyPr wrap="none" lIns="72000" tIns="0" rIns="0" bIns="0" rtlCol="0" anchor="ctr">
            <a:noAutofit/>
          </a:bodyPr>
          <a:lstStyle/>
          <a:p>
            <a:r>
              <a:rPr lang="ru-RU" sz="1100" b="1" dirty="0" smtClean="0">
                <a:solidFill>
                  <a:schemeClr val="bg1"/>
                </a:solidFill>
              </a:rPr>
              <a:t>R</a:t>
            </a:r>
            <a:r>
              <a:rPr lang="ru-RU" sz="1100" b="1" baseline="0" dirty="0" smtClean="0">
                <a:solidFill>
                  <a:schemeClr val="bg1"/>
                </a:solidFill>
              </a:rPr>
              <a:t> 235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G 090</a:t>
            </a:r>
          </a:p>
          <a:p>
            <a:r>
              <a:rPr lang="ru-RU" sz="1100" b="1" baseline="0" dirty="0" smtClean="0">
                <a:solidFill>
                  <a:schemeClr val="bg1"/>
                </a:solidFill>
              </a:rPr>
              <a:t>B 064</a:t>
            </a:r>
            <a:endParaRPr lang="ru-RU" sz="11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feld 20"/>
          <p:cNvSpPr txBox="1"/>
          <p:nvPr userDrawn="1"/>
        </p:nvSpPr>
        <p:spPr>
          <a:xfrm>
            <a:off x="9268338" y="45156"/>
            <a:ext cx="740208" cy="5489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RGB</a:t>
            </a:r>
            <a:b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цвета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9268339" y="635431"/>
            <a:ext cx="740207" cy="2353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Основной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9268339" y="2446144"/>
            <a:ext cx="740207" cy="18193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ru-RU" sz="1200" b="1" dirty="0" smtClean="0">
                <a:latin typeface="Helvetica Neue for IB" charset="0"/>
                <a:ea typeface="Helvetica Neue for IB" charset="0"/>
                <a:cs typeface="Helvetica Neue for IB" charset="0"/>
              </a:rPr>
              <a:t>вторичный</a:t>
            </a:r>
          </a:p>
        </p:txBody>
      </p:sp>
    </p:spTree>
    <p:extLst>
      <p:ext uri="{BB962C8B-B14F-4D97-AF65-F5344CB8AC3E}">
        <p14:creationId xmlns:p14="http://schemas.microsoft.com/office/powerpoint/2010/main" val="26834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1" r:id="rId2"/>
    <p:sldLayoutId id="2147483662" r:id="rId3"/>
    <p:sldLayoutId id="2147483663" r:id="rId4"/>
    <p:sldLayoutId id="2147483681" r:id="rId5"/>
    <p:sldLayoutId id="2147483679" r:id="rId6"/>
    <p:sldLayoutId id="2147483680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6" r:id="rId18"/>
    <p:sldLayoutId id="2147483677" r:id="rId19"/>
    <p:sldLayoutId id="2147483678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5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2563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780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" userDrawn="1">
          <p15:clr>
            <a:srgbClr val="F26B43"/>
          </p15:clr>
        </p15:guide>
        <p15:guide id="2" pos="5579" userDrawn="1">
          <p15:clr>
            <a:srgbClr val="F26B43"/>
          </p15:clr>
        </p15:guide>
        <p15:guide id="3" orient="horz" pos="182" userDrawn="1">
          <p15:clr>
            <a:srgbClr val="F26B43"/>
          </p15:clr>
        </p15:guide>
        <p15:guide id="4" orient="horz" pos="3127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6" orient="horz" pos="2742" userDrawn="1">
          <p15:clr>
            <a:srgbClr val="F26B43"/>
          </p15:clr>
        </p15:guide>
        <p15:guide id="7" orient="horz" pos="532" userDrawn="1">
          <p15:clr>
            <a:srgbClr val="F26B43"/>
          </p15:clr>
        </p15:guide>
        <p15:guide id="8" orient="horz" pos="804" userDrawn="1">
          <p15:clr>
            <a:srgbClr val="F26B43"/>
          </p15:clr>
        </p15:guide>
        <p15:guide id="9" pos="1905" userDrawn="1">
          <p15:clr>
            <a:srgbClr val="F26B43"/>
          </p15:clr>
        </p15:guide>
        <p15:guide id="10" pos="2020" userDrawn="1">
          <p15:clr>
            <a:srgbClr val="F26B43"/>
          </p15:clr>
        </p15:guide>
        <p15:guide id="11" pos="3736" userDrawn="1">
          <p15:clr>
            <a:srgbClr val="F26B43"/>
          </p15:clr>
        </p15:guide>
        <p15:guide id="12" pos="3862" userDrawn="1">
          <p15:clr>
            <a:srgbClr val="F26B43"/>
          </p15:clr>
        </p15:guide>
        <p15:guide id="13" pos="2822" userDrawn="1">
          <p15:clr>
            <a:srgbClr val="F26B43"/>
          </p15:clr>
        </p15:guide>
        <p15:guide id="14" pos="2938" userDrawn="1">
          <p15:clr>
            <a:srgbClr val="F26B43"/>
          </p15:clr>
        </p15:guide>
        <p15:guide id="15" pos="988" userDrawn="1">
          <p15:clr>
            <a:srgbClr val="F26B43"/>
          </p15:clr>
        </p15:guide>
        <p15:guide id="16" pos="1098" userDrawn="1">
          <p15:clr>
            <a:srgbClr val="F26B43"/>
          </p15:clr>
        </p15:guide>
        <p15:guide id="17" pos="4770" userDrawn="1">
          <p15:clr>
            <a:srgbClr val="F26B43"/>
          </p15:clr>
        </p15:guide>
        <p15:guide id="18" pos="46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en/company/technoserv/blog/490740/" TargetMode="External"/><Relationship Id="rId7" Type="http://schemas.openxmlformats.org/officeDocument/2006/relationships/hyperlink" Target="https://postgrespro.ru/education/cour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en/post/442614/" TargetMode="External"/><Relationship Id="rId5" Type="http://schemas.openxmlformats.org/officeDocument/2006/relationships/hyperlink" Target="https://habr.com/en/company/selectel/blog/339390/" TargetMode="External"/><Relationship Id="rId4" Type="http://schemas.openxmlformats.org/officeDocument/2006/relationships/hyperlink" Target="https://habr.com/en/post/30540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en/company/technoserv/blog/49074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en/post/3054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CICD кода и данных в </a:t>
            </a:r>
            <a:r>
              <a:rPr lang="en-US" dirty="0"/>
              <a:t>Enterprise</a:t>
            </a:r>
            <a:endParaRPr lang="ru-RU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288000" y="2884036"/>
            <a:ext cx="7108825" cy="224107"/>
          </a:xfrm>
        </p:spPr>
        <p:txBody>
          <a:bodyPr/>
          <a:lstStyle/>
          <a:p>
            <a:r>
              <a:rPr lang="ru-RU" sz="2000" dirty="0" smtClean="0"/>
              <a:t>Пик </a:t>
            </a:r>
            <a:r>
              <a:rPr lang="en-US" sz="2000" dirty="0" smtClean="0"/>
              <a:t>IT,</a:t>
            </a:r>
            <a:r>
              <a:rPr lang="ru-RU" sz="2000" dirty="0" smtClean="0"/>
              <a:t> </a:t>
            </a:r>
            <a:r>
              <a:rPr lang="ru-RU" sz="2000" dirty="0" err="1" smtClean="0"/>
              <a:t>УрФУ</a:t>
            </a:r>
            <a:endParaRPr lang="en-US" sz="2000" dirty="0" smtClean="0"/>
          </a:p>
          <a:p>
            <a:r>
              <a:rPr lang="ru-RU" sz="2000" dirty="0" smtClean="0"/>
              <a:t>Гладышев </a:t>
            </a:r>
            <a:r>
              <a:rPr lang="ru-RU" sz="2000" dirty="0" smtClean="0"/>
              <a:t>Антон</a:t>
            </a:r>
            <a:endParaRPr lang="en-US" dirty="0" smtClean="0"/>
          </a:p>
          <a:p>
            <a:r>
              <a:rPr lang="ru-RU" sz="2000" dirty="0"/>
              <a:t>2020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743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07433" y="94721"/>
            <a:ext cx="8564400" cy="29670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- name: Create a virtual machine from a template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</a:t>
            </a:r>
            <a:r>
              <a:rPr lang="en-US" sz="1600" dirty="0" err="1"/>
              <a:t>vmware_guest</a:t>
            </a:r>
            <a:r>
              <a:rPr lang="en-US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hostname: "{{ </a:t>
            </a:r>
            <a:r>
              <a:rPr lang="en-US" sz="1600" dirty="0" err="1"/>
              <a:t>vcenter_hostname</a:t>
            </a:r>
            <a:r>
              <a:rPr lang="en-US" sz="1600" dirty="0"/>
              <a:t> }}"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username: "{{ </a:t>
            </a:r>
            <a:r>
              <a:rPr lang="en-US" sz="1600" dirty="0" err="1"/>
              <a:t>vcenter_username</a:t>
            </a:r>
            <a:r>
              <a:rPr lang="en-US" sz="1600" dirty="0"/>
              <a:t> }}"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password: "{{ </a:t>
            </a:r>
            <a:r>
              <a:rPr lang="en-US" sz="1600" dirty="0" err="1"/>
              <a:t>vcenter_password</a:t>
            </a:r>
            <a:r>
              <a:rPr lang="en-US" sz="1600" dirty="0"/>
              <a:t> }}"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    </a:t>
            </a:r>
            <a:r>
              <a:rPr lang="en-US" sz="1600" dirty="0" err="1"/>
              <a:t>validate_certs</a:t>
            </a:r>
            <a:r>
              <a:rPr lang="en-US" sz="1600" dirty="0"/>
              <a:t>: no</a:t>
            </a:r>
          </a:p>
          <a:p>
            <a:pPr mar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sz="1600" dirty="0"/>
              <a:t>    folder: /</a:t>
            </a:r>
            <a:r>
              <a:rPr lang="en-US" sz="1600" dirty="0" err="1"/>
              <a:t>testvms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name: testvm_2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state: </a:t>
            </a:r>
            <a:r>
              <a:rPr lang="en-US" sz="1600" dirty="0" err="1"/>
              <a:t>poweredon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template: template_el7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disk: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- </a:t>
            </a:r>
            <a:r>
              <a:rPr lang="en-US" sz="1600" dirty="0" err="1"/>
              <a:t>size_gb</a:t>
            </a:r>
            <a:r>
              <a:rPr lang="en-US" sz="1600" dirty="0" smtClean="0"/>
              <a:t>: {{ disksize_1 }}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type: thin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</a:t>
            </a:r>
            <a:r>
              <a:rPr lang="en-US" sz="1600" dirty="0" err="1"/>
              <a:t>datastore</a:t>
            </a:r>
            <a:r>
              <a:rPr lang="en-US" sz="1600" dirty="0"/>
              <a:t>: </a:t>
            </a:r>
            <a:r>
              <a:rPr lang="en-US" sz="1600" dirty="0" smtClean="0"/>
              <a:t>g73_datastore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hardware</a:t>
            </a:r>
            <a:r>
              <a:rPr lang="en-US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</a:t>
            </a:r>
            <a:r>
              <a:rPr lang="en-US" sz="1600" dirty="0" err="1"/>
              <a:t>memory_mb</a:t>
            </a:r>
            <a:r>
              <a:rPr lang="en-US" sz="1600" dirty="0"/>
              <a:t>: </a:t>
            </a:r>
            <a:r>
              <a:rPr lang="en-US" sz="1600" dirty="0" smtClean="0"/>
              <a:t>“{{ </a:t>
            </a:r>
            <a:r>
              <a:rPr lang="en-US" sz="1600" dirty="0" err="1" smtClean="0"/>
              <a:t>RAM_for_vm</a:t>
            </a:r>
            <a:r>
              <a:rPr lang="en-US" sz="1600" dirty="0" smtClean="0"/>
              <a:t> }}”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num_cpus</a:t>
            </a:r>
            <a:r>
              <a:rPr lang="en-US" sz="1600" dirty="0" smtClean="0"/>
              <a:t>: </a:t>
            </a:r>
            <a:r>
              <a:rPr lang="en-US" sz="1600" dirty="0"/>
              <a:t>“{{ </a:t>
            </a:r>
            <a:r>
              <a:rPr lang="en-US" sz="1600" dirty="0" err="1" smtClean="0"/>
              <a:t>CPU_for_vm</a:t>
            </a:r>
            <a:r>
              <a:rPr lang="en-US" sz="1600" dirty="0" smtClean="0"/>
              <a:t> }}”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networks</a:t>
            </a:r>
            <a:r>
              <a:rPr lang="en-US" sz="16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- name: </a:t>
            </a:r>
            <a:r>
              <a:rPr lang="en-US" sz="1600" dirty="0" err="1" smtClean="0"/>
              <a:t>VM_Network_for_zone_Alpha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/>
              <a:t>delegate_to</a:t>
            </a:r>
            <a:r>
              <a:rPr lang="en-US" sz="1600" dirty="0"/>
              <a:t>: localhost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register: deploy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226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46" y="0"/>
            <a:ext cx="4549707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1600" y="252000"/>
            <a:ext cx="8654692" cy="590963"/>
          </a:xfrm>
        </p:spPr>
        <p:txBody>
          <a:bodyPr/>
          <a:lstStyle/>
          <a:p>
            <a:r>
              <a:rPr lang="ru-RU" sz="2800" dirty="0" smtClean="0">
                <a:solidFill>
                  <a:srgbClr val="731982"/>
                </a:solidFill>
              </a:rPr>
              <a:t>Инструменты, которые мы используем</a:t>
            </a:r>
            <a:endParaRPr lang="ru-RU" sz="2800" dirty="0">
              <a:solidFill>
                <a:srgbClr val="731982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1600" y="1136078"/>
            <a:ext cx="8564400" cy="3420890"/>
          </a:xfrm>
          <a:ln>
            <a:noFill/>
          </a:ln>
        </p:spPr>
        <p:txBody>
          <a:bodyPr/>
          <a:lstStyle/>
          <a:p>
            <a:pPr lvl="1"/>
            <a:r>
              <a:rPr lang="en-US" sz="2600" dirty="0" smtClean="0"/>
              <a:t>Jenkins </a:t>
            </a:r>
            <a:r>
              <a:rPr lang="ru-RU" sz="2600" dirty="0" smtClean="0"/>
              <a:t>– это инструмент для сборки, тестирования и раскатки приложений. Обладает развитым пользовательским интерфейсом и высокой </a:t>
            </a:r>
            <a:r>
              <a:rPr lang="ru-RU" sz="2600" dirty="0" smtClean="0"/>
              <a:t>расширяемостью </a:t>
            </a:r>
            <a:r>
              <a:rPr lang="ru-RU" sz="2600" dirty="0" smtClean="0"/>
              <a:t>при помощи плагинов</a:t>
            </a:r>
            <a:r>
              <a:rPr lang="ru-RU" sz="2600" dirty="0" smtClean="0"/>
              <a:t>.</a:t>
            </a:r>
          </a:p>
          <a:p>
            <a:pPr lvl="1"/>
            <a:r>
              <a:rPr lang="ru-RU" sz="2600" dirty="0" smtClean="0"/>
              <a:t>Изобилие плагинов плохо влияет на удобство обновления самого </a:t>
            </a:r>
            <a:r>
              <a:rPr lang="en-US" sz="2600" dirty="0" err="1" smtClean="0"/>
              <a:t>Jenkins’a</a:t>
            </a:r>
            <a:r>
              <a:rPr lang="ru-RU" sz="2600" dirty="0" smtClean="0"/>
              <a:t>.</a:t>
            </a:r>
            <a:endParaRPr 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41675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4954"/>
          <a:stretch/>
        </p:blipFill>
        <p:spPr>
          <a:xfrm>
            <a:off x="63500" y="57592"/>
            <a:ext cx="8894233" cy="49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74" y="0"/>
            <a:ext cx="5988052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226"/>
            <a:ext cx="9144000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1600" y="252000"/>
            <a:ext cx="8654692" cy="590963"/>
          </a:xfrm>
        </p:spPr>
        <p:txBody>
          <a:bodyPr/>
          <a:lstStyle/>
          <a:p>
            <a:r>
              <a:rPr lang="ru-RU" sz="2800" dirty="0" smtClean="0">
                <a:solidFill>
                  <a:srgbClr val="731982"/>
                </a:solidFill>
              </a:rPr>
              <a:t>Базы данных</a:t>
            </a:r>
            <a:endParaRPr lang="ru-RU" sz="2800" dirty="0">
              <a:solidFill>
                <a:srgbClr val="731982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36746" y="653478"/>
            <a:ext cx="8564400" cy="3420890"/>
          </a:xfrm>
          <a:ln>
            <a:noFill/>
          </a:ln>
        </p:spPr>
        <p:txBody>
          <a:bodyPr/>
          <a:lstStyle/>
          <a:p>
            <a:pPr lvl="1"/>
            <a:r>
              <a:rPr lang="ru-RU" sz="2400" dirty="0" smtClean="0"/>
              <a:t>На текущий момент, основные базы данных в МегаФоне работают под управлением </a:t>
            </a:r>
            <a:r>
              <a:rPr lang="en-US" sz="2400" dirty="0" smtClean="0"/>
              <a:t>Oracle</a:t>
            </a:r>
            <a:r>
              <a:rPr lang="ru-RU" sz="2400" dirty="0" smtClean="0"/>
              <a:t>. Если вы слышали страшные истории об </a:t>
            </a:r>
            <a:r>
              <a:rPr lang="en-US" sz="2400" dirty="0" smtClean="0"/>
              <a:t>Oracle – </a:t>
            </a:r>
            <a:r>
              <a:rPr lang="ru-RU" sz="2400" dirty="0" smtClean="0"/>
              <a:t>всё правда.</a:t>
            </a:r>
            <a:endParaRPr lang="ru-RU" sz="2400" dirty="0" smtClean="0"/>
          </a:p>
          <a:p>
            <a:pPr lvl="1"/>
            <a:r>
              <a:rPr lang="ru-RU" sz="2400" dirty="0" smtClean="0"/>
              <a:t>Мода на </a:t>
            </a:r>
            <a:r>
              <a:rPr lang="ru-RU" sz="2400" dirty="0" err="1" smtClean="0"/>
              <a:t>микросервисы</a:t>
            </a:r>
            <a:r>
              <a:rPr lang="ru-RU" sz="2400" dirty="0"/>
              <a:t> </a:t>
            </a:r>
            <a:r>
              <a:rPr lang="ru-RU" sz="2400" dirty="0" smtClean="0"/>
              <a:t>и задачи, связанные с сокращением издержек, привели к тому, что стали появляться БД под управлением </a:t>
            </a:r>
            <a:r>
              <a:rPr lang="en-US" sz="2400" dirty="0" smtClean="0"/>
              <a:t>PostgreSQL</a:t>
            </a:r>
            <a:r>
              <a:rPr lang="ru-RU" sz="2400" dirty="0" smtClean="0"/>
              <a:t>. Хорошая новость – эта штука гораздо проще.</a:t>
            </a:r>
          </a:p>
          <a:p>
            <a:pPr lvl="1"/>
            <a:r>
              <a:rPr lang="ru-RU" sz="2400" dirty="0" smtClean="0"/>
              <a:t>Экосистема </a:t>
            </a:r>
            <a:r>
              <a:rPr lang="en-US" sz="2400" dirty="0" smtClean="0"/>
              <a:t>Microsoft </a:t>
            </a:r>
            <a:r>
              <a:rPr lang="ru-RU" sz="2400" dirty="0" smtClean="0"/>
              <a:t>несет с собой инсталляции </a:t>
            </a:r>
            <a:r>
              <a:rPr lang="en-US" sz="2400" dirty="0" smtClean="0"/>
              <a:t>MS SQL Server</a:t>
            </a:r>
            <a:endParaRPr lang="ru-RU" sz="2400" dirty="0" smtClean="0"/>
          </a:p>
          <a:p>
            <a:pPr lvl="1"/>
            <a:r>
              <a:rPr lang="ru-RU" sz="2400" dirty="0" smtClean="0"/>
              <a:t>Некоторые </a:t>
            </a:r>
            <a:r>
              <a:rPr lang="ru-RU" sz="2400" dirty="0" err="1" smtClean="0"/>
              <a:t>вендоры</a:t>
            </a:r>
            <a:r>
              <a:rPr lang="ru-RU" sz="2400" dirty="0" smtClean="0"/>
              <a:t> ПО приходят с БД, под управлением других СУБД, например, </a:t>
            </a:r>
            <a:r>
              <a:rPr lang="en-US" sz="2400" dirty="0" smtClean="0"/>
              <a:t>MySQL</a:t>
            </a:r>
          </a:p>
          <a:p>
            <a:pPr lvl="1"/>
            <a:r>
              <a:rPr lang="ru-RU" sz="2400" dirty="0" smtClean="0"/>
              <a:t>Есть и </a:t>
            </a:r>
            <a:r>
              <a:rPr lang="ru-RU" sz="2400" dirty="0" err="1" smtClean="0"/>
              <a:t>нереляционные</a:t>
            </a:r>
            <a:r>
              <a:rPr lang="ru-RU" sz="2400" dirty="0" smtClean="0"/>
              <a:t> базы данных, хорошо, что их обслуживают другие люди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165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1600" y="252000"/>
            <a:ext cx="8654692" cy="590963"/>
          </a:xfrm>
        </p:spPr>
        <p:txBody>
          <a:bodyPr/>
          <a:lstStyle/>
          <a:p>
            <a:r>
              <a:rPr lang="ru-RU" sz="2800" dirty="0" smtClean="0">
                <a:solidFill>
                  <a:srgbClr val="731982"/>
                </a:solidFill>
              </a:rPr>
              <a:t>Пример «страшной» истории</a:t>
            </a:r>
            <a:endParaRPr lang="ru-RU" sz="2800" dirty="0">
              <a:solidFill>
                <a:srgbClr val="731982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1600" y="1136078"/>
            <a:ext cx="8564400" cy="3420890"/>
          </a:xfrm>
          <a:ln>
            <a:noFill/>
          </a:ln>
        </p:spPr>
        <p:txBody>
          <a:bodyPr/>
          <a:lstStyle/>
          <a:p>
            <a:pPr lvl="1"/>
            <a:r>
              <a:rPr lang="ru-RU" sz="2200" dirty="0" smtClean="0"/>
              <a:t>Наша задача – создать пользователя:</a:t>
            </a:r>
            <a:endParaRPr lang="en-US" sz="2200" dirty="0" smtClean="0"/>
          </a:p>
          <a:p>
            <a:pPr lvl="2"/>
            <a:r>
              <a:rPr lang="en-US" sz="2200" dirty="0"/>
              <a:t>create user USERNAME identified by values 'A2637ADED1374248' default tablespace USERTS temporary tablespace TEMP </a:t>
            </a:r>
            <a:r>
              <a:rPr lang="en-US" sz="2200" dirty="0" smtClean="0"/>
              <a:t>profile </a:t>
            </a:r>
            <a:r>
              <a:rPr lang="en-US" sz="2200" dirty="0"/>
              <a:t>DEFAULT quota unlimited on USERTS;</a:t>
            </a:r>
            <a:endParaRPr lang="ru-RU" sz="2200" dirty="0"/>
          </a:p>
          <a:p>
            <a:pPr lvl="1"/>
            <a:r>
              <a:rPr lang="ru-RU" sz="2200" dirty="0" smtClean="0"/>
              <a:t>После </a:t>
            </a:r>
            <a:r>
              <a:rPr lang="ru-RU" sz="2200" dirty="0"/>
              <a:t>этого, ваш пользователь не сможет войти в БД, потому что на вход в БД нужны отдельные привилегии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lvl="2"/>
            <a:r>
              <a:rPr lang="en-US" sz="2200" dirty="0" smtClean="0"/>
              <a:t>grant </a:t>
            </a:r>
            <a:r>
              <a:rPr lang="en-US" sz="2200" dirty="0"/>
              <a:t>connect to USERNAME</a:t>
            </a:r>
            <a:r>
              <a:rPr lang="en-US" sz="2200" dirty="0" smtClean="0"/>
              <a:t>;</a:t>
            </a:r>
          </a:p>
          <a:p>
            <a:pPr lvl="2"/>
            <a:r>
              <a:rPr lang="en-US" sz="2200" dirty="0" smtClean="0"/>
              <a:t>grant </a:t>
            </a:r>
            <a:r>
              <a:rPr lang="en-US" sz="2200" dirty="0"/>
              <a:t>create session to USERNAME;</a:t>
            </a:r>
            <a:endParaRPr lang="ru-RU" sz="2200" dirty="0"/>
          </a:p>
          <a:p>
            <a:pPr lvl="1"/>
            <a:r>
              <a:rPr lang="ru-RU" sz="2200" dirty="0" smtClean="0"/>
              <a:t>В </a:t>
            </a:r>
            <a:r>
              <a:rPr lang="ru-RU" sz="2200" dirty="0"/>
              <a:t>общем, в </a:t>
            </a:r>
            <a:r>
              <a:rPr lang="en-US" sz="2200" dirty="0"/>
              <a:t>Oracle </a:t>
            </a:r>
            <a:r>
              <a:rPr lang="ru-RU" sz="2200" dirty="0"/>
              <a:t>почти на любой чих есть отдельная привилегия. Не забудьте ее выдать вашему пользователю </a:t>
            </a:r>
            <a:r>
              <a:rPr lang="ru-RU" sz="2200" dirty="0" smtClean="0">
                <a:sym typeface="Wingdings" panose="05000000000000000000" pitchFamily="2" charset="2"/>
              </a:rPr>
              <a:t></a:t>
            </a:r>
            <a:endParaRPr lang="ru-RU" sz="2200" dirty="0"/>
          </a:p>
          <a:p>
            <a:pPr lvl="1"/>
            <a:endParaRPr lang="ru-RU" sz="2200" dirty="0" smtClean="0"/>
          </a:p>
          <a:p>
            <a:pPr marL="177800" lvl="1" indent="0">
              <a:buNone/>
            </a:pPr>
            <a:r>
              <a:rPr lang="ru-RU" sz="2200" dirty="0" smtClean="0"/>
              <a:t>	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2467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1600" y="252000"/>
            <a:ext cx="8654692" cy="590963"/>
          </a:xfrm>
        </p:spPr>
        <p:txBody>
          <a:bodyPr/>
          <a:lstStyle/>
          <a:p>
            <a:r>
              <a:rPr lang="ru-RU" sz="2800" dirty="0" smtClean="0">
                <a:solidFill>
                  <a:srgbClr val="731982"/>
                </a:solidFill>
              </a:rPr>
              <a:t>К счастью, эта презентация закончилась</a:t>
            </a:r>
            <a:endParaRPr lang="ru-RU" sz="2800" dirty="0">
              <a:solidFill>
                <a:srgbClr val="731982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1600" y="661945"/>
            <a:ext cx="8564400" cy="3420890"/>
          </a:xfrm>
          <a:ln>
            <a:noFill/>
          </a:ln>
        </p:spPr>
        <p:txBody>
          <a:bodyPr/>
          <a:lstStyle/>
          <a:p>
            <a:pPr lvl="2"/>
            <a:r>
              <a:rPr lang="ru-RU" sz="2200" dirty="0" smtClean="0"/>
              <a:t>Обезличивание данных </a:t>
            </a:r>
            <a:r>
              <a:rPr lang="en-US" sz="2200" dirty="0">
                <a:hlinkClick r:id="rId3"/>
              </a:rPr>
              <a:t>https://habr.com/en/company/technoserv/blog/490740/</a:t>
            </a:r>
            <a:endParaRPr lang="ru-RU" sz="2200" dirty="0"/>
          </a:p>
          <a:p>
            <a:pPr lvl="2"/>
            <a:r>
              <a:rPr lang="en-US" sz="2200" dirty="0" err="1" smtClean="0"/>
              <a:t>Ansible</a:t>
            </a:r>
            <a:r>
              <a:rPr lang="en-US" sz="2200" dirty="0" smtClean="0"/>
              <a:t> </a:t>
            </a:r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://habr.com/en/post/305400</a:t>
            </a:r>
            <a:r>
              <a:rPr lang="en-US" sz="2200" dirty="0" smtClean="0">
                <a:hlinkClick r:id="rId4"/>
              </a:rPr>
              <a:t>/</a:t>
            </a:r>
            <a:endParaRPr lang="ru-RU" sz="2200" dirty="0" smtClean="0"/>
          </a:p>
          <a:p>
            <a:pPr lvl="2"/>
            <a:r>
              <a:rPr lang="en-US" sz="2200" dirty="0" smtClean="0"/>
              <a:t>Jenkins </a:t>
            </a:r>
            <a:r>
              <a:rPr lang="en-US" sz="2200" dirty="0">
                <a:hlinkClick r:id="rId5"/>
              </a:rPr>
              <a:t>https://habr.com/en/company/selectel/blog/339390/</a:t>
            </a:r>
            <a:endParaRPr lang="ru-RU" sz="2200" dirty="0" smtClean="0"/>
          </a:p>
          <a:p>
            <a:pPr lvl="2"/>
            <a:r>
              <a:rPr lang="en-US" sz="2200" dirty="0" smtClean="0"/>
              <a:t>Jenkins Docker </a:t>
            </a:r>
            <a:r>
              <a:rPr lang="en-US" sz="2200" dirty="0">
                <a:hlinkClick r:id="rId6"/>
              </a:rPr>
              <a:t>https://habr.com/en/post/442614</a:t>
            </a:r>
            <a:r>
              <a:rPr lang="en-US" sz="2200" dirty="0" smtClean="0">
                <a:hlinkClick r:id="rId6"/>
              </a:rPr>
              <a:t>/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r>
              <a:rPr lang="en-US" sz="2200" dirty="0">
                <a:hlinkClick r:id="rId6"/>
              </a:rPr>
              <a:t>https://habr.com/en/post/442614</a:t>
            </a:r>
            <a:r>
              <a:rPr lang="en-US" sz="2200" dirty="0" smtClean="0">
                <a:hlinkClick r:id="rId6"/>
              </a:rPr>
              <a:t>/</a:t>
            </a:r>
            <a:endParaRPr lang="ru-RU" sz="2200" dirty="0" smtClean="0"/>
          </a:p>
          <a:p>
            <a:pPr lvl="2"/>
            <a:r>
              <a:rPr lang="ru-RU" sz="2200" dirty="0" smtClean="0"/>
              <a:t>Про </a:t>
            </a:r>
            <a:r>
              <a:rPr lang="en-US" sz="2200" dirty="0" smtClean="0"/>
              <a:t>Puppet</a:t>
            </a:r>
            <a:r>
              <a:rPr lang="ru-RU" sz="2200" dirty="0" smtClean="0"/>
              <a:t> ссылок не будет, в домашних условиях он малопригоден (в отличие от </a:t>
            </a:r>
            <a:r>
              <a:rPr lang="en-US" sz="2200" dirty="0" err="1" smtClean="0"/>
              <a:t>Ansible</a:t>
            </a:r>
            <a:r>
              <a:rPr lang="en-US" sz="2200" dirty="0" smtClean="0"/>
              <a:t>)</a:t>
            </a:r>
          </a:p>
          <a:p>
            <a:pPr lvl="2"/>
            <a:r>
              <a:rPr lang="ru-RU" sz="2200" dirty="0" smtClean="0"/>
              <a:t>По </a:t>
            </a:r>
            <a:r>
              <a:rPr lang="en-US" sz="2200" dirty="0" smtClean="0"/>
              <a:t>PostgreSQL </a:t>
            </a:r>
            <a:r>
              <a:rPr lang="ru-RU" sz="2200" dirty="0" smtClean="0"/>
              <a:t>есть замечательные бесплатные курсы </a:t>
            </a:r>
          </a:p>
          <a:p>
            <a:pPr lvl="2"/>
            <a:r>
              <a:rPr lang="en-US" sz="2200" dirty="0">
                <a:hlinkClick r:id="rId7"/>
              </a:rPr>
              <a:t>https://</a:t>
            </a:r>
            <a:r>
              <a:rPr lang="en-US" sz="2200" dirty="0" smtClean="0">
                <a:hlinkClick r:id="rId7"/>
              </a:rPr>
              <a:t>postgrespro.ru/education/courses</a:t>
            </a:r>
            <a:r>
              <a:rPr lang="ru-RU" sz="2200" dirty="0" smtClean="0"/>
              <a:t> ,</a:t>
            </a:r>
            <a:r>
              <a:rPr lang="en-US" sz="2200" dirty="0" smtClean="0"/>
              <a:t> </a:t>
            </a:r>
            <a:r>
              <a:rPr lang="ru-RU" sz="2200" dirty="0" smtClean="0"/>
              <a:t>включая </a:t>
            </a:r>
            <a:r>
              <a:rPr lang="ru-RU" sz="2200" dirty="0" err="1" smtClean="0"/>
              <a:t>виртуалки</a:t>
            </a:r>
            <a:endParaRPr lang="en-US" sz="2200" dirty="0" smtClean="0"/>
          </a:p>
          <a:p>
            <a:pPr lvl="2"/>
            <a:r>
              <a:rPr lang="ru-RU" sz="2200" dirty="0" smtClean="0"/>
              <a:t>По </a:t>
            </a:r>
            <a:r>
              <a:rPr lang="en-US" sz="2200" dirty="0" smtClean="0"/>
              <a:t>Oracle </a:t>
            </a:r>
            <a:r>
              <a:rPr lang="ru-RU" sz="2200" dirty="0" smtClean="0"/>
              <a:t>рекомендую </a:t>
            </a:r>
            <a:r>
              <a:rPr lang="en-US" sz="2200" dirty="0" smtClean="0"/>
              <a:t>pdf </a:t>
            </a:r>
            <a:r>
              <a:rPr lang="ru-RU" sz="2200" dirty="0" smtClean="0"/>
              <a:t>(</a:t>
            </a:r>
            <a:r>
              <a:rPr lang="en-US" sz="2200" dirty="0" smtClean="0"/>
              <a:t>sg1 sg2) </a:t>
            </a:r>
            <a:r>
              <a:rPr lang="ru-RU" sz="2200" dirty="0" smtClean="0"/>
              <a:t>к курсу</a:t>
            </a:r>
            <a:r>
              <a:rPr lang="en-US" sz="2200" dirty="0" smtClean="0"/>
              <a:t> Oracle Database 12c: Administration Workshop </a:t>
            </a:r>
            <a:r>
              <a:rPr lang="ru-RU" sz="2200" dirty="0" smtClean="0"/>
              <a:t>и бесплатную </a:t>
            </a:r>
            <a:r>
              <a:rPr lang="en-US" sz="2200" dirty="0" smtClean="0"/>
              <a:t>Oracle Database Express Edition</a:t>
            </a:r>
          </a:p>
          <a:p>
            <a:pPr lvl="2"/>
            <a:endParaRPr lang="ru-RU" sz="2400" dirty="0" smtClean="0"/>
          </a:p>
          <a:p>
            <a:pPr lvl="2"/>
            <a:endParaRPr lang="en-US" sz="2400" dirty="0" smtClean="0"/>
          </a:p>
          <a:p>
            <a:pPr lvl="2"/>
            <a:endParaRPr lang="ru-RU" sz="2400" dirty="0"/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6380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31982"/>
                </a:solidFill>
              </a:rPr>
              <a:t>Проблематика</a:t>
            </a:r>
            <a:endParaRPr lang="ru-RU" dirty="0">
              <a:solidFill>
                <a:srgbClr val="731982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357806" y="964278"/>
            <a:ext cx="8564400" cy="2967037"/>
          </a:xfrm>
          <a:ln>
            <a:noFill/>
          </a:ln>
        </p:spPr>
        <p:txBody>
          <a:bodyPr/>
          <a:lstStyle/>
          <a:p>
            <a:r>
              <a:rPr lang="ru-RU" sz="2600" dirty="0" smtClean="0"/>
              <a:t>Как правило, если ведется разработка уже существующего в промышленной эксплуатации </a:t>
            </a:r>
            <a:r>
              <a:rPr lang="ru-RU" sz="2600" dirty="0" smtClean="0"/>
              <a:t>(</a:t>
            </a:r>
            <a:r>
              <a:rPr lang="ru-RU" sz="2600" dirty="0" err="1" smtClean="0"/>
              <a:t>прома</a:t>
            </a:r>
            <a:r>
              <a:rPr lang="ru-RU" sz="2600" dirty="0" smtClean="0"/>
              <a:t>) сложного продукта</a:t>
            </a:r>
            <a:r>
              <a:rPr lang="ru-RU" sz="2600" dirty="0" smtClean="0"/>
              <a:t>, то </a:t>
            </a:r>
            <a:r>
              <a:rPr lang="ru-RU" sz="2600" dirty="0" smtClean="0"/>
              <a:t>разработчикам</a:t>
            </a:r>
            <a:r>
              <a:rPr lang="en-US" sz="2600" dirty="0" smtClean="0"/>
              <a:t> </a:t>
            </a:r>
            <a:r>
              <a:rPr lang="ru-RU" sz="2600" dirty="0" smtClean="0"/>
              <a:t>и </a:t>
            </a:r>
            <a:r>
              <a:rPr lang="ru-RU" sz="2600" dirty="0" err="1" smtClean="0"/>
              <a:t>тестировщикам</a:t>
            </a:r>
            <a:r>
              <a:rPr lang="ru-RU" sz="2600" dirty="0" smtClean="0"/>
              <a:t> </a:t>
            </a:r>
            <a:r>
              <a:rPr lang="ru-RU" sz="2600" dirty="0" smtClean="0"/>
              <a:t>нужны данные с </a:t>
            </a:r>
            <a:r>
              <a:rPr lang="ru-RU" sz="2600" dirty="0" err="1" smtClean="0"/>
              <a:t>прома</a:t>
            </a:r>
            <a:r>
              <a:rPr lang="ru-RU" sz="2600" dirty="0" smtClean="0"/>
              <a:t>.</a:t>
            </a:r>
            <a:endParaRPr lang="ru-RU" sz="2600" dirty="0" smtClean="0"/>
          </a:p>
          <a:p>
            <a:r>
              <a:rPr lang="ru-RU" sz="2600" dirty="0" smtClean="0"/>
              <a:t>Данные из промышленной эксплуатации нужно откопировать и </a:t>
            </a:r>
            <a:r>
              <a:rPr lang="ru-RU" sz="2600" dirty="0" smtClean="0"/>
              <a:t>отдать.</a:t>
            </a:r>
            <a:endParaRPr lang="ru-RU" sz="2600" dirty="0" smtClean="0"/>
          </a:p>
          <a:p>
            <a:r>
              <a:rPr lang="ru-RU" sz="2600" dirty="0" smtClean="0"/>
              <a:t>Кроме копирования, они иногда нуждаются в обрезке или обезличивании.</a:t>
            </a:r>
          </a:p>
          <a:p>
            <a:endParaRPr lang="ru-RU" sz="2600" dirty="0">
              <a:solidFill>
                <a:srgbClr val="7319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321911" y="135805"/>
            <a:ext cx="8564400" cy="590963"/>
          </a:xfrm>
        </p:spPr>
        <p:txBody>
          <a:bodyPr/>
          <a:lstStyle/>
          <a:p>
            <a:r>
              <a:rPr lang="ru-RU" sz="2800" dirty="0" smtClean="0">
                <a:solidFill>
                  <a:srgbClr val="731982"/>
                </a:solidFill>
              </a:rPr>
              <a:t>Как можно получать копию </a:t>
            </a:r>
            <a:r>
              <a:rPr lang="ru-RU" sz="2800" dirty="0">
                <a:solidFill>
                  <a:srgbClr val="731982"/>
                </a:solidFill>
              </a:rPr>
              <a:t>оригинальных данных?</a:t>
            </a:r>
          </a:p>
        </p:txBody>
      </p:sp>
      <p:sp>
        <p:nvSpPr>
          <p:cNvPr id="8" name="Textplatzhalter 4"/>
          <p:cNvSpPr txBox="1">
            <a:spLocks/>
          </p:cNvSpPr>
          <p:nvPr/>
        </p:nvSpPr>
        <p:spPr>
          <a:xfrm>
            <a:off x="201196" y="1161303"/>
            <a:ext cx="8564400" cy="296703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 smtClean="0"/>
              <a:t>Делать </a:t>
            </a:r>
            <a:r>
              <a:rPr lang="ru-RU" sz="2600" dirty="0" err="1"/>
              <a:t>снэпшотную</a:t>
            </a:r>
            <a:r>
              <a:rPr lang="ru-RU" sz="2600" dirty="0"/>
              <a:t> копию дисков, на которых хранятся данные. Это позволяет быстро (практически мгновенно) получать </a:t>
            </a:r>
            <a:r>
              <a:rPr lang="ru-RU" sz="2600" dirty="0" err="1"/>
              <a:t>многотерабайтные</a:t>
            </a:r>
            <a:r>
              <a:rPr lang="ru-RU" sz="2600" dirty="0"/>
              <a:t> копии любых данных</a:t>
            </a:r>
            <a:r>
              <a:rPr lang="ru-RU" sz="2600" dirty="0" smtClean="0"/>
              <a:t>.</a:t>
            </a:r>
          </a:p>
          <a:p>
            <a:r>
              <a:rPr lang="ru-RU" sz="2600" dirty="0" smtClean="0"/>
              <a:t>Добавить </a:t>
            </a:r>
            <a:r>
              <a:rPr lang="ru-RU" sz="2600" dirty="0"/>
              <a:t>в кластер СУБД отдельный сервер, с которого будут выгружаться дампы базы данных. После они будут загружаться на сервер СУБД для разработчиков. У разных СУБД будет отличаться настройка, но принцип остается неизменным</a:t>
            </a:r>
            <a:r>
              <a:rPr lang="ru-RU" sz="2600" dirty="0" smtClean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498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1600" y="252000"/>
            <a:ext cx="8654692" cy="590963"/>
          </a:xfrm>
        </p:spPr>
        <p:txBody>
          <a:bodyPr/>
          <a:lstStyle/>
          <a:p>
            <a:r>
              <a:rPr lang="ru-RU" sz="2800" dirty="0">
                <a:solidFill>
                  <a:srgbClr val="731982"/>
                </a:solidFill>
              </a:rPr>
              <a:t>Обработка данных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1600" y="1136078"/>
            <a:ext cx="8564400" cy="3420890"/>
          </a:xfrm>
          <a:ln>
            <a:noFill/>
          </a:ln>
        </p:spPr>
        <p:txBody>
          <a:bodyPr/>
          <a:lstStyle/>
          <a:p>
            <a:pPr lvl="1"/>
            <a:r>
              <a:rPr lang="ru-RU" sz="2600" dirty="0" smtClean="0"/>
              <a:t>Если </a:t>
            </a:r>
            <a:r>
              <a:rPr lang="ru-RU" sz="2600" dirty="0"/>
              <a:t>данные необходимо </a:t>
            </a:r>
            <a:r>
              <a:rPr lang="ru-RU" sz="2600" smtClean="0"/>
              <a:t>обезличивать </a:t>
            </a:r>
            <a:r>
              <a:rPr lang="ru-RU" sz="2600" smtClean="0"/>
              <a:t>(обезличка</a:t>
            </a:r>
            <a:r>
              <a:rPr lang="ru-RU" sz="2600" dirty="0" smtClean="0"/>
              <a:t>), </a:t>
            </a:r>
            <a:r>
              <a:rPr lang="ru-RU" sz="2600" dirty="0"/>
              <a:t>то используются приемы так называемого </a:t>
            </a:r>
            <a:r>
              <a:rPr lang="ru-RU" sz="2600" dirty="0" err="1"/>
              <a:t>маскинга</a:t>
            </a:r>
            <a:r>
              <a:rPr lang="ru-RU" sz="2600" dirty="0"/>
              <a:t> или подмены персональных данных на вымышленные</a:t>
            </a:r>
            <a:r>
              <a:rPr lang="ru-RU" sz="2600" dirty="0" smtClean="0"/>
              <a:t>.</a:t>
            </a:r>
          </a:p>
          <a:p>
            <a:pPr marL="360363" lvl="2" indent="0">
              <a:buNone/>
            </a:pPr>
            <a:r>
              <a:rPr lang="en-US" sz="2600" dirty="0">
                <a:hlinkClick r:id="rId3"/>
              </a:rPr>
              <a:t>https://habr.com/en/company/technoserv/blog/490740/</a:t>
            </a:r>
            <a:endParaRPr lang="ru-RU" sz="2600" dirty="0" smtClean="0"/>
          </a:p>
          <a:p>
            <a:pPr lvl="1"/>
            <a:endParaRPr lang="ru-RU" sz="2600" dirty="0"/>
          </a:p>
          <a:p>
            <a:pPr lvl="1"/>
            <a:r>
              <a:rPr lang="ru-RU" sz="2600" dirty="0"/>
              <a:t>Обрезка сводится к тому, что из БД удаляются лишние </a:t>
            </a:r>
            <a:r>
              <a:rPr lang="ru-RU" sz="2600" dirty="0" smtClean="0"/>
              <a:t>записи, не нарушая целостности БД на уровне БД и </a:t>
            </a:r>
            <a:r>
              <a:rPr lang="ru-RU" sz="2600" dirty="0" smtClean="0"/>
              <a:t>на уровне приложения</a:t>
            </a:r>
            <a:r>
              <a:rPr lang="ru-RU" sz="2600" dirty="0" smtClean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3525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1600" y="252000"/>
            <a:ext cx="8654692" cy="590963"/>
          </a:xfrm>
        </p:spPr>
        <p:txBody>
          <a:bodyPr/>
          <a:lstStyle/>
          <a:p>
            <a:r>
              <a:rPr lang="ru-RU" sz="2800" dirty="0" smtClean="0">
                <a:solidFill>
                  <a:srgbClr val="731982"/>
                </a:solidFill>
              </a:rPr>
              <a:t>Недостатки (при </a:t>
            </a:r>
            <a:r>
              <a:rPr lang="ru-RU" sz="2800" dirty="0" err="1" smtClean="0">
                <a:solidFill>
                  <a:srgbClr val="731982"/>
                </a:solidFill>
              </a:rPr>
              <a:t>снэпшотинге</a:t>
            </a:r>
            <a:r>
              <a:rPr lang="ru-RU" sz="2800" dirty="0" smtClean="0">
                <a:solidFill>
                  <a:srgbClr val="731982"/>
                </a:solidFill>
              </a:rPr>
              <a:t>)</a:t>
            </a:r>
            <a:endParaRPr lang="ru-RU" sz="2800" dirty="0">
              <a:solidFill>
                <a:srgbClr val="731982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1600" y="945578"/>
            <a:ext cx="8564400" cy="3420890"/>
          </a:xfrm>
          <a:ln>
            <a:noFill/>
          </a:ln>
        </p:spPr>
        <p:txBody>
          <a:bodyPr/>
          <a:lstStyle/>
          <a:p>
            <a:pPr lvl="1"/>
            <a:r>
              <a:rPr lang="ru-RU" sz="2600" dirty="0"/>
              <a:t>Е</a:t>
            </a:r>
            <a:r>
              <a:rPr lang="ru-RU" sz="2600" dirty="0" smtClean="0"/>
              <a:t>сли у вас несколько команд, каждой из которых нужна своя копия данных, то, упрощенно говоря, </a:t>
            </a:r>
            <a:r>
              <a:rPr lang="ru-RU" sz="2600" dirty="0" smtClean="0"/>
              <a:t>объем </a:t>
            </a:r>
            <a:r>
              <a:rPr lang="ru-RU" sz="2600" dirty="0" smtClean="0"/>
              <a:t>продуктовой базы данных </a:t>
            </a:r>
            <a:r>
              <a:rPr lang="ru-RU" sz="2600" dirty="0" smtClean="0"/>
              <a:t>умножается </a:t>
            </a:r>
            <a:r>
              <a:rPr lang="ru-RU" sz="2600" dirty="0" smtClean="0"/>
              <a:t>на количество </a:t>
            </a:r>
            <a:r>
              <a:rPr lang="ru-RU" sz="2600" dirty="0" smtClean="0"/>
              <a:t>копий (с неким поправочным коэффициентом).</a:t>
            </a:r>
            <a:endParaRPr lang="ru-RU" sz="2600" dirty="0" smtClean="0"/>
          </a:p>
          <a:p>
            <a:pPr lvl="1"/>
            <a:r>
              <a:rPr lang="ru-RU" sz="2600" dirty="0" smtClean="0"/>
              <a:t>Если перед выдачей командам нужна обезличка, то нужно проводить ее на каждой </a:t>
            </a:r>
            <a:r>
              <a:rPr lang="ru-RU" sz="2600" dirty="0" err="1" smtClean="0"/>
              <a:t>снэпшотной</a:t>
            </a:r>
            <a:r>
              <a:rPr lang="ru-RU" sz="2600" dirty="0" smtClean="0"/>
              <a:t> копии.</a:t>
            </a:r>
          </a:p>
          <a:p>
            <a:pPr lvl="1"/>
            <a:r>
              <a:rPr lang="ru-RU" sz="2600" dirty="0" smtClean="0">
                <a:sym typeface="Wingdings" panose="05000000000000000000" pitchFamily="2" charset="2"/>
              </a:rPr>
              <a:t>Скоре</a:t>
            </a:r>
            <a:r>
              <a:rPr lang="ru-RU" sz="2600" dirty="0" smtClean="0">
                <a:sym typeface="Wingdings" panose="05000000000000000000" pitchFamily="2" charset="2"/>
              </a:rPr>
              <a:t>е всего, вы не сможете отдать </a:t>
            </a:r>
            <a:r>
              <a:rPr lang="ru-RU" sz="2600" dirty="0" err="1" smtClean="0">
                <a:sym typeface="Wingdings" panose="05000000000000000000" pitchFamily="2" charset="2"/>
              </a:rPr>
              <a:t>снэпшоты</a:t>
            </a:r>
            <a:r>
              <a:rPr lang="ru-RU" sz="2600" dirty="0" smtClean="0">
                <a:sym typeface="Wingdings" panose="05000000000000000000" pitchFamily="2" charset="2"/>
              </a:rPr>
              <a:t> за пределы компании.</a:t>
            </a:r>
          </a:p>
          <a:p>
            <a:pPr lvl="1"/>
            <a:r>
              <a:rPr lang="ru-RU" sz="2600" dirty="0" smtClean="0"/>
              <a:t>Как правило, обрезка </a:t>
            </a:r>
            <a:r>
              <a:rPr lang="ru-RU" sz="2600" dirty="0"/>
              <a:t>БД не уменьшает размер </a:t>
            </a:r>
            <a:r>
              <a:rPr lang="ru-RU" sz="2600" dirty="0" err="1"/>
              <a:t>снэпшотов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</a:t>
            </a:r>
            <a:endParaRPr lang="ru-RU" sz="2600" dirty="0">
              <a:sym typeface="Wingdings" panose="05000000000000000000" pitchFamily="2" charset="2"/>
            </a:endParaRPr>
          </a:p>
          <a:p>
            <a:pPr lvl="1"/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648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1600" y="252000"/>
            <a:ext cx="8654692" cy="590963"/>
          </a:xfrm>
        </p:spPr>
        <p:txBody>
          <a:bodyPr/>
          <a:lstStyle/>
          <a:p>
            <a:r>
              <a:rPr lang="ru-RU" sz="2800" dirty="0" smtClean="0">
                <a:solidFill>
                  <a:srgbClr val="731982"/>
                </a:solidFill>
              </a:rPr>
              <a:t>Недостатки (при выгрузке дампов)</a:t>
            </a:r>
            <a:endParaRPr lang="ru-RU" sz="2800" dirty="0">
              <a:solidFill>
                <a:srgbClr val="731982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1600" y="1136078"/>
            <a:ext cx="8564400" cy="3420890"/>
          </a:xfrm>
          <a:ln>
            <a:noFill/>
          </a:ln>
        </p:spPr>
        <p:txBody>
          <a:bodyPr/>
          <a:lstStyle/>
          <a:p>
            <a:pPr lvl="1"/>
            <a:r>
              <a:rPr lang="ru-RU" sz="2600" dirty="0" smtClean="0">
                <a:solidFill>
                  <a:schemeClr val="tx2"/>
                </a:solidFill>
              </a:rPr>
              <a:t>Вам нужен отдельный сервер, который, скорее всего, будет простаивать, пока вы выгружаете дампы.</a:t>
            </a:r>
          </a:p>
          <a:p>
            <a:pPr lvl="1"/>
            <a:r>
              <a:rPr lang="ru-RU" sz="2600" dirty="0" smtClean="0">
                <a:solidFill>
                  <a:schemeClr val="tx2"/>
                </a:solidFill>
              </a:rPr>
              <a:t>Время выгрузки БД зависит от ее размера.</a:t>
            </a:r>
          </a:p>
          <a:p>
            <a:pPr lvl="1"/>
            <a:r>
              <a:rPr lang="ru-RU" sz="2600" dirty="0" smtClean="0">
                <a:solidFill>
                  <a:schemeClr val="tx2"/>
                </a:solidFill>
              </a:rPr>
              <a:t>Выгруженную БД не всегда можно загрузить обратно (</a:t>
            </a:r>
            <a:r>
              <a:rPr lang="ru-RU" sz="2600" dirty="0" err="1" smtClean="0">
                <a:solidFill>
                  <a:schemeClr val="tx2"/>
                </a:solidFill>
              </a:rPr>
              <a:t>бэкап</a:t>
            </a:r>
            <a:r>
              <a:rPr lang="ru-RU" sz="2600" dirty="0" smtClean="0">
                <a:solidFill>
                  <a:schemeClr val="tx2"/>
                </a:solidFill>
              </a:rPr>
              <a:t> Шредингера).</a:t>
            </a:r>
            <a:endParaRPr lang="ru-RU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1600" y="252000"/>
            <a:ext cx="8654692" cy="590963"/>
          </a:xfrm>
        </p:spPr>
        <p:txBody>
          <a:bodyPr/>
          <a:lstStyle/>
          <a:p>
            <a:r>
              <a:rPr lang="ru-RU" sz="2800" dirty="0" smtClean="0">
                <a:solidFill>
                  <a:srgbClr val="731982"/>
                </a:solidFill>
              </a:rPr>
              <a:t>Что же используют в МегаФоне?</a:t>
            </a:r>
            <a:endParaRPr lang="ru-RU" sz="2800" dirty="0">
              <a:solidFill>
                <a:srgbClr val="731982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1600" y="1136078"/>
            <a:ext cx="8564400" cy="3420890"/>
          </a:xfrm>
          <a:ln>
            <a:noFill/>
          </a:ln>
        </p:spPr>
        <p:txBody>
          <a:bodyPr/>
          <a:lstStyle/>
          <a:p>
            <a:pPr lvl="1"/>
            <a:r>
              <a:rPr lang="ru-RU" sz="2600" dirty="0" smtClean="0">
                <a:solidFill>
                  <a:schemeClr val="tx2"/>
                </a:solidFill>
              </a:rPr>
              <a:t>Используются оба метода, в зависимости от задачи:</a:t>
            </a:r>
          </a:p>
          <a:p>
            <a:pPr lvl="2"/>
            <a:r>
              <a:rPr lang="ru-RU" sz="2600" dirty="0" smtClean="0">
                <a:solidFill>
                  <a:schemeClr val="tx2"/>
                </a:solidFill>
              </a:rPr>
              <a:t>Для нагрузочного тестирования, где нужно много данных, мы снимаем </a:t>
            </a:r>
            <a:r>
              <a:rPr lang="ru-RU" sz="2600" dirty="0" err="1" smtClean="0">
                <a:solidFill>
                  <a:schemeClr val="tx2"/>
                </a:solidFill>
              </a:rPr>
              <a:t>снэпшоты</a:t>
            </a:r>
            <a:r>
              <a:rPr lang="ru-RU" sz="2600" dirty="0" smtClean="0">
                <a:solidFill>
                  <a:schemeClr val="tx2"/>
                </a:solidFill>
              </a:rPr>
              <a:t>.</a:t>
            </a:r>
          </a:p>
          <a:p>
            <a:pPr lvl="2"/>
            <a:r>
              <a:rPr lang="ru-RU" sz="2600" dirty="0" smtClean="0">
                <a:solidFill>
                  <a:schemeClr val="tx2"/>
                </a:solidFill>
              </a:rPr>
              <a:t>Для функционального тестирования, мы снимаем один набор </a:t>
            </a:r>
            <a:r>
              <a:rPr lang="ru-RU" sz="2600" dirty="0" err="1" smtClean="0">
                <a:solidFill>
                  <a:schemeClr val="tx2"/>
                </a:solidFill>
              </a:rPr>
              <a:t>снэпшотов</a:t>
            </a:r>
            <a:r>
              <a:rPr lang="ru-RU" sz="2600" dirty="0" smtClean="0">
                <a:solidFill>
                  <a:schemeClr val="tx2"/>
                </a:solidFill>
              </a:rPr>
              <a:t>, обрезаем, обезличиваем, выгружаем дампы, отдаем дампы </a:t>
            </a:r>
            <a:r>
              <a:rPr lang="ru-RU" sz="2600" dirty="0" err="1" smtClean="0">
                <a:solidFill>
                  <a:schemeClr val="tx2"/>
                </a:solidFill>
              </a:rPr>
              <a:t>вендору</a:t>
            </a:r>
            <a:r>
              <a:rPr lang="ru-RU" sz="2600" dirty="0" smtClean="0">
                <a:solidFill>
                  <a:schemeClr val="tx2"/>
                </a:solidFill>
              </a:rPr>
              <a:t>, и создаем на их базе образы </a:t>
            </a:r>
            <a:r>
              <a:rPr lang="ru-RU" sz="2600" dirty="0" err="1" smtClean="0">
                <a:solidFill>
                  <a:schemeClr val="tx2"/>
                </a:solidFill>
              </a:rPr>
              <a:t>виртуалок</a:t>
            </a:r>
            <a:r>
              <a:rPr lang="ru-RU" sz="2600" dirty="0" smtClean="0">
                <a:solidFill>
                  <a:schemeClr val="tx2"/>
                </a:solidFill>
              </a:rPr>
              <a:t>, далее из них разворачиваем столько баз, сколько нужно командам. </a:t>
            </a:r>
            <a:endParaRPr lang="ru-RU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1600" y="252000"/>
            <a:ext cx="8654692" cy="590963"/>
          </a:xfrm>
        </p:spPr>
        <p:txBody>
          <a:bodyPr/>
          <a:lstStyle/>
          <a:p>
            <a:r>
              <a:rPr lang="ru-RU" sz="2800" dirty="0" smtClean="0">
                <a:solidFill>
                  <a:srgbClr val="731982"/>
                </a:solidFill>
              </a:rPr>
              <a:t>Инструменты, которые мы используем</a:t>
            </a:r>
            <a:endParaRPr lang="ru-RU" sz="2800" dirty="0">
              <a:solidFill>
                <a:srgbClr val="731982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1600" y="1136078"/>
            <a:ext cx="8564400" cy="3420890"/>
          </a:xfrm>
          <a:ln>
            <a:noFill/>
          </a:ln>
        </p:spPr>
        <p:txBody>
          <a:bodyPr/>
          <a:lstStyle/>
          <a:p>
            <a:pPr lvl="1"/>
            <a:r>
              <a:rPr lang="en-US" sz="2600" dirty="0" err="1" smtClean="0"/>
              <a:t>Ansible</a:t>
            </a:r>
            <a:r>
              <a:rPr lang="en-US" sz="2600" dirty="0" smtClean="0"/>
              <a:t> – </a:t>
            </a:r>
            <a:r>
              <a:rPr lang="ru-RU" sz="2600" dirty="0" smtClean="0"/>
              <a:t>популярный </a:t>
            </a:r>
            <a:r>
              <a:rPr lang="en-US" sz="2600" dirty="0" smtClean="0"/>
              <a:t>open source </a:t>
            </a:r>
            <a:r>
              <a:rPr lang="ru-RU" sz="2600" dirty="0" smtClean="0"/>
              <a:t>инструмент </a:t>
            </a:r>
            <a:r>
              <a:rPr lang="ru-RU" sz="2600" dirty="0" smtClean="0"/>
              <a:t>для автоматизации управления конфигурациями серверов, развертывания приложений и серверов. Прост в установке – скачивается всего </a:t>
            </a:r>
            <a:r>
              <a:rPr lang="ru-RU" sz="2600" dirty="0" smtClean="0"/>
              <a:t>пара пакетов </a:t>
            </a:r>
            <a:r>
              <a:rPr lang="ru-RU" sz="2600" dirty="0" smtClean="0"/>
              <a:t>на машину, с которой происходит управление. На машинах, которые управляются, ничего устанавливать не надо. Расширяется модулями (пишутся на Питоне), умеет вызывать внешние скрипты – Питон, </a:t>
            </a:r>
            <a:r>
              <a:rPr lang="ru-RU" sz="2600" dirty="0" smtClean="0"/>
              <a:t>баш, другие, если укажете их интерпретатор.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9250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1600" y="252000"/>
            <a:ext cx="8654692" cy="590963"/>
          </a:xfrm>
        </p:spPr>
        <p:txBody>
          <a:bodyPr/>
          <a:lstStyle/>
          <a:p>
            <a:r>
              <a:rPr lang="ru-RU" sz="2800" dirty="0" smtClean="0">
                <a:solidFill>
                  <a:srgbClr val="731982"/>
                </a:solidFill>
              </a:rPr>
              <a:t>Инструменты, которые мы используем</a:t>
            </a:r>
            <a:endParaRPr lang="ru-RU" sz="2800" dirty="0">
              <a:solidFill>
                <a:srgbClr val="731982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291600" y="877844"/>
            <a:ext cx="8564400" cy="3420890"/>
          </a:xfrm>
          <a:ln>
            <a:noFill/>
          </a:ln>
        </p:spPr>
        <p:txBody>
          <a:bodyPr/>
          <a:lstStyle/>
          <a:p>
            <a:pPr lvl="1"/>
            <a:r>
              <a:rPr lang="en-US" sz="2600" dirty="0" err="1" smtClean="0"/>
              <a:t>Ansible</a:t>
            </a:r>
            <a:r>
              <a:rPr lang="en-US" sz="2600" dirty="0" smtClean="0"/>
              <a:t> </a:t>
            </a:r>
            <a:r>
              <a:rPr lang="ru-RU" sz="2600" dirty="0" smtClean="0"/>
              <a:t>– это инструмент командной строки. У него </a:t>
            </a:r>
            <a:r>
              <a:rPr lang="ru-RU" sz="2600" dirty="0" smtClean="0"/>
              <a:t>две основных сущности</a:t>
            </a:r>
            <a:r>
              <a:rPr lang="ru-RU" sz="2600" dirty="0" smtClean="0"/>
              <a:t>, это задачи (</a:t>
            </a:r>
            <a:r>
              <a:rPr lang="en-US" sz="2600" dirty="0" smtClean="0"/>
              <a:t>tasks)</a:t>
            </a:r>
            <a:r>
              <a:rPr lang="ru-RU" sz="2600" dirty="0" smtClean="0"/>
              <a:t>, и </a:t>
            </a:r>
            <a:r>
              <a:rPr lang="ru-RU" sz="2600" dirty="0" err="1" smtClean="0"/>
              <a:t>инвентори</a:t>
            </a:r>
            <a:r>
              <a:rPr lang="ru-RU" sz="2600" dirty="0" smtClean="0"/>
              <a:t> (список машин, хостов, где задачи должны выполниться</a:t>
            </a:r>
            <a:r>
              <a:rPr lang="ru-RU" sz="2600" dirty="0" smtClean="0"/>
              <a:t>).</a:t>
            </a:r>
            <a:r>
              <a:rPr lang="en-US" sz="2600" dirty="0" smtClean="0"/>
              <a:t> </a:t>
            </a:r>
            <a:r>
              <a:rPr lang="ru-RU" sz="2600" dirty="0" smtClean="0"/>
              <a:t>Опциональная сущность – роль – позволяет группировать задачи. </a:t>
            </a:r>
            <a:endParaRPr lang="en-US" sz="2600" dirty="0" smtClean="0"/>
          </a:p>
          <a:p>
            <a:pPr lvl="1"/>
            <a:r>
              <a:rPr lang="en-US" sz="2400" dirty="0">
                <a:hlinkClick r:id="rId3"/>
              </a:rPr>
              <a:t>https://habr.com/en/post/305400/</a:t>
            </a:r>
            <a:endParaRPr lang="ru-RU" sz="2400" dirty="0"/>
          </a:p>
          <a:p>
            <a:pPr lvl="1"/>
            <a:r>
              <a:rPr lang="ru-RU" sz="2600" dirty="0" smtClean="0"/>
              <a:t>К </a:t>
            </a:r>
            <a:r>
              <a:rPr lang="ru-RU" sz="2600" dirty="0" smtClean="0"/>
              <a:t>этому продукту существует </a:t>
            </a:r>
            <a:r>
              <a:rPr lang="ru-RU" sz="2600" dirty="0" smtClean="0"/>
              <a:t>отдельные </a:t>
            </a:r>
            <a:r>
              <a:rPr lang="en-US" sz="2600" dirty="0" smtClean="0"/>
              <a:t>GUI </a:t>
            </a:r>
            <a:r>
              <a:rPr lang="ru-RU" sz="2600" dirty="0" smtClean="0"/>
              <a:t>-приложение </a:t>
            </a:r>
            <a:r>
              <a:rPr lang="en-US" sz="2600" dirty="0" err="1" smtClean="0"/>
              <a:t>Ansible</a:t>
            </a:r>
            <a:r>
              <a:rPr lang="en-US" sz="2600" dirty="0" smtClean="0"/>
              <a:t> Tower</a:t>
            </a:r>
            <a:r>
              <a:rPr lang="ru-RU" sz="2600" dirty="0" smtClean="0"/>
              <a:t> и его бесплатный аналог </a:t>
            </a:r>
            <a:r>
              <a:rPr lang="en-US" sz="2600" dirty="0" smtClean="0"/>
              <a:t>AWX</a:t>
            </a:r>
            <a:endParaRPr lang="ru-RU" sz="2600" dirty="0" smtClean="0"/>
          </a:p>
          <a:p>
            <a:pPr lvl="1"/>
            <a:r>
              <a:rPr lang="ru-RU" sz="2600" dirty="0" smtClean="0"/>
              <a:t>Мы в МегаФоне используем </a:t>
            </a:r>
            <a:r>
              <a:rPr lang="en-US" sz="2600" dirty="0" smtClean="0"/>
              <a:t>Jenkins </a:t>
            </a:r>
            <a:r>
              <a:rPr lang="ru-RU" sz="2600" dirty="0" smtClean="0"/>
              <a:t>как </a:t>
            </a:r>
            <a:r>
              <a:rPr lang="en-US" sz="2600" dirty="0" smtClean="0"/>
              <a:t>GUI </a:t>
            </a:r>
            <a:r>
              <a:rPr lang="ru-RU" sz="2600" dirty="0" smtClean="0"/>
              <a:t>для </a:t>
            </a:r>
            <a:r>
              <a:rPr lang="en-US" sz="2600" dirty="0" err="1" smtClean="0"/>
              <a:t>Ansible</a:t>
            </a:r>
            <a:r>
              <a:rPr lang="ru-RU" sz="2600" dirty="0" smtClean="0"/>
              <a:t> (так сложилось исторически).</a:t>
            </a:r>
            <a:endParaRPr lang="ru-RU" sz="2600" dirty="0" smtClean="0"/>
          </a:p>
          <a:p>
            <a:pPr marL="177800" lvl="1" indent="0">
              <a:buNone/>
            </a:pPr>
            <a:endParaRPr lang="ru-RU" sz="2200" dirty="0">
              <a:solidFill>
                <a:srgbClr val="7319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7_MegaFon">
  <a:themeElements>
    <a:clrScheme name="Benutzerdefiniert 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8B956"/>
      </a:accent1>
      <a:accent2>
        <a:srgbClr val="731982"/>
      </a:accent2>
      <a:accent3>
        <a:srgbClr val="5BD9E5"/>
      </a:accent3>
      <a:accent4>
        <a:srgbClr val="444189"/>
      </a:accent4>
      <a:accent5>
        <a:srgbClr val="FFA717"/>
      </a:accent5>
      <a:accent6>
        <a:srgbClr val="EB5A40"/>
      </a:accent6>
      <a:hlink>
        <a:srgbClr val="0563C1"/>
      </a:hlink>
      <a:folHlink>
        <a:srgbClr val="954F72"/>
      </a:folHlink>
    </a:clrScheme>
    <a:fontScheme name="Benutzerdefiniert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0" tIns="36000" rIns="72000" bIns="36000" rtlCol="0" anchor="t" anchorCtr="0"/>
      <a:lstStyle>
        <a:defPPr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E83CB659-F07B-EF4B-8D21-CAD5F818A701}" vid="{1E131998-057D-5348-A83F-544CA5C9F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MegaFon PPT Master RU for Digital</Template>
  <TotalTime>1124</TotalTime>
  <Words>2003</Words>
  <Application>Microsoft Office PowerPoint</Application>
  <PresentationFormat>Произвольный</PresentationFormat>
  <Paragraphs>175</Paragraphs>
  <Slides>18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Helvetica Neue for IB</vt:lpstr>
      <vt:lpstr>Wingdings</vt:lpstr>
      <vt:lpstr>2017_MegaFon</vt:lpstr>
      <vt:lpstr>think-cell Folie</vt:lpstr>
      <vt:lpstr>CICD кода и данных в Enterprise</vt:lpstr>
      <vt:lpstr>Проблематика</vt:lpstr>
      <vt:lpstr>Как можно получать копию оригинальных данных?</vt:lpstr>
      <vt:lpstr>Обработка данных</vt:lpstr>
      <vt:lpstr>Недостатки (при снэпшотинге)</vt:lpstr>
      <vt:lpstr>Недостатки (при выгрузке дампов)</vt:lpstr>
      <vt:lpstr>Что же используют в МегаФоне?</vt:lpstr>
      <vt:lpstr>Инструменты, которые мы используем</vt:lpstr>
      <vt:lpstr>Инструменты, которые мы используем</vt:lpstr>
      <vt:lpstr>Презентация PowerPoint</vt:lpstr>
      <vt:lpstr>Презентация PowerPoint</vt:lpstr>
      <vt:lpstr>Инструменты, которые мы используем</vt:lpstr>
      <vt:lpstr>Презентация PowerPoint</vt:lpstr>
      <vt:lpstr>Презентация PowerPoint</vt:lpstr>
      <vt:lpstr>Презентация PowerPoint</vt:lpstr>
      <vt:lpstr>Базы данных</vt:lpstr>
      <vt:lpstr>Пример «страшной» истории</vt:lpstr>
      <vt:lpstr>К счастью, эта презентация закончилась</vt:lpstr>
    </vt:vector>
  </TitlesOfParts>
  <Company>ОАО "МегаФон"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на примере двух строчек (34pt)</dc:title>
  <dc:creator>Andrey Litvinov (HQ)</dc:creator>
  <cp:lastModifiedBy>Gladyshev Anton (ITi)</cp:lastModifiedBy>
  <cp:revision>115</cp:revision>
  <dcterms:created xsi:type="dcterms:W3CDTF">2018-01-24T13:37:34Z</dcterms:created>
  <dcterms:modified xsi:type="dcterms:W3CDTF">2020-03-14T09:40:54Z</dcterms:modified>
</cp:coreProperties>
</file>