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8" r:id="rId2"/>
    <p:sldMasterId id="2147483703" r:id="rId3"/>
    <p:sldMasterId id="2147483718" r:id="rId4"/>
  </p:sldMasterIdLst>
  <p:notesMasterIdLst>
    <p:notesMasterId r:id="rId31"/>
  </p:notesMasterIdLst>
  <p:sldIdLst>
    <p:sldId id="319" r:id="rId5"/>
    <p:sldId id="318" r:id="rId6"/>
    <p:sldId id="288"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p:cViewPr varScale="1">
        <p:scale>
          <a:sx n="106" d="100"/>
          <a:sy n="106" d="100"/>
        </p:scale>
        <p:origin x="1800"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4BDA8C-820C-459C-9AC3-513B5DFE5A4F}" type="datetimeFigureOut">
              <a:rPr lang="en-IN" smtClean="0"/>
              <a:t>27/02/20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056408-D555-4C89-9123-7E6A1DD49E76}" type="slidenum">
              <a:rPr lang="en-IN" smtClean="0"/>
              <a:t>‹#›</a:t>
            </a:fld>
            <a:endParaRPr lang="en-IN"/>
          </a:p>
        </p:txBody>
      </p:sp>
    </p:spTree>
    <p:extLst>
      <p:ext uri="{BB962C8B-B14F-4D97-AF65-F5344CB8AC3E}">
        <p14:creationId xmlns:p14="http://schemas.microsoft.com/office/powerpoint/2010/main" val="1750598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pPr eaLnBrk="1" hangingPunct="1"/>
            <a:endParaRPr lang="en-US">
              <a:latin typeface="Arial" pitchFamily="34" charset="0"/>
            </a:endParaRPr>
          </a:p>
        </p:txBody>
      </p:sp>
      <p:sp>
        <p:nvSpPr>
          <p:cNvPr id="52228" name="Slide Number Placeholder 3"/>
          <p:cNvSpPr>
            <a:spLocks noGrp="1"/>
          </p:cNvSpPr>
          <p:nvPr>
            <p:ph type="sldNum" sz="quarter" idx="5"/>
          </p:nvPr>
        </p:nvSpPr>
        <p:spPr>
          <a:noFill/>
        </p:spPr>
        <p:txBody>
          <a:bodyPr/>
          <a:lstStyle/>
          <a:p>
            <a:fld id="{7CD64210-07BB-45FF-8959-7DFE5640CB75}"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39850C2-C8DF-46FD-84A6-7DD9E95936F6}" type="slidenum">
              <a:rPr lang="en-US" smtClean="0"/>
              <a:pPr/>
              <a:t>5</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r>
              <a:rPr lang="en-US">
                <a:latin typeface="Arial" pitchFamily="34" charset="0"/>
              </a:rPr>
              <a:t>Probably the simplest clustering technique </a:t>
            </a:r>
            <a:r>
              <a:rPr lang="en-US">
                <a:latin typeface="Times New Roman" pitchFamily="18" charset="0"/>
              </a:rPr>
              <a:t>–</a:t>
            </a:r>
            <a:r>
              <a:rPr lang="en-US">
                <a:latin typeface="Arial" pitchFamily="34" charset="0"/>
              </a:rPr>
              <a:t> very straightforward.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BB83291-348E-4A25-AAB7-310D722419DE}" type="slidenum">
              <a:rPr lang="en-US" smtClean="0">
                <a:solidFill>
                  <a:prstClr val="black"/>
                </a:solidFill>
                <a:latin typeface="Arial" charset="0"/>
                <a:cs typeface="Arial" charset="0"/>
              </a:rPr>
              <a:pPr/>
              <a:t>11</a:t>
            </a:fld>
            <a:endParaRPr lang="en-US">
              <a:solidFill>
                <a:prstClr val="black"/>
              </a:solidFill>
              <a:latin typeface="Arial" charset="0"/>
              <a:cs typeface="Arial"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r>
              <a:rPr lang="en-GB">
                <a:cs typeface="Arial" charset="0"/>
              </a:rPr>
              <a:t>Define D(C, C)=0, the distance between two exactly same clusters is ZERO!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2A20D151-9364-4093-8866-4491755AB5CC}" type="slidenum">
              <a:rPr lang="en-US" smtClean="0">
                <a:solidFill>
                  <a:prstClr val="black"/>
                </a:solidFill>
                <a:latin typeface="Arial" charset="0"/>
                <a:cs typeface="Arial" charset="0"/>
              </a:rPr>
              <a:pPr/>
              <a:t>13</a:t>
            </a:fld>
            <a:endParaRPr lang="en-US">
              <a:solidFill>
                <a:prstClr val="black"/>
              </a:solidFill>
              <a:latin typeface="Arial" charset="0"/>
              <a:cs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GB">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706B55B-49CD-438D-ACC6-1C615260A688}" type="slidenum">
              <a:rPr lang="en-US" smtClean="0">
                <a:solidFill>
                  <a:prstClr val="black"/>
                </a:solidFill>
              </a:rPr>
              <a:pPr>
                <a:defRPr/>
              </a:pPr>
              <a:t>17</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r>
              <a:rPr lang="en-US" dirty="0">
                <a:cs typeface="Arial" charset="0"/>
              </a:rPr>
              <a:t>For a </a:t>
            </a:r>
            <a:r>
              <a:rPr lang="en-US" dirty="0" err="1">
                <a:cs typeface="Arial" charset="0"/>
              </a:rPr>
              <a:t>dendrogram</a:t>
            </a:r>
            <a:r>
              <a:rPr lang="en-US" dirty="0">
                <a:cs typeface="Arial" charset="0"/>
              </a:rPr>
              <a:t> tree, its horizontal axis indexes all objects in a given data set, while its vertical axis expresses the lifetime of all possible cluster formation.</a:t>
            </a:r>
          </a:p>
          <a:p>
            <a:r>
              <a:rPr lang="en-US" dirty="0">
                <a:cs typeface="Arial" charset="0"/>
              </a:rPr>
              <a:t>The lifetime of a cluster in the </a:t>
            </a:r>
            <a:r>
              <a:rPr lang="en-US" dirty="0" err="1">
                <a:cs typeface="Arial" charset="0"/>
              </a:rPr>
              <a:t>dendrogram</a:t>
            </a:r>
            <a:r>
              <a:rPr lang="en-US" dirty="0">
                <a:cs typeface="Arial" charset="0"/>
              </a:rPr>
              <a:t> is defined as a distance interval from the moment that the cluster is created to the moment that it disappears by merging with other clusters.</a:t>
            </a:r>
          </a:p>
        </p:txBody>
      </p:sp>
      <p:sp>
        <p:nvSpPr>
          <p:cNvPr id="86020" name="Slide Number Placeholder 3"/>
          <p:cNvSpPr>
            <a:spLocks noGrp="1"/>
          </p:cNvSpPr>
          <p:nvPr>
            <p:ph type="sldNum" sz="quarter" idx="5"/>
          </p:nvPr>
        </p:nvSpPr>
        <p:spPr>
          <a:noFill/>
        </p:spPr>
        <p:txBody>
          <a:bodyPr/>
          <a:lstStyle/>
          <a:p>
            <a:fld id="{5C94AF63-09A0-467F-BE26-74774D7919BA}" type="slidenum">
              <a:rPr lang="en-US" smtClean="0">
                <a:solidFill>
                  <a:prstClr val="black"/>
                </a:solidFill>
                <a:latin typeface="Arial" charset="0"/>
                <a:cs typeface="Arial" charset="0"/>
              </a:rPr>
              <a:pPr/>
              <a:t>26</a:t>
            </a:fld>
            <a:endParaRPr lang="en-US">
              <a:solidFill>
                <a:prstClr val="black"/>
              </a:solidFill>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AC9D275-D77C-4946-9E6D-6CDF536FEF5F}" type="datetimeFigureOut">
              <a:rPr lang="en-IN" smtClean="0"/>
              <a:t>27/02/20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C36CB-64C8-40C1-823C-716E718B04AA}" type="slidenum">
              <a:rPr lang="en-IN" smtClean="0"/>
              <a:t>‹#›</a:t>
            </a:fld>
            <a:endParaRPr lang="en-IN"/>
          </a:p>
        </p:txBody>
      </p:sp>
    </p:spTree>
    <p:extLst>
      <p:ext uri="{BB962C8B-B14F-4D97-AF65-F5344CB8AC3E}">
        <p14:creationId xmlns:p14="http://schemas.microsoft.com/office/powerpoint/2010/main" val="1247437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C9D275-D77C-4946-9E6D-6CDF536FEF5F}" type="datetimeFigureOut">
              <a:rPr lang="en-IN" smtClean="0"/>
              <a:t>27/02/20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C36CB-64C8-40C1-823C-716E718B04AA}" type="slidenum">
              <a:rPr lang="en-IN" smtClean="0"/>
              <a:t>‹#›</a:t>
            </a:fld>
            <a:endParaRPr lang="en-IN"/>
          </a:p>
        </p:txBody>
      </p:sp>
    </p:spTree>
    <p:extLst>
      <p:ext uri="{BB962C8B-B14F-4D97-AF65-F5344CB8AC3E}">
        <p14:creationId xmlns:p14="http://schemas.microsoft.com/office/powerpoint/2010/main" val="1379033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C9D275-D77C-4946-9E6D-6CDF536FEF5F}" type="datetimeFigureOut">
              <a:rPr lang="en-IN" smtClean="0"/>
              <a:t>27/02/20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C36CB-64C8-40C1-823C-716E718B04AA}" type="slidenum">
              <a:rPr lang="en-IN" smtClean="0"/>
              <a:t>‹#›</a:t>
            </a:fld>
            <a:endParaRPr lang="en-IN"/>
          </a:p>
        </p:txBody>
      </p:sp>
    </p:spTree>
    <p:extLst>
      <p:ext uri="{BB962C8B-B14F-4D97-AF65-F5344CB8AC3E}">
        <p14:creationId xmlns:p14="http://schemas.microsoft.com/office/powerpoint/2010/main" val="2462268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4D36FD8-2388-497C-AD6F-7E07F6E37EF7}" type="datetimeFigureOut">
              <a:rPr lang="en-US">
                <a:solidFill>
                  <a:prstClr val="black">
                    <a:tint val="75000"/>
                  </a:prstClr>
                </a:solidFill>
              </a:rPr>
              <a:pPr>
                <a:defRPr/>
              </a:pPr>
              <a:t>2/27/20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1F1A472-5A7C-4EF0-947A-6CF39BAFF9B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35351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8655F80-AF6F-4240-B7C7-F0FC53AF4C75}" type="datetimeFigureOut">
              <a:rPr lang="en-US">
                <a:solidFill>
                  <a:prstClr val="black">
                    <a:tint val="75000"/>
                  </a:prstClr>
                </a:solidFill>
              </a:rPr>
              <a:pPr>
                <a:defRPr/>
              </a:pPr>
              <a:t>2/27/20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18A46AF-E7B8-4336-84E4-157D47EE064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54262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F1039DD-B94A-43B9-A4B0-BE22520054BA}" type="datetimeFigureOut">
              <a:rPr lang="en-US">
                <a:solidFill>
                  <a:prstClr val="black">
                    <a:tint val="75000"/>
                  </a:prstClr>
                </a:solidFill>
              </a:rPr>
              <a:pPr>
                <a:defRPr/>
              </a:pPr>
              <a:t>2/27/20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67A02E6-929B-46DB-9AF5-3A39132C921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88130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2C3B229-38A0-4AAB-A6F1-FF9DB907A888}" type="datetimeFigureOut">
              <a:rPr lang="en-US">
                <a:solidFill>
                  <a:prstClr val="black">
                    <a:tint val="75000"/>
                  </a:prstClr>
                </a:solidFill>
              </a:rPr>
              <a:pPr>
                <a:defRPr/>
              </a:pPr>
              <a:t>2/27/20</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3B8A80A-85D9-40D5-B47D-DAC1C405C63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4131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C419C65-55E7-4695-BF3E-A50144572AFD}" type="datetimeFigureOut">
              <a:rPr lang="en-US">
                <a:solidFill>
                  <a:prstClr val="black">
                    <a:tint val="75000"/>
                  </a:prstClr>
                </a:solidFill>
              </a:rPr>
              <a:pPr>
                <a:defRPr/>
              </a:pPr>
              <a:t>2/27/20</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06539B98-7ED3-48B5-A6DE-CDD1896B878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79301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4947FA0-7E87-4F68-9970-D2A8B41314D8}" type="datetimeFigureOut">
              <a:rPr lang="en-US">
                <a:solidFill>
                  <a:prstClr val="black">
                    <a:tint val="75000"/>
                  </a:prstClr>
                </a:solidFill>
              </a:rPr>
              <a:pPr>
                <a:defRPr/>
              </a:pPr>
              <a:t>2/27/20</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AFD0682-F3B6-4FD9-8242-CC103B3B53F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406915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0B9C003-52FB-4E03-8AA1-69CCBCC585E1}" type="datetimeFigureOut">
              <a:rPr lang="en-US">
                <a:solidFill>
                  <a:prstClr val="black">
                    <a:tint val="75000"/>
                  </a:prstClr>
                </a:solidFill>
              </a:rPr>
              <a:pPr>
                <a:defRPr/>
              </a:pPr>
              <a:t>2/27/20</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19813D7-C274-4B35-A648-DBB09F1C816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55381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843E055-D178-43B4-8259-6FE7D62C4ED5}" type="datetimeFigureOut">
              <a:rPr lang="en-US">
                <a:solidFill>
                  <a:prstClr val="black">
                    <a:tint val="75000"/>
                  </a:prstClr>
                </a:solidFill>
              </a:rPr>
              <a:pPr>
                <a:defRPr/>
              </a:pPr>
              <a:t>2/27/20</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DD28D967-2D3B-42D8-B0A5-99E4AD7018E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4138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C9D275-D77C-4946-9E6D-6CDF536FEF5F}" type="datetimeFigureOut">
              <a:rPr lang="en-IN" smtClean="0"/>
              <a:t>27/02/20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C36CB-64C8-40C1-823C-716E718B04AA}" type="slidenum">
              <a:rPr lang="en-IN" smtClean="0"/>
              <a:t>‹#›</a:t>
            </a:fld>
            <a:endParaRPr lang="en-IN"/>
          </a:p>
        </p:txBody>
      </p:sp>
    </p:spTree>
    <p:extLst>
      <p:ext uri="{BB962C8B-B14F-4D97-AF65-F5344CB8AC3E}">
        <p14:creationId xmlns:p14="http://schemas.microsoft.com/office/powerpoint/2010/main" val="2918432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E7789D6-9B7A-430D-916C-61011E2B7985}" type="datetimeFigureOut">
              <a:rPr lang="en-US">
                <a:solidFill>
                  <a:prstClr val="black">
                    <a:tint val="75000"/>
                  </a:prstClr>
                </a:solidFill>
              </a:rPr>
              <a:pPr>
                <a:defRPr/>
              </a:pPr>
              <a:t>2/27/20</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C289A4C-5A67-4757-BA20-D478AAF0EEC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041733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15CC547-C205-47A7-8A1C-7DB93C11E9C4}" type="datetimeFigureOut">
              <a:rPr lang="en-US">
                <a:solidFill>
                  <a:prstClr val="black">
                    <a:tint val="75000"/>
                  </a:prstClr>
                </a:solidFill>
              </a:rPr>
              <a:pPr>
                <a:defRPr/>
              </a:pPr>
              <a:t>2/27/20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AB95029-65E7-47D0-8682-1615C551F59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709935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810136-CD91-4F18-AC7C-296C061BDF3E}" type="datetimeFigureOut">
              <a:rPr lang="en-US">
                <a:solidFill>
                  <a:prstClr val="black">
                    <a:tint val="75000"/>
                  </a:prstClr>
                </a:solidFill>
              </a:rPr>
              <a:pPr>
                <a:defRPr/>
              </a:pPr>
              <a:t>2/27/20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72FB558-05D6-48D0-A96B-EE26944406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222724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11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04800" y="6477000"/>
            <a:ext cx="1905000" cy="381000"/>
          </a:xfrm>
        </p:spPr>
        <p:txBody>
          <a:bodyPr/>
          <a:lstStyle>
            <a:lvl1pPr>
              <a:defRPr/>
            </a:lvl1pPr>
          </a:lstStyle>
          <a:p>
            <a:pPr>
              <a:defRPr/>
            </a:pPr>
            <a:fld id="{0D75109F-4445-4A73-BF76-E4BC8971EC34}" type="datetime4">
              <a:rPr lang="en-US">
                <a:solidFill>
                  <a:prstClr val="black">
                    <a:tint val="75000"/>
                  </a:prstClr>
                </a:solidFill>
              </a:rPr>
              <a:pPr>
                <a:defRPr/>
              </a:pPr>
              <a:t>February 27, 2020</a:t>
            </a:fld>
            <a:endParaRPr lang="en-US">
              <a:solidFill>
                <a:prstClr val="black">
                  <a:tint val="75000"/>
                </a:prstClr>
              </a:solidFill>
            </a:endParaRPr>
          </a:p>
        </p:txBody>
      </p:sp>
      <p:sp>
        <p:nvSpPr>
          <p:cNvPr id="6" name="Footer Placeholder 5"/>
          <p:cNvSpPr>
            <a:spLocks noGrp="1"/>
          </p:cNvSpPr>
          <p:nvPr>
            <p:ph type="ftr" sz="quarter" idx="11"/>
          </p:nvPr>
        </p:nvSpPr>
        <p:spPr>
          <a:xfrm>
            <a:off x="3352800" y="6477000"/>
            <a:ext cx="2895600" cy="381000"/>
          </a:xfrm>
        </p:spPr>
        <p:txBody>
          <a:bodyPr/>
          <a:lstStyle>
            <a:lvl1pPr>
              <a:defRPr/>
            </a:lvl1pPr>
          </a:lstStyle>
          <a:p>
            <a:pPr>
              <a:defRPr/>
            </a:pPr>
            <a:r>
              <a:rPr lang="en-US">
                <a:solidFill>
                  <a:prstClr val="black">
                    <a:tint val="75000"/>
                  </a:prstClr>
                </a:solidFill>
              </a:rPr>
              <a:t>Data Mining: Concepts and Techniques</a:t>
            </a:r>
          </a:p>
        </p:txBody>
      </p:sp>
      <p:sp>
        <p:nvSpPr>
          <p:cNvPr id="7" name="Slide Number Placeholder 6"/>
          <p:cNvSpPr>
            <a:spLocks noGrp="1"/>
          </p:cNvSpPr>
          <p:nvPr>
            <p:ph type="sldNum" sz="quarter" idx="12"/>
          </p:nvPr>
        </p:nvSpPr>
        <p:spPr>
          <a:xfrm>
            <a:off x="7239000" y="6477000"/>
            <a:ext cx="1905000" cy="381000"/>
          </a:xfrm>
        </p:spPr>
        <p:txBody>
          <a:bodyPr/>
          <a:lstStyle>
            <a:lvl1pPr>
              <a:defRPr/>
            </a:lvl1pPr>
          </a:lstStyle>
          <a:p>
            <a:pPr>
              <a:defRPr/>
            </a:pPr>
            <a:fld id="{04954BC6-4327-4868-8BF2-E4C310235D8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56128961"/>
      </p:ext>
    </p:extLst>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p:txBody>
          <a:bodyPr/>
          <a:lstStyle>
            <a:lvl1pPr>
              <a:defRPr/>
            </a:lvl1pPr>
          </a:lstStyle>
          <a:p>
            <a:pPr>
              <a:defRPr/>
            </a:pPr>
            <a:fld id="{07FCCEC3-3B90-48A8-A5A4-75DCF71E776C}" type="datetime4">
              <a:rPr lang="en-US">
                <a:solidFill>
                  <a:prstClr val="black">
                    <a:tint val="75000"/>
                  </a:prstClr>
                </a:solidFill>
              </a:rPr>
              <a:pPr>
                <a:defRPr/>
              </a:pPr>
              <a:t>February 27, 2020</a:t>
            </a:fld>
            <a:endParaRPr lang="en-US">
              <a:solidFill>
                <a:prstClr val="black">
                  <a:tint val="75000"/>
                </a:prstClr>
              </a:solidFill>
            </a:endParaRPr>
          </a:p>
        </p:txBody>
      </p:sp>
      <p:sp>
        <p:nvSpPr>
          <p:cNvPr id="6" name="Rectangle 6"/>
          <p:cNvSpPr>
            <a:spLocks noGrp="1" noChangeArrowheads="1"/>
          </p:cNvSpPr>
          <p:nvPr>
            <p:ph type="ftr" sz="quarter" idx="11"/>
          </p:nvPr>
        </p:nvSpPr>
        <p:spPr/>
        <p:txBody>
          <a:bodyPr/>
          <a:lstStyle>
            <a:lvl1pPr>
              <a:defRPr/>
            </a:lvl1pPr>
          </a:lstStyle>
          <a:p>
            <a:pPr>
              <a:defRPr/>
            </a:pPr>
            <a:r>
              <a:rPr lang="en-US">
                <a:solidFill>
                  <a:prstClr val="black">
                    <a:tint val="75000"/>
                  </a:prstClr>
                </a:solidFill>
              </a:rPr>
              <a:t>CS590D</a:t>
            </a:r>
          </a:p>
        </p:txBody>
      </p:sp>
      <p:sp>
        <p:nvSpPr>
          <p:cNvPr id="7" name="Rectangle 7"/>
          <p:cNvSpPr>
            <a:spLocks noGrp="1" noChangeArrowheads="1"/>
          </p:cNvSpPr>
          <p:nvPr>
            <p:ph type="sldNum" sz="quarter" idx="12"/>
          </p:nvPr>
        </p:nvSpPr>
        <p:spPr/>
        <p:txBody>
          <a:bodyPr/>
          <a:lstStyle>
            <a:lvl1pPr>
              <a:defRPr/>
            </a:lvl1pPr>
          </a:lstStyle>
          <a:p>
            <a:pPr>
              <a:defRPr/>
            </a:pPr>
            <a:fld id="{3DFF2CD1-4DAF-41FB-8D29-07EE56FCA04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76646156"/>
      </p:ext>
    </p:extLst>
  </p:cSld>
  <p:clrMapOvr>
    <a:masterClrMapping/>
  </p:clrMapOvr>
  <p:transition spd="med">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a:t>Click to edit Master title style</a:t>
            </a:r>
          </a:p>
        </p:txBody>
      </p:sp>
      <p:sp>
        <p:nvSpPr>
          <p:cNvPr id="3" name="ClipArt Placeholder 2"/>
          <p:cNvSpPr>
            <a:spLocks noGrp="1"/>
          </p:cNvSpPr>
          <p:nvPr>
            <p:ph type="clipArt" sz="half" idx="1"/>
          </p:nvPr>
        </p:nvSpPr>
        <p:spPr>
          <a:xfrm>
            <a:off x="914400" y="2362200"/>
            <a:ext cx="3924300" cy="3733800"/>
          </a:xfrm>
        </p:spPr>
        <p:txBody>
          <a:bodyPr/>
          <a:lstStyle/>
          <a:p>
            <a:pPr lvl="0"/>
            <a:endParaRPr lang="en-US" noProof="0" dirty="0"/>
          </a:p>
        </p:txBody>
      </p:sp>
      <p:sp>
        <p:nvSpPr>
          <p:cNvPr id="4" name="Text Placeholder 3"/>
          <p:cNvSpPr>
            <a:spLocks noGrp="1"/>
          </p:cNvSpPr>
          <p:nvPr>
            <p:ph type="body" sz="half" idx="2"/>
          </p:nvPr>
        </p:nvSpPr>
        <p:spPr>
          <a:xfrm>
            <a:off x="4991100" y="2362200"/>
            <a:ext cx="3924300" cy="373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500D495B-1503-487C-A52E-DB530EB4B4CA}" type="slidenum">
              <a:rPr lang="en-US"/>
              <a:pPr>
                <a:defRPr/>
              </a:pPr>
              <a:t>‹#›</a:t>
            </a:fld>
            <a:endParaRPr lang="en-US" dirty="0"/>
          </a:p>
        </p:txBody>
      </p:sp>
    </p:spTree>
    <p:extLst>
      <p:ext uri="{BB962C8B-B14F-4D97-AF65-F5344CB8AC3E}">
        <p14:creationId xmlns:p14="http://schemas.microsoft.com/office/powerpoint/2010/main" val="35934153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685CB8-8C86-464B-BB54-81E849642544}" type="datetimeFigureOut">
              <a:rPr lang="en-US" smtClean="0">
                <a:solidFill>
                  <a:prstClr val="black">
                    <a:tint val="75000"/>
                  </a:prstClr>
                </a:solidFill>
              </a:rPr>
              <a:pPr/>
              <a:t>2/27/20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A5B6096-E819-44A9-97E1-286E1BAE744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90688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685CB8-8C86-464B-BB54-81E849642544}" type="datetimeFigureOut">
              <a:rPr lang="en-US" smtClean="0">
                <a:solidFill>
                  <a:prstClr val="black">
                    <a:tint val="75000"/>
                  </a:prstClr>
                </a:solidFill>
              </a:rPr>
              <a:pPr/>
              <a:t>2/27/20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A5B6096-E819-44A9-97E1-286E1BAE744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24315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685CB8-8C86-464B-BB54-81E849642544}" type="datetimeFigureOut">
              <a:rPr lang="en-US" smtClean="0">
                <a:solidFill>
                  <a:prstClr val="black">
                    <a:tint val="75000"/>
                  </a:prstClr>
                </a:solidFill>
              </a:rPr>
              <a:pPr/>
              <a:t>2/27/20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A5B6096-E819-44A9-97E1-286E1BAE744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05366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685CB8-8C86-464B-BB54-81E849642544}" type="datetimeFigureOut">
              <a:rPr lang="en-US" smtClean="0">
                <a:solidFill>
                  <a:prstClr val="black">
                    <a:tint val="75000"/>
                  </a:prstClr>
                </a:solidFill>
              </a:rPr>
              <a:pPr/>
              <a:t>2/27/20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A5B6096-E819-44A9-97E1-286E1BAE744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530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C9D275-D77C-4946-9E6D-6CDF536FEF5F}" type="datetimeFigureOut">
              <a:rPr lang="en-IN" smtClean="0"/>
              <a:t>27/02/20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8C36CB-64C8-40C1-823C-716E718B04AA}" type="slidenum">
              <a:rPr lang="en-IN" smtClean="0"/>
              <a:t>‹#›</a:t>
            </a:fld>
            <a:endParaRPr lang="en-IN"/>
          </a:p>
        </p:txBody>
      </p:sp>
    </p:spTree>
    <p:extLst>
      <p:ext uri="{BB962C8B-B14F-4D97-AF65-F5344CB8AC3E}">
        <p14:creationId xmlns:p14="http://schemas.microsoft.com/office/powerpoint/2010/main" val="31417717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685CB8-8C86-464B-BB54-81E849642544}" type="datetimeFigureOut">
              <a:rPr lang="en-US" smtClean="0">
                <a:solidFill>
                  <a:prstClr val="black">
                    <a:tint val="75000"/>
                  </a:prstClr>
                </a:solidFill>
              </a:rPr>
              <a:pPr/>
              <a:t>2/27/20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A5B6096-E819-44A9-97E1-286E1BAE744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96572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685CB8-8C86-464B-BB54-81E849642544}" type="datetimeFigureOut">
              <a:rPr lang="en-US" smtClean="0">
                <a:solidFill>
                  <a:prstClr val="black">
                    <a:tint val="75000"/>
                  </a:prstClr>
                </a:solidFill>
              </a:rPr>
              <a:pPr/>
              <a:t>2/27/20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A5B6096-E819-44A9-97E1-286E1BAE744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67041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85CB8-8C86-464B-BB54-81E849642544}" type="datetimeFigureOut">
              <a:rPr lang="en-US" smtClean="0">
                <a:solidFill>
                  <a:prstClr val="black">
                    <a:tint val="75000"/>
                  </a:prstClr>
                </a:solidFill>
              </a:rPr>
              <a:pPr/>
              <a:t>2/27/20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A5B6096-E819-44A9-97E1-286E1BAE744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25103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85CB8-8C86-464B-BB54-81E849642544}" type="datetimeFigureOut">
              <a:rPr lang="en-US" smtClean="0">
                <a:solidFill>
                  <a:prstClr val="black">
                    <a:tint val="75000"/>
                  </a:prstClr>
                </a:solidFill>
              </a:rPr>
              <a:pPr/>
              <a:t>2/27/20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A5B6096-E819-44A9-97E1-286E1BAE744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83643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85CB8-8C86-464B-BB54-81E849642544}" type="datetimeFigureOut">
              <a:rPr lang="en-US" smtClean="0">
                <a:solidFill>
                  <a:prstClr val="black">
                    <a:tint val="75000"/>
                  </a:prstClr>
                </a:solidFill>
              </a:rPr>
              <a:pPr/>
              <a:t>2/27/20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A5B6096-E819-44A9-97E1-286E1BAE744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16937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685CB8-8C86-464B-BB54-81E849642544}" type="datetimeFigureOut">
              <a:rPr lang="en-US" smtClean="0">
                <a:solidFill>
                  <a:prstClr val="black">
                    <a:tint val="75000"/>
                  </a:prstClr>
                </a:solidFill>
              </a:rPr>
              <a:pPr/>
              <a:t>2/27/20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A5B6096-E819-44A9-97E1-286E1BAE744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534918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685CB8-8C86-464B-BB54-81E849642544}" type="datetimeFigureOut">
              <a:rPr lang="en-US" smtClean="0">
                <a:solidFill>
                  <a:prstClr val="black">
                    <a:tint val="75000"/>
                  </a:prstClr>
                </a:solidFill>
              </a:rPr>
              <a:pPr/>
              <a:t>2/27/20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A5B6096-E819-44A9-97E1-286E1BAE744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814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a:t>Click to edit Master title style</a:t>
            </a:r>
          </a:p>
        </p:txBody>
      </p:sp>
      <p:sp>
        <p:nvSpPr>
          <p:cNvPr id="3" name="ClipArt Placeholder 2"/>
          <p:cNvSpPr>
            <a:spLocks noGrp="1"/>
          </p:cNvSpPr>
          <p:nvPr>
            <p:ph type="clipArt" sz="half" idx="1"/>
          </p:nvPr>
        </p:nvSpPr>
        <p:spPr>
          <a:xfrm>
            <a:off x="914400" y="2362200"/>
            <a:ext cx="3924300" cy="3733800"/>
          </a:xfrm>
        </p:spPr>
        <p:txBody>
          <a:bodyPr/>
          <a:lstStyle/>
          <a:p>
            <a:pPr lvl="0"/>
            <a:endParaRPr lang="en-US" noProof="0" dirty="0"/>
          </a:p>
        </p:txBody>
      </p:sp>
      <p:sp>
        <p:nvSpPr>
          <p:cNvPr id="4" name="Text Placeholder 3"/>
          <p:cNvSpPr>
            <a:spLocks noGrp="1"/>
          </p:cNvSpPr>
          <p:nvPr>
            <p:ph type="body" sz="half" idx="2"/>
          </p:nvPr>
        </p:nvSpPr>
        <p:spPr>
          <a:xfrm>
            <a:off x="4991100" y="2362200"/>
            <a:ext cx="3924300" cy="373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solidFill>
                <a:prstClr val="black">
                  <a:tint val="75000"/>
                </a:prstClr>
              </a:solidFill>
            </a:endParaRPr>
          </a:p>
        </p:txBody>
      </p:sp>
      <p:sp>
        <p:nvSpPr>
          <p:cNvPr id="6" name="Rectangle 14"/>
          <p:cNvSpPr>
            <a:spLocks noGrp="1" noChangeArrowheads="1"/>
          </p:cNvSpPr>
          <p:nvPr>
            <p:ph type="ftr" sz="quarter" idx="11"/>
          </p:nvPr>
        </p:nvSpPr>
        <p:spPr>
          <a:ln/>
        </p:spPr>
        <p:txBody>
          <a:bodyPr/>
          <a:lstStyle>
            <a:lvl1pPr>
              <a:defRPr/>
            </a:lvl1pPr>
          </a:lstStyle>
          <a:p>
            <a:pPr>
              <a:defRPr/>
            </a:pPr>
            <a:endParaRPr lang="en-US">
              <a:solidFill>
                <a:prstClr val="black">
                  <a:tint val="75000"/>
                </a:prstClr>
              </a:solidFill>
            </a:endParaRPr>
          </a:p>
        </p:txBody>
      </p:sp>
      <p:sp>
        <p:nvSpPr>
          <p:cNvPr id="7" name="Rectangle 15"/>
          <p:cNvSpPr>
            <a:spLocks noGrp="1" noChangeArrowheads="1"/>
          </p:cNvSpPr>
          <p:nvPr>
            <p:ph type="sldNum" sz="quarter" idx="12"/>
          </p:nvPr>
        </p:nvSpPr>
        <p:spPr>
          <a:ln/>
        </p:spPr>
        <p:txBody>
          <a:bodyPr/>
          <a:lstStyle>
            <a:lvl1pPr>
              <a:defRPr/>
            </a:lvl1pPr>
          </a:lstStyle>
          <a:p>
            <a:pPr>
              <a:defRPr/>
            </a:pPr>
            <a:fld id="{500D495B-1503-487C-A52E-DB530EB4B4CA}"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707903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F5C42B1-386C-4107-BE0A-7E7736F3BA1F}"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8571530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quarter" idx="2"/>
          </p:nvPr>
        </p:nvSpPr>
        <p:spPr>
          <a:xfrm>
            <a:off x="4648200" y="1719263"/>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Content Placeholder 4"/>
          <p:cNvSpPr>
            <a:spLocks noGrp="1"/>
          </p:cNvSpPr>
          <p:nvPr>
            <p:ph sz="quarter" idx="3"/>
          </p:nvPr>
        </p:nvSpPr>
        <p:spPr>
          <a:xfrm>
            <a:off x="4648200" y="4000500"/>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en-US">
              <a:solidFill>
                <a:prstClr val="black">
                  <a:tint val="75000"/>
                </a:prstClr>
              </a:solidFill>
            </a:endParaRPr>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solidFill>
                <a:prstClr val="black">
                  <a:tint val="75000"/>
                </a:prstClr>
              </a:solidFill>
            </a:endParaRPr>
          </a:p>
        </p:txBody>
      </p:sp>
      <p:sp>
        <p:nvSpPr>
          <p:cNvPr id="8" name="Rectangle 7"/>
          <p:cNvSpPr>
            <a:spLocks noGrp="1" noChangeArrowheads="1"/>
          </p:cNvSpPr>
          <p:nvPr>
            <p:ph type="sldNum" sz="quarter" idx="12"/>
          </p:nvPr>
        </p:nvSpPr>
        <p:spPr>
          <a:ln/>
        </p:spPr>
        <p:txBody>
          <a:bodyPr/>
          <a:lstStyle>
            <a:lvl1pPr>
              <a:defRPr/>
            </a:lvl1pPr>
          </a:lstStyle>
          <a:p>
            <a:pPr>
              <a:defRPr/>
            </a:pPr>
            <a:fld id="{4D438244-A730-4FC9-AF92-A990B431154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32271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AC9D275-D77C-4946-9E6D-6CDF536FEF5F}" type="datetimeFigureOut">
              <a:rPr lang="en-IN" smtClean="0"/>
              <a:t>27/02/20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8C36CB-64C8-40C1-823C-716E718B04AA}" type="slidenum">
              <a:rPr lang="en-IN" smtClean="0"/>
              <a:t>‹#›</a:t>
            </a:fld>
            <a:endParaRPr lang="en-IN"/>
          </a:p>
        </p:txBody>
      </p:sp>
    </p:spTree>
    <p:extLst>
      <p:ext uri="{BB962C8B-B14F-4D97-AF65-F5344CB8AC3E}">
        <p14:creationId xmlns:p14="http://schemas.microsoft.com/office/powerpoint/2010/main" val="12188330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3172A9D9-2643-4769-AAF5-5DF5C20F1602}" type="datetimeFigureOut">
              <a:rPr lang="en-IN" smtClean="0">
                <a:solidFill>
                  <a:srgbClr val="575F6D"/>
                </a:solidFill>
              </a:rPr>
              <a:pPr/>
              <a:t>27/02/20</a:t>
            </a:fld>
            <a:endParaRPr lang="en-IN">
              <a:solidFill>
                <a:srgbClr val="575F6D"/>
              </a:solidFill>
            </a:endParaRPr>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solidFill>
                <a:srgbClr val="575F6D"/>
              </a:solidFill>
            </a:endParaRP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9" name="Slide Number Placeholder 28"/>
          <p:cNvSpPr>
            <a:spLocks noGrp="1"/>
          </p:cNvSpPr>
          <p:nvPr>
            <p:ph type="sldNum" sz="quarter" idx="12"/>
          </p:nvPr>
        </p:nvSpPr>
        <p:spPr bwMode="auto">
          <a:xfrm>
            <a:off x="1325544" y="4928702"/>
            <a:ext cx="609600" cy="517524"/>
          </a:xfrm>
        </p:spPr>
        <p:txBody>
          <a:bodyPr/>
          <a:lstStyle/>
          <a:p>
            <a:fld id="{BDF73D6B-BEB3-44C8-8157-2E9828E6D007}" type="slidenum">
              <a:rPr lang="en-IN" smtClean="0"/>
              <a:pPr/>
              <a:t>‹#›</a:t>
            </a:fld>
            <a:endParaRPr lang="en-IN"/>
          </a:p>
        </p:txBody>
      </p:sp>
    </p:spTree>
    <p:extLst>
      <p:ext uri="{BB962C8B-B14F-4D97-AF65-F5344CB8AC3E}">
        <p14:creationId xmlns:p14="http://schemas.microsoft.com/office/powerpoint/2010/main" val="2303295732"/>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172A9D9-2643-4769-AAF5-5DF5C20F1602}" type="datetimeFigureOut">
              <a:rPr lang="en-IN" smtClean="0">
                <a:solidFill>
                  <a:srgbClr val="575F6D"/>
                </a:solidFill>
              </a:rPr>
              <a:pPr/>
              <a:t>27/02/20</a:t>
            </a:fld>
            <a:endParaRPr lang="en-IN">
              <a:solidFill>
                <a:srgbClr val="575F6D"/>
              </a:solidFill>
            </a:endParaRPr>
          </a:p>
        </p:txBody>
      </p:sp>
      <p:sp>
        <p:nvSpPr>
          <p:cNvPr id="9" name="Slide Number Placeholder 8"/>
          <p:cNvSpPr>
            <a:spLocks noGrp="1"/>
          </p:cNvSpPr>
          <p:nvPr>
            <p:ph type="sldNum" sz="quarter" idx="15"/>
          </p:nvPr>
        </p:nvSpPr>
        <p:spPr/>
        <p:txBody>
          <a:bodyPr rtlCol="0"/>
          <a:lstStyle/>
          <a:p>
            <a:fld id="{BDF73D6B-BEB3-44C8-8157-2E9828E6D007}"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solidFill>
                <a:srgbClr val="575F6D"/>
              </a:solidFill>
            </a:endParaRPr>
          </a:p>
        </p:txBody>
      </p:sp>
    </p:spTree>
    <p:extLst>
      <p:ext uri="{BB962C8B-B14F-4D97-AF65-F5344CB8AC3E}">
        <p14:creationId xmlns:p14="http://schemas.microsoft.com/office/powerpoint/2010/main" val="3542912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172A9D9-2643-4769-AAF5-5DF5C20F1602}" type="datetimeFigureOut">
              <a:rPr lang="en-IN" smtClean="0">
                <a:solidFill>
                  <a:srgbClr val="FFF39D"/>
                </a:solidFill>
              </a:rPr>
              <a:pPr/>
              <a:t>27/02/20</a:t>
            </a:fld>
            <a:endParaRPr lang="en-IN">
              <a:solidFill>
                <a:srgbClr val="FFF39D"/>
              </a:solidFill>
            </a:endParaRPr>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solidFill>
                <a:srgbClr val="FFF39D"/>
              </a:solidFill>
            </a:endParaRP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6" name="Slide Number Placeholder 5"/>
          <p:cNvSpPr>
            <a:spLocks noGrp="1"/>
          </p:cNvSpPr>
          <p:nvPr>
            <p:ph type="sldNum" sz="quarter" idx="12"/>
          </p:nvPr>
        </p:nvSpPr>
        <p:spPr bwMode="auto">
          <a:xfrm>
            <a:off x="1340616" y="4928702"/>
            <a:ext cx="609600" cy="517524"/>
          </a:xfrm>
        </p:spPr>
        <p:txBody>
          <a:bodyPr/>
          <a:lstStyle/>
          <a:p>
            <a:fld id="{BDF73D6B-BEB3-44C8-8157-2E9828E6D007}" type="slidenum">
              <a:rPr lang="en-IN" smtClean="0"/>
              <a:pPr/>
              <a:t>‹#›</a:t>
            </a:fld>
            <a:endParaRPr lang="en-IN"/>
          </a:p>
        </p:txBody>
      </p:sp>
    </p:spTree>
    <p:extLst>
      <p:ext uri="{BB962C8B-B14F-4D97-AF65-F5344CB8AC3E}">
        <p14:creationId xmlns:p14="http://schemas.microsoft.com/office/powerpoint/2010/main" val="3166642838"/>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172A9D9-2643-4769-AAF5-5DF5C20F1602}" type="datetimeFigureOut">
              <a:rPr lang="en-IN" smtClean="0">
                <a:solidFill>
                  <a:srgbClr val="575F6D"/>
                </a:solidFill>
              </a:rPr>
              <a:pPr/>
              <a:t>27/02/20</a:t>
            </a:fld>
            <a:endParaRPr lang="en-IN">
              <a:solidFill>
                <a:srgbClr val="575F6D"/>
              </a:solidFill>
            </a:endParaRPr>
          </a:p>
        </p:txBody>
      </p:sp>
      <p:sp>
        <p:nvSpPr>
          <p:cNvPr id="6" name="Footer Placeholder 5"/>
          <p:cNvSpPr>
            <a:spLocks noGrp="1"/>
          </p:cNvSpPr>
          <p:nvPr>
            <p:ph type="ftr" sz="quarter" idx="11"/>
          </p:nvPr>
        </p:nvSpPr>
        <p:spPr/>
        <p:txBody>
          <a:bodyPr/>
          <a:lstStyle/>
          <a:p>
            <a:endParaRPr lang="en-IN">
              <a:solidFill>
                <a:srgbClr val="575F6D"/>
              </a:solidFill>
            </a:endParaRPr>
          </a:p>
        </p:txBody>
      </p:sp>
      <p:sp>
        <p:nvSpPr>
          <p:cNvPr id="7" name="Slide Number Placeholder 6"/>
          <p:cNvSpPr>
            <a:spLocks noGrp="1"/>
          </p:cNvSpPr>
          <p:nvPr>
            <p:ph type="sldNum" sz="quarter" idx="12"/>
          </p:nvPr>
        </p:nvSpPr>
        <p:spPr/>
        <p:txBody>
          <a:bodyPr/>
          <a:lstStyle/>
          <a:p>
            <a:fld id="{BDF73D6B-BEB3-44C8-8157-2E9828E6D007}"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7047909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172A9D9-2643-4769-AAF5-5DF5C20F1602}" type="datetimeFigureOut">
              <a:rPr lang="en-IN" smtClean="0">
                <a:solidFill>
                  <a:srgbClr val="575F6D"/>
                </a:solidFill>
              </a:rPr>
              <a:pPr/>
              <a:t>27/02/20</a:t>
            </a:fld>
            <a:endParaRPr lang="en-IN">
              <a:solidFill>
                <a:srgbClr val="575F6D"/>
              </a:solidFill>
            </a:endParaRPr>
          </a:p>
        </p:txBody>
      </p:sp>
      <p:sp>
        <p:nvSpPr>
          <p:cNvPr id="8" name="Footer Placeholder 7"/>
          <p:cNvSpPr>
            <a:spLocks noGrp="1"/>
          </p:cNvSpPr>
          <p:nvPr>
            <p:ph type="ftr" sz="quarter" idx="11"/>
          </p:nvPr>
        </p:nvSpPr>
        <p:spPr/>
        <p:txBody>
          <a:bodyPr/>
          <a:lstStyle/>
          <a:p>
            <a:endParaRPr lang="en-IN">
              <a:solidFill>
                <a:srgbClr val="575F6D"/>
              </a:solidFill>
            </a:endParaRPr>
          </a:p>
        </p:txBody>
      </p:sp>
      <p:sp>
        <p:nvSpPr>
          <p:cNvPr id="9" name="Slide Number Placeholder 8"/>
          <p:cNvSpPr>
            <a:spLocks noGrp="1"/>
          </p:cNvSpPr>
          <p:nvPr>
            <p:ph type="sldNum" sz="quarter" idx="12"/>
          </p:nvPr>
        </p:nvSpPr>
        <p:spPr/>
        <p:txBody>
          <a:bodyPr/>
          <a:lstStyle/>
          <a:p>
            <a:fld id="{BDF73D6B-BEB3-44C8-8157-2E9828E6D007}"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23601311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3172A9D9-2643-4769-AAF5-5DF5C20F1602}" type="datetimeFigureOut">
              <a:rPr lang="en-IN" smtClean="0">
                <a:solidFill>
                  <a:srgbClr val="575F6D"/>
                </a:solidFill>
              </a:rPr>
              <a:pPr/>
              <a:t>27/02/20</a:t>
            </a:fld>
            <a:endParaRPr lang="en-IN">
              <a:solidFill>
                <a:srgbClr val="575F6D"/>
              </a:solidFill>
            </a:endParaRPr>
          </a:p>
        </p:txBody>
      </p:sp>
      <p:sp>
        <p:nvSpPr>
          <p:cNvPr id="7" name="Slide Number Placeholder 6"/>
          <p:cNvSpPr>
            <a:spLocks noGrp="1"/>
          </p:cNvSpPr>
          <p:nvPr>
            <p:ph type="sldNum" sz="quarter" idx="11"/>
          </p:nvPr>
        </p:nvSpPr>
        <p:spPr/>
        <p:txBody>
          <a:bodyPr rtlCol="0"/>
          <a:lstStyle/>
          <a:p>
            <a:fld id="{BDF73D6B-BEB3-44C8-8157-2E9828E6D007}"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solidFill>
                <a:srgbClr val="575F6D"/>
              </a:solidFill>
            </a:endParaRPr>
          </a:p>
        </p:txBody>
      </p:sp>
    </p:spTree>
    <p:extLst>
      <p:ext uri="{BB962C8B-B14F-4D97-AF65-F5344CB8AC3E}">
        <p14:creationId xmlns:p14="http://schemas.microsoft.com/office/powerpoint/2010/main" val="24194916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2A9D9-2643-4769-AAF5-5DF5C20F1602}" type="datetimeFigureOut">
              <a:rPr lang="en-IN" smtClean="0">
                <a:solidFill>
                  <a:srgbClr val="575F6D"/>
                </a:solidFill>
              </a:rPr>
              <a:pPr/>
              <a:t>27/02/20</a:t>
            </a:fld>
            <a:endParaRPr lang="en-IN">
              <a:solidFill>
                <a:srgbClr val="575F6D"/>
              </a:solidFill>
            </a:endParaRPr>
          </a:p>
        </p:txBody>
      </p:sp>
      <p:sp>
        <p:nvSpPr>
          <p:cNvPr id="3" name="Footer Placeholder 2"/>
          <p:cNvSpPr>
            <a:spLocks noGrp="1"/>
          </p:cNvSpPr>
          <p:nvPr>
            <p:ph type="ftr" sz="quarter" idx="11"/>
          </p:nvPr>
        </p:nvSpPr>
        <p:spPr/>
        <p:txBody>
          <a:bodyPr/>
          <a:lstStyle/>
          <a:p>
            <a:endParaRPr lang="en-IN">
              <a:solidFill>
                <a:srgbClr val="575F6D"/>
              </a:solidFill>
            </a:endParaRPr>
          </a:p>
        </p:txBody>
      </p:sp>
      <p:sp>
        <p:nvSpPr>
          <p:cNvPr id="4" name="Slide Number Placeholder 3"/>
          <p:cNvSpPr>
            <a:spLocks noGrp="1"/>
          </p:cNvSpPr>
          <p:nvPr>
            <p:ph type="sldNum" sz="quarter" idx="12"/>
          </p:nvPr>
        </p:nvSpPr>
        <p:spPr/>
        <p:txBody>
          <a:bodyPr/>
          <a:lstStyle/>
          <a:p>
            <a:fld id="{BDF73D6B-BEB3-44C8-8157-2E9828E6D007}" type="slidenum">
              <a:rPr lang="en-IN" smtClean="0"/>
              <a:pPr/>
              <a:t>‹#›</a:t>
            </a:fld>
            <a:endParaRPr lang="en-IN"/>
          </a:p>
        </p:txBody>
      </p:sp>
    </p:spTree>
    <p:extLst>
      <p:ext uri="{BB962C8B-B14F-4D97-AF65-F5344CB8AC3E}">
        <p14:creationId xmlns:p14="http://schemas.microsoft.com/office/powerpoint/2010/main" val="21370098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172A9D9-2643-4769-AAF5-5DF5C20F1602}" type="datetimeFigureOut">
              <a:rPr lang="en-IN" smtClean="0">
                <a:solidFill>
                  <a:srgbClr val="575F6D"/>
                </a:solidFill>
              </a:rPr>
              <a:pPr/>
              <a:t>27/02/20</a:t>
            </a:fld>
            <a:endParaRPr lang="en-IN">
              <a:solidFill>
                <a:srgbClr val="575F6D"/>
              </a:solidFill>
            </a:endParaRPr>
          </a:p>
        </p:txBody>
      </p:sp>
      <p:sp>
        <p:nvSpPr>
          <p:cNvPr id="22" name="Slide Number Placeholder 21"/>
          <p:cNvSpPr>
            <a:spLocks noGrp="1"/>
          </p:cNvSpPr>
          <p:nvPr>
            <p:ph type="sldNum" sz="quarter" idx="15"/>
          </p:nvPr>
        </p:nvSpPr>
        <p:spPr/>
        <p:txBody>
          <a:bodyPr rtlCol="0"/>
          <a:lstStyle/>
          <a:p>
            <a:fld id="{BDF73D6B-BEB3-44C8-8157-2E9828E6D007}"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solidFill>
                <a:srgbClr val="575F6D"/>
              </a:solidFill>
            </a:endParaRPr>
          </a:p>
        </p:txBody>
      </p:sp>
    </p:spTree>
    <p:extLst>
      <p:ext uri="{BB962C8B-B14F-4D97-AF65-F5344CB8AC3E}">
        <p14:creationId xmlns:p14="http://schemas.microsoft.com/office/powerpoint/2010/main" val="2725066851"/>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7" name="Date Placeholder 16"/>
          <p:cNvSpPr>
            <a:spLocks noGrp="1"/>
          </p:cNvSpPr>
          <p:nvPr>
            <p:ph type="dt" sz="half" idx="10"/>
          </p:nvPr>
        </p:nvSpPr>
        <p:spPr/>
        <p:txBody>
          <a:bodyPr rtlCol="0"/>
          <a:lstStyle/>
          <a:p>
            <a:fld id="{3172A9D9-2643-4769-AAF5-5DF5C20F1602}" type="datetimeFigureOut">
              <a:rPr lang="en-IN" smtClean="0">
                <a:solidFill>
                  <a:srgbClr val="575F6D"/>
                </a:solidFill>
              </a:rPr>
              <a:pPr/>
              <a:t>27/02/20</a:t>
            </a:fld>
            <a:endParaRPr lang="en-IN">
              <a:solidFill>
                <a:srgbClr val="575F6D"/>
              </a:solidFill>
            </a:endParaRPr>
          </a:p>
        </p:txBody>
      </p:sp>
      <p:sp>
        <p:nvSpPr>
          <p:cNvPr id="18" name="Slide Number Placeholder 17"/>
          <p:cNvSpPr>
            <a:spLocks noGrp="1"/>
          </p:cNvSpPr>
          <p:nvPr>
            <p:ph type="sldNum" sz="quarter" idx="11"/>
          </p:nvPr>
        </p:nvSpPr>
        <p:spPr/>
        <p:txBody>
          <a:bodyPr rtlCol="0"/>
          <a:lstStyle/>
          <a:p>
            <a:fld id="{BDF73D6B-BEB3-44C8-8157-2E9828E6D007}"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solidFill>
                <a:srgbClr val="575F6D"/>
              </a:solidFill>
            </a:endParaRPr>
          </a:p>
        </p:txBody>
      </p:sp>
    </p:spTree>
    <p:extLst>
      <p:ext uri="{BB962C8B-B14F-4D97-AF65-F5344CB8AC3E}">
        <p14:creationId xmlns:p14="http://schemas.microsoft.com/office/powerpoint/2010/main" val="9702927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72A9D9-2643-4769-AAF5-5DF5C20F1602}" type="datetimeFigureOut">
              <a:rPr lang="en-IN" smtClean="0">
                <a:solidFill>
                  <a:srgbClr val="575F6D"/>
                </a:solidFill>
              </a:rPr>
              <a:pPr/>
              <a:t>27/02/20</a:t>
            </a:fld>
            <a:endParaRPr lang="en-IN">
              <a:solidFill>
                <a:srgbClr val="575F6D"/>
              </a:solidFill>
            </a:endParaRPr>
          </a:p>
        </p:txBody>
      </p:sp>
      <p:sp>
        <p:nvSpPr>
          <p:cNvPr id="5" name="Footer Placeholder 4"/>
          <p:cNvSpPr>
            <a:spLocks noGrp="1"/>
          </p:cNvSpPr>
          <p:nvPr>
            <p:ph type="ftr" sz="quarter" idx="11"/>
          </p:nvPr>
        </p:nvSpPr>
        <p:spPr/>
        <p:txBody>
          <a:bodyPr/>
          <a:lstStyle/>
          <a:p>
            <a:endParaRPr lang="en-IN">
              <a:solidFill>
                <a:srgbClr val="575F6D"/>
              </a:solidFill>
            </a:endParaRPr>
          </a:p>
        </p:txBody>
      </p:sp>
      <p:sp>
        <p:nvSpPr>
          <p:cNvPr id="6" name="Slide Number Placeholder 5"/>
          <p:cNvSpPr>
            <a:spLocks noGrp="1"/>
          </p:cNvSpPr>
          <p:nvPr>
            <p:ph type="sldNum" sz="quarter" idx="12"/>
          </p:nvPr>
        </p:nvSpPr>
        <p:spPr/>
        <p:txBody>
          <a:bodyPr/>
          <a:lstStyle/>
          <a:p>
            <a:fld id="{BDF73D6B-BEB3-44C8-8157-2E9828E6D007}" type="slidenum">
              <a:rPr lang="en-IN" smtClean="0"/>
              <a:pPr/>
              <a:t>‹#›</a:t>
            </a:fld>
            <a:endParaRPr lang="en-IN"/>
          </a:p>
        </p:txBody>
      </p:sp>
    </p:spTree>
    <p:extLst>
      <p:ext uri="{BB962C8B-B14F-4D97-AF65-F5344CB8AC3E}">
        <p14:creationId xmlns:p14="http://schemas.microsoft.com/office/powerpoint/2010/main" val="539956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AC9D275-D77C-4946-9E6D-6CDF536FEF5F}" type="datetimeFigureOut">
              <a:rPr lang="en-IN" smtClean="0"/>
              <a:t>27/02/20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8C36CB-64C8-40C1-823C-716E718B04AA}" type="slidenum">
              <a:rPr lang="en-IN" smtClean="0"/>
              <a:t>‹#›</a:t>
            </a:fld>
            <a:endParaRPr lang="en-IN"/>
          </a:p>
        </p:txBody>
      </p:sp>
    </p:spTree>
    <p:extLst>
      <p:ext uri="{BB962C8B-B14F-4D97-AF65-F5344CB8AC3E}">
        <p14:creationId xmlns:p14="http://schemas.microsoft.com/office/powerpoint/2010/main" val="34871905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172A9D9-2643-4769-AAF5-5DF5C20F1602}" type="datetimeFigureOut">
              <a:rPr lang="en-IN" smtClean="0">
                <a:solidFill>
                  <a:srgbClr val="575F6D"/>
                </a:solidFill>
              </a:rPr>
              <a:pPr/>
              <a:t>27/02/20</a:t>
            </a:fld>
            <a:endParaRPr lang="en-IN">
              <a:solidFill>
                <a:srgbClr val="575F6D"/>
              </a:solidFill>
            </a:endParaRPr>
          </a:p>
        </p:txBody>
      </p:sp>
      <p:sp>
        <p:nvSpPr>
          <p:cNvPr id="5" name="Footer Placeholder 4"/>
          <p:cNvSpPr>
            <a:spLocks noGrp="1"/>
          </p:cNvSpPr>
          <p:nvPr>
            <p:ph type="ftr" sz="quarter" idx="11"/>
          </p:nvPr>
        </p:nvSpPr>
        <p:spPr/>
        <p:txBody>
          <a:bodyPr/>
          <a:lstStyle/>
          <a:p>
            <a:endParaRPr lang="en-IN">
              <a:solidFill>
                <a:srgbClr val="575F6D"/>
              </a:solidFill>
            </a:endParaRPr>
          </a:p>
        </p:txBody>
      </p:sp>
      <p:sp>
        <p:nvSpPr>
          <p:cNvPr id="6" name="Slide Number Placeholder 5"/>
          <p:cNvSpPr>
            <a:spLocks noGrp="1"/>
          </p:cNvSpPr>
          <p:nvPr>
            <p:ph type="sldNum" sz="quarter" idx="12"/>
          </p:nvPr>
        </p:nvSpPr>
        <p:spPr/>
        <p:txBody>
          <a:bodyPr/>
          <a:lstStyle/>
          <a:p>
            <a:fld id="{BDF73D6B-BEB3-44C8-8157-2E9828E6D007}" type="slidenum">
              <a:rPr lang="en-IN" smtClean="0"/>
              <a:pPr/>
              <a:t>‹#›</a:t>
            </a:fld>
            <a:endParaRPr lang="en-IN"/>
          </a:p>
        </p:txBody>
      </p:sp>
    </p:spTree>
    <p:extLst>
      <p:ext uri="{BB962C8B-B14F-4D97-AF65-F5344CB8AC3E}">
        <p14:creationId xmlns:p14="http://schemas.microsoft.com/office/powerpoint/2010/main" val="24472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AC9D275-D77C-4946-9E6D-6CDF536FEF5F}" type="datetimeFigureOut">
              <a:rPr lang="en-IN" smtClean="0"/>
              <a:t>27/02/20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8C36CB-64C8-40C1-823C-716E718B04AA}" type="slidenum">
              <a:rPr lang="en-IN" smtClean="0"/>
              <a:t>‹#›</a:t>
            </a:fld>
            <a:endParaRPr lang="en-IN"/>
          </a:p>
        </p:txBody>
      </p:sp>
    </p:spTree>
    <p:extLst>
      <p:ext uri="{BB962C8B-B14F-4D97-AF65-F5344CB8AC3E}">
        <p14:creationId xmlns:p14="http://schemas.microsoft.com/office/powerpoint/2010/main" val="692070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9D275-D77C-4946-9E6D-6CDF536FEF5F}" type="datetimeFigureOut">
              <a:rPr lang="en-IN" smtClean="0"/>
              <a:t>27/02/20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8C36CB-64C8-40C1-823C-716E718B04AA}" type="slidenum">
              <a:rPr lang="en-IN" smtClean="0"/>
              <a:t>‹#›</a:t>
            </a:fld>
            <a:endParaRPr lang="en-IN"/>
          </a:p>
        </p:txBody>
      </p:sp>
    </p:spTree>
    <p:extLst>
      <p:ext uri="{BB962C8B-B14F-4D97-AF65-F5344CB8AC3E}">
        <p14:creationId xmlns:p14="http://schemas.microsoft.com/office/powerpoint/2010/main" val="402619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C9D275-D77C-4946-9E6D-6CDF536FEF5F}" type="datetimeFigureOut">
              <a:rPr lang="en-IN" smtClean="0"/>
              <a:t>27/02/20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8C36CB-64C8-40C1-823C-716E718B04AA}" type="slidenum">
              <a:rPr lang="en-IN" smtClean="0"/>
              <a:t>‹#›</a:t>
            </a:fld>
            <a:endParaRPr lang="en-IN"/>
          </a:p>
        </p:txBody>
      </p:sp>
    </p:spTree>
    <p:extLst>
      <p:ext uri="{BB962C8B-B14F-4D97-AF65-F5344CB8AC3E}">
        <p14:creationId xmlns:p14="http://schemas.microsoft.com/office/powerpoint/2010/main" val="427773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C9D275-D77C-4946-9E6D-6CDF536FEF5F}" type="datetimeFigureOut">
              <a:rPr lang="en-IN" smtClean="0"/>
              <a:t>27/02/20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8C36CB-64C8-40C1-823C-716E718B04AA}" type="slidenum">
              <a:rPr lang="en-IN" smtClean="0"/>
              <a:t>‹#›</a:t>
            </a:fld>
            <a:endParaRPr lang="en-IN"/>
          </a:p>
        </p:txBody>
      </p:sp>
    </p:spTree>
    <p:extLst>
      <p:ext uri="{BB962C8B-B14F-4D97-AF65-F5344CB8AC3E}">
        <p14:creationId xmlns:p14="http://schemas.microsoft.com/office/powerpoint/2010/main" val="1262527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9D275-D77C-4946-9E6D-6CDF536FEF5F}" type="datetimeFigureOut">
              <a:rPr lang="en-IN" smtClean="0"/>
              <a:t>27/02/20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8C36CB-64C8-40C1-823C-716E718B04AA}" type="slidenum">
              <a:rPr lang="en-IN" smtClean="0"/>
              <a:t>‹#›</a:t>
            </a:fld>
            <a:endParaRPr lang="en-IN"/>
          </a:p>
        </p:txBody>
      </p:sp>
    </p:spTree>
    <p:extLst>
      <p:ext uri="{BB962C8B-B14F-4D97-AF65-F5344CB8AC3E}">
        <p14:creationId xmlns:p14="http://schemas.microsoft.com/office/powerpoint/2010/main" val="3769069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355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B360E4A-5F65-41EF-93D5-5471C57F001F}" type="datetimeFigureOut">
              <a:rPr lang="en-US">
                <a:solidFill>
                  <a:prstClr val="black">
                    <a:tint val="75000"/>
                  </a:prstClr>
                </a:solidFill>
              </a:rPr>
              <a:pPr>
                <a:defRPr/>
              </a:pPr>
              <a:t>2/27/20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983C2A7-3A39-4BF0-AE9B-D8CAED04BBA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0889900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85CB8-8C86-464B-BB54-81E849642544}" type="datetimeFigureOut">
              <a:rPr lang="en-US" smtClean="0">
                <a:solidFill>
                  <a:prstClr val="black">
                    <a:tint val="75000"/>
                  </a:prstClr>
                </a:solidFill>
              </a:rPr>
              <a:pPr/>
              <a:t>2/27/20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B6096-E819-44A9-97E1-286E1BAE744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803496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172A9D9-2643-4769-AAF5-5DF5C20F1602}" type="datetimeFigureOut">
              <a:rPr lang="en-IN" smtClean="0">
                <a:solidFill>
                  <a:srgbClr val="575F6D"/>
                </a:solidFill>
              </a:rPr>
              <a:pPr/>
              <a:t>27/02/20</a:t>
            </a:fld>
            <a:endParaRPr lang="en-IN">
              <a:solidFill>
                <a:srgbClr val="575F6D"/>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solidFill>
                <a:srgbClr val="575F6D"/>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DF73D6B-BEB3-44C8-8157-2E9828E6D007}" type="slidenum">
              <a:rPr lang="en-IN" smtClean="0"/>
              <a:pPr/>
              <a:t>‹#›</a:t>
            </a:fld>
            <a:endParaRPr lang="en-IN"/>
          </a:p>
        </p:txBody>
      </p:sp>
    </p:spTree>
    <p:extLst>
      <p:ext uri="{BB962C8B-B14F-4D97-AF65-F5344CB8AC3E}">
        <p14:creationId xmlns:p14="http://schemas.microsoft.com/office/powerpoint/2010/main" val="92908425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hyperlink" Target="DC-sowmi/ROCK.docx" TargetMode="External"/><Relationship Id="rId2" Type="http://schemas.openxmlformats.org/officeDocument/2006/relationships/hyperlink" Target="DC-sowmi/Hierarichal.docx"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8.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4.xml"/><Relationship Id="rId7" Type="http://schemas.openxmlformats.org/officeDocument/2006/relationships/image" Target="../media/image8.wmf"/><Relationship Id="rId2" Type="http://schemas.openxmlformats.org/officeDocument/2006/relationships/slideLayout" Target="../slideLayouts/slideLayout27.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7.wmf"/><Relationship Id="rId4" Type="http://schemas.openxmlformats.org/officeDocument/2006/relationships/oleObject" Target="../embeddings/oleObject7.bin"/><Relationship Id="rId9"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hyperlink" Target="http://www.improvedoutcomes.com/docs/WebSiteDocs/Clustering/Clustering_Parameters/Manhattan_Distance_Metric.htm" TargetMode="External"/><Relationship Id="rId2" Type="http://schemas.openxmlformats.org/officeDocument/2006/relationships/hyperlink" Target="http://www.improvedoutcomes.com/docs/WebSiteDocs/Clustering/Clustering_Parameters/Euclidean_and_Euclidean_Squared_Distance_Metrics.htm" TargetMode="External"/><Relationship Id="rId1" Type="http://schemas.openxmlformats.org/officeDocument/2006/relationships/slideLayout" Target="../slideLayouts/slideLayout38.xml"/><Relationship Id="rId6" Type="http://schemas.openxmlformats.org/officeDocument/2006/relationships/hyperlink" Target="http://www.improvedoutcomes.com/docs/WebSiteDocs/Clustering/Clustering_Parameters/Spearman_Rank_Correlation_Distance_Metric.htm" TargetMode="External"/><Relationship Id="rId5" Type="http://schemas.openxmlformats.org/officeDocument/2006/relationships/hyperlink" Target="http://www.improvedoutcomes.com/docs/WebSiteDocs/Clustering/Clustering_Parameters/Chebychev_Distance_Metric.htm" TargetMode="External"/><Relationship Id="rId4" Type="http://schemas.openxmlformats.org/officeDocument/2006/relationships/hyperlink" Target="http://www.improvedoutcomes.com/docs/WebSiteDocs/Clustering/Clustering_Parameters/Pearson_Correlation_and_Pearson_Squared_Distance_Metric.ht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8.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hyperlink" Target="http://www.mathworks.in/help/stats/nancov.html" TargetMode="External"/><Relationship Id="rId2" Type="http://schemas.openxmlformats.org/officeDocument/2006/relationships/hyperlink" Target="http://www.mathworks.in/help/stats/nanstd.html" TargetMode="External"/><Relationship Id="rId1" Type="http://schemas.openxmlformats.org/officeDocument/2006/relationships/slideLayout" Target="../slideLayouts/slideLayout38.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7.xml"/><Relationship Id="rId5" Type="http://schemas.openxmlformats.org/officeDocument/2006/relationships/image" Target="../media/image23.jpe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jpeg"/><Relationship Id="rId2" Type="http://schemas.openxmlformats.org/officeDocument/2006/relationships/image" Target="../media/image24.png"/><Relationship Id="rId1" Type="http://schemas.openxmlformats.org/officeDocument/2006/relationships/slideLayout" Target="../slideLayouts/slideLayout27.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7.xml"/><Relationship Id="rId6" Type="http://schemas.openxmlformats.org/officeDocument/2006/relationships/image" Target="../media/image23.jpe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jpeg"/><Relationship Id="rId2" Type="http://schemas.openxmlformats.org/officeDocument/2006/relationships/image" Target="../media/image35.png"/><Relationship Id="rId1" Type="http://schemas.openxmlformats.org/officeDocument/2006/relationships/slideLayout" Target="../slideLayouts/slideLayout27.xml"/><Relationship Id="rId6" Type="http://schemas.openxmlformats.org/officeDocument/2006/relationships/image" Target="../media/image39.jpe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23.jpe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1.png"/><Relationship Id="rId1" Type="http://schemas.openxmlformats.org/officeDocument/2006/relationships/slideLayout" Target="../slideLayouts/slideLayout27.x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9.png"/><Relationship Id="rId2" Type="http://schemas.openxmlformats.org/officeDocument/2006/relationships/image" Target="../media/image31.png"/><Relationship Id="rId1" Type="http://schemas.openxmlformats.org/officeDocument/2006/relationships/slideLayout" Target="../slideLayouts/slideLayout27.xml"/><Relationship Id="rId6" Type="http://schemas.openxmlformats.org/officeDocument/2006/relationships/image" Target="../media/image48.jpeg"/><Relationship Id="rId5" Type="http://schemas.openxmlformats.org/officeDocument/2006/relationships/image" Target="../media/image45.png"/><Relationship Id="rId4" Type="http://schemas.openxmlformats.org/officeDocument/2006/relationships/image" Target="../media/image47.jpeg"/></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7136" y="1628800"/>
            <a:ext cx="7776864" cy="1656184"/>
          </a:xfrm>
        </p:spPr>
        <p:txBody>
          <a:bodyPr>
            <a:normAutofit fontScale="90000"/>
          </a:bodyPr>
          <a:lstStyle/>
          <a:p>
            <a:pPr algn="ctr"/>
            <a:r>
              <a:rPr lang="en-US" cap="none" dirty="0">
                <a:solidFill>
                  <a:schemeClr val="tx1"/>
                </a:solidFill>
              </a:rPr>
              <a:t>CSE4020  -  Machine Learning</a:t>
            </a:r>
            <a:br>
              <a:rPr lang="en-US" cap="none" dirty="0">
                <a:solidFill>
                  <a:schemeClr val="tx1"/>
                </a:solidFill>
              </a:rPr>
            </a:br>
            <a:br>
              <a:rPr lang="en-US" cap="none" dirty="0">
                <a:solidFill>
                  <a:schemeClr val="tx1"/>
                </a:solidFill>
              </a:rPr>
            </a:br>
            <a:r>
              <a:rPr lang="en-US" cap="none" dirty="0">
                <a:solidFill>
                  <a:schemeClr val="tx1"/>
                </a:solidFill>
              </a:rPr>
              <a:t>Winter Semester 2019 – 2020</a:t>
            </a:r>
            <a:br>
              <a:rPr lang="en-US" cap="none" dirty="0">
                <a:solidFill>
                  <a:schemeClr val="tx1"/>
                </a:solidFill>
              </a:rPr>
            </a:br>
            <a:br>
              <a:rPr lang="en-US" cap="none" dirty="0">
                <a:solidFill>
                  <a:schemeClr val="tx1"/>
                </a:solidFill>
              </a:rPr>
            </a:br>
            <a:r>
              <a:rPr lang="en-US" cap="none" dirty="0" err="1">
                <a:solidFill>
                  <a:schemeClr val="tx1"/>
                </a:solidFill>
              </a:rPr>
              <a:t>B.Tech</a:t>
            </a:r>
            <a:r>
              <a:rPr lang="en-US" cap="none" dirty="0">
                <a:solidFill>
                  <a:schemeClr val="tx1"/>
                </a:solidFill>
              </a:rPr>
              <a:t>. (CSE) </a:t>
            </a:r>
            <a:r>
              <a:rPr lang="en-US" cap="none" dirty="0" err="1">
                <a:solidFill>
                  <a:schemeClr val="tx1"/>
                </a:solidFill>
              </a:rPr>
              <a:t>Programme</a:t>
            </a:r>
            <a:br>
              <a:rPr lang="en-US" cap="none" dirty="0">
                <a:solidFill>
                  <a:schemeClr val="tx1"/>
                </a:solidFill>
              </a:rPr>
            </a:br>
            <a:endParaRPr lang="en-IN" cap="none" dirty="0">
              <a:solidFill>
                <a:schemeClr val="tx1"/>
              </a:solidFill>
            </a:endParaRPr>
          </a:p>
        </p:txBody>
      </p:sp>
      <p:sp>
        <p:nvSpPr>
          <p:cNvPr id="3" name="Subtitle 2"/>
          <p:cNvSpPr>
            <a:spLocks noGrp="1"/>
          </p:cNvSpPr>
          <p:nvPr>
            <p:ph type="subTitle" idx="1"/>
          </p:nvPr>
        </p:nvSpPr>
        <p:spPr>
          <a:xfrm>
            <a:off x="1943200" y="3933056"/>
            <a:ext cx="6840760" cy="360040"/>
          </a:xfrm>
        </p:spPr>
        <p:txBody>
          <a:bodyPr>
            <a:normAutofit lnSpcReduction="10000"/>
          </a:bodyPr>
          <a:lstStyle/>
          <a:p>
            <a:r>
              <a:rPr lang="en-IN" dirty="0" err="1">
                <a:solidFill>
                  <a:schemeClr val="tx1"/>
                </a:solidFill>
              </a:rPr>
              <a:t>Dr.</a:t>
            </a:r>
            <a:r>
              <a:rPr lang="en-IN" dirty="0">
                <a:solidFill>
                  <a:schemeClr val="tx1"/>
                </a:solidFill>
              </a:rPr>
              <a:t> V. Vijayarajan</a:t>
            </a:r>
          </a:p>
        </p:txBody>
      </p:sp>
    </p:spTree>
    <p:extLst>
      <p:ext uri="{BB962C8B-B14F-4D97-AF65-F5344CB8AC3E}">
        <p14:creationId xmlns:p14="http://schemas.microsoft.com/office/powerpoint/2010/main" val="132030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pPr eaLnBrk="1" hangingPunct="1">
              <a:defRPr/>
            </a:pPr>
            <a:r>
              <a:rPr lang="en-US" dirty="0">
                <a:solidFill>
                  <a:schemeClr val="accent5">
                    <a:lumMod val="10000"/>
                  </a:schemeClr>
                </a:solidFill>
                <a:latin typeface="Times New Roman" pitchFamily="18" charset="0"/>
              </a:rPr>
              <a:t>Examples for Hierarchical Clustering </a:t>
            </a:r>
          </a:p>
        </p:txBody>
      </p:sp>
      <p:sp>
        <p:nvSpPr>
          <p:cNvPr id="63491" name="Rectangle 3"/>
          <p:cNvSpPr>
            <a:spLocks noGrp="1" noChangeArrowheads="1"/>
          </p:cNvSpPr>
          <p:nvPr>
            <p:ph type="body" idx="1"/>
          </p:nvPr>
        </p:nvSpPr>
        <p:spPr/>
        <p:txBody>
          <a:bodyPr/>
          <a:lstStyle/>
          <a:p>
            <a:pPr eaLnBrk="1" hangingPunct="1">
              <a:buClr>
                <a:srgbClr val="C00000"/>
              </a:buClr>
              <a:buFont typeface="Wingdings" pitchFamily="2" charset="2"/>
              <a:buNone/>
              <a:defRPr/>
            </a:pPr>
            <a:endParaRPr lang="en-US" sz="2200" b="1" dirty="0">
              <a:latin typeface="Times New Roman" pitchFamily="18" charset="0"/>
            </a:endParaRPr>
          </a:p>
          <a:p>
            <a:pPr eaLnBrk="1" hangingPunct="1">
              <a:buClr>
                <a:srgbClr val="C00000"/>
              </a:buClr>
              <a:buFont typeface="Wingdings" pitchFamily="2" charset="2"/>
              <a:buChar char="v"/>
              <a:defRPr/>
            </a:pPr>
            <a:r>
              <a:rPr lang="en-US" sz="2200" b="1" dirty="0">
                <a:solidFill>
                  <a:srgbClr val="7030A0"/>
                </a:solidFill>
                <a:latin typeface="Times New Roman" pitchFamily="18" charset="0"/>
                <a:hlinkClick r:id="rId2" action="ppaction://hlinkfile"/>
              </a:rPr>
              <a:t>Hierarchical Clustering</a:t>
            </a:r>
            <a:endParaRPr lang="en-US" sz="2200" b="1" dirty="0">
              <a:solidFill>
                <a:srgbClr val="7030A0"/>
              </a:solidFill>
              <a:latin typeface="Times New Roman" pitchFamily="18" charset="0"/>
            </a:endParaRPr>
          </a:p>
          <a:p>
            <a:pPr eaLnBrk="1" hangingPunct="1">
              <a:buClr>
                <a:srgbClr val="C00000"/>
              </a:buClr>
              <a:buFont typeface="Wingdings" pitchFamily="2" charset="2"/>
              <a:buChar char="v"/>
              <a:defRPr/>
            </a:pPr>
            <a:endParaRPr lang="en-US" sz="2200" b="1" dirty="0">
              <a:solidFill>
                <a:srgbClr val="7030A0"/>
              </a:solidFill>
              <a:latin typeface="Times New Roman" pitchFamily="18" charset="0"/>
            </a:endParaRPr>
          </a:p>
          <a:p>
            <a:pPr eaLnBrk="1" hangingPunct="1">
              <a:buClr>
                <a:srgbClr val="C00000"/>
              </a:buClr>
              <a:buFont typeface="Wingdings" pitchFamily="2" charset="2"/>
              <a:buChar char="v"/>
              <a:defRPr/>
            </a:pPr>
            <a:r>
              <a:rPr lang="en-US" sz="2200" b="1" dirty="0">
                <a:solidFill>
                  <a:schemeClr val="accent5">
                    <a:lumMod val="10000"/>
                  </a:schemeClr>
                </a:solidFill>
                <a:latin typeface="Times New Roman" pitchFamily="18" charset="0"/>
                <a:hlinkClick r:id="rId3" action="ppaction://hlinkfile"/>
              </a:rPr>
              <a:t>ROCK</a:t>
            </a:r>
            <a:endParaRPr lang="en-US" sz="2200" b="1" dirty="0">
              <a:solidFill>
                <a:schemeClr val="accent5">
                  <a:lumMod val="10000"/>
                </a:schemeClr>
              </a:solidFill>
              <a:latin typeface="Times New Roman" pitchFamily="18" charset="0"/>
            </a:endParaRPr>
          </a:p>
          <a:p>
            <a:pPr eaLnBrk="1" hangingPunct="1">
              <a:buClr>
                <a:srgbClr val="C00000"/>
              </a:buClr>
              <a:buFont typeface="Wingdings" pitchFamily="2" charset="2"/>
              <a:buNone/>
              <a:defRPr/>
            </a:pPr>
            <a:endParaRPr lang="en-US" sz="2200" b="1" dirty="0">
              <a:solidFill>
                <a:srgbClr val="7030A0"/>
              </a:solidFill>
              <a:latin typeface="Times New Roman" pitchFamily="18" charset="0"/>
            </a:endParaRPr>
          </a:p>
        </p:txBody>
      </p:sp>
      <p:sp>
        <p:nvSpPr>
          <p:cNvPr id="4" name="Slide Number Placeholder 3"/>
          <p:cNvSpPr>
            <a:spLocks noGrp="1"/>
          </p:cNvSpPr>
          <p:nvPr>
            <p:ph type="sldNum" sz="quarter" idx="12"/>
          </p:nvPr>
        </p:nvSpPr>
        <p:spPr/>
        <p:txBody>
          <a:bodyPr/>
          <a:lstStyle/>
          <a:p>
            <a:pPr>
              <a:defRPr/>
            </a:pPr>
            <a:fld id="{C4145B4A-1960-4F22-A344-6B0695E54045}" type="slidenum">
              <a:rPr lang="en-US" smtClean="0"/>
              <a:pPr>
                <a:defRPr/>
              </a:pPr>
              <a:t>10</a:t>
            </a:fld>
            <a:endParaRPr lang="en-US" dirty="0"/>
          </a:p>
        </p:txBody>
      </p:sp>
    </p:spTree>
    <p:extLst>
      <p:ext uri="{BB962C8B-B14F-4D97-AF65-F5344CB8AC3E}">
        <p14:creationId xmlns:p14="http://schemas.microsoft.com/office/powerpoint/2010/main" val="258706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p:txBody>
          <a:bodyPr/>
          <a:lstStyle/>
          <a:p>
            <a:pPr defTabSz="912813">
              <a:defRPr/>
            </a:pPr>
            <a:fld id="{4F1B9BE1-7B56-480B-A683-D11DE718A785}" type="slidenum">
              <a:rPr lang="en-GB">
                <a:solidFill>
                  <a:prstClr val="black">
                    <a:tint val="75000"/>
                  </a:prstClr>
                </a:solidFill>
                <a:latin typeface="Arial" pitchFamily="34" charset="0"/>
                <a:cs typeface="Arial" pitchFamily="34" charset="0"/>
              </a:rPr>
              <a:pPr defTabSz="912813">
                <a:defRPr/>
              </a:pPr>
              <a:t>11</a:t>
            </a:fld>
            <a:endParaRPr lang="en-GB">
              <a:solidFill>
                <a:prstClr val="black">
                  <a:tint val="75000"/>
                </a:prstClr>
              </a:solidFill>
              <a:latin typeface="Arial" pitchFamily="34" charset="0"/>
              <a:cs typeface="Arial" pitchFamily="34" charset="0"/>
            </a:endParaRPr>
          </a:p>
        </p:txBody>
      </p:sp>
      <p:grpSp>
        <p:nvGrpSpPr>
          <p:cNvPr id="2" name="Group 57"/>
          <p:cNvGrpSpPr>
            <a:grpSpLocks/>
          </p:cNvGrpSpPr>
          <p:nvPr/>
        </p:nvGrpSpPr>
        <p:grpSpPr bwMode="auto">
          <a:xfrm>
            <a:off x="4637088" y="939800"/>
            <a:ext cx="3779837" cy="5472113"/>
            <a:chOff x="3464" y="749"/>
            <a:chExt cx="2784" cy="3800"/>
          </a:xfrm>
        </p:grpSpPr>
        <p:grpSp>
          <p:nvGrpSpPr>
            <p:cNvPr id="3" name="Group 16"/>
            <p:cNvGrpSpPr>
              <a:grpSpLocks/>
            </p:cNvGrpSpPr>
            <p:nvPr/>
          </p:nvGrpSpPr>
          <p:grpSpPr bwMode="auto">
            <a:xfrm>
              <a:off x="3464" y="750"/>
              <a:ext cx="2640" cy="1200"/>
              <a:chOff x="864" y="672"/>
              <a:chExt cx="2640" cy="1200"/>
            </a:xfrm>
          </p:grpSpPr>
          <p:sp>
            <p:nvSpPr>
              <p:cNvPr id="43031" name="Freeform 32" descr="5%"/>
              <p:cNvSpPr>
                <a:spLocks/>
              </p:cNvSpPr>
              <p:nvPr/>
            </p:nvSpPr>
            <p:spPr bwMode="auto">
              <a:xfrm rot="-5400000">
                <a:off x="724" y="860"/>
                <a:ext cx="1152" cy="871"/>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rgbClr val="000000"/>
                </a:solidFill>
                <a:round/>
                <a:headEnd/>
                <a:tailEnd/>
              </a:ln>
            </p:spPr>
            <p:txBody>
              <a:bodyPr vert="eaVert"/>
              <a:lstStyle/>
              <a:p>
                <a:endParaRPr lang="en-US">
                  <a:solidFill>
                    <a:prstClr val="black"/>
                  </a:solidFill>
                </a:endParaRPr>
              </a:p>
            </p:txBody>
          </p:sp>
          <p:sp>
            <p:nvSpPr>
              <p:cNvPr id="43032" name="Oval 33"/>
              <p:cNvSpPr>
                <a:spLocks noChangeArrowheads="1"/>
              </p:cNvSpPr>
              <p:nvPr/>
            </p:nvSpPr>
            <p:spPr bwMode="auto">
              <a:xfrm rot="-5400000">
                <a:off x="1488" y="1488"/>
                <a:ext cx="48" cy="48"/>
              </a:xfrm>
              <a:prstGeom prst="ellipse">
                <a:avLst/>
              </a:prstGeom>
              <a:solidFill>
                <a:srgbClr val="000000"/>
              </a:solidFill>
              <a:ln w="12700">
                <a:solidFill>
                  <a:srgbClr val="000000"/>
                </a:solidFill>
                <a:round/>
                <a:headEnd/>
                <a:tailEnd/>
              </a:ln>
            </p:spPr>
            <p:txBody>
              <a:bodyPr vert="eaVert" wrap="none" anchor="ctr"/>
              <a:lstStyle/>
              <a:p>
                <a:endParaRPr lang="en-GB" sz="1600">
                  <a:solidFill>
                    <a:prstClr val="black"/>
                  </a:solidFill>
                  <a:latin typeface="Gill Sans MT" pitchFamily="34" charset="0"/>
                </a:endParaRPr>
              </a:p>
            </p:txBody>
          </p:sp>
          <p:sp>
            <p:nvSpPr>
              <p:cNvPr id="43033" name="Oval 34"/>
              <p:cNvSpPr>
                <a:spLocks noChangeArrowheads="1"/>
              </p:cNvSpPr>
              <p:nvPr/>
            </p:nvSpPr>
            <p:spPr bwMode="auto">
              <a:xfrm rot="-5400000">
                <a:off x="1488" y="816"/>
                <a:ext cx="48" cy="48"/>
              </a:xfrm>
              <a:prstGeom prst="ellipse">
                <a:avLst/>
              </a:prstGeom>
              <a:solidFill>
                <a:srgbClr val="000000"/>
              </a:solidFill>
              <a:ln w="12700">
                <a:solidFill>
                  <a:srgbClr val="000000"/>
                </a:solidFill>
                <a:round/>
                <a:headEnd/>
                <a:tailEnd/>
              </a:ln>
            </p:spPr>
            <p:txBody>
              <a:bodyPr vert="eaVert" wrap="none" anchor="ctr"/>
              <a:lstStyle/>
              <a:p>
                <a:endParaRPr lang="en-GB" sz="1600">
                  <a:solidFill>
                    <a:prstClr val="black"/>
                  </a:solidFill>
                  <a:latin typeface="Gill Sans MT" pitchFamily="34" charset="0"/>
                </a:endParaRPr>
              </a:p>
            </p:txBody>
          </p:sp>
          <p:sp>
            <p:nvSpPr>
              <p:cNvPr id="43034" name="Oval 35"/>
              <p:cNvSpPr>
                <a:spLocks noChangeArrowheads="1"/>
              </p:cNvSpPr>
              <p:nvPr/>
            </p:nvSpPr>
            <p:spPr bwMode="auto">
              <a:xfrm rot="-5400000">
                <a:off x="1008" y="1200"/>
                <a:ext cx="48" cy="48"/>
              </a:xfrm>
              <a:prstGeom prst="ellipse">
                <a:avLst/>
              </a:prstGeom>
              <a:solidFill>
                <a:srgbClr val="000000"/>
              </a:solidFill>
              <a:ln w="12700">
                <a:solidFill>
                  <a:srgbClr val="000000"/>
                </a:solidFill>
                <a:round/>
                <a:headEnd/>
                <a:tailEnd/>
              </a:ln>
            </p:spPr>
            <p:txBody>
              <a:bodyPr vert="eaVert" wrap="none" anchor="ctr"/>
              <a:lstStyle/>
              <a:p>
                <a:endParaRPr lang="en-GB" sz="1600">
                  <a:solidFill>
                    <a:prstClr val="black"/>
                  </a:solidFill>
                  <a:latin typeface="Gill Sans MT" pitchFamily="34" charset="0"/>
                </a:endParaRPr>
              </a:p>
            </p:txBody>
          </p:sp>
          <p:sp>
            <p:nvSpPr>
              <p:cNvPr id="43035" name="Oval 36"/>
              <p:cNvSpPr>
                <a:spLocks noChangeArrowheads="1"/>
              </p:cNvSpPr>
              <p:nvPr/>
            </p:nvSpPr>
            <p:spPr bwMode="auto">
              <a:xfrm rot="-5400000">
                <a:off x="1584" y="1152"/>
                <a:ext cx="48" cy="48"/>
              </a:xfrm>
              <a:prstGeom prst="ellipse">
                <a:avLst/>
              </a:prstGeom>
              <a:solidFill>
                <a:srgbClr val="000000"/>
              </a:solidFill>
              <a:ln w="12700">
                <a:solidFill>
                  <a:srgbClr val="000000"/>
                </a:solidFill>
                <a:round/>
                <a:headEnd/>
                <a:tailEnd/>
              </a:ln>
            </p:spPr>
            <p:txBody>
              <a:bodyPr vert="eaVert" wrap="none" anchor="ctr"/>
              <a:lstStyle/>
              <a:p>
                <a:endParaRPr lang="en-GB" sz="1600">
                  <a:solidFill>
                    <a:prstClr val="black"/>
                  </a:solidFill>
                  <a:latin typeface="Gill Sans MT" pitchFamily="34" charset="0"/>
                </a:endParaRPr>
              </a:p>
            </p:txBody>
          </p:sp>
          <p:sp>
            <p:nvSpPr>
              <p:cNvPr id="43036" name="Freeform 37" descr="5%"/>
              <p:cNvSpPr>
                <a:spLocks/>
              </p:cNvSpPr>
              <p:nvPr/>
            </p:nvSpPr>
            <p:spPr bwMode="auto">
              <a:xfrm rot="5400000" flipV="1">
                <a:off x="2400" y="720"/>
                <a:ext cx="1152" cy="1056"/>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rgbClr val="000000"/>
                </a:solidFill>
                <a:round/>
                <a:headEnd/>
                <a:tailEnd/>
              </a:ln>
            </p:spPr>
            <p:txBody>
              <a:bodyPr vert="eaVert"/>
              <a:lstStyle/>
              <a:p>
                <a:endParaRPr lang="en-US">
                  <a:solidFill>
                    <a:prstClr val="black"/>
                  </a:solidFill>
                </a:endParaRPr>
              </a:p>
            </p:txBody>
          </p:sp>
          <p:sp>
            <p:nvSpPr>
              <p:cNvPr id="43037" name="Oval 38"/>
              <p:cNvSpPr>
                <a:spLocks noChangeArrowheads="1"/>
              </p:cNvSpPr>
              <p:nvPr/>
            </p:nvSpPr>
            <p:spPr bwMode="auto">
              <a:xfrm rot="5400000" flipV="1">
                <a:off x="3360" y="960"/>
                <a:ext cx="48" cy="48"/>
              </a:xfrm>
              <a:prstGeom prst="ellipse">
                <a:avLst/>
              </a:prstGeom>
              <a:solidFill>
                <a:srgbClr val="000000"/>
              </a:solidFill>
              <a:ln w="12700">
                <a:solidFill>
                  <a:srgbClr val="000000"/>
                </a:solidFill>
                <a:round/>
                <a:headEnd/>
                <a:tailEnd/>
              </a:ln>
            </p:spPr>
            <p:txBody>
              <a:bodyPr vert="eaVert" wrap="none" anchor="ctr"/>
              <a:lstStyle/>
              <a:p>
                <a:endParaRPr lang="en-GB" sz="1600">
                  <a:solidFill>
                    <a:prstClr val="black"/>
                  </a:solidFill>
                  <a:latin typeface="Gill Sans MT" pitchFamily="34" charset="0"/>
                </a:endParaRPr>
              </a:p>
            </p:txBody>
          </p:sp>
          <p:sp>
            <p:nvSpPr>
              <p:cNvPr id="43038" name="Oval 39"/>
              <p:cNvSpPr>
                <a:spLocks noChangeArrowheads="1"/>
              </p:cNvSpPr>
              <p:nvPr/>
            </p:nvSpPr>
            <p:spPr bwMode="auto">
              <a:xfrm rot="5400000" flipV="1">
                <a:off x="2928" y="1392"/>
                <a:ext cx="48" cy="48"/>
              </a:xfrm>
              <a:prstGeom prst="ellipse">
                <a:avLst/>
              </a:prstGeom>
              <a:solidFill>
                <a:srgbClr val="000000"/>
              </a:solidFill>
              <a:ln w="12700">
                <a:solidFill>
                  <a:srgbClr val="000000"/>
                </a:solidFill>
                <a:round/>
                <a:headEnd/>
                <a:tailEnd/>
              </a:ln>
            </p:spPr>
            <p:txBody>
              <a:bodyPr vert="eaVert" wrap="none" anchor="ctr"/>
              <a:lstStyle/>
              <a:p>
                <a:endParaRPr lang="en-GB" sz="1600">
                  <a:solidFill>
                    <a:prstClr val="black"/>
                  </a:solidFill>
                  <a:latin typeface="Gill Sans MT" pitchFamily="34" charset="0"/>
                </a:endParaRPr>
              </a:p>
            </p:txBody>
          </p:sp>
          <p:sp>
            <p:nvSpPr>
              <p:cNvPr id="43039" name="Oval 40"/>
              <p:cNvSpPr>
                <a:spLocks noChangeArrowheads="1"/>
              </p:cNvSpPr>
              <p:nvPr/>
            </p:nvSpPr>
            <p:spPr bwMode="auto">
              <a:xfrm rot="5400000" flipV="1">
                <a:off x="2544" y="1056"/>
                <a:ext cx="48" cy="48"/>
              </a:xfrm>
              <a:prstGeom prst="ellipse">
                <a:avLst/>
              </a:prstGeom>
              <a:solidFill>
                <a:srgbClr val="000000"/>
              </a:solidFill>
              <a:ln w="12700">
                <a:solidFill>
                  <a:srgbClr val="000000"/>
                </a:solidFill>
                <a:round/>
                <a:headEnd/>
                <a:tailEnd/>
              </a:ln>
            </p:spPr>
            <p:txBody>
              <a:bodyPr vert="eaVert" wrap="none" anchor="ctr"/>
              <a:lstStyle/>
              <a:p>
                <a:endParaRPr lang="en-GB" sz="1600">
                  <a:solidFill>
                    <a:prstClr val="black"/>
                  </a:solidFill>
                  <a:latin typeface="Gill Sans MT" pitchFamily="34" charset="0"/>
                </a:endParaRPr>
              </a:p>
            </p:txBody>
          </p:sp>
          <p:sp>
            <p:nvSpPr>
              <p:cNvPr id="43040" name="Oval 41"/>
              <p:cNvSpPr>
                <a:spLocks noChangeArrowheads="1"/>
              </p:cNvSpPr>
              <p:nvPr/>
            </p:nvSpPr>
            <p:spPr bwMode="auto">
              <a:xfrm rot="5400000" flipV="1">
                <a:off x="2976" y="816"/>
                <a:ext cx="48" cy="48"/>
              </a:xfrm>
              <a:prstGeom prst="ellipse">
                <a:avLst/>
              </a:prstGeom>
              <a:solidFill>
                <a:srgbClr val="000000"/>
              </a:solidFill>
              <a:ln w="12700">
                <a:solidFill>
                  <a:srgbClr val="000000"/>
                </a:solidFill>
                <a:round/>
                <a:headEnd/>
                <a:tailEnd/>
              </a:ln>
            </p:spPr>
            <p:txBody>
              <a:bodyPr vert="eaVert" wrap="none" anchor="ctr"/>
              <a:lstStyle/>
              <a:p>
                <a:endParaRPr lang="en-GB" sz="1600">
                  <a:solidFill>
                    <a:prstClr val="black"/>
                  </a:solidFill>
                  <a:latin typeface="Gill Sans MT" pitchFamily="34" charset="0"/>
                </a:endParaRPr>
              </a:p>
            </p:txBody>
          </p:sp>
          <p:sp>
            <p:nvSpPr>
              <p:cNvPr id="43041" name="Line 39"/>
              <p:cNvSpPr>
                <a:spLocks noChangeShapeType="1"/>
              </p:cNvSpPr>
              <p:nvPr/>
            </p:nvSpPr>
            <p:spPr bwMode="auto">
              <a:xfrm flipV="1">
                <a:off x="1632" y="1056"/>
                <a:ext cx="960" cy="96"/>
              </a:xfrm>
              <a:prstGeom prst="line">
                <a:avLst/>
              </a:prstGeom>
              <a:noFill/>
              <a:ln w="25400">
                <a:solidFill>
                  <a:srgbClr val="FFCC00"/>
                </a:solidFill>
                <a:round/>
                <a:headEnd type="triangle" w="med" len="med"/>
                <a:tailEnd type="triangle" w="med" len="med"/>
              </a:ln>
            </p:spPr>
            <p:txBody>
              <a:bodyPr/>
              <a:lstStyle/>
              <a:p>
                <a:endParaRPr lang="en-US">
                  <a:solidFill>
                    <a:prstClr val="black"/>
                  </a:solidFill>
                </a:endParaRPr>
              </a:p>
            </p:txBody>
          </p:sp>
        </p:grpSp>
        <p:sp>
          <p:nvSpPr>
            <p:cNvPr id="43015" name="Text Box 28"/>
            <p:cNvSpPr txBox="1">
              <a:spLocks noChangeArrowheads="1"/>
            </p:cNvSpPr>
            <p:nvPr/>
          </p:nvSpPr>
          <p:spPr bwMode="auto">
            <a:xfrm>
              <a:off x="4328" y="749"/>
              <a:ext cx="879" cy="449"/>
            </a:xfrm>
            <a:prstGeom prst="rect">
              <a:avLst/>
            </a:prstGeom>
            <a:noFill/>
            <a:ln w="9525">
              <a:noFill/>
              <a:miter lim="800000"/>
              <a:headEnd/>
              <a:tailEnd/>
            </a:ln>
          </p:spPr>
          <p:txBody>
            <a:bodyPr wrap="none">
              <a:spAutoFit/>
            </a:bodyPr>
            <a:lstStyle/>
            <a:p>
              <a:pPr defTabSz="912813"/>
              <a:r>
                <a:rPr lang="en-US">
                  <a:solidFill>
                    <a:prstClr val="black"/>
                  </a:solidFill>
                  <a:latin typeface="Tahoma" pitchFamily="34" charset="0"/>
                  <a:cs typeface="Tahoma" pitchFamily="34" charset="0"/>
                  <a:sym typeface="Symbol" pitchFamily="18" charset="2"/>
                </a:rPr>
                <a:t>single link</a:t>
              </a:r>
            </a:p>
            <a:p>
              <a:pPr defTabSz="912813"/>
              <a:r>
                <a:rPr lang="en-GB">
                  <a:solidFill>
                    <a:prstClr val="black"/>
                  </a:solidFill>
                  <a:latin typeface="Tahoma" pitchFamily="34" charset="0"/>
                  <a:cs typeface="Tahoma" pitchFamily="34" charset="0"/>
                  <a:sym typeface="Symbol" pitchFamily="18" charset="2"/>
                </a:rPr>
                <a:t>   (min)</a:t>
              </a:r>
            </a:p>
          </p:txBody>
        </p:sp>
        <p:grpSp>
          <p:nvGrpSpPr>
            <p:cNvPr id="4" name="Group 42"/>
            <p:cNvGrpSpPr>
              <a:grpSpLocks/>
            </p:cNvGrpSpPr>
            <p:nvPr/>
          </p:nvGrpSpPr>
          <p:grpSpPr bwMode="auto">
            <a:xfrm>
              <a:off x="3512" y="1998"/>
              <a:ext cx="2640" cy="1200"/>
              <a:chOff x="864" y="672"/>
              <a:chExt cx="2640" cy="1200"/>
            </a:xfrm>
          </p:grpSpPr>
          <p:sp>
            <p:nvSpPr>
              <p:cNvPr id="43020" name="Freeform 32" descr="5%"/>
              <p:cNvSpPr>
                <a:spLocks/>
              </p:cNvSpPr>
              <p:nvPr/>
            </p:nvSpPr>
            <p:spPr bwMode="auto">
              <a:xfrm rot="-5400000">
                <a:off x="724" y="860"/>
                <a:ext cx="1152" cy="871"/>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rgbClr val="000000"/>
                </a:solidFill>
                <a:round/>
                <a:headEnd/>
                <a:tailEnd/>
              </a:ln>
            </p:spPr>
            <p:txBody>
              <a:bodyPr vert="eaVert"/>
              <a:lstStyle/>
              <a:p>
                <a:endParaRPr lang="en-US">
                  <a:solidFill>
                    <a:prstClr val="black"/>
                  </a:solidFill>
                </a:endParaRPr>
              </a:p>
            </p:txBody>
          </p:sp>
          <p:sp>
            <p:nvSpPr>
              <p:cNvPr id="43021" name="Oval 33"/>
              <p:cNvSpPr>
                <a:spLocks noChangeArrowheads="1"/>
              </p:cNvSpPr>
              <p:nvPr/>
            </p:nvSpPr>
            <p:spPr bwMode="auto">
              <a:xfrm rot="-5400000">
                <a:off x="1488" y="1488"/>
                <a:ext cx="48" cy="48"/>
              </a:xfrm>
              <a:prstGeom prst="ellipse">
                <a:avLst/>
              </a:prstGeom>
              <a:solidFill>
                <a:srgbClr val="000000"/>
              </a:solidFill>
              <a:ln w="12700">
                <a:solidFill>
                  <a:srgbClr val="000000"/>
                </a:solidFill>
                <a:round/>
                <a:headEnd/>
                <a:tailEnd/>
              </a:ln>
            </p:spPr>
            <p:txBody>
              <a:bodyPr vert="eaVert" wrap="none" anchor="ctr"/>
              <a:lstStyle/>
              <a:p>
                <a:endParaRPr lang="en-GB" sz="1600">
                  <a:solidFill>
                    <a:prstClr val="black"/>
                  </a:solidFill>
                  <a:latin typeface="Gill Sans MT" pitchFamily="34" charset="0"/>
                </a:endParaRPr>
              </a:p>
            </p:txBody>
          </p:sp>
          <p:sp>
            <p:nvSpPr>
              <p:cNvPr id="43022" name="Oval 34"/>
              <p:cNvSpPr>
                <a:spLocks noChangeArrowheads="1"/>
              </p:cNvSpPr>
              <p:nvPr/>
            </p:nvSpPr>
            <p:spPr bwMode="auto">
              <a:xfrm rot="-5400000">
                <a:off x="1488" y="816"/>
                <a:ext cx="48" cy="48"/>
              </a:xfrm>
              <a:prstGeom prst="ellipse">
                <a:avLst/>
              </a:prstGeom>
              <a:solidFill>
                <a:srgbClr val="000000"/>
              </a:solidFill>
              <a:ln w="12700">
                <a:solidFill>
                  <a:srgbClr val="000000"/>
                </a:solidFill>
                <a:round/>
                <a:headEnd/>
                <a:tailEnd/>
              </a:ln>
            </p:spPr>
            <p:txBody>
              <a:bodyPr vert="eaVert" wrap="none" anchor="ctr"/>
              <a:lstStyle/>
              <a:p>
                <a:endParaRPr lang="en-GB" sz="1600">
                  <a:solidFill>
                    <a:prstClr val="black"/>
                  </a:solidFill>
                  <a:latin typeface="Gill Sans MT" pitchFamily="34" charset="0"/>
                </a:endParaRPr>
              </a:p>
            </p:txBody>
          </p:sp>
          <p:sp>
            <p:nvSpPr>
              <p:cNvPr id="43023" name="Oval 35"/>
              <p:cNvSpPr>
                <a:spLocks noChangeArrowheads="1"/>
              </p:cNvSpPr>
              <p:nvPr/>
            </p:nvSpPr>
            <p:spPr bwMode="auto">
              <a:xfrm rot="-5400000">
                <a:off x="960" y="1152"/>
                <a:ext cx="48" cy="48"/>
              </a:xfrm>
              <a:prstGeom prst="ellipse">
                <a:avLst/>
              </a:prstGeom>
              <a:solidFill>
                <a:srgbClr val="000000"/>
              </a:solidFill>
              <a:ln w="12700">
                <a:solidFill>
                  <a:srgbClr val="000000"/>
                </a:solidFill>
                <a:round/>
                <a:headEnd/>
                <a:tailEnd/>
              </a:ln>
            </p:spPr>
            <p:txBody>
              <a:bodyPr vert="eaVert" wrap="none" anchor="ctr"/>
              <a:lstStyle/>
              <a:p>
                <a:endParaRPr lang="en-GB" sz="1600">
                  <a:solidFill>
                    <a:prstClr val="black"/>
                  </a:solidFill>
                  <a:latin typeface="Gill Sans MT" pitchFamily="34" charset="0"/>
                </a:endParaRPr>
              </a:p>
            </p:txBody>
          </p:sp>
          <p:sp>
            <p:nvSpPr>
              <p:cNvPr id="43024" name="Oval 36"/>
              <p:cNvSpPr>
                <a:spLocks noChangeArrowheads="1"/>
              </p:cNvSpPr>
              <p:nvPr/>
            </p:nvSpPr>
            <p:spPr bwMode="auto">
              <a:xfrm rot="-5400000">
                <a:off x="1584" y="1152"/>
                <a:ext cx="48" cy="48"/>
              </a:xfrm>
              <a:prstGeom prst="ellipse">
                <a:avLst/>
              </a:prstGeom>
              <a:solidFill>
                <a:srgbClr val="000000"/>
              </a:solidFill>
              <a:ln w="12700">
                <a:solidFill>
                  <a:srgbClr val="000000"/>
                </a:solidFill>
                <a:round/>
                <a:headEnd/>
                <a:tailEnd/>
              </a:ln>
            </p:spPr>
            <p:txBody>
              <a:bodyPr vert="eaVert" wrap="none" anchor="ctr"/>
              <a:lstStyle/>
              <a:p>
                <a:endParaRPr lang="en-GB" sz="1600">
                  <a:solidFill>
                    <a:prstClr val="black"/>
                  </a:solidFill>
                  <a:latin typeface="Gill Sans MT" pitchFamily="34" charset="0"/>
                </a:endParaRPr>
              </a:p>
            </p:txBody>
          </p:sp>
          <p:sp>
            <p:nvSpPr>
              <p:cNvPr id="43025" name="Freeform 37" descr="5%"/>
              <p:cNvSpPr>
                <a:spLocks/>
              </p:cNvSpPr>
              <p:nvPr/>
            </p:nvSpPr>
            <p:spPr bwMode="auto">
              <a:xfrm rot="5400000" flipV="1">
                <a:off x="2400" y="720"/>
                <a:ext cx="1152" cy="1056"/>
              </a:xfrm>
              <a:custGeom>
                <a:avLst/>
                <a:gdLst>
                  <a:gd name="T0" fmla="*/ 2147483647 w 598"/>
                  <a:gd name="T1" fmla="*/ 2147483647 h 652"/>
                  <a:gd name="T2" fmla="*/ 2147483647 w 598"/>
                  <a:gd name="T3" fmla="*/ 0 h 652"/>
                  <a:gd name="T4" fmla="*/ 2147483647 w 598"/>
                  <a:gd name="T5" fmla="*/ 2147483647 h 652"/>
                  <a:gd name="T6" fmla="*/ 2147483647 w 598"/>
                  <a:gd name="T7" fmla="*/ 2147483647 h 652"/>
                  <a:gd name="T8" fmla="*/ 2147483647 w 598"/>
                  <a:gd name="T9" fmla="*/ 2147483647 h 652"/>
                  <a:gd name="T10" fmla="*/ 2147483647 w 598"/>
                  <a:gd name="T11" fmla="*/ 2147483647 h 652"/>
                  <a:gd name="T12" fmla="*/ 2147483647 w 598"/>
                  <a:gd name="T13" fmla="*/ 2147483647 h 652"/>
                  <a:gd name="T14" fmla="*/ 2147483647 w 598"/>
                  <a:gd name="T15" fmla="*/ 2147483647 h 652"/>
                  <a:gd name="T16" fmla="*/ 2147483647 w 598"/>
                  <a:gd name="T17" fmla="*/ 2147483647 h 652"/>
                  <a:gd name="T18" fmla="*/ 2147483647 w 598"/>
                  <a:gd name="T19" fmla="*/ 2147483647 h 652"/>
                  <a:gd name="T20" fmla="*/ 2147483647 w 598"/>
                  <a:gd name="T21" fmla="*/ 2147483647 h 652"/>
                  <a:gd name="T22" fmla="*/ 2147483647 w 598"/>
                  <a:gd name="T23" fmla="*/ 2147483647 h 652"/>
                  <a:gd name="T24" fmla="*/ 2147483647 w 598"/>
                  <a:gd name="T25" fmla="*/ 2147483647 h 652"/>
                  <a:gd name="T26" fmla="*/ 2147483647 w 598"/>
                  <a:gd name="T27" fmla="*/ 2147483647 h 652"/>
                  <a:gd name="T28" fmla="*/ 2147483647 w 598"/>
                  <a:gd name="T29" fmla="*/ 2147483647 h 652"/>
                  <a:gd name="T30" fmla="*/ 2147483647 w 598"/>
                  <a:gd name="T31" fmla="*/ 2147483647 h 652"/>
                  <a:gd name="T32" fmla="*/ 2147483647 w 598"/>
                  <a:gd name="T33" fmla="*/ 2147483647 h 652"/>
                  <a:gd name="T34" fmla="*/ 2147483647 w 598"/>
                  <a:gd name="T35" fmla="*/ 2147483647 h 652"/>
                  <a:gd name="T36" fmla="*/ 2147483647 w 598"/>
                  <a:gd name="T37" fmla="*/ 2147483647 h 652"/>
                  <a:gd name="T38" fmla="*/ 2147483647 w 598"/>
                  <a:gd name="T39" fmla="*/ 2147483647 h 652"/>
                  <a:gd name="T40" fmla="*/ 2147483647 w 598"/>
                  <a:gd name="T41" fmla="*/ 2147483647 h 652"/>
                  <a:gd name="T42" fmla="*/ 2147483647 w 598"/>
                  <a:gd name="T43" fmla="*/ 2147483647 h 652"/>
                  <a:gd name="T44" fmla="*/ 2147483647 w 598"/>
                  <a:gd name="T45" fmla="*/ 2147483647 h 652"/>
                  <a:gd name="T46" fmla="*/ 2147483647 w 598"/>
                  <a:gd name="T47" fmla="*/ 2147483647 h 652"/>
                  <a:gd name="T48" fmla="*/ 2147483647 w 598"/>
                  <a:gd name="T49" fmla="*/ 2147483647 h 6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8"/>
                  <a:gd name="T76" fmla="*/ 0 h 652"/>
                  <a:gd name="T77" fmla="*/ 598 w 598"/>
                  <a:gd name="T78" fmla="*/ 652 h 6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a:solidFill>
                  <a:srgbClr val="000000"/>
                </a:solidFill>
                <a:round/>
                <a:headEnd/>
                <a:tailEnd/>
              </a:ln>
            </p:spPr>
            <p:txBody>
              <a:bodyPr vert="eaVert"/>
              <a:lstStyle/>
              <a:p>
                <a:endParaRPr lang="en-US">
                  <a:solidFill>
                    <a:prstClr val="black"/>
                  </a:solidFill>
                </a:endParaRPr>
              </a:p>
            </p:txBody>
          </p:sp>
          <p:sp>
            <p:nvSpPr>
              <p:cNvPr id="43026" name="Oval 38"/>
              <p:cNvSpPr>
                <a:spLocks noChangeArrowheads="1"/>
              </p:cNvSpPr>
              <p:nvPr/>
            </p:nvSpPr>
            <p:spPr bwMode="auto">
              <a:xfrm rot="5400000" flipV="1">
                <a:off x="3408" y="1008"/>
                <a:ext cx="48" cy="48"/>
              </a:xfrm>
              <a:prstGeom prst="ellipse">
                <a:avLst/>
              </a:prstGeom>
              <a:solidFill>
                <a:srgbClr val="000000"/>
              </a:solidFill>
              <a:ln w="12700">
                <a:solidFill>
                  <a:srgbClr val="000000"/>
                </a:solidFill>
                <a:round/>
                <a:headEnd/>
                <a:tailEnd/>
              </a:ln>
            </p:spPr>
            <p:txBody>
              <a:bodyPr vert="eaVert" wrap="none" anchor="ctr"/>
              <a:lstStyle/>
              <a:p>
                <a:endParaRPr lang="en-GB" sz="1600">
                  <a:solidFill>
                    <a:prstClr val="black"/>
                  </a:solidFill>
                  <a:latin typeface="Gill Sans MT" pitchFamily="34" charset="0"/>
                </a:endParaRPr>
              </a:p>
            </p:txBody>
          </p:sp>
          <p:sp>
            <p:nvSpPr>
              <p:cNvPr id="43027" name="Oval 39"/>
              <p:cNvSpPr>
                <a:spLocks noChangeArrowheads="1"/>
              </p:cNvSpPr>
              <p:nvPr/>
            </p:nvSpPr>
            <p:spPr bwMode="auto">
              <a:xfrm rot="5400000" flipV="1">
                <a:off x="2928" y="1392"/>
                <a:ext cx="48" cy="48"/>
              </a:xfrm>
              <a:prstGeom prst="ellipse">
                <a:avLst/>
              </a:prstGeom>
              <a:solidFill>
                <a:srgbClr val="000000"/>
              </a:solidFill>
              <a:ln w="12700">
                <a:solidFill>
                  <a:srgbClr val="000000"/>
                </a:solidFill>
                <a:round/>
                <a:headEnd/>
                <a:tailEnd/>
              </a:ln>
            </p:spPr>
            <p:txBody>
              <a:bodyPr vert="eaVert" wrap="none" anchor="ctr"/>
              <a:lstStyle/>
              <a:p>
                <a:endParaRPr lang="en-GB" sz="1600">
                  <a:solidFill>
                    <a:prstClr val="black"/>
                  </a:solidFill>
                  <a:latin typeface="Gill Sans MT" pitchFamily="34" charset="0"/>
                </a:endParaRPr>
              </a:p>
            </p:txBody>
          </p:sp>
          <p:sp>
            <p:nvSpPr>
              <p:cNvPr id="43028" name="Oval 40"/>
              <p:cNvSpPr>
                <a:spLocks noChangeArrowheads="1"/>
              </p:cNvSpPr>
              <p:nvPr/>
            </p:nvSpPr>
            <p:spPr bwMode="auto">
              <a:xfrm rot="5400000" flipV="1">
                <a:off x="2544" y="1056"/>
                <a:ext cx="48" cy="48"/>
              </a:xfrm>
              <a:prstGeom prst="ellipse">
                <a:avLst/>
              </a:prstGeom>
              <a:solidFill>
                <a:srgbClr val="000000"/>
              </a:solidFill>
              <a:ln w="12700">
                <a:solidFill>
                  <a:srgbClr val="000000"/>
                </a:solidFill>
                <a:round/>
                <a:headEnd/>
                <a:tailEnd/>
              </a:ln>
            </p:spPr>
            <p:txBody>
              <a:bodyPr vert="eaVert" wrap="none" anchor="ctr"/>
              <a:lstStyle/>
              <a:p>
                <a:endParaRPr lang="en-GB" sz="1600">
                  <a:solidFill>
                    <a:prstClr val="black"/>
                  </a:solidFill>
                  <a:latin typeface="Gill Sans MT" pitchFamily="34" charset="0"/>
                </a:endParaRPr>
              </a:p>
            </p:txBody>
          </p:sp>
          <p:sp>
            <p:nvSpPr>
              <p:cNvPr id="43029" name="Oval 41"/>
              <p:cNvSpPr>
                <a:spLocks noChangeArrowheads="1"/>
              </p:cNvSpPr>
              <p:nvPr/>
            </p:nvSpPr>
            <p:spPr bwMode="auto">
              <a:xfrm rot="5400000" flipV="1">
                <a:off x="2976" y="816"/>
                <a:ext cx="48" cy="48"/>
              </a:xfrm>
              <a:prstGeom prst="ellipse">
                <a:avLst/>
              </a:prstGeom>
              <a:solidFill>
                <a:srgbClr val="000000"/>
              </a:solidFill>
              <a:ln w="12700">
                <a:solidFill>
                  <a:srgbClr val="000000"/>
                </a:solidFill>
                <a:round/>
                <a:headEnd/>
                <a:tailEnd/>
              </a:ln>
            </p:spPr>
            <p:txBody>
              <a:bodyPr vert="eaVert" wrap="none" anchor="ctr"/>
              <a:lstStyle/>
              <a:p>
                <a:endParaRPr lang="en-GB" sz="1600">
                  <a:solidFill>
                    <a:prstClr val="black"/>
                  </a:solidFill>
                  <a:latin typeface="Gill Sans MT" pitchFamily="34" charset="0"/>
                </a:endParaRPr>
              </a:p>
            </p:txBody>
          </p:sp>
          <p:sp>
            <p:nvSpPr>
              <p:cNvPr id="43030" name="Line 39"/>
              <p:cNvSpPr>
                <a:spLocks noChangeShapeType="1"/>
              </p:cNvSpPr>
              <p:nvPr/>
            </p:nvSpPr>
            <p:spPr bwMode="auto">
              <a:xfrm flipV="1">
                <a:off x="960" y="1056"/>
                <a:ext cx="2496" cy="144"/>
              </a:xfrm>
              <a:prstGeom prst="line">
                <a:avLst/>
              </a:prstGeom>
              <a:noFill/>
              <a:ln w="25400">
                <a:solidFill>
                  <a:srgbClr val="FFCC00"/>
                </a:solidFill>
                <a:round/>
                <a:headEnd type="triangle" w="med" len="med"/>
                <a:tailEnd type="triangle" w="med" len="med"/>
              </a:ln>
            </p:spPr>
            <p:txBody>
              <a:bodyPr/>
              <a:lstStyle/>
              <a:p>
                <a:endParaRPr lang="en-US">
                  <a:solidFill>
                    <a:prstClr val="black"/>
                  </a:solidFill>
                </a:endParaRPr>
              </a:p>
            </p:txBody>
          </p:sp>
        </p:grpSp>
        <p:sp>
          <p:nvSpPr>
            <p:cNvPr id="43017" name="Text Box 54"/>
            <p:cNvSpPr txBox="1">
              <a:spLocks noChangeArrowheads="1"/>
            </p:cNvSpPr>
            <p:nvPr/>
          </p:nvSpPr>
          <p:spPr bwMode="auto">
            <a:xfrm>
              <a:off x="4232" y="1998"/>
              <a:ext cx="1129" cy="449"/>
            </a:xfrm>
            <a:prstGeom prst="rect">
              <a:avLst/>
            </a:prstGeom>
            <a:noFill/>
            <a:ln w="9525">
              <a:noFill/>
              <a:miter lim="800000"/>
              <a:headEnd/>
              <a:tailEnd/>
            </a:ln>
          </p:spPr>
          <p:txBody>
            <a:bodyPr wrap="none">
              <a:spAutoFit/>
            </a:bodyPr>
            <a:lstStyle/>
            <a:p>
              <a:pPr defTabSz="912813"/>
              <a:r>
                <a:rPr lang="en-US">
                  <a:solidFill>
                    <a:prstClr val="black"/>
                  </a:solidFill>
                  <a:latin typeface="Tahoma" pitchFamily="34" charset="0"/>
                  <a:cs typeface="Tahoma" pitchFamily="34" charset="0"/>
                  <a:sym typeface="Symbol" pitchFamily="18" charset="2"/>
                </a:rPr>
                <a:t>complete link</a:t>
              </a:r>
            </a:p>
            <a:p>
              <a:pPr defTabSz="912813"/>
              <a:r>
                <a:rPr lang="en-GB">
                  <a:solidFill>
                    <a:prstClr val="black"/>
                  </a:solidFill>
                  <a:latin typeface="Tahoma" pitchFamily="34" charset="0"/>
                  <a:cs typeface="Tahoma" pitchFamily="34" charset="0"/>
                  <a:sym typeface="Symbol" pitchFamily="18" charset="2"/>
                </a:rPr>
                <a:t>     (max)</a:t>
              </a:r>
            </a:p>
          </p:txBody>
        </p:sp>
        <p:pic>
          <p:nvPicPr>
            <p:cNvPr id="43018" name="Picture 2"/>
            <p:cNvPicPr>
              <a:picLocks noChangeAspect="1" noChangeArrowheads="1"/>
            </p:cNvPicPr>
            <p:nvPr/>
          </p:nvPicPr>
          <p:blipFill>
            <a:blip r:embed="rId3"/>
            <a:srcRect/>
            <a:stretch>
              <a:fillRect/>
            </a:stretch>
          </p:blipFill>
          <p:spPr bwMode="auto">
            <a:xfrm>
              <a:off x="3512" y="3246"/>
              <a:ext cx="2736" cy="1303"/>
            </a:xfrm>
            <a:prstGeom prst="rect">
              <a:avLst/>
            </a:prstGeom>
            <a:noFill/>
            <a:ln w="9525">
              <a:noFill/>
              <a:miter lim="800000"/>
              <a:headEnd/>
              <a:tailEnd/>
            </a:ln>
          </p:spPr>
        </p:pic>
        <p:sp>
          <p:nvSpPr>
            <p:cNvPr id="43019" name="Text Box 56"/>
            <p:cNvSpPr txBox="1">
              <a:spLocks noChangeArrowheads="1"/>
            </p:cNvSpPr>
            <p:nvPr/>
          </p:nvSpPr>
          <p:spPr bwMode="auto">
            <a:xfrm>
              <a:off x="4317" y="3198"/>
              <a:ext cx="890" cy="257"/>
            </a:xfrm>
            <a:prstGeom prst="rect">
              <a:avLst/>
            </a:prstGeom>
            <a:noFill/>
            <a:ln w="9525">
              <a:noFill/>
              <a:miter lim="800000"/>
              <a:headEnd/>
              <a:tailEnd/>
            </a:ln>
          </p:spPr>
          <p:txBody>
            <a:bodyPr wrap="none">
              <a:spAutoFit/>
            </a:bodyPr>
            <a:lstStyle/>
            <a:p>
              <a:pPr defTabSz="912813"/>
              <a:r>
                <a:rPr lang="en-US">
                  <a:solidFill>
                    <a:prstClr val="black"/>
                  </a:solidFill>
                  <a:latin typeface="Tahoma" pitchFamily="34" charset="0"/>
                  <a:cs typeface="Tahoma" pitchFamily="34" charset="0"/>
                  <a:sym typeface="Symbol" pitchFamily="18" charset="2"/>
                </a:rPr>
                <a:t>  average </a:t>
              </a:r>
              <a:endParaRPr lang="en-GB">
                <a:solidFill>
                  <a:prstClr val="black"/>
                </a:solidFill>
                <a:latin typeface="Tahoma" pitchFamily="34" charset="0"/>
                <a:cs typeface="Tahoma" pitchFamily="34" charset="0"/>
                <a:sym typeface="Symbol" pitchFamily="18" charset="2"/>
              </a:endParaRPr>
            </a:p>
          </p:txBody>
        </p:sp>
      </p:grpSp>
      <p:sp>
        <p:nvSpPr>
          <p:cNvPr id="43012" name="Rectangle 2"/>
          <p:cNvSpPr>
            <a:spLocks noGrp="1" noChangeArrowheads="1"/>
          </p:cNvSpPr>
          <p:nvPr>
            <p:ph type="title"/>
          </p:nvPr>
        </p:nvSpPr>
        <p:spPr>
          <a:xfrm>
            <a:off x="336550" y="-96838"/>
            <a:ext cx="8807450" cy="1143001"/>
          </a:xfrm>
        </p:spPr>
        <p:txBody>
          <a:bodyPr/>
          <a:lstStyle/>
          <a:p>
            <a:pPr eaLnBrk="1" hangingPunct="1"/>
            <a:r>
              <a:rPr lang="en-US"/>
              <a:t>Cluster Distance Measures	</a:t>
            </a:r>
          </a:p>
        </p:txBody>
      </p:sp>
      <p:sp>
        <p:nvSpPr>
          <p:cNvPr id="43013" name="Rectangle 3"/>
          <p:cNvSpPr>
            <a:spLocks noGrp="1" noChangeArrowheads="1"/>
          </p:cNvSpPr>
          <p:nvPr>
            <p:ph type="body" idx="1"/>
          </p:nvPr>
        </p:nvSpPr>
        <p:spPr>
          <a:xfrm>
            <a:off x="466725" y="1011238"/>
            <a:ext cx="4040188" cy="5389562"/>
          </a:xfrm>
        </p:spPr>
        <p:txBody>
          <a:bodyPr/>
          <a:lstStyle/>
          <a:p>
            <a:pPr marL="466725" indent="-466725" eaLnBrk="1" hangingPunct="1">
              <a:lnSpc>
                <a:spcPct val="140000"/>
              </a:lnSpc>
            </a:pPr>
            <a:r>
              <a:rPr lang="en-US" sz="2000">
                <a:solidFill>
                  <a:srgbClr val="FF0000"/>
                </a:solidFill>
                <a:cs typeface="Tahoma" pitchFamily="34" charset="0"/>
                <a:sym typeface="Symbol" pitchFamily="18" charset="2"/>
              </a:rPr>
              <a:t>Single link</a:t>
            </a:r>
            <a:r>
              <a:rPr lang="en-US" sz="2000">
                <a:cs typeface="Tahoma" pitchFamily="34" charset="0"/>
                <a:sym typeface="Symbol" pitchFamily="18" charset="2"/>
              </a:rPr>
              <a:t>:  </a:t>
            </a:r>
            <a:r>
              <a:rPr lang="en-US" sz="1600">
                <a:cs typeface="Tahoma" pitchFamily="34" charset="0"/>
                <a:sym typeface="Symbol" pitchFamily="18" charset="2"/>
              </a:rPr>
              <a:t>smallest distance between an element in one cluster and an element in the other, i.e.,  d(C</a:t>
            </a:r>
            <a:r>
              <a:rPr lang="en-US" sz="1600" baseline="-25000">
                <a:cs typeface="Tahoma" pitchFamily="34" charset="0"/>
                <a:sym typeface="Symbol" pitchFamily="18" charset="2"/>
              </a:rPr>
              <a:t>i</a:t>
            </a:r>
            <a:r>
              <a:rPr lang="en-US" sz="1600">
                <a:cs typeface="Tahoma" pitchFamily="34" charset="0"/>
                <a:sym typeface="Symbol" pitchFamily="18" charset="2"/>
              </a:rPr>
              <a:t>, C</a:t>
            </a:r>
            <a:r>
              <a:rPr lang="en-US" sz="1600" baseline="-25000">
                <a:cs typeface="Tahoma" pitchFamily="34" charset="0"/>
                <a:sym typeface="Symbol" pitchFamily="18" charset="2"/>
              </a:rPr>
              <a:t>j</a:t>
            </a:r>
            <a:r>
              <a:rPr lang="en-US" sz="1600">
                <a:cs typeface="Tahoma" pitchFamily="34" charset="0"/>
                <a:sym typeface="Symbol" pitchFamily="18" charset="2"/>
              </a:rPr>
              <a:t>) = min{d(x</a:t>
            </a:r>
            <a:r>
              <a:rPr lang="en-US" sz="1600" baseline="-25000">
                <a:cs typeface="Tahoma" pitchFamily="34" charset="0"/>
                <a:sym typeface="Symbol" pitchFamily="18" charset="2"/>
              </a:rPr>
              <a:t>ip</a:t>
            </a:r>
            <a:r>
              <a:rPr lang="en-US" sz="1600">
                <a:cs typeface="Tahoma" pitchFamily="34" charset="0"/>
                <a:sym typeface="Symbol" pitchFamily="18" charset="2"/>
              </a:rPr>
              <a:t>, x</a:t>
            </a:r>
            <a:r>
              <a:rPr lang="en-US" sz="1600" baseline="-25000">
                <a:cs typeface="Tahoma" pitchFamily="34" charset="0"/>
                <a:sym typeface="Symbol" pitchFamily="18" charset="2"/>
              </a:rPr>
              <a:t>jq</a:t>
            </a:r>
            <a:r>
              <a:rPr lang="en-US" sz="1600">
                <a:cs typeface="Tahoma" pitchFamily="34" charset="0"/>
                <a:sym typeface="Symbol" pitchFamily="18" charset="2"/>
              </a:rPr>
              <a:t>)}</a:t>
            </a:r>
          </a:p>
          <a:p>
            <a:pPr marL="466725" indent="-466725" eaLnBrk="1" hangingPunct="1">
              <a:lnSpc>
                <a:spcPct val="140000"/>
              </a:lnSpc>
            </a:pPr>
            <a:r>
              <a:rPr lang="en-US" sz="2000">
                <a:solidFill>
                  <a:srgbClr val="FF0000"/>
                </a:solidFill>
                <a:cs typeface="Tahoma" pitchFamily="34" charset="0"/>
                <a:sym typeface="Symbol" pitchFamily="18" charset="2"/>
              </a:rPr>
              <a:t>Complete link</a:t>
            </a:r>
            <a:r>
              <a:rPr lang="en-US" sz="2000">
                <a:cs typeface="Tahoma" pitchFamily="34" charset="0"/>
                <a:sym typeface="Symbol" pitchFamily="18" charset="2"/>
              </a:rPr>
              <a:t>: </a:t>
            </a:r>
            <a:r>
              <a:rPr lang="en-US" sz="1600">
                <a:cs typeface="Tahoma" pitchFamily="34" charset="0"/>
                <a:sym typeface="Symbol" pitchFamily="18" charset="2"/>
              </a:rPr>
              <a:t>largest distance between an element in one cluster and an element in the other, i.e.,  d(C</a:t>
            </a:r>
            <a:r>
              <a:rPr lang="en-US" sz="1600" baseline="-25000">
                <a:cs typeface="Tahoma" pitchFamily="34" charset="0"/>
                <a:sym typeface="Symbol" pitchFamily="18" charset="2"/>
              </a:rPr>
              <a:t>i</a:t>
            </a:r>
            <a:r>
              <a:rPr lang="en-US" sz="1600">
                <a:cs typeface="Tahoma" pitchFamily="34" charset="0"/>
                <a:sym typeface="Symbol" pitchFamily="18" charset="2"/>
              </a:rPr>
              <a:t>, C</a:t>
            </a:r>
            <a:r>
              <a:rPr lang="en-US" sz="1600" baseline="-25000">
                <a:cs typeface="Tahoma" pitchFamily="34" charset="0"/>
                <a:sym typeface="Symbol" pitchFamily="18" charset="2"/>
              </a:rPr>
              <a:t>j</a:t>
            </a:r>
            <a:r>
              <a:rPr lang="en-US" sz="1600">
                <a:cs typeface="Tahoma" pitchFamily="34" charset="0"/>
                <a:sym typeface="Symbol" pitchFamily="18" charset="2"/>
              </a:rPr>
              <a:t>) = max{d(x</a:t>
            </a:r>
            <a:r>
              <a:rPr lang="en-US" sz="1600" baseline="-25000">
                <a:cs typeface="Tahoma" pitchFamily="34" charset="0"/>
                <a:sym typeface="Symbol" pitchFamily="18" charset="2"/>
              </a:rPr>
              <a:t>ip</a:t>
            </a:r>
            <a:r>
              <a:rPr lang="en-US" sz="1600">
                <a:cs typeface="Tahoma" pitchFamily="34" charset="0"/>
                <a:sym typeface="Symbol" pitchFamily="18" charset="2"/>
              </a:rPr>
              <a:t>, x</a:t>
            </a:r>
            <a:r>
              <a:rPr lang="en-US" sz="1600" baseline="-25000">
                <a:cs typeface="Tahoma" pitchFamily="34" charset="0"/>
                <a:sym typeface="Symbol" pitchFamily="18" charset="2"/>
              </a:rPr>
              <a:t>jq</a:t>
            </a:r>
            <a:r>
              <a:rPr lang="en-US" sz="1600">
                <a:cs typeface="Tahoma" pitchFamily="34" charset="0"/>
                <a:sym typeface="Symbol" pitchFamily="18" charset="2"/>
              </a:rPr>
              <a:t>)}</a:t>
            </a:r>
          </a:p>
          <a:p>
            <a:pPr marL="466725" indent="-466725" eaLnBrk="1" hangingPunct="1">
              <a:lnSpc>
                <a:spcPct val="140000"/>
              </a:lnSpc>
            </a:pPr>
            <a:r>
              <a:rPr lang="en-US" sz="2000">
                <a:solidFill>
                  <a:srgbClr val="FF0000"/>
                </a:solidFill>
                <a:cs typeface="Tahoma" pitchFamily="34" charset="0"/>
                <a:sym typeface="Symbol" pitchFamily="18" charset="2"/>
              </a:rPr>
              <a:t>Average</a:t>
            </a:r>
            <a:r>
              <a:rPr lang="en-US" sz="2000">
                <a:cs typeface="Tahoma" pitchFamily="34" charset="0"/>
                <a:sym typeface="Symbol" pitchFamily="18" charset="2"/>
              </a:rPr>
              <a:t>: </a:t>
            </a:r>
            <a:r>
              <a:rPr lang="en-US" sz="1600">
                <a:cs typeface="Tahoma" pitchFamily="34" charset="0"/>
                <a:sym typeface="Symbol" pitchFamily="18" charset="2"/>
              </a:rPr>
              <a:t>avg distance between elements in one cluster and  elements in the other, i.e.,  </a:t>
            </a:r>
          </a:p>
          <a:p>
            <a:pPr marL="466725" indent="-466725" eaLnBrk="1" hangingPunct="1">
              <a:lnSpc>
                <a:spcPct val="140000"/>
              </a:lnSpc>
              <a:buFontTx/>
              <a:buNone/>
            </a:pPr>
            <a:r>
              <a:rPr lang="en-US" sz="1600">
                <a:cs typeface="Tahoma" pitchFamily="34" charset="0"/>
                <a:sym typeface="Symbol" pitchFamily="18" charset="2"/>
              </a:rPr>
              <a:t>       d(C</a:t>
            </a:r>
            <a:r>
              <a:rPr lang="en-US" sz="1600" baseline="-25000">
                <a:cs typeface="Tahoma" pitchFamily="34" charset="0"/>
                <a:sym typeface="Symbol" pitchFamily="18" charset="2"/>
              </a:rPr>
              <a:t>i</a:t>
            </a:r>
            <a:r>
              <a:rPr lang="en-US" sz="1600">
                <a:cs typeface="Tahoma" pitchFamily="34" charset="0"/>
                <a:sym typeface="Symbol" pitchFamily="18" charset="2"/>
              </a:rPr>
              <a:t>, C</a:t>
            </a:r>
            <a:r>
              <a:rPr lang="en-US" sz="1600" baseline="-25000">
                <a:cs typeface="Tahoma" pitchFamily="34" charset="0"/>
                <a:sym typeface="Symbol" pitchFamily="18" charset="2"/>
              </a:rPr>
              <a:t>j</a:t>
            </a:r>
            <a:r>
              <a:rPr lang="en-US" sz="1600">
                <a:cs typeface="Tahoma" pitchFamily="34" charset="0"/>
                <a:sym typeface="Symbol" pitchFamily="18" charset="2"/>
              </a:rPr>
              <a:t>) = avg{d(x</a:t>
            </a:r>
            <a:r>
              <a:rPr lang="en-US" sz="1600" baseline="-25000">
                <a:cs typeface="Tahoma" pitchFamily="34" charset="0"/>
                <a:sym typeface="Symbol" pitchFamily="18" charset="2"/>
              </a:rPr>
              <a:t>ip</a:t>
            </a:r>
            <a:r>
              <a:rPr lang="en-US" sz="1600">
                <a:cs typeface="Tahoma" pitchFamily="34" charset="0"/>
                <a:sym typeface="Symbol" pitchFamily="18" charset="2"/>
              </a:rPr>
              <a:t>, x</a:t>
            </a:r>
            <a:r>
              <a:rPr lang="en-US" sz="1600" baseline="-25000">
                <a:cs typeface="Tahoma" pitchFamily="34" charset="0"/>
                <a:sym typeface="Symbol" pitchFamily="18" charset="2"/>
              </a:rPr>
              <a:t>jq</a:t>
            </a:r>
            <a:r>
              <a:rPr lang="en-US" sz="1600">
                <a:cs typeface="Tahoma" pitchFamily="34" charset="0"/>
                <a:sym typeface="Symbol" pitchFamily="18" charset="2"/>
              </a:rPr>
              <a:t>)}</a:t>
            </a:r>
          </a:p>
          <a:p>
            <a:pPr marL="857250" lvl="1" indent="-400050" eaLnBrk="1" hangingPunct="1">
              <a:lnSpc>
                <a:spcPct val="110000"/>
              </a:lnSpc>
              <a:buFontTx/>
              <a:buNone/>
            </a:pPr>
            <a:endParaRPr lang="en-US" sz="1400"/>
          </a:p>
        </p:txBody>
      </p:sp>
    </p:spTree>
    <p:extLst>
      <p:ext uri="{BB962C8B-B14F-4D97-AF65-F5344CB8AC3E}">
        <p14:creationId xmlns:p14="http://schemas.microsoft.com/office/powerpoint/2010/main" val="281721951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t>Contd….</a:t>
            </a:r>
          </a:p>
        </p:txBody>
      </p:sp>
      <p:graphicFrame>
        <p:nvGraphicFramePr>
          <p:cNvPr id="4" name="Table 3"/>
          <p:cNvGraphicFramePr>
            <a:graphicFrameLocks noGrp="1"/>
          </p:cNvGraphicFramePr>
          <p:nvPr/>
        </p:nvGraphicFramePr>
        <p:xfrm>
          <a:off x="533400" y="1397000"/>
          <a:ext cx="8305800" cy="4317997"/>
        </p:xfrm>
        <a:graphic>
          <a:graphicData uri="http://schemas.openxmlformats.org/drawingml/2006/table">
            <a:tbl>
              <a:tblPr firstRow="1" bandRow="1">
                <a:tableStyleId>{5C22544A-7EE6-4342-B048-85BDC9FD1C3A}</a:tableStyleId>
              </a:tblPr>
              <a:tblGrid>
                <a:gridCol w="1964813">
                  <a:extLst>
                    <a:ext uri="{9D8B030D-6E8A-4147-A177-3AD203B41FA5}">
                      <a16:colId xmlns:a16="http://schemas.microsoft.com/office/drawing/2014/main" val="20000"/>
                    </a:ext>
                  </a:extLst>
                </a:gridCol>
                <a:gridCol w="6340987">
                  <a:extLst>
                    <a:ext uri="{9D8B030D-6E8A-4147-A177-3AD203B41FA5}">
                      <a16:colId xmlns:a16="http://schemas.microsoft.com/office/drawing/2014/main" val="20001"/>
                    </a:ext>
                  </a:extLst>
                </a:gridCol>
              </a:tblGrid>
              <a:tr h="525893">
                <a:tc>
                  <a:txBody>
                    <a:bodyPr/>
                    <a:lstStyle/>
                    <a:p>
                      <a:pPr marL="0" marR="0" fontAlgn="base">
                        <a:lnSpc>
                          <a:spcPts val="1275"/>
                        </a:lnSpc>
                        <a:spcBef>
                          <a:spcPts val="0"/>
                        </a:spcBef>
                        <a:spcAft>
                          <a:spcPts val="0"/>
                        </a:spcAft>
                      </a:pPr>
                      <a:r>
                        <a:rPr lang="en-US" sz="2000" dirty="0">
                          <a:latin typeface="Courier New"/>
                          <a:ea typeface="Times New Roman"/>
                          <a:cs typeface="Times New Roman"/>
                        </a:rPr>
                        <a:t>method</a:t>
                      </a:r>
                      <a:endParaRPr lang="en-US" sz="2000" dirty="0">
                        <a:latin typeface="Calibri"/>
                        <a:ea typeface="Calibri"/>
                        <a:cs typeface="Times New Roman"/>
                      </a:endParaRPr>
                    </a:p>
                  </a:txBody>
                  <a:tcPr marL="47625" marR="47625" marT="57150" marB="57150"/>
                </a:tc>
                <a:tc>
                  <a:txBody>
                    <a:bodyPr/>
                    <a:lstStyle/>
                    <a:p>
                      <a:pPr marL="0" marR="0" fontAlgn="base">
                        <a:lnSpc>
                          <a:spcPts val="1275"/>
                        </a:lnSpc>
                        <a:spcBef>
                          <a:spcPts val="0"/>
                        </a:spcBef>
                        <a:spcAft>
                          <a:spcPts val="0"/>
                        </a:spcAft>
                      </a:pPr>
                      <a:r>
                        <a:rPr lang="en-US" sz="1400">
                          <a:latin typeface="Times New Roman"/>
                          <a:ea typeface="Times New Roman"/>
                          <a:cs typeface="Times New Roman"/>
                        </a:rPr>
                        <a:t>Algorithm for computing distance between clusters.</a:t>
                      </a:r>
                      <a:endParaRPr lang="en-US" sz="2000">
                        <a:latin typeface="Calibri"/>
                        <a:ea typeface="Calibri"/>
                        <a:cs typeface="Times New Roman"/>
                      </a:endParaRPr>
                    </a:p>
                  </a:txBody>
                  <a:tcPr marL="47625" marR="47625" marT="57150" marB="57150"/>
                </a:tc>
                <a:extLst>
                  <a:ext uri="{0D108BD9-81ED-4DB2-BD59-A6C34878D82A}">
                    <a16:rowId xmlns:a16="http://schemas.microsoft.com/office/drawing/2014/main" val="10000"/>
                  </a:ext>
                </a:extLst>
              </a:tr>
              <a:tr h="525893">
                <a:tc>
                  <a:txBody>
                    <a:bodyPr/>
                    <a:lstStyle/>
                    <a:p>
                      <a:pPr marL="0" marR="0">
                        <a:lnSpc>
                          <a:spcPts val="975"/>
                        </a:lnSpc>
                        <a:spcBef>
                          <a:spcPts val="0"/>
                        </a:spcBef>
                        <a:spcAft>
                          <a:spcPts val="0"/>
                        </a:spcAft>
                      </a:pPr>
                      <a:r>
                        <a:rPr lang="en-US" sz="1200" b="1">
                          <a:solidFill>
                            <a:srgbClr val="000000"/>
                          </a:solidFill>
                          <a:latin typeface="Times New Roman"/>
                          <a:ea typeface="Times New Roman"/>
                          <a:cs typeface="Times New Roman"/>
                        </a:rPr>
                        <a:t>Method</a:t>
                      </a:r>
                      <a:endParaRPr lang="en-US" sz="2000">
                        <a:latin typeface="Calibri"/>
                        <a:ea typeface="Calibri"/>
                        <a:cs typeface="Times New Roman"/>
                      </a:endParaRPr>
                    </a:p>
                  </a:txBody>
                  <a:tcPr marL="47625" marR="47625" marT="57150" marB="57150" anchor="b"/>
                </a:tc>
                <a:tc>
                  <a:txBody>
                    <a:bodyPr/>
                    <a:lstStyle/>
                    <a:p>
                      <a:pPr marL="0" marR="0">
                        <a:lnSpc>
                          <a:spcPts val="975"/>
                        </a:lnSpc>
                        <a:spcBef>
                          <a:spcPts val="0"/>
                        </a:spcBef>
                        <a:spcAft>
                          <a:spcPts val="0"/>
                        </a:spcAft>
                      </a:pPr>
                      <a:r>
                        <a:rPr lang="en-US" sz="1200" b="1">
                          <a:solidFill>
                            <a:srgbClr val="000000"/>
                          </a:solidFill>
                          <a:latin typeface="Times New Roman"/>
                          <a:ea typeface="Times New Roman"/>
                          <a:cs typeface="Times New Roman"/>
                        </a:rPr>
                        <a:t>Description</a:t>
                      </a:r>
                      <a:endParaRPr lang="en-US" sz="2000">
                        <a:latin typeface="Calibri"/>
                        <a:ea typeface="Calibri"/>
                        <a:cs typeface="Times New Roman"/>
                      </a:endParaRPr>
                    </a:p>
                  </a:txBody>
                  <a:tcPr marL="47625" marR="47625" marT="57150" marB="57150" anchor="b"/>
                </a:tc>
                <a:extLst>
                  <a:ext uri="{0D108BD9-81ED-4DB2-BD59-A6C34878D82A}">
                    <a16:rowId xmlns:a16="http://schemas.microsoft.com/office/drawing/2014/main" val="10001"/>
                  </a:ext>
                </a:extLst>
              </a:tr>
              <a:tr h="525893">
                <a:tc>
                  <a:txBody>
                    <a:bodyPr/>
                    <a:lstStyle/>
                    <a:p>
                      <a:pPr marL="0" marR="0">
                        <a:lnSpc>
                          <a:spcPts val="1275"/>
                        </a:lnSpc>
                        <a:spcBef>
                          <a:spcPts val="0"/>
                        </a:spcBef>
                        <a:spcAft>
                          <a:spcPts val="0"/>
                        </a:spcAft>
                      </a:pPr>
                      <a:r>
                        <a:rPr lang="en-US" sz="2000">
                          <a:solidFill>
                            <a:srgbClr val="404040"/>
                          </a:solidFill>
                          <a:latin typeface="Courier New"/>
                          <a:ea typeface="Times New Roman"/>
                          <a:cs typeface="Times New Roman"/>
                        </a:rPr>
                        <a:t>'average'</a:t>
                      </a:r>
                      <a:endParaRPr lang="en-US" sz="2000">
                        <a:latin typeface="Calibri"/>
                        <a:ea typeface="Calibri"/>
                        <a:cs typeface="Times New Roman"/>
                      </a:endParaRPr>
                    </a:p>
                  </a:txBody>
                  <a:tcPr marL="47625" marR="47625" marT="57150" marB="57150"/>
                </a:tc>
                <a:tc>
                  <a:txBody>
                    <a:bodyPr/>
                    <a:lstStyle/>
                    <a:p>
                      <a:pPr marL="0" marR="0" fontAlgn="base">
                        <a:lnSpc>
                          <a:spcPts val="1275"/>
                        </a:lnSpc>
                        <a:spcBef>
                          <a:spcPts val="0"/>
                        </a:spcBef>
                        <a:spcAft>
                          <a:spcPts val="0"/>
                        </a:spcAft>
                      </a:pPr>
                      <a:r>
                        <a:rPr lang="en-US" sz="1400" dirty="0" err="1">
                          <a:solidFill>
                            <a:srgbClr val="404040"/>
                          </a:solidFill>
                          <a:latin typeface="Times New Roman"/>
                          <a:ea typeface="Times New Roman"/>
                          <a:cs typeface="Times New Roman"/>
                        </a:rPr>
                        <a:t>Unweighted</a:t>
                      </a:r>
                      <a:r>
                        <a:rPr lang="en-US" sz="1400" dirty="0">
                          <a:solidFill>
                            <a:srgbClr val="404040"/>
                          </a:solidFill>
                          <a:latin typeface="Times New Roman"/>
                          <a:ea typeface="Times New Roman"/>
                          <a:cs typeface="Times New Roman"/>
                        </a:rPr>
                        <a:t> average distance (UPGMA) </a:t>
                      </a:r>
                      <a:endParaRPr lang="en-US" sz="2000" dirty="0">
                        <a:latin typeface="Calibri"/>
                        <a:ea typeface="Calibri"/>
                        <a:cs typeface="Times New Roman"/>
                      </a:endParaRPr>
                    </a:p>
                  </a:txBody>
                  <a:tcPr marL="47625" marR="47625" marT="57150" marB="57150"/>
                </a:tc>
                <a:extLst>
                  <a:ext uri="{0D108BD9-81ED-4DB2-BD59-A6C34878D82A}">
                    <a16:rowId xmlns:a16="http://schemas.microsoft.com/office/drawing/2014/main" val="10002"/>
                  </a:ext>
                </a:extLst>
              </a:tr>
              <a:tr h="525893">
                <a:tc>
                  <a:txBody>
                    <a:bodyPr/>
                    <a:lstStyle/>
                    <a:p>
                      <a:pPr marL="0" marR="0">
                        <a:lnSpc>
                          <a:spcPts val="1275"/>
                        </a:lnSpc>
                        <a:spcBef>
                          <a:spcPts val="0"/>
                        </a:spcBef>
                        <a:spcAft>
                          <a:spcPts val="0"/>
                        </a:spcAft>
                      </a:pPr>
                      <a:r>
                        <a:rPr lang="en-US" sz="2000">
                          <a:solidFill>
                            <a:srgbClr val="404040"/>
                          </a:solidFill>
                          <a:latin typeface="Courier New"/>
                          <a:ea typeface="Times New Roman"/>
                          <a:cs typeface="Times New Roman"/>
                        </a:rPr>
                        <a:t>'centroid'</a:t>
                      </a:r>
                      <a:endParaRPr lang="en-US" sz="2000">
                        <a:latin typeface="Calibri"/>
                        <a:ea typeface="Calibri"/>
                        <a:cs typeface="Times New Roman"/>
                      </a:endParaRPr>
                    </a:p>
                  </a:txBody>
                  <a:tcPr marL="47625" marR="47625" marT="57150" marB="57150"/>
                </a:tc>
                <a:tc>
                  <a:txBody>
                    <a:bodyPr/>
                    <a:lstStyle/>
                    <a:p>
                      <a:pPr marL="0" marR="0" fontAlgn="base">
                        <a:lnSpc>
                          <a:spcPts val="1275"/>
                        </a:lnSpc>
                        <a:spcBef>
                          <a:spcPts val="0"/>
                        </a:spcBef>
                        <a:spcAft>
                          <a:spcPts val="0"/>
                        </a:spcAft>
                      </a:pPr>
                      <a:r>
                        <a:rPr lang="en-US" sz="1400">
                          <a:solidFill>
                            <a:srgbClr val="404040"/>
                          </a:solidFill>
                          <a:latin typeface="Times New Roman"/>
                          <a:ea typeface="Times New Roman"/>
                          <a:cs typeface="Times New Roman"/>
                        </a:rPr>
                        <a:t>Centroid distance (UPGMC), appropriate for Euclidean distances only</a:t>
                      </a:r>
                      <a:endParaRPr lang="en-US" sz="2000">
                        <a:latin typeface="Calibri"/>
                        <a:ea typeface="Calibri"/>
                        <a:cs typeface="Times New Roman"/>
                      </a:endParaRPr>
                    </a:p>
                  </a:txBody>
                  <a:tcPr marL="47625" marR="47625" marT="57150" marB="57150"/>
                </a:tc>
                <a:extLst>
                  <a:ext uri="{0D108BD9-81ED-4DB2-BD59-A6C34878D82A}">
                    <a16:rowId xmlns:a16="http://schemas.microsoft.com/office/drawing/2014/main" val="10003"/>
                  </a:ext>
                </a:extLst>
              </a:tr>
              <a:tr h="525893">
                <a:tc>
                  <a:txBody>
                    <a:bodyPr/>
                    <a:lstStyle/>
                    <a:p>
                      <a:pPr marL="0" marR="0">
                        <a:lnSpc>
                          <a:spcPts val="1275"/>
                        </a:lnSpc>
                        <a:spcBef>
                          <a:spcPts val="0"/>
                        </a:spcBef>
                        <a:spcAft>
                          <a:spcPts val="0"/>
                        </a:spcAft>
                      </a:pPr>
                      <a:r>
                        <a:rPr lang="en-US" sz="2000">
                          <a:solidFill>
                            <a:srgbClr val="404040"/>
                          </a:solidFill>
                          <a:latin typeface="Courier New"/>
                          <a:ea typeface="Times New Roman"/>
                          <a:cs typeface="Times New Roman"/>
                        </a:rPr>
                        <a:t>'complete'</a:t>
                      </a:r>
                      <a:endParaRPr lang="en-US" sz="2000">
                        <a:latin typeface="Calibri"/>
                        <a:ea typeface="Calibri"/>
                        <a:cs typeface="Times New Roman"/>
                      </a:endParaRPr>
                    </a:p>
                  </a:txBody>
                  <a:tcPr marL="47625" marR="47625" marT="57150" marB="57150"/>
                </a:tc>
                <a:tc>
                  <a:txBody>
                    <a:bodyPr/>
                    <a:lstStyle/>
                    <a:p>
                      <a:pPr marL="0" marR="0" fontAlgn="base">
                        <a:lnSpc>
                          <a:spcPts val="1275"/>
                        </a:lnSpc>
                        <a:spcBef>
                          <a:spcPts val="0"/>
                        </a:spcBef>
                        <a:spcAft>
                          <a:spcPts val="0"/>
                        </a:spcAft>
                      </a:pPr>
                      <a:r>
                        <a:rPr lang="en-US" sz="1400" dirty="0">
                          <a:solidFill>
                            <a:srgbClr val="404040"/>
                          </a:solidFill>
                          <a:latin typeface="Times New Roman"/>
                          <a:ea typeface="Times New Roman"/>
                          <a:cs typeface="Times New Roman"/>
                        </a:rPr>
                        <a:t>Furthest distance </a:t>
                      </a:r>
                      <a:endParaRPr lang="en-US" sz="2000" dirty="0">
                        <a:latin typeface="Calibri"/>
                        <a:ea typeface="Calibri"/>
                        <a:cs typeface="Times New Roman"/>
                      </a:endParaRPr>
                    </a:p>
                  </a:txBody>
                  <a:tcPr marL="47625" marR="47625" marT="57150" marB="57150"/>
                </a:tc>
                <a:extLst>
                  <a:ext uri="{0D108BD9-81ED-4DB2-BD59-A6C34878D82A}">
                    <a16:rowId xmlns:a16="http://schemas.microsoft.com/office/drawing/2014/main" val="10004"/>
                  </a:ext>
                </a:extLst>
              </a:tr>
              <a:tr h="525893">
                <a:tc>
                  <a:txBody>
                    <a:bodyPr/>
                    <a:lstStyle/>
                    <a:p>
                      <a:pPr marL="0" marR="0">
                        <a:lnSpc>
                          <a:spcPts val="1275"/>
                        </a:lnSpc>
                        <a:spcBef>
                          <a:spcPts val="0"/>
                        </a:spcBef>
                        <a:spcAft>
                          <a:spcPts val="0"/>
                        </a:spcAft>
                      </a:pPr>
                      <a:r>
                        <a:rPr lang="en-US" sz="2000" dirty="0">
                          <a:solidFill>
                            <a:srgbClr val="404040"/>
                          </a:solidFill>
                          <a:latin typeface="Courier New"/>
                          <a:ea typeface="Times New Roman"/>
                          <a:cs typeface="Times New Roman"/>
                        </a:rPr>
                        <a:t>'median'</a:t>
                      </a:r>
                      <a:endParaRPr lang="en-US" sz="2000" dirty="0">
                        <a:latin typeface="Calibri"/>
                        <a:ea typeface="Calibri"/>
                        <a:cs typeface="Times New Roman"/>
                      </a:endParaRPr>
                    </a:p>
                  </a:txBody>
                  <a:tcPr marL="47625" marR="47625" marT="57150" marB="57150"/>
                </a:tc>
                <a:tc>
                  <a:txBody>
                    <a:bodyPr/>
                    <a:lstStyle/>
                    <a:p>
                      <a:pPr marL="0" marR="0" fontAlgn="base">
                        <a:lnSpc>
                          <a:spcPts val="1275"/>
                        </a:lnSpc>
                        <a:spcBef>
                          <a:spcPts val="0"/>
                        </a:spcBef>
                        <a:spcAft>
                          <a:spcPts val="0"/>
                        </a:spcAft>
                      </a:pPr>
                      <a:r>
                        <a:rPr lang="en-US" sz="1400">
                          <a:solidFill>
                            <a:srgbClr val="404040"/>
                          </a:solidFill>
                          <a:latin typeface="Times New Roman"/>
                          <a:ea typeface="Times New Roman"/>
                          <a:cs typeface="Times New Roman"/>
                        </a:rPr>
                        <a:t>Weighted center of mass distance (WPGMC), appropriate for Euclidean distances only</a:t>
                      </a:r>
                      <a:endParaRPr lang="en-US" sz="2000">
                        <a:latin typeface="Calibri"/>
                        <a:ea typeface="Calibri"/>
                        <a:cs typeface="Times New Roman"/>
                      </a:endParaRPr>
                    </a:p>
                  </a:txBody>
                  <a:tcPr marL="47625" marR="47625" marT="57150" marB="57150"/>
                </a:tc>
                <a:extLst>
                  <a:ext uri="{0D108BD9-81ED-4DB2-BD59-A6C34878D82A}">
                    <a16:rowId xmlns:a16="http://schemas.microsoft.com/office/drawing/2014/main" val="10005"/>
                  </a:ext>
                </a:extLst>
              </a:tr>
              <a:tr h="525893">
                <a:tc>
                  <a:txBody>
                    <a:bodyPr/>
                    <a:lstStyle/>
                    <a:p>
                      <a:pPr marL="0" marR="0">
                        <a:lnSpc>
                          <a:spcPts val="1275"/>
                        </a:lnSpc>
                        <a:spcBef>
                          <a:spcPts val="0"/>
                        </a:spcBef>
                        <a:spcAft>
                          <a:spcPts val="0"/>
                        </a:spcAft>
                      </a:pPr>
                      <a:r>
                        <a:rPr lang="en-US" sz="2000">
                          <a:solidFill>
                            <a:srgbClr val="404040"/>
                          </a:solidFill>
                          <a:latin typeface="Courier New"/>
                          <a:ea typeface="Times New Roman"/>
                          <a:cs typeface="Times New Roman"/>
                        </a:rPr>
                        <a:t>'single'</a:t>
                      </a:r>
                      <a:endParaRPr lang="en-US" sz="2000">
                        <a:latin typeface="Calibri"/>
                        <a:ea typeface="Calibri"/>
                        <a:cs typeface="Times New Roman"/>
                      </a:endParaRPr>
                    </a:p>
                  </a:txBody>
                  <a:tcPr marL="47625" marR="47625" marT="57150" marB="57150"/>
                </a:tc>
                <a:tc>
                  <a:txBody>
                    <a:bodyPr/>
                    <a:lstStyle/>
                    <a:p>
                      <a:pPr marL="0" marR="0" fontAlgn="base">
                        <a:lnSpc>
                          <a:spcPts val="1275"/>
                        </a:lnSpc>
                        <a:spcBef>
                          <a:spcPts val="0"/>
                        </a:spcBef>
                        <a:spcAft>
                          <a:spcPts val="0"/>
                        </a:spcAft>
                      </a:pPr>
                      <a:r>
                        <a:rPr lang="en-US" sz="1400" dirty="0">
                          <a:solidFill>
                            <a:srgbClr val="404040"/>
                          </a:solidFill>
                          <a:latin typeface="Times New Roman"/>
                          <a:ea typeface="Times New Roman"/>
                          <a:cs typeface="Times New Roman"/>
                        </a:rPr>
                        <a:t>Shortest distance   </a:t>
                      </a:r>
                      <a:endParaRPr lang="en-US" sz="2000" dirty="0">
                        <a:solidFill>
                          <a:schemeClr val="tx1"/>
                        </a:solidFill>
                        <a:latin typeface="Calibri"/>
                        <a:ea typeface="Calibri"/>
                        <a:cs typeface="Times New Roman"/>
                      </a:endParaRPr>
                    </a:p>
                  </a:txBody>
                  <a:tcPr marL="47625" marR="47625" marT="57150" marB="57150"/>
                </a:tc>
                <a:extLst>
                  <a:ext uri="{0D108BD9-81ED-4DB2-BD59-A6C34878D82A}">
                    <a16:rowId xmlns:a16="http://schemas.microsoft.com/office/drawing/2014/main" val="10006"/>
                  </a:ext>
                </a:extLst>
              </a:tr>
              <a:tr h="636746">
                <a:tc>
                  <a:txBody>
                    <a:bodyPr/>
                    <a:lstStyle/>
                    <a:p>
                      <a:pPr marL="0" marR="0">
                        <a:lnSpc>
                          <a:spcPts val="1275"/>
                        </a:lnSpc>
                        <a:spcBef>
                          <a:spcPts val="0"/>
                        </a:spcBef>
                        <a:spcAft>
                          <a:spcPts val="0"/>
                        </a:spcAft>
                      </a:pPr>
                      <a:r>
                        <a:rPr lang="en-US" sz="2000">
                          <a:solidFill>
                            <a:srgbClr val="404040"/>
                          </a:solidFill>
                          <a:latin typeface="Courier New"/>
                          <a:ea typeface="Times New Roman"/>
                          <a:cs typeface="Times New Roman"/>
                        </a:rPr>
                        <a:t>'ward'</a:t>
                      </a:r>
                      <a:endParaRPr lang="en-US" sz="2000">
                        <a:latin typeface="Calibri"/>
                        <a:ea typeface="Calibri"/>
                        <a:cs typeface="Times New Roman"/>
                      </a:endParaRPr>
                    </a:p>
                  </a:txBody>
                  <a:tcPr marL="47625" marR="47625" marT="57150" marB="57150"/>
                </a:tc>
                <a:tc>
                  <a:txBody>
                    <a:bodyPr/>
                    <a:lstStyle/>
                    <a:p>
                      <a:pPr marL="0" marR="0" fontAlgn="base">
                        <a:lnSpc>
                          <a:spcPts val="1275"/>
                        </a:lnSpc>
                        <a:spcBef>
                          <a:spcPts val="0"/>
                        </a:spcBef>
                        <a:spcAft>
                          <a:spcPts val="0"/>
                        </a:spcAft>
                      </a:pPr>
                      <a:r>
                        <a:rPr lang="en-US" sz="1400" dirty="0">
                          <a:solidFill>
                            <a:srgbClr val="404040"/>
                          </a:solidFill>
                          <a:latin typeface="Times New Roman"/>
                          <a:ea typeface="Times New Roman"/>
                          <a:cs typeface="Times New Roman"/>
                        </a:rPr>
                        <a:t>Inner squared distance (minimum variance algorithm), appropriate for Euclidean distances only</a:t>
                      </a:r>
                      <a:endParaRPr lang="en-US" sz="2000" dirty="0">
                        <a:latin typeface="Calibri"/>
                        <a:ea typeface="Calibri"/>
                        <a:cs typeface="Times New Roman"/>
                      </a:endParaRPr>
                    </a:p>
                  </a:txBody>
                  <a:tcPr marL="47625" marR="47625" marT="57150" marB="57150"/>
                </a:tc>
                <a:extLst>
                  <a:ext uri="{0D108BD9-81ED-4DB2-BD59-A6C34878D82A}">
                    <a16:rowId xmlns:a16="http://schemas.microsoft.com/office/drawing/2014/main" val="10007"/>
                  </a:ext>
                </a:extLst>
              </a:tr>
            </a:tbl>
          </a:graphicData>
        </a:graphic>
      </p:graphicFrame>
      <p:pic>
        <p:nvPicPr>
          <p:cNvPr id="42016" name="Picture 5" descr=" \max \, \{\, d(a,b) : a \in A,\, b \in B \,\}. "/>
          <p:cNvPicPr>
            <a:picLocks noChangeAspect="1" noChangeArrowheads="1"/>
          </p:cNvPicPr>
          <p:nvPr/>
        </p:nvPicPr>
        <p:blipFill>
          <a:blip r:embed="rId2"/>
          <a:srcRect/>
          <a:stretch>
            <a:fillRect/>
          </a:stretch>
        </p:blipFill>
        <p:spPr bwMode="auto">
          <a:xfrm>
            <a:off x="3886200" y="3581400"/>
            <a:ext cx="2371725" cy="200025"/>
          </a:xfrm>
          <a:prstGeom prst="rect">
            <a:avLst/>
          </a:prstGeom>
          <a:noFill/>
          <a:ln w="9525">
            <a:noFill/>
            <a:miter lim="800000"/>
            <a:headEnd/>
            <a:tailEnd/>
          </a:ln>
        </p:spPr>
      </p:pic>
      <p:pic>
        <p:nvPicPr>
          <p:cNvPr id="42017" name="Picture 6" descr=" \min \, \{\, d(a,b) : a \in A,\, b \in B \,\}. "/>
          <p:cNvPicPr>
            <a:picLocks noChangeAspect="1" noChangeArrowheads="1"/>
          </p:cNvPicPr>
          <p:nvPr/>
        </p:nvPicPr>
        <p:blipFill>
          <a:blip r:embed="rId3"/>
          <a:srcRect/>
          <a:stretch>
            <a:fillRect/>
          </a:stretch>
        </p:blipFill>
        <p:spPr bwMode="auto">
          <a:xfrm>
            <a:off x="3905250" y="4600575"/>
            <a:ext cx="2343150" cy="200025"/>
          </a:xfrm>
          <a:prstGeom prst="rect">
            <a:avLst/>
          </a:prstGeom>
          <a:noFill/>
          <a:ln w="9525">
            <a:noFill/>
            <a:miter lim="800000"/>
            <a:headEnd/>
            <a:tailEnd/>
          </a:ln>
        </p:spPr>
      </p:pic>
      <p:pic>
        <p:nvPicPr>
          <p:cNvPr id="42018" name="Picture 7" descr=" \frac{1}{|A| |B|} \sum_{a \in A }\sum_{ b \in B} d(a,b). "/>
          <p:cNvPicPr>
            <a:picLocks noChangeAspect="1" noChangeArrowheads="1"/>
          </p:cNvPicPr>
          <p:nvPr/>
        </p:nvPicPr>
        <p:blipFill>
          <a:blip r:embed="rId4"/>
          <a:srcRect/>
          <a:stretch>
            <a:fillRect/>
          </a:stretch>
        </p:blipFill>
        <p:spPr bwMode="auto">
          <a:xfrm>
            <a:off x="5715000" y="2438400"/>
            <a:ext cx="1676400" cy="466725"/>
          </a:xfrm>
          <a:prstGeom prst="rect">
            <a:avLst/>
          </a:prstGeom>
          <a:noFill/>
          <a:ln w="9525">
            <a:noFill/>
            <a:miter lim="800000"/>
            <a:headEnd/>
            <a:tailEnd/>
          </a:ln>
        </p:spPr>
      </p:pic>
    </p:spTree>
    <p:extLst>
      <p:ext uri="{BB962C8B-B14F-4D97-AF65-F5344CB8AC3E}">
        <p14:creationId xmlns:p14="http://schemas.microsoft.com/office/powerpoint/2010/main" val="1380124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Slide Number Placeholder 5"/>
          <p:cNvSpPr>
            <a:spLocks noGrp="1"/>
          </p:cNvSpPr>
          <p:nvPr>
            <p:ph type="sldNum" sz="quarter" idx="12"/>
          </p:nvPr>
        </p:nvSpPr>
        <p:spPr/>
        <p:txBody>
          <a:bodyPr/>
          <a:lstStyle/>
          <a:p>
            <a:pPr defTabSz="912813">
              <a:defRPr/>
            </a:pPr>
            <a:fld id="{6F75A8F1-85CC-42FC-9494-74DBB0D899A8}" type="slidenum">
              <a:rPr lang="en-GB">
                <a:solidFill>
                  <a:prstClr val="black">
                    <a:tint val="75000"/>
                  </a:prstClr>
                </a:solidFill>
                <a:latin typeface="Arial" pitchFamily="34" charset="0"/>
                <a:cs typeface="Arial" pitchFamily="34" charset="0"/>
              </a:rPr>
              <a:pPr defTabSz="912813">
                <a:defRPr/>
              </a:pPr>
              <a:t>13</a:t>
            </a:fld>
            <a:endParaRPr lang="en-GB">
              <a:solidFill>
                <a:prstClr val="black">
                  <a:tint val="75000"/>
                </a:prstClr>
              </a:solidFill>
              <a:latin typeface="Arial" pitchFamily="34" charset="0"/>
              <a:cs typeface="Arial" pitchFamily="34" charset="0"/>
            </a:endParaRPr>
          </a:p>
        </p:txBody>
      </p:sp>
      <p:sp>
        <p:nvSpPr>
          <p:cNvPr id="5126" name="Rectangle 2"/>
          <p:cNvSpPr>
            <a:spLocks noGrp="1" noChangeArrowheads="1"/>
          </p:cNvSpPr>
          <p:nvPr>
            <p:ph type="title"/>
          </p:nvPr>
        </p:nvSpPr>
        <p:spPr>
          <a:xfrm>
            <a:off x="336550" y="-96838"/>
            <a:ext cx="8807450" cy="1143001"/>
          </a:xfrm>
        </p:spPr>
        <p:txBody>
          <a:bodyPr/>
          <a:lstStyle/>
          <a:p>
            <a:pPr eaLnBrk="1" hangingPunct="1"/>
            <a:r>
              <a:rPr lang="en-US"/>
              <a:t>Cluster Distance Measures	</a:t>
            </a:r>
          </a:p>
        </p:txBody>
      </p:sp>
      <p:sp>
        <p:nvSpPr>
          <p:cNvPr id="5127" name="Rectangle 3"/>
          <p:cNvSpPr>
            <a:spLocks noGrp="1" noChangeArrowheads="1"/>
          </p:cNvSpPr>
          <p:nvPr>
            <p:ph type="body" idx="1"/>
          </p:nvPr>
        </p:nvSpPr>
        <p:spPr>
          <a:xfrm>
            <a:off x="401638" y="1011238"/>
            <a:ext cx="8340725" cy="5389562"/>
          </a:xfrm>
        </p:spPr>
        <p:txBody>
          <a:bodyPr/>
          <a:lstStyle/>
          <a:p>
            <a:pPr marL="0" lvl="1" indent="0" eaLnBrk="1" hangingPunct="1">
              <a:lnSpc>
                <a:spcPct val="110000"/>
              </a:lnSpc>
              <a:buFontTx/>
              <a:buNone/>
            </a:pPr>
            <a:r>
              <a:rPr lang="en-US" sz="1800" b="1"/>
              <a:t>Example</a:t>
            </a:r>
            <a:r>
              <a:rPr lang="en-US" sz="1800"/>
              <a:t>: Given a data set of five objects characterised by a single feature, assume that there are two clusters: C</a:t>
            </a:r>
            <a:r>
              <a:rPr lang="en-US" sz="1200"/>
              <a:t>1</a:t>
            </a:r>
            <a:r>
              <a:rPr lang="en-US" sz="1800"/>
              <a:t>: {a, b} and C</a:t>
            </a:r>
            <a:r>
              <a:rPr lang="en-US" sz="1200"/>
              <a:t>2</a:t>
            </a:r>
            <a:r>
              <a:rPr lang="en-US" sz="1800"/>
              <a:t>: {c, d, e}.</a:t>
            </a:r>
          </a:p>
          <a:p>
            <a:pPr marL="0" lvl="1" indent="0" eaLnBrk="1" hangingPunct="1">
              <a:lnSpc>
                <a:spcPct val="110000"/>
              </a:lnSpc>
              <a:buFontTx/>
              <a:buNone/>
            </a:pPr>
            <a:endParaRPr lang="en-US"/>
          </a:p>
          <a:p>
            <a:pPr marL="0" lvl="1" indent="0" eaLnBrk="1" hangingPunct="1">
              <a:lnSpc>
                <a:spcPct val="110000"/>
              </a:lnSpc>
              <a:buFontTx/>
              <a:buNone/>
            </a:pPr>
            <a:endParaRPr lang="en-US"/>
          </a:p>
          <a:p>
            <a:pPr marL="0" lvl="1" indent="0" eaLnBrk="1" hangingPunct="1">
              <a:lnSpc>
                <a:spcPct val="110000"/>
              </a:lnSpc>
              <a:buFontTx/>
              <a:buNone/>
            </a:pPr>
            <a:r>
              <a:rPr lang="en-US" sz="1600"/>
              <a:t>1. Calculate the distance matrix.       2. Calculate three cluster distances between C</a:t>
            </a:r>
            <a:r>
              <a:rPr lang="en-US" sz="1200"/>
              <a:t>1</a:t>
            </a:r>
            <a:r>
              <a:rPr lang="en-US" sz="1600"/>
              <a:t> and C</a:t>
            </a:r>
            <a:r>
              <a:rPr lang="en-US" sz="1200"/>
              <a:t>2</a:t>
            </a:r>
            <a:r>
              <a:rPr lang="en-US" sz="1600"/>
              <a:t>.  </a:t>
            </a:r>
          </a:p>
        </p:txBody>
      </p:sp>
      <p:graphicFrame>
        <p:nvGraphicFramePr>
          <p:cNvPr id="35" name="Table 34"/>
          <p:cNvGraphicFramePr>
            <a:graphicFrameLocks noGrp="1"/>
          </p:cNvGraphicFramePr>
          <p:nvPr/>
        </p:nvGraphicFramePr>
        <p:xfrm>
          <a:off x="1379538" y="1700213"/>
          <a:ext cx="6096455" cy="673850"/>
        </p:xfrm>
        <a:graphic>
          <a:graphicData uri="http://schemas.openxmlformats.org/drawingml/2006/table">
            <a:tbl>
              <a:tblPr/>
              <a:tblGrid>
                <a:gridCol w="1015397">
                  <a:extLst>
                    <a:ext uri="{9D8B030D-6E8A-4147-A177-3AD203B41FA5}">
                      <a16:colId xmlns:a16="http://schemas.microsoft.com/office/drawing/2014/main" val="20000"/>
                    </a:ext>
                  </a:extLst>
                </a:gridCol>
                <a:gridCol w="1016755">
                  <a:extLst>
                    <a:ext uri="{9D8B030D-6E8A-4147-A177-3AD203B41FA5}">
                      <a16:colId xmlns:a16="http://schemas.microsoft.com/office/drawing/2014/main" val="20001"/>
                    </a:ext>
                  </a:extLst>
                </a:gridCol>
                <a:gridCol w="1015397">
                  <a:extLst>
                    <a:ext uri="{9D8B030D-6E8A-4147-A177-3AD203B41FA5}">
                      <a16:colId xmlns:a16="http://schemas.microsoft.com/office/drawing/2014/main" val="20002"/>
                    </a:ext>
                  </a:extLst>
                </a:gridCol>
                <a:gridCol w="1016754">
                  <a:extLst>
                    <a:ext uri="{9D8B030D-6E8A-4147-A177-3AD203B41FA5}">
                      <a16:colId xmlns:a16="http://schemas.microsoft.com/office/drawing/2014/main" val="20003"/>
                    </a:ext>
                  </a:extLst>
                </a:gridCol>
                <a:gridCol w="1015397">
                  <a:extLst>
                    <a:ext uri="{9D8B030D-6E8A-4147-A177-3AD203B41FA5}">
                      <a16:colId xmlns:a16="http://schemas.microsoft.com/office/drawing/2014/main" val="20004"/>
                    </a:ext>
                  </a:extLst>
                </a:gridCol>
                <a:gridCol w="1016755">
                  <a:extLst>
                    <a:ext uri="{9D8B030D-6E8A-4147-A177-3AD203B41FA5}">
                      <a16:colId xmlns:a16="http://schemas.microsoft.com/office/drawing/2014/main" val="20005"/>
                    </a:ext>
                  </a:extLst>
                </a:gridCol>
              </a:tblGrid>
              <a:tr h="336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600" b="1" i="0" u="none" strike="noStrike" cap="none" normalizeH="0" baseline="0" dirty="0">
                        <a:ln>
                          <a:noFill/>
                        </a:ln>
                        <a:solidFill>
                          <a:srgbClr val="FFFFFF"/>
                        </a:solidFill>
                        <a:effectLst/>
                        <a:latin typeface="Tahoma" pitchFamily="34" charset="0"/>
                      </a:endParaRP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chemeClr val="tx1"/>
                          </a:solidFill>
                          <a:effectLst/>
                          <a:latin typeface="Tahoma" pitchFamily="34" charset="0"/>
                        </a:rPr>
                        <a:t>a</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chemeClr val="tx1"/>
                          </a:solidFill>
                          <a:effectLst/>
                          <a:latin typeface="Tahoma" pitchFamily="34" charset="0"/>
                        </a:rPr>
                        <a:t>b</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chemeClr val="tx1"/>
                          </a:solidFill>
                          <a:effectLst/>
                          <a:latin typeface="Tahoma" pitchFamily="34" charset="0"/>
                        </a:rPr>
                        <a:t>c</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chemeClr val="tx1"/>
                          </a:solidFill>
                          <a:effectLst/>
                          <a:latin typeface="Tahoma" pitchFamily="34" charset="0"/>
                        </a:rPr>
                        <a:t>d</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chemeClr val="tx1"/>
                          </a:solidFill>
                          <a:effectLst/>
                          <a:latin typeface="Tahoma" pitchFamily="34" charset="0"/>
                        </a:rPr>
                        <a:t>e</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6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Feature</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Tahoma" pitchFamily="34" charset="0"/>
                        </a:rPr>
                        <a:t>1</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Tahoma" pitchFamily="34" charset="0"/>
                        </a:rPr>
                        <a:t>2</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Tahoma" pitchFamily="34" charset="0"/>
                        </a:rPr>
                        <a:t>4</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Tahoma" pitchFamily="34" charset="0"/>
                        </a:rPr>
                        <a:t>5</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Tahoma" pitchFamily="34" charset="0"/>
                        </a:rPr>
                        <a:t>6</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bl>
          </a:graphicData>
        </a:graphic>
      </p:graphicFrame>
      <p:graphicFrame>
        <p:nvGraphicFramePr>
          <p:cNvPr id="38" name="Table 37"/>
          <p:cNvGraphicFramePr>
            <a:graphicFrameLocks noGrp="1"/>
          </p:cNvGraphicFramePr>
          <p:nvPr/>
        </p:nvGraphicFramePr>
        <p:xfrm>
          <a:off x="466725" y="3221038"/>
          <a:ext cx="2736684" cy="2695398"/>
        </p:xfrm>
        <a:graphic>
          <a:graphicData uri="http://schemas.openxmlformats.org/drawingml/2006/table">
            <a:tbl>
              <a:tblPr/>
              <a:tblGrid>
                <a:gridCol w="456114">
                  <a:extLst>
                    <a:ext uri="{9D8B030D-6E8A-4147-A177-3AD203B41FA5}">
                      <a16:colId xmlns:a16="http://schemas.microsoft.com/office/drawing/2014/main" val="20000"/>
                    </a:ext>
                  </a:extLst>
                </a:gridCol>
                <a:gridCol w="456114">
                  <a:extLst>
                    <a:ext uri="{9D8B030D-6E8A-4147-A177-3AD203B41FA5}">
                      <a16:colId xmlns:a16="http://schemas.microsoft.com/office/drawing/2014/main" val="20001"/>
                    </a:ext>
                  </a:extLst>
                </a:gridCol>
                <a:gridCol w="456114">
                  <a:extLst>
                    <a:ext uri="{9D8B030D-6E8A-4147-A177-3AD203B41FA5}">
                      <a16:colId xmlns:a16="http://schemas.microsoft.com/office/drawing/2014/main" val="20002"/>
                    </a:ext>
                  </a:extLst>
                </a:gridCol>
                <a:gridCol w="456114">
                  <a:extLst>
                    <a:ext uri="{9D8B030D-6E8A-4147-A177-3AD203B41FA5}">
                      <a16:colId xmlns:a16="http://schemas.microsoft.com/office/drawing/2014/main" val="20003"/>
                    </a:ext>
                  </a:extLst>
                </a:gridCol>
                <a:gridCol w="456114">
                  <a:extLst>
                    <a:ext uri="{9D8B030D-6E8A-4147-A177-3AD203B41FA5}">
                      <a16:colId xmlns:a16="http://schemas.microsoft.com/office/drawing/2014/main" val="20004"/>
                    </a:ext>
                  </a:extLst>
                </a:gridCol>
                <a:gridCol w="456114">
                  <a:extLst>
                    <a:ext uri="{9D8B030D-6E8A-4147-A177-3AD203B41FA5}">
                      <a16:colId xmlns:a16="http://schemas.microsoft.com/office/drawing/2014/main" val="20005"/>
                    </a:ext>
                  </a:extLst>
                </a:gridCol>
              </a:tblGrid>
              <a:tr h="449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600" b="1" i="0" u="none" strike="noStrike" cap="none" normalizeH="0" baseline="0">
                        <a:ln>
                          <a:noFill/>
                        </a:ln>
                        <a:solidFill>
                          <a:srgbClr val="FFFFFF"/>
                        </a:solidFill>
                        <a:effectLst/>
                        <a:latin typeface="Tahoma" pitchFamily="34" charset="0"/>
                      </a:endParaRP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chemeClr val="tx1"/>
                          </a:solidFill>
                          <a:effectLst/>
                          <a:latin typeface="Tahoma" pitchFamily="34" charset="0"/>
                        </a:rPr>
                        <a:t>a</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chemeClr val="tx1"/>
                          </a:solidFill>
                          <a:effectLst/>
                          <a:latin typeface="Tahoma" pitchFamily="34" charset="0"/>
                        </a:rPr>
                        <a:t>b</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chemeClr val="tx1"/>
                          </a:solidFill>
                          <a:effectLst/>
                          <a:latin typeface="Tahoma" pitchFamily="34" charset="0"/>
                        </a:rPr>
                        <a:t>c</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chemeClr val="tx1"/>
                          </a:solidFill>
                          <a:effectLst/>
                          <a:latin typeface="Tahoma" pitchFamily="34" charset="0"/>
                        </a:rPr>
                        <a:t>d</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chemeClr val="tx1"/>
                          </a:solidFill>
                          <a:effectLst/>
                          <a:latin typeface="Tahoma" pitchFamily="34" charset="0"/>
                        </a:rPr>
                        <a:t>e</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extLst>
                  <a:ext uri="{0D108BD9-81ED-4DB2-BD59-A6C34878D82A}">
                    <a16:rowId xmlns:a16="http://schemas.microsoft.com/office/drawing/2014/main" val="10000"/>
                  </a:ext>
                </a:extLst>
              </a:tr>
              <a:tr h="449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Tahoma" pitchFamily="34" charset="0"/>
                        </a:rPr>
                        <a:t>a</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0</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1</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3</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4</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5</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extLst>
                  <a:ext uri="{0D108BD9-81ED-4DB2-BD59-A6C34878D82A}">
                    <a16:rowId xmlns:a16="http://schemas.microsoft.com/office/drawing/2014/main" val="10001"/>
                  </a:ext>
                </a:extLst>
              </a:tr>
              <a:tr h="449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Tahoma" pitchFamily="34" charset="0"/>
                        </a:rPr>
                        <a:t>b</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1</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0</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2</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3</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4</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extLst>
                  <a:ext uri="{0D108BD9-81ED-4DB2-BD59-A6C34878D82A}">
                    <a16:rowId xmlns:a16="http://schemas.microsoft.com/office/drawing/2014/main" val="10002"/>
                  </a:ext>
                </a:extLst>
              </a:tr>
              <a:tr h="449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Tahoma" pitchFamily="34" charset="0"/>
                        </a:rPr>
                        <a:t>c</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3</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2</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0</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1</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2</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extLst>
                  <a:ext uri="{0D108BD9-81ED-4DB2-BD59-A6C34878D82A}">
                    <a16:rowId xmlns:a16="http://schemas.microsoft.com/office/drawing/2014/main" val="10003"/>
                  </a:ext>
                </a:extLst>
              </a:tr>
              <a:tr h="449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Tahoma" pitchFamily="34" charset="0"/>
                        </a:rPr>
                        <a:t>d</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4</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3</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1</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0</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1</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extLst>
                  <a:ext uri="{0D108BD9-81ED-4DB2-BD59-A6C34878D82A}">
                    <a16:rowId xmlns:a16="http://schemas.microsoft.com/office/drawing/2014/main" val="10004"/>
                  </a:ext>
                </a:extLst>
              </a:tr>
              <a:tr h="4492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Tahoma" pitchFamily="34" charset="0"/>
                        </a:rPr>
                        <a:t>e</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5</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4</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2</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Tahoma" pitchFamily="34" charset="0"/>
                        </a:rPr>
                        <a:t>1</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Tahoma" pitchFamily="34" charset="0"/>
                        </a:rPr>
                        <a:t>0</a:t>
                      </a:r>
                    </a:p>
                  </a:txBody>
                  <a:tcPr marL="78191" marR="78191" marT="41468" marB="4146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FFEFD1"/>
                        </a:gs>
                        <a:gs pos="64999">
                          <a:srgbClr val="F0EBD5"/>
                        </a:gs>
                        <a:gs pos="100000">
                          <a:srgbClr val="D1C39F"/>
                        </a:gs>
                      </a:gsLst>
                      <a:lin ang="5400000"/>
                    </a:gradFill>
                  </a:tcPr>
                </a:tc>
                <a:extLst>
                  <a:ext uri="{0D108BD9-81ED-4DB2-BD59-A6C34878D82A}">
                    <a16:rowId xmlns:a16="http://schemas.microsoft.com/office/drawing/2014/main" val="10005"/>
                  </a:ext>
                </a:extLst>
              </a:tr>
            </a:tbl>
          </a:graphicData>
        </a:graphic>
      </p:graphicFrame>
      <p:sp>
        <p:nvSpPr>
          <p:cNvPr id="5202" name="Left Bracket 38"/>
          <p:cNvSpPr>
            <a:spLocks/>
          </p:cNvSpPr>
          <p:nvPr/>
        </p:nvSpPr>
        <p:spPr bwMode="auto">
          <a:xfrm>
            <a:off x="922338" y="3635375"/>
            <a:ext cx="39687" cy="2349500"/>
          </a:xfrm>
          <a:prstGeom prst="leftBracket">
            <a:avLst>
              <a:gd name="adj" fmla="val 8222"/>
            </a:avLst>
          </a:prstGeom>
          <a:noFill/>
          <a:ln w="38100" algn="ctr">
            <a:solidFill>
              <a:schemeClr val="tx1"/>
            </a:solidFill>
            <a:round/>
            <a:headEnd/>
            <a:tailEnd/>
          </a:ln>
        </p:spPr>
        <p:txBody>
          <a:bodyPr lIns="80147" tIns="40074" rIns="80147" bIns="40074"/>
          <a:lstStyle/>
          <a:p>
            <a:pPr defTabSz="912813"/>
            <a:endParaRPr lang="en-GB">
              <a:solidFill>
                <a:prstClr val="black"/>
              </a:solidFill>
            </a:endParaRPr>
          </a:p>
        </p:txBody>
      </p:sp>
      <p:sp>
        <p:nvSpPr>
          <p:cNvPr id="5203" name="Right Bracket 39"/>
          <p:cNvSpPr>
            <a:spLocks/>
          </p:cNvSpPr>
          <p:nvPr/>
        </p:nvSpPr>
        <p:spPr bwMode="auto">
          <a:xfrm>
            <a:off x="3138488" y="3635375"/>
            <a:ext cx="65087" cy="2349500"/>
          </a:xfrm>
          <a:prstGeom prst="rightBracket">
            <a:avLst>
              <a:gd name="adj" fmla="val 8356"/>
            </a:avLst>
          </a:prstGeom>
          <a:noFill/>
          <a:ln w="38100" algn="ctr">
            <a:solidFill>
              <a:schemeClr val="tx1"/>
            </a:solidFill>
            <a:round/>
            <a:headEnd/>
            <a:tailEnd/>
          </a:ln>
        </p:spPr>
        <p:txBody>
          <a:bodyPr lIns="80147" tIns="40074" rIns="80147" bIns="40074"/>
          <a:lstStyle/>
          <a:p>
            <a:pPr defTabSz="912813"/>
            <a:endParaRPr lang="en-GB">
              <a:solidFill>
                <a:prstClr val="black"/>
              </a:solidFill>
            </a:endParaRPr>
          </a:p>
        </p:txBody>
      </p:sp>
      <p:sp>
        <p:nvSpPr>
          <p:cNvPr id="5204" name="Rectangle 3"/>
          <p:cNvSpPr txBox="1">
            <a:spLocks noChangeArrowheads="1"/>
          </p:cNvSpPr>
          <p:nvPr/>
        </p:nvSpPr>
        <p:spPr bwMode="auto">
          <a:xfrm>
            <a:off x="3594100" y="2806700"/>
            <a:ext cx="4757738" cy="3455988"/>
          </a:xfrm>
          <a:prstGeom prst="rect">
            <a:avLst/>
          </a:prstGeom>
          <a:noFill/>
          <a:ln w="9525">
            <a:noFill/>
            <a:miter lim="800000"/>
            <a:headEnd/>
            <a:tailEnd/>
          </a:ln>
        </p:spPr>
        <p:txBody>
          <a:bodyPr lIns="91424" tIns="45712" rIns="91424" bIns="45712"/>
          <a:lstStyle/>
          <a:p>
            <a:pPr marL="234950" indent="-234950" defTabSz="912813">
              <a:lnSpc>
                <a:spcPct val="200000"/>
              </a:lnSpc>
              <a:spcBef>
                <a:spcPct val="20000"/>
              </a:spcBef>
            </a:pPr>
            <a:r>
              <a:rPr lang="en-US" sz="1600">
                <a:solidFill>
                  <a:srgbClr val="FF0000"/>
                </a:solidFill>
                <a:latin typeface="Tahoma" pitchFamily="34" charset="0"/>
                <a:cs typeface="Tahoma" pitchFamily="34" charset="0"/>
                <a:sym typeface="Symbol" pitchFamily="18" charset="2"/>
              </a:rPr>
              <a:t>Single link</a:t>
            </a:r>
            <a:endParaRPr lang="en-US" sz="1600">
              <a:solidFill>
                <a:prstClr val="black"/>
              </a:solidFill>
              <a:latin typeface="Tahoma" pitchFamily="34" charset="0"/>
              <a:cs typeface="Tahoma" pitchFamily="34" charset="0"/>
              <a:sym typeface="Symbol" pitchFamily="18" charset="2"/>
            </a:endParaRPr>
          </a:p>
          <a:p>
            <a:pPr marL="234950" indent="-234950" defTabSz="912813">
              <a:lnSpc>
                <a:spcPct val="200000"/>
              </a:lnSpc>
              <a:spcBef>
                <a:spcPct val="20000"/>
              </a:spcBef>
            </a:pPr>
            <a:endParaRPr lang="en-US" sz="1600">
              <a:solidFill>
                <a:srgbClr val="FF0000"/>
              </a:solidFill>
              <a:latin typeface="Tahoma" pitchFamily="34" charset="0"/>
              <a:cs typeface="Tahoma" pitchFamily="34" charset="0"/>
              <a:sym typeface="Symbol" pitchFamily="18" charset="2"/>
            </a:endParaRPr>
          </a:p>
          <a:p>
            <a:pPr marL="234950" indent="-234950" defTabSz="912813">
              <a:lnSpc>
                <a:spcPct val="200000"/>
              </a:lnSpc>
              <a:spcBef>
                <a:spcPct val="20000"/>
              </a:spcBef>
            </a:pPr>
            <a:r>
              <a:rPr lang="en-US" sz="1600">
                <a:solidFill>
                  <a:srgbClr val="FF0000"/>
                </a:solidFill>
                <a:latin typeface="Tahoma" pitchFamily="34" charset="0"/>
                <a:cs typeface="Tahoma" pitchFamily="34" charset="0"/>
                <a:sym typeface="Symbol" pitchFamily="18" charset="2"/>
              </a:rPr>
              <a:t>Complete link</a:t>
            </a:r>
          </a:p>
          <a:p>
            <a:pPr marL="234950" indent="-234950" defTabSz="912813">
              <a:lnSpc>
                <a:spcPct val="200000"/>
              </a:lnSpc>
              <a:spcBef>
                <a:spcPct val="20000"/>
              </a:spcBef>
            </a:pPr>
            <a:endParaRPr lang="en-US" sz="1600">
              <a:solidFill>
                <a:prstClr val="black"/>
              </a:solidFill>
              <a:latin typeface="Tahoma" pitchFamily="34" charset="0"/>
              <a:cs typeface="Tahoma" pitchFamily="34" charset="0"/>
              <a:sym typeface="Symbol" pitchFamily="18" charset="2"/>
            </a:endParaRPr>
          </a:p>
          <a:p>
            <a:pPr marL="234950" indent="-234950" defTabSz="912813">
              <a:lnSpc>
                <a:spcPct val="200000"/>
              </a:lnSpc>
              <a:spcBef>
                <a:spcPct val="20000"/>
              </a:spcBef>
            </a:pPr>
            <a:r>
              <a:rPr lang="en-US" sz="1600">
                <a:solidFill>
                  <a:srgbClr val="FF0000"/>
                </a:solidFill>
                <a:latin typeface="Tahoma" pitchFamily="34" charset="0"/>
                <a:cs typeface="Tahoma" pitchFamily="34" charset="0"/>
                <a:sym typeface="Symbol" pitchFamily="18" charset="2"/>
              </a:rPr>
              <a:t>Average</a:t>
            </a:r>
            <a:endParaRPr lang="en-US" sz="1600">
              <a:solidFill>
                <a:prstClr val="black"/>
              </a:solidFill>
              <a:latin typeface="Tahoma" pitchFamily="34" charset="0"/>
            </a:endParaRPr>
          </a:p>
        </p:txBody>
      </p:sp>
      <p:graphicFrame>
        <p:nvGraphicFramePr>
          <p:cNvPr id="5122" name="Object 3"/>
          <p:cNvGraphicFramePr>
            <a:graphicFrameLocks noChangeAspect="1"/>
          </p:cNvGraphicFramePr>
          <p:nvPr/>
        </p:nvGraphicFramePr>
        <p:xfrm>
          <a:off x="3659188" y="3359150"/>
          <a:ext cx="5149850" cy="596900"/>
        </p:xfrm>
        <a:graphic>
          <a:graphicData uri="http://schemas.openxmlformats.org/presentationml/2006/ole">
            <mc:AlternateContent xmlns:mc="http://schemas.openxmlformats.org/markup-compatibility/2006">
              <mc:Choice xmlns:v="urn:schemas-microsoft-com:vml" Requires="v">
                <p:oleObj spid="_x0000_s5149" name="Equation" r:id="rId4" imgW="3949560" imgH="431640" progId="Equation.3">
                  <p:embed/>
                </p:oleObj>
              </mc:Choice>
              <mc:Fallback>
                <p:oleObj name="Equation" r:id="rId4" imgW="394956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9188" y="3359150"/>
                        <a:ext cx="514985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4"/>
          <p:cNvGraphicFramePr>
            <a:graphicFrameLocks noChangeAspect="1"/>
          </p:cNvGraphicFramePr>
          <p:nvPr/>
        </p:nvGraphicFramePr>
        <p:xfrm>
          <a:off x="3659188" y="4465638"/>
          <a:ext cx="5181600" cy="596900"/>
        </p:xfrm>
        <a:graphic>
          <a:graphicData uri="http://schemas.openxmlformats.org/presentationml/2006/ole">
            <mc:AlternateContent xmlns:mc="http://schemas.openxmlformats.org/markup-compatibility/2006">
              <mc:Choice xmlns:v="urn:schemas-microsoft-com:vml" Requires="v">
                <p:oleObj spid="_x0000_s5150" name="Equation" r:id="rId6" imgW="3974760" imgH="431640" progId="Equation.3">
                  <p:embed/>
                </p:oleObj>
              </mc:Choice>
              <mc:Fallback>
                <p:oleObj name="Equation" r:id="rId6" imgW="397476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9188" y="4465638"/>
                        <a:ext cx="51816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5"/>
          <p:cNvGraphicFramePr>
            <a:graphicFrameLocks noChangeAspect="1"/>
          </p:cNvGraphicFramePr>
          <p:nvPr/>
        </p:nvGraphicFramePr>
        <p:xfrm>
          <a:off x="3724275" y="5364163"/>
          <a:ext cx="4976813" cy="1036637"/>
        </p:xfrm>
        <a:graphic>
          <a:graphicData uri="http://schemas.openxmlformats.org/presentationml/2006/ole">
            <mc:AlternateContent xmlns:mc="http://schemas.openxmlformats.org/markup-compatibility/2006">
              <mc:Choice xmlns:v="urn:schemas-microsoft-com:vml" Requires="v">
                <p:oleObj spid="_x0000_s5151" name="Equation" r:id="rId8" imgW="4012920" imgH="787320" progId="Equation.3">
                  <p:embed/>
                </p:oleObj>
              </mc:Choice>
              <mc:Fallback>
                <p:oleObj name="Equation" r:id="rId8" imgW="4012920" imgH="7873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24275" y="5364163"/>
                        <a:ext cx="4976813" cy="1036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5677687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274638"/>
            <a:ext cx="8229600" cy="944562"/>
          </a:xfrm>
        </p:spPr>
        <p:txBody>
          <a:bodyPr/>
          <a:lstStyle/>
          <a:p>
            <a:pPr eaLnBrk="1" hangingPunct="1"/>
            <a:r>
              <a:rPr lang="en-US" sz="3200" b="1"/>
              <a:t>Distance Measurements Between Data Points</a:t>
            </a:r>
            <a:br>
              <a:rPr lang="en-US" sz="3200"/>
            </a:br>
            <a:endParaRPr lang="en-US" sz="2000"/>
          </a:p>
        </p:txBody>
      </p:sp>
      <p:sp>
        <p:nvSpPr>
          <p:cNvPr id="36867" name="Text Placeholder 2"/>
          <p:cNvSpPr>
            <a:spLocks noGrp="1"/>
          </p:cNvSpPr>
          <p:nvPr>
            <p:ph type="body" sz="half" idx="1"/>
          </p:nvPr>
        </p:nvSpPr>
        <p:spPr>
          <a:xfrm>
            <a:off x="533400" y="1219200"/>
            <a:ext cx="8229600" cy="5029200"/>
          </a:xfrm>
        </p:spPr>
        <p:txBody>
          <a:bodyPr/>
          <a:lstStyle/>
          <a:p>
            <a:pPr eaLnBrk="1" hangingPunct="1"/>
            <a:r>
              <a:rPr lang="en-US" sz="1600"/>
              <a:t>This parameter specifies how the distance between data points in the clustering input is measured. The options are:</a:t>
            </a:r>
          </a:p>
          <a:p>
            <a:pPr eaLnBrk="1" hangingPunct="1">
              <a:buFontTx/>
              <a:buAutoNum type="arabicPeriod"/>
            </a:pPr>
            <a:r>
              <a:rPr lang="en-US" sz="1600">
                <a:hlinkClick r:id="rId2"/>
              </a:rPr>
              <a:t>Euclidean</a:t>
            </a:r>
            <a:r>
              <a:rPr lang="en-US" sz="1600"/>
              <a:t>: Use the standard Euclidean (as-the-crow-flies) distance.</a:t>
            </a:r>
          </a:p>
          <a:p>
            <a:pPr eaLnBrk="1" hangingPunct="1">
              <a:buFontTx/>
              <a:buAutoNum type="arabicPeriod"/>
            </a:pPr>
            <a:r>
              <a:rPr lang="en-US" sz="1600">
                <a:hlinkClick r:id="rId2"/>
              </a:rPr>
              <a:t>Euclidean Squared</a:t>
            </a:r>
            <a:r>
              <a:rPr lang="en-US" sz="1600"/>
              <a:t>: Use the Euclidean squared distance in cases where you would use regular Euclidean distance in Jarvis-Patrick or K-Means clustering.</a:t>
            </a:r>
          </a:p>
          <a:p>
            <a:pPr eaLnBrk="1" hangingPunct="1">
              <a:buFontTx/>
              <a:buAutoNum type="arabicPeriod"/>
            </a:pPr>
            <a:r>
              <a:rPr lang="en-US" sz="1600">
                <a:hlinkClick r:id="rId3"/>
              </a:rPr>
              <a:t>Manhattan</a:t>
            </a:r>
            <a:r>
              <a:rPr lang="en-US" sz="1600"/>
              <a:t>: Use the Manhattan (city-block) distance.</a:t>
            </a:r>
          </a:p>
          <a:p>
            <a:pPr eaLnBrk="1" hangingPunct="1">
              <a:buFontTx/>
              <a:buAutoNum type="arabicPeriod"/>
            </a:pPr>
            <a:r>
              <a:rPr lang="en-US" sz="1600">
                <a:hlinkClick r:id="rId4"/>
              </a:rPr>
              <a:t>Pearson Correlation</a:t>
            </a:r>
            <a:r>
              <a:rPr lang="en-US" sz="1600"/>
              <a:t>: Use the Pearson Correlation coefficient to cluster together genes or samples with similar behavior; genes or samples with opposite behavior are assigned to different clusters.</a:t>
            </a:r>
          </a:p>
          <a:p>
            <a:pPr eaLnBrk="1" hangingPunct="1">
              <a:buFontTx/>
              <a:buAutoNum type="arabicPeriod"/>
            </a:pPr>
            <a:r>
              <a:rPr lang="en-US" sz="1600">
                <a:hlinkClick r:id="rId4"/>
              </a:rPr>
              <a:t>Pearson Squared</a:t>
            </a:r>
            <a:r>
              <a:rPr lang="en-US" sz="1600"/>
              <a:t>: Use the squared Pearson Correlation coefficient to cluster together genes with similar or opposite behaviors (i.e. genes that are highly correlated and those that are highly anti-correlated are clustered together).</a:t>
            </a:r>
          </a:p>
          <a:p>
            <a:pPr eaLnBrk="1" hangingPunct="1">
              <a:buFontTx/>
              <a:buAutoNum type="arabicPeriod"/>
            </a:pPr>
            <a:r>
              <a:rPr lang="en-US" sz="1600">
                <a:hlinkClick r:id="rId5"/>
              </a:rPr>
              <a:t>Chebychev</a:t>
            </a:r>
            <a:r>
              <a:rPr lang="en-US" sz="1600"/>
              <a:t>: Use Chebychev distance to cluster together genes that do not show dramatic expression differences in any samples; genes with a large expression difference in at least one sample are assigned to different clusters.</a:t>
            </a:r>
          </a:p>
          <a:p>
            <a:pPr eaLnBrk="1" hangingPunct="1">
              <a:buFontTx/>
              <a:buAutoNum type="arabicPeriod"/>
            </a:pPr>
            <a:r>
              <a:rPr lang="en-US" sz="1600">
                <a:hlinkClick r:id="rId6"/>
              </a:rPr>
              <a:t>Spearman</a:t>
            </a:r>
            <a:r>
              <a:rPr lang="en-US" sz="1600"/>
              <a:t>: Use Spearman Correlation to cluster together genes whose expression profiles have similar shapes or show similar general trends (e.g. increasing expression with time), but whose expression levels may be very different.</a:t>
            </a:r>
          </a:p>
          <a:p>
            <a:pPr eaLnBrk="1" hangingPunct="1"/>
            <a:endParaRPr lang="en-US" sz="1600"/>
          </a:p>
        </p:txBody>
      </p:sp>
    </p:spTree>
    <p:extLst>
      <p:ext uri="{BB962C8B-B14F-4D97-AF65-F5344CB8AC3E}">
        <p14:creationId xmlns:p14="http://schemas.microsoft.com/office/powerpoint/2010/main" val="4126781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274638"/>
            <a:ext cx="8229600" cy="944562"/>
          </a:xfrm>
        </p:spPr>
        <p:txBody>
          <a:bodyPr/>
          <a:lstStyle/>
          <a:p>
            <a:pPr eaLnBrk="1" hangingPunct="1"/>
            <a:r>
              <a:rPr lang="en-US" sz="3200" b="1"/>
              <a:t>Distance Measurements Between Data Points</a:t>
            </a:r>
            <a:br>
              <a:rPr lang="en-US" sz="3200"/>
            </a:br>
            <a:endParaRPr lang="en-US" sz="2000"/>
          </a:p>
        </p:txBody>
      </p:sp>
      <p:sp>
        <p:nvSpPr>
          <p:cNvPr id="37891" name="Text Placeholder 2"/>
          <p:cNvSpPr>
            <a:spLocks noGrp="1"/>
          </p:cNvSpPr>
          <p:nvPr>
            <p:ph type="body" sz="half" idx="1"/>
          </p:nvPr>
        </p:nvSpPr>
        <p:spPr>
          <a:xfrm>
            <a:off x="533400" y="1219200"/>
            <a:ext cx="8229600" cy="5029200"/>
          </a:xfrm>
        </p:spPr>
        <p:txBody>
          <a:bodyPr/>
          <a:lstStyle/>
          <a:p>
            <a:pPr eaLnBrk="1" hangingPunct="1"/>
            <a:r>
              <a:rPr lang="en-US" sz="1600"/>
              <a:t>This parameter specifies how the distance between data points in the clustering input is measured. The options are:</a:t>
            </a:r>
          </a:p>
          <a:p>
            <a:pPr eaLnBrk="1" hangingPunct="1">
              <a:buFontTx/>
              <a:buNone/>
            </a:pPr>
            <a:r>
              <a:rPr lang="en-US" sz="1600"/>
              <a:t>Euclidean: Use the standard Euclidean (as-the-crow-flies) distance.</a:t>
            </a:r>
          </a:p>
          <a:p>
            <a:pPr eaLnBrk="1" hangingPunct="1">
              <a:buFontTx/>
              <a:buNone/>
            </a:pPr>
            <a:endParaRPr lang="en-US" sz="1600"/>
          </a:p>
          <a:p>
            <a:pPr eaLnBrk="1" hangingPunct="1">
              <a:buFontTx/>
              <a:buNone/>
            </a:pPr>
            <a:endParaRPr lang="en-US" sz="1600"/>
          </a:p>
          <a:p>
            <a:pPr eaLnBrk="1" hangingPunct="1">
              <a:buFontTx/>
              <a:buNone/>
            </a:pPr>
            <a:endParaRPr lang="en-US" sz="1600"/>
          </a:p>
          <a:p>
            <a:pPr eaLnBrk="1" hangingPunct="1">
              <a:buFont typeface="Arial" charset="0"/>
              <a:buAutoNum type="arabicPeriod"/>
            </a:pPr>
            <a:endParaRPr lang="en-US" sz="1600"/>
          </a:p>
          <a:p>
            <a:pPr eaLnBrk="1" hangingPunct="1">
              <a:buFontTx/>
              <a:buNone/>
            </a:pPr>
            <a:endParaRPr lang="en-US" sz="1600"/>
          </a:p>
          <a:p>
            <a:pPr eaLnBrk="1" hangingPunct="1">
              <a:buFontTx/>
              <a:buNone/>
            </a:pPr>
            <a:endParaRPr lang="en-US" sz="1600"/>
          </a:p>
          <a:p>
            <a:pPr eaLnBrk="1" hangingPunct="1">
              <a:buFontTx/>
              <a:buNone/>
            </a:pPr>
            <a:endParaRPr lang="en-US" sz="1600"/>
          </a:p>
          <a:p>
            <a:pPr eaLnBrk="1" hangingPunct="1">
              <a:buFontTx/>
              <a:buNone/>
            </a:pPr>
            <a:r>
              <a:rPr lang="en-US" sz="1600" b="1"/>
              <a:t>Euclidean Squared: </a:t>
            </a:r>
            <a:r>
              <a:rPr lang="en-US" sz="1600"/>
              <a:t>Use the Euclidean squared distance in cases where you would use regular Euclidean distance in Jarvis-Patrick or K-Means clustering.</a:t>
            </a:r>
          </a:p>
          <a:p>
            <a:pPr eaLnBrk="1" hangingPunct="1">
              <a:buFontTx/>
              <a:buNone/>
            </a:pPr>
            <a:endParaRPr lang="en-US" sz="1600"/>
          </a:p>
          <a:p>
            <a:pPr eaLnBrk="1" hangingPunct="1">
              <a:buFontTx/>
              <a:buNone/>
            </a:pPr>
            <a:r>
              <a:rPr lang="en-US" sz="1600" b="1"/>
              <a:t>Manhattan: </a:t>
            </a:r>
            <a:r>
              <a:rPr lang="en-US" sz="1600"/>
              <a:t>Use the Manhattan (city-block) distance.</a:t>
            </a:r>
          </a:p>
          <a:p>
            <a:pPr eaLnBrk="1" hangingPunct="1">
              <a:buFontTx/>
              <a:buNone/>
            </a:pPr>
            <a:r>
              <a:rPr lang="en-US" sz="1600"/>
              <a:t>.</a:t>
            </a:r>
          </a:p>
          <a:p>
            <a:pPr eaLnBrk="1" hangingPunct="1"/>
            <a:endParaRPr lang="en-US" sz="1600"/>
          </a:p>
        </p:txBody>
      </p:sp>
      <p:pic>
        <p:nvPicPr>
          <p:cNvPr id="37892" name="Picture 3" descr="http://www.improvedoutcomes.com/docs/WebSiteDocs/image/diagram_euclidean_distance_metric.gif"/>
          <p:cNvPicPr>
            <a:picLocks noChangeAspect="1" noChangeArrowheads="1"/>
          </p:cNvPicPr>
          <p:nvPr/>
        </p:nvPicPr>
        <p:blipFill>
          <a:blip r:embed="rId2"/>
          <a:srcRect/>
          <a:stretch>
            <a:fillRect/>
          </a:stretch>
        </p:blipFill>
        <p:spPr bwMode="auto">
          <a:xfrm>
            <a:off x="914400" y="2209800"/>
            <a:ext cx="1714500" cy="542925"/>
          </a:xfrm>
          <a:prstGeom prst="rect">
            <a:avLst/>
          </a:prstGeom>
          <a:noFill/>
          <a:ln w="9525">
            <a:noFill/>
            <a:miter lim="800000"/>
            <a:headEnd/>
            <a:tailEnd/>
          </a:ln>
        </p:spPr>
      </p:pic>
      <p:pic>
        <p:nvPicPr>
          <p:cNvPr id="37893" name="Picture 4" descr="http://www.improvedoutcomes.com/docs/WebSiteDocs/image/diagram_euclidean_manhattan_distance_metrics.gif"/>
          <p:cNvPicPr>
            <a:picLocks noChangeAspect="1" noChangeArrowheads="1"/>
          </p:cNvPicPr>
          <p:nvPr/>
        </p:nvPicPr>
        <p:blipFill>
          <a:blip r:embed="rId3"/>
          <a:srcRect/>
          <a:stretch>
            <a:fillRect/>
          </a:stretch>
        </p:blipFill>
        <p:spPr bwMode="auto">
          <a:xfrm>
            <a:off x="2876550" y="2057400"/>
            <a:ext cx="3676650" cy="1819275"/>
          </a:xfrm>
          <a:prstGeom prst="rect">
            <a:avLst/>
          </a:prstGeom>
          <a:noFill/>
          <a:ln w="9525">
            <a:noFill/>
            <a:miter lim="800000"/>
            <a:headEnd/>
            <a:tailEnd/>
          </a:ln>
        </p:spPr>
      </p:pic>
      <p:pic>
        <p:nvPicPr>
          <p:cNvPr id="37894" name="Picture 5" descr="http://www.improvedoutcomes.com/docs/WebSiteDocs/image/diagram_manhattan_distance_metric.gif"/>
          <p:cNvPicPr>
            <a:picLocks noChangeAspect="1" noChangeArrowheads="1"/>
          </p:cNvPicPr>
          <p:nvPr/>
        </p:nvPicPr>
        <p:blipFill>
          <a:blip r:embed="rId4"/>
          <a:srcRect/>
          <a:stretch>
            <a:fillRect/>
          </a:stretch>
        </p:blipFill>
        <p:spPr bwMode="auto">
          <a:xfrm>
            <a:off x="1600200" y="5257800"/>
            <a:ext cx="2143125" cy="838200"/>
          </a:xfrm>
          <a:prstGeom prst="rect">
            <a:avLst/>
          </a:prstGeom>
          <a:noFill/>
          <a:ln w="9525">
            <a:noFill/>
            <a:miter lim="800000"/>
            <a:headEnd/>
            <a:tailEnd/>
          </a:ln>
        </p:spPr>
      </p:pic>
    </p:spTree>
    <p:extLst>
      <p:ext uri="{BB962C8B-B14F-4D97-AF65-F5344CB8AC3E}">
        <p14:creationId xmlns:p14="http://schemas.microsoft.com/office/powerpoint/2010/main" val="1243919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0"/>
            <a:ext cx="8229600" cy="792163"/>
          </a:xfrm>
        </p:spPr>
        <p:txBody>
          <a:bodyPr/>
          <a:lstStyle/>
          <a:p>
            <a:pPr eaLnBrk="1" hangingPunct="1"/>
            <a:r>
              <a:rPr lang="en-US" sz="4000"/>
              <a:t>Metrics for hierarchical clustering</a:t>
            </a:r>
            <a:endParaRPr lang="en-US" sz="2800"/>
          </a:p>
        </p:txBody>
      </p:sp>
      <p:graphicFrame>
        <p:nvGraphicFramePr>
          <p:cNvPr id="5" name="Table 4"/>
          <p:cNvGraphicFramePr>
            <a:graphicFrameLocks noGrp="1"/>
          </p:cNvGraphicFramePr>
          <p:nvPr/>
        </p:nvGraphicFramePr>
        <p:xfrm>
          <a:off x="457200" y="762000"/>
          <a:ext cx="8382000" cy="5844315"/>
        </p:xfrm>
        <a:graphic>
          <a:graphicData uri="http://schemas.openxmlformats.org/drawingml/2006/table">
            <a:tbl>
              <a:tblPr/>
              <a:tblGrid>
                <a:gridCol w="1783404">
                  <a:extLst>
                    <a:ext uri="{9D8B030D-6E8A-4147-A177-3AD203B41FA5}">
                      <a16:colId xmlns:a16="http://schemas.microsoft.com/office/drawing/2014/main" val="20000"/>
                    </a:ext>
                  </a:extLst>
                </a:gridCol>
                <a:gridCol w="6598596">
                  <a:extLst>
                    <a:ext uri="{9D8B030D-6E8A-4147-A177-3AD203B41FA5}">
                      <a16:colId xmlns:a16="http://schemas.microsoft.com/office/drawing/2014/main" val="20001"/>
                    </a:ext>
                  </a:extLst>
                </a:gridCol>
              </a:tblGrid>
              <a:tr h="144895">
                <a:tc>
                  <a:txBody>
                    <a:bodyPr/>
                    <a:lstStyle/>
                    <a:p>
                      <a:pPr marL="0" marR="0">
                        <a:lnSpc>
                          <a:spcPts val="975"/>
                        </a:lnSpc>
                        <a:spcBef>
                          <a:spcPts val="0"/>
                        </a:spcBef>
                        <a:spcAft>
                          <a:spcPts val="0"/>
                        </a:spcAft>
                      </a:pPr>
                      <a:r>
                        <a:rPr lang="en-US" sz="1200" b="1" dirty="0">
                          <a:solidFill>
                            <a:srgbClr val="000000"/>
                          </a:solidFill>
                          <a:latin typeface="Times New Roman"/>
                          <a:ea typeface="Times New Roman"/>
                          <a:cs typeface="Times New Roman"/>
                        </a:rPr>
                        <a:t>Metric</a:t>
                      </a:r>
                      <a:endParaRPr lang="en-US" sz="1600" dirty="0">
                        <a:latin typeface="Calibri"/>
                        <a:ea typeface="Calibri"/>
                        <a:cs typeface="Times New Roman"/>
                      </a:endParaRPr>
                    </a:p>
                  </a:txBody>
                  <a:tcPr marL="23817" marR="23817" marT="28581" marB="28581"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EAEAEA"/>
                    </a:solidFill>
                  </a:tcPr>
                </a:tc>
                <a:tc>
                  <a:txBody>
                    <a:bodyPr/>
                    <a:lstStyle/>
                    <a:p>
                      <a:pPr marL="0" marR="0">
                        <a:lnSpc>
                          <a:spcPts val="975"/>
                        </a:lnSpc>
                        <a:spcBef>
                          <a:spcPts val="0"/>
                        </a:spcBef>
                        <a:spcAft>
                          <a:spcPts val="0"/>
                        </a:spcAft>
                      </a:pPr>
                      <a:r>
                        <a:rPr lang="en-US" sz="1200" b="1">
                          <a:solidFill>
                            <a:srgbClr val="000000"/>
                          </a:solidFill>
                          <a:latin typeface="Times New Roman"/>
                          <a:ea typeface="Times New Roman"/>
                          <a:cs typeface="Times New Roman"/>
                        </a:rPr>
                        <a:t>Description</a:t>
                      </a:r>
                      <a:endParaRPr lang="en-US" sz="1600">
                        <a:latin typeface="Calibri"/>
                        <a:ea typeface="Calibri"/>
                        <a:cs typeface="Times New Roman"/>
                      </a:endParaRPr>
                    </a:p>
                  </a:txBody>
                  <a:tcPr marL="23817" marR="23817" marT="28581" marB="28581"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174872">
                <a:tc>
                  <a:txBody>
                    <a:bodyPr/>
                    <a:lstStyle/>
                    <a:p>
                      <a:pPr marL="0" marR="0">
                        <a:lnSpc>
                          <a:spcPts val="1275"/>
                        </a:lnSpc>
                        <a:spcBef>
                          <a:spcPts val="0"/>
                        </a:spcBef>
                        <a:spcAft>
                          <a:spcPts val="0"/>
                        </a:spcAft>
                      </a:pPr>
                      <a:r>
                        <a:rPr lang="en-US" sz="1600" dirty="0">
                          <a:solidFill>
                            <a:srgbClr val="404040"/>
                          </a:solidFill>
                          <a:latin typeface="Courier New"/>
                          <a:ea typeface="Times New Roman"/>
                          <a:cs typeface="Times New Roman"/>
                        </a:rPr>
                        <a:t>'</a:t>
                      </a:r>
                      <a:r>
                        <a:rPr lang="en-US" sz="1600" dirty="0" err="1">
                          <a:solidFill>
                            <a:srgbClr val="404040"/>
                          </a:solidFill>
                          <a:latin typeface="Courier New"/>
                          <a:ea typeface="Times New Roman"/>
                          <a:cs typeface="Times New Roman"/>
                        </a:rPr>
                        <a:t>euclidean</a:t>
                      </a:r>
                      <a:r>
                        <a:rPr lang="en-US" sz="1600" dirty="0">
                          <a:solidFill>
                            <a:srgbClr val="404040"/>
                          </a:solidFill>
                          <a:latin typeface="Courier New"/>
                          <a:ea typeface="Times New Roman"/>
                          <a:cs typeface="Times New Roman"/>
                        </a:rPr>
                        <a:t>'</a:t>
                      </a:r>
                      <a:endParaRPr lang="en-US" sz="1600" dirty="0">
                        <a:latin typeface="Calibri"/>
                        <a:ea typeface="Calibri"/>
                        <a:cs typeface="Times New Roman"/>
                      </a:endParaRPr>
                    </a:p>
                  </a:txBody>
                  <a:tcPr marL="23817" marR="23817" marT="28581" marB="28581">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fontAlgn="base">
                        <a:lnSpc>
                          <a:spcPts val="1275"/>
                        </a:lnSpc>
                        <a:spcBef>
                          <a:spcPts val="0"/>
                        </a:spcBef>
                        <a:spcAft>
                          <a:spcPts val="0"/>
                        </a:spcAft>
                      </a:pPr>
                      <a:r>
                        <a:rPr lang="en-US" sz="1400" dirty="0">
                          <a:solidFill>
                            <a:srgbClr val="404040"/>
                          </a:solidFill>
                          <a:latin typeface="Times New Roman"/>
                          <a:ea typeface="Times New Roman"/>
                          <a:cs typeface="Times New Roman"/>
                        </a:rPr>
                        <a:t>Euclidean distance (default). </a:t>
                      </a:r>
                      <a:endParaRPr lang="en-US" sz="1600" dirty="0">
                        <a:latin typeface="Calibri"/>
                        <a:ea typeface="Calibri"/>
                        <a:cs typeface="Times New Roman"/>
                      </a:endParaRPr>
                    </a:p>
                  </a:txBody>
                  <a:tcPr marL="23817" marR="23817" marT="28581" marB="2858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9784">
                <a:tc>
                  <a:txBody>
                    <a:bodyPr/>
                    <a:lstStyle/>
                    <a:p>
                      <a:pPr marL="0" marR="0">
                        <a:lnSpc>
                          <a:spcPts val="1275"/>
                        </a:lnSpc>
                        <a:spcBef>
                          <a:spcPts val="0"/>
                        </a:spcBef>
                        <a:spcAft>
                          <a:spcPts val="0"/>
                        </a:spcAft>
                      </a:pPr>
                      <a:r>
                        <a:rPr lang="en-US" sz="1600" dirty="0">
                          <a:solidFill>
                            <a:srgbClr val="404040"/>
                          </a:solidFill>
                          <a:latin typeface="Courier New"/>
                          <a:ea typeface="Times New Roman"/>
                          <a:cs typeface="Times New Roman"/>
                        </a:rPr>
                        <a:t>'</a:t>
                      </a:r>
                      <a:r>
                        <a:rPr lang="en-US" sz="1600" dirty="0" err="1">
                          <a:solidFill>
                            <a:srgbClr val="404040"/>
                          </a:solidFill>
                          <a:latin typeface="Courier New"/>
                          <a:ea typeface="Times New Roman"/>
                          <a:cs typeface="Times New Roman"/>
                        </a:rPr>
                        <a:t>seuclidean</a:t>
                      </a:r>
                      <a:r>
                        <a:rPr lang="en-US" sz="1600" dirty="0">
                          <a:solidFill>
                            <a:srgbClr val="404040"/>
                          </a:solidFill>
                          <a:latin typeface="Courier New"/>
                          <a:ea typeface="Times New Roman"/>
                          <a:cs typeface="Times New Roman"/>
                        </a:rPr>
                        <a:t>'</a:t>
                      </a:r>
                      <a:endParaRPr lang="en-US" sz="1600" dirty="0">
                        <a:latin typeface="Calibri"/>
                        <a:ea typeface="Calibri"/>
                        <a:cs typeface="Times New Roman"/>
                      </a:endParaRPr>
                    </a:p>
                  </a:txBody>
                  <a:tcPr marL="23817" marR="23817" marT="28581" marB="28581">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fontAlgn="base">
                        <a:lnSpc>
                          <a:spcPts val="1275"/>
                        </a:lnSpc>
                        <a:spcBef>
                          <a:spcPts val="0"/>
                        </a:spcBef>
                        <a:spcAft>
                          <a:spcPts val="0"/>
                        </a:spcAft>
                      </a:pPr>
                      <a:r>
                        <a:rPr lang="en-US" sz="1400" dirty="0">
                          <a:solidFill>
                            <a:srgbClr val="404040"/>
                          </a:solidFill>
                          <a:latin typeface="Times New Roman"/>
                          <a:ea typeface="Times New Roman"/>
                          <a:cs typeface="Times New Roman"/>
                        </a:rPr>
                        <a:t>Standardized Euclidean distance. Each coordinate difference between rows in X is scaled by dividing by the corresponding element of the standard deviation </a:t>
                      </a:r>
                      <a:r>
                        <a:rPr lang="en-US" sz="1600" dirty="0">
                          <a:solidFill>
                            <a:srgbClr val="404040"/>
                          </a:solidFill>
                          <a:latin typeface="Courier New"/>
                          <a:ea typeface="Times New Roman"/>
                          <a:cs typeface="Times New Roman"/>
                        </a:rPr>
                        <a:t>S=</a:t>
                      </a:r>
                      <a:r>
                        <a:rPr lang="en-US" sz="1200" u="none" strike="noStrike" dirty="0" err="1">
                          <a:solidFill>
                            <a:srgbClr val="005FCE"/>
                          </a:solidFill>
                          <a:latin typeface="Courier New"/>
                          <a:ea typeface="Times New Roman"/>
                          <a:cs typeface="Times New Roman"/>
                          <a:hlinkClick r:id="rId2"/>
                        </a:rPr>
                        <a:t>nanstd</a:t>
                      </a:r>
                      <a:r>
                        <a:rPr lang="en-US" sz="1600" dirty="0">
                          <a:solidFill>
                            <a:srgbClr val="404040"/>
                          </a:solidFill>
                          <a:latin typeface="Courier New"/>
                          <a:ea typeface="Times New Roman"/>
                          <a:cs typeface="Times New Roman"/>
                        </a:rPr>
                        <a:t>(X)</a:t>
                      </a:r>
                      <a:r>
                        <a:rPr lang="en-US" sz="1400" dirty="0">
                          <a:solidFill>
                            <a:srgbClr val="404040"/>
                          </a:solidFill>
                          <a:latin typeface="Times New Roman"/>
                          <a:ea typeface="Times New Roman"/>
                          <a:cs typeface="Times New Roman"/>
                        </a:rPr>
                        <a:t>. To specify another value for </a:t>
                      </a:r>
                      <a:r>
                        <a:rPr lang="en-US" sz="1600" dirty="0">
                          <a:solidFill>
                            <a:srgbClr val="404040"/>
                          </a:solidFill>
                          <a:latin typeface="Courier New"/>
                          <a:ea typeface="Times New Roman"/>
                          <a:cs typeface="Times New Roman"/>
                        </a:rPr>
                        <a:t>S</a:t>
                      </a:r>
                      <a:r>
                        <a:rPr lang="en-US" sz="1400" dirty="0">
                          <a:solidFill>
                            <a:srgbClr val="404040"/>
                          </a:solidFill>
                          <a:latin typeface="Times New Roman"/>
                          <a:ea typeface="Times New Roman"/>
                          <a:cs typeface="Times New Roman"/>
                        </a:rPr>
                        <a:t>, </a:t>
                      </a:r>
                      <a:r>
                        <a:rPr lang="en-US" sz="1400" dirty="0" err="1">
                          <a:solidFill>
                            <a:srgbClr val="404040"/>
                          </a:solidFill>
                          <a:latin typeface="Times New Roman"/>
                          <a:ea typeface="Times New Roman"/>
                          <a:cs typeface="Times New Roman"/>
                        </a:rPr>
                        <a:t>use</a:t>
                      </a:r>
                      <a:r>
                        <a:rPr lang="en-US" sz="1600" dirty="0" err="1">
                          <a:solidFill>
                            <a:srgbClr val="404040"/>
                          </a:solidFill>
                          <a:latin typeface="Courier New"/>
                          <a:ea typeface="Times New Roman"/>
                          <a:cs typeface="Times New Roman"/>
                        </a:rPr>
                        <a:t>D</a:t>
                      </a:r>
                      <a:r>
                        <a:rPr lang="en-US" sz="1600" dirty="0">
                          <a:solidFill>
                            <a:srgbClr val="404040"/>
                          </a:solidFill>
                          <a:latin typeface="Courier New"/>
                          <a:ea typeface="Times New Roman"/>
                          <a:cs typeface="Times New Roman"/>
                        </a:rPr>
                        <a:t>=</a:t>
                      </a:r>
                      <a:r>
                        <a:rPr lang="en-US" sz="1600" dirty="0" err="1">
                          <a:solidFill>
                            <a:srgbClr val="404040"/>
                          </a:solidFill>
                          <a:latin typeface="Courier New"/>
                          <a:ea typeface="Times New Roman"/>
                          <a:cs typeface="Times New Roman"/>
                        </a:rPr>
                        <a:t>pdist</a:t>
                      </a:r>
                      <a:r>
                        <a:rPr lang="en-US" sz="1600" dirty="0">
                          <a:solidFill>
                            <a:srgbClr val="404040"/>
                          </a:solidFill>
                          <a:latin typeface="Courier New"/>
                          <a:ea typeface="Times New Roman"/>
                          <a:cs typeface="Times New Roman"/>
                        </a:rPr>
                        <a:t>(</a:t>
                      </a:r>
                      <a:r>
                        <a:rPr lang="en-US" sz="1600" dirty="0" err="1">
                          <a:solidFill>
                            <a:srgbClr val="404040"/>
                          </a:solidFill>
                          <a:latin typeface="Courier New"/>
                          <a:ea typeface="Times New Roman"/>
                          <a:cs typeface="Times New Roman"/>
                        </a:rPr>
                        <a:t>X,'seuclidean',S</a:t>
                      </a:r>
                      <a:r>
                        <a:rPr lang="en-US" sz="1600" dirty="0">
                          <a:solidFill>
                            <a:srgbClr val="404040"/>
                          </a:solidFill>
                          <a:latin typeface="Courier New"/>
                          <a:ea typeface="Times New Roman"/>
                          <a:cs typeface="Times New Roman"/>
                        </a:rPr>
                        <a:t>)</a:t>
                      </a:r>
                      <a:r>
                        <a:rPr lang="en-US" sz="1400" dirty="0">
                          <a:solidFill>
                            <a:srgbClr val="404040"/>
                          </a:solidFill>
                          <a:latin typeface="Times New Roman"/>
                          <a:ea typeface="Times New Roman"/>
                          <a:cs typeface="Times New Roman"/>
                        </a:rPr>
                        <a:t>.</a:t>
                      </a:r>
                      <a:endParaRPr lang="en-US" sz="1600" dirty="0">
                        <a:latin typeface="Calibri"/>
                        <a:ea typeface="Calibri"/>
                        <a:cs typeface="Times New Roman"/>
                      </a:endParaRPr>
                    </a:p>
                  </a:txBody>
                  <a:tcPr marL="23817" marR="23817" marT="28581" marB="2858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74872">
                <a:tc>
                  <a:txBody>
                    <a:bodyPr/>
                    <a:lstStyle/>
                    <a:p>
                      <a:pPr marL="0" marR="0">
                        <a:lnSpc>
                          <a:spcPts val="1275"/>
                        </a:lnSpc>
                        <a:spcBef>
                          <a:spcPts val="0"/>
                        </a:spcBef>
                        <a:spcAft>
                          <a:spcPts val="0"/>
                        </a:spcAft>
                      </a:pPr>
                      <a:r>
                        <a:rPr lang="en-US" sz="1600">
                          <a:solidFill>
                            <a:srgbClr val="404040"/>
                          </a:solidFill>
                          <a:latin typeface="Courier New"/>
                          <a:ea typeface="Times New Roman"/>
                          <a:cs typeface="Times New Roman"/>
                        </a:rPr>
                        <a:t>'cityblock'</a:t>
                      </a:r>
                      <a:endParaRPr lang="en-US" sz="1600">
                        <a:latin typeface="Calibri"/>
                        <a:ea typeface="Calibri"/>
                        <a:cs typeface="Times New Roman"/>
                      </a:endParaRPr>
                    </a:p>
                  </a:txBody>
                  <a:tcPr marL="23817" marR="23817" marT="28581" marB="28581">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fontAlgn="base">
                        <a:lnSpc>
                          <a:spcPts val="1275"/>
                        </a:lnSpc>
                        <a:spcBef>
                          <a:spcPts val="0"/>
                        </a:spcBef>
                        <a:spcAft>
                          <a:spcPts val="0"/>
                        </a:spcAft>
                      </a:pPr>
                      <a:r>
                        <a:rPr lang="en-US" sz="1400">
                          <a:solidFill>
                            <a:srgbClr val="404040"/>
                          </a:solidFill>
                          <a:latin typeface="Times New Roman"/>
                          <a:ea typeface="Times New Roman"/>
                          <a:cs typeface="Times New Roman"/>
                        </a:rPr>
                        <a:t>City block metric.</a:t>
                      </a:r>
                      <a:endParaRPr lang="en-US" sz="1600">
                        <a:latin typeface="Calibri"/>
                        <a:ea typeface="Calibri"/>
                        <a:cs typeface="Times New Roman"/>
                      </a:endParaRPr>
                    </a:p>
                  </a:txBody>
                  <a:tcPr marL="23817" marR="23817" marT="28581" marB="2858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04822">
                <a:tc>
                  <a:txBody>
                    <a:bodyPr/>
                    <a:lstStyle/>
                    <a:p>
                      <a:pPr marL="0" marR="0">
                        <a:lnSpc>
                          <a:spcPts val="1275"/>
                        </a:lnSpc>
                        <a:spcBef>
                          <a:spcPts val="0"/>
                        </a:spcBef>
                        <a:spcAft>
                          <a:spcPts val="0"/>
                        </a:spcAft>
                      </a:pPr>
                      <a:r>
                        <a:rPr lang="en-US" sz="1600">
                          <a:solidFill>
                            <a:srgbClr val="404040"/>
                          </a:solidFill>
                          <a:latin typeface="Courier New"/>
                          <a:ea typeface="Times New Roman"/>
                          <a:cs typeface="Times New Roman"/>
                        </a:rPr>
                        <a:t>'minkowski'</a:t>
                      </a:r>
                      <a:endParaRPr lang="en-US" sz="1600">
                        <a:latin typeface="Calibri"/>
                        <a:ea typeface="Calibri"/>
                        <a:cs typeface="Times New Roman"/>
                      </a:endParaRPr>
                    </a:p>
                  </a:txBody>
                  <a:tcPr marL="23817" marR="23817" marT="28581" marB="28581">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fontAlgn="base">
                        <a:lnSpc>
                          <a:spcPts val="1275"/>
                        </a:lnSpc>
                        <a:spcBef>
                          <a:spcPts val="0"/>
                        </a:spcBef>
                        <a:spcAft>
                          <a:spcPts val="0"/>
                        </a:spcAft>
                      </a:pPr>
                      <a:r>
                        <a:rPr lang="en-US" sz="1400">
                          <a:solidFill>
                            <a:srgbClr val="404040"/>
                          </a:solidFill>
                          <a:latin typeface="Times New Roman"/>
                          <a:ea typeface="Times New Roman"/>
                          <a:cs typeface="Times New Roman"/>
                        </a:rPr>
                        <a:t>Minkowski distance. The default exponent is 2. To specify a different exponent, use </a:t>
                      </a:r>
                      <a:r>
                        <a:rPr lang="en-US" sz="1600">
                          <a:solidFill>
                            <a:srgbClr val="404040"/>
                          </a:solidFill>
                          <a:latin typeface="Courier New"/>
                          <a:ea typeface="Times New Roman"/>
                          <a:cs typeface="Times New Roman"/>
                        </a:rPr>
                        <a:t>D = pdist(X,'minkowski',P)</a:t>
                      </a:r>
                      <a:r>
                        <a:rPr lang="en-US" sz="1400">
                          <a:solidFill>
                            <a:srgbClr val="404040"/>
                          </a:solidFill>
                          <a:latin typeface="Times New Roman"/>
                          <a:ea typeface="Times New Roman"/>
                          <a:cs typeface="Times New Roman"/>
                        </a:rPr>
                        <a:t>, where </a:t>
                      </a:r>
                      <a:r>
                        <a:rPr lang="en-US" sz="1600">
                          <a:solidFill>
                            <a:srgbClr val="404040"/>
                          </a:solidFill>
                          <a:latin typeface="Courier New"/>
                          <a:ea typeface="Times New Roman"/>
                          <a:cs typeface="Times New Roman"/>
                        </a:rPr>
                        <a:t>P</a:t>
                      </a:r>
                      <a:r>
                        <a:rPr lang="en-US" sz="1400">
                          <a:solidFill>
                            <a:srgbClr val="404040"/>
                          </a:solidFill>
                          <a:latin typeface="Times New Roman"/>
                          <a:ea typeface="Times New Roman"/>
                          <a:cs typeface="Times New Roman"/>
                        </a:rPr>
                        <a:t> is a scalar positive value of the exponent.</a:t>
                      </a:r>
                      <a:endParaRPr lang="en-US" sz="1600">
                        <a:latin typeface="Calibri"/>
                        <a:ea typeface="Calibri"/>
                        <a:cs typeface="Times New Roman"/>
                      </a:endParaRPr>
                    </a:p>
                  </a:txBody>
                  <a:tcPr marL="23817" marR="23817" marT="28581" marB="2858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74872">
                <a:tc>
                  <a:txBody>
                    <a:bodyPr/>
                    <a:lstStyle/>
                    <a:p>
                      <a:pPr marL="0" marR="0">
                        <a:lnSpc>
                          <a:spcPts val="1275"/>
                        </a:lnSpc>
                        <a:spcBef>
                          <a:spcPts val="0"/>
                        </a:spcBef>
                        <a:spcAft>
                          <a:spcPts val="0"/>
                        </a:spcAft>
                      </a:pPr>
                      <a:r>
                        <a:rPr lang="en-US" sz="1600">
                          <a:solidFill>
                            <a:srgbClr val="404040"/>
                          </a:solidFill>
                          <a:latin typeface="Courier New"/>
                          <a:ea typeface="Times New Roman"/>
                          <a:cs typeface="Times New Roman"/>
                        </a:rPr>
                        <a:t>'chebychev'</a:t>
                      </a:r>
                      <a:endParaRPr lang="en-US" sz="1600">
                        <a:latin typeface="Calibri"/>
                        <a:ea typeface="Calibri"/>
                        <a:cs typeface="Times New Roman"/>
                      </a:endParaRPr>
                    </a:p>
                  </a:txBody>
                  <a:tcPr marL="23817" marR="23817" marT="28581" marB="28581">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fontAlgn="base">
                        <a:lnSpc>
                          <a:spcPts val="1275"/>
                        </a:lnSpc>
                        <a:spcBef>
                          <a:spcPts val="0"/>
                        </a:spcBef>
                        <a:spcAft>
                          <a:spcPts val="0"/>
                        </a:spcAft>
                      </a:pPr>
                      <a:r>
                        <a:rPr lang="en-US" sz="1400" dirty="0">
                          <a:solidFill>
                            <a:srgbClr val="404040"/>
                          </a:solidFill>
                          <a:latin typeface="Times New Roman"/>
                          <a:ea typeface="Times New Roman"/>
                          <a:cs typeface="Times New Roman"/>
                        </a:rPr>
                        <a:t>Chebychev distance (maximum coordinate difference).</a:t>
                      </a:r>
                      <a:endParaRPr lang="en-US" sz="1600" dirty="0">
                        <a:latin typeface="Calibri"/>
                        <a:ea typeface="Calibri"/>
                        <a:cs typeface="Times New Roman"/>
                      </a:endParaRPr>
                    </a:p>
                  </a:txBody>
                  <a:tcPr marL="23817" marR="23817" marT="28581" marB="2858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9784">
                <a:tc>
                  <a:txBody>
                    <a:bodyPr/>
                    <a:lstStyle/>
                    <a:p>
                      <a:pPr marL="0" marR="0">
                        <a:lnSpc>
                          <a:spcPts val="1275"/>
                        </a:lnSpc>
                        <a:spcBef>
                          <a:spcPts val="0"/>
                        </a:spcBef>
                        <a:spcAft>
                          <a:spcPts val="0"/>
                        </a:spcAft>
                      </a:pPr>
                      <a:r>
                        <a:rPr lang="en-US" sz="1600">
                          <a:solidFill>
                            <a:srgbClr val="404040"/>
                          </a:solidFill>
                          <a:latin typeface="Courier New"/>
                          <a:ea typeface="Times New Roman"/>
                          <a:cs typeface="Times New Roman"/>
                        </a:rPr>
                        <a:t>'mahalanobis'</a:t>
                      </a:r>
                      <a:endParaRPr lang="en-US" sz="1600">
                        <a:latin typeface="Calibri"/>
                        <a:ea typeface="Calibri"/>
                        <a:cs typeface="Times New Roman"/>
                      </a:endParaRPr>
                    </a:p>
                  </a:txBody>
                  <a:tcPr marL="23817" marR="23817" marT="28581" marB="28581">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fontAlgn="base">
                        <a:lnSpc>
                          <a:spcPts val="1275"/>
                        </a:lnSpc>
                        <a:spcBef>
                          <a:spcPts val="0"/>
                        </a:spcBef>
                        <a:spcAft>
                          <a:spcPts val="0"/>
                        </a:spcAft>
                      </a:pPr>
                      <a:r>
                        <a:rPr lang="en-US" sz="1400">
                          <a:solidFill>
                            <a:srgbClr val="404040"/>
                          </a:solidFill>
                          <a:latin typeface="Times New Roman"/>
                          <a:ea typeface="Times New Roman"/>
                          <a:cs typeface="Times New Roman"/>
                        </a:rPr>
                        <a:t>Mahalanobis distance, using the sample covariance of </a:t>
                      </a:r>
                      <a:r>
                        <a:rPr lang="en-US" sz="1600">
                          <a:solidFill>
                            <a:srgbClr val="404040"/>
                          </a:solidFill>
                          <a:latin typeface="Courier New"/>
                          <a:ea typeface="Times New Roman"/>
                          <a:cs typeface="Times New Roman"/>
                        </a:rPr>
                        <a:t>X</a:t>
                      </a:r>
                      <a:r>
                        <a:rPr lang="en-US" sz="1400">
                          <a:solidFill>
                            <a:srgbClr val="404040"/>
                          </a:solidFill>
                          <a:latin typeface="Times New Roman"/>
                          <a:ea typeface="Times New Roman"/>
                          <a:cs typeface="Times New Roman"/>
                        </a:rPr>
                        <a:t> as computed by</a:t>
                      </a:r>
                      <a:r>
                        <a:rPr lang="en-US" sz="1600" u="none" strike="noStrike">
                          <a:solidFill>
                            <a:srgbClr val="005FCE"/>
                          </a:solidFill>
                          <a:latin typeface="Courier New"/>
                          <a:ea typeface="Times New Roman"/>
                          <a:cs typeface="Times New Roman"/>
                          <a:hlinkClick r:id="rId3"/>
                        </a:rPr>
                        <a:t>nancov</a:t>
                      </a:r>
                      <a:r>
                        <a:rPr lang="en-US" sz="1400">
                          <a:solidFill>
                            <a:srgbClr val="404040"/>
                          </a:solidFill>
                          <a:latin typeface="Times New Roman"/>
                          <a:ea typeface="Times New Roman"/>
                          <a:cs typeface="Times New Roman"/>
                        </a:rPr>
                        <a:t>. To compute the distance with a different covariance, use </a:t>
                      </a:r>
                      <a:r>
                        <a:rPr lang="en-US" sz="1600">
                          <a:solidFill>
                            <a:srgbClr val="404040"/>
                          </a:solidFill>
                          <a:latin typeface="Courier New"/>
                          <a:ea typeface="Times New Roman"/>
                          <a:cs typeface="Times New Roman"/>
                        </a:rPr>
                        <a:t>D = pdist(X,'mahalanobis',C)</a:t>
                      </a:r>
                      <a:r>
                        <a:rPr lang="en-US" sz="1400">
                          <a:solidFill>
                            <a:srgbClr val="404040"/>
                          </a:solidFill>
                          <a:latin typeface="Times New Roman"/>
                          <a:ea typeface="Times New Roman"/>
                          <a:cs typeface="Times New Roman"/>
                        </a:rPr>
                        <a:t>, where the matrix </a:t>
                      </a:r>
                      <a:r>
                        <a:rPr lang="en-US" sz="1600">
                          <a:solidFill>
                            <a:srgbClr val="404040"/>
                          </a:solidFill>
                          <a:latin typeface="Courier New"/>
                          <a:ea typeface="Times New Roman"/>
                          <a:cs typeface="Times New Roman"/>
                        </a:rPr>
                        <a:t>C</a:t>
                      </a:r>
                      <a:r>
                        <a:rPr lang="en-US" sz="1400">
                          <a:solidFill>
                            <a:srgbClr val="404040"/>
                          </a:solidFill>
                          <a:latin typeface="Times New Roman"/>
                          <a:ea typeface="Times New Roman"/>
                          <a:cs typeface="Times New Roman"/>
                        </a:rPr>
                        <a:t> is symmetric and positive definite.</a:t>
                      </a:r>
                      <a:endParaRPr lang="en-US" sz="1600">
                        <a:latin typeface="Calibri"/>
                        <a:ea typeface="Calibri"/>
                        <a:cs typeface="Times New Roman"/>
                      </a:endParaRPr>
                    </a:p>
                  </a:txBody>
                  <a:tcPr marL="23817" marR="23817" marT="28581" marB="2858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74898">
                <a:tc>
                  <a:txBody>
                    <a:bodyPr/>
                    <a:lstStyle/>
                    <a:p>
                      <a:pPr marL="0" marR="0">
                        <a:lnSpc>
                          <a:spcPts val="1275"/>
                        </a:lnSpc>
                        <a:spcBef>
                          <a:spcPts val="0"/>
                        </a:spcBef>
                        <a:spcAft>
                          <a:spcPts val="0"/>
                        </a:spcAft>
                      </a:pPr>
                      <a:r>
                        <a:rPr lang="en-US" sz="1600">
                          <a:solidFill>
                            <a:srgbClr val="404040"/>
                          </a:solidFill>
                          <a:latin typeface="Courier New"/>
                          <a:ea typeface="Times New Roman"/>
                          <a:cs typeface="Times New Roman"/>
                        </a:rPr>
                        <a:t>'cosine'</a:t>
                      </a:r>
                      <a:endParaRPr lang="en-US" sz="1600">
                        <a:latin typeface="Calibri"/>
                        <a:ea typeface="Calibri"/>
                        <a:cs typeface="Times New Roman"/>
                      </a:endParaRPr>
                    </a:p>
                  </a:txBody>
                  <a:tcPr marL="23817" marR="23817" marT="28581" marB="28581">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fontAlgn="base">
                        <a:lnSpc>
                          <a:spcPts val="1275"/>
                        </a:lnSpc>
                        <a:spcBef>
                          <a:spcPts val="0"/>
                        </a:spcBef>
                        <a:spcAft>
                          <a:spcPts val="0"/>
                        </a:spcAft>
                      </a:pPr>
                      <a:r>
                        <a:rPr lang="en-US" sz="1400">
                          <a:solidFill>
                            <a:srgbClr val="404040"/>
                          </a:solidFill>
                          <a:latin typeface="Times New Roman"/>
                          <a:ea typeface="Times New Roman"/>
                          <a:cs typeface="Times New Roman"/>
                        </a:rPr>
                        <a:t>One minus the cosine of the included angle between points (treated as vectors).</a:t>
                      </a:r>
                      <a:endParaRPr lang="en-US" sz="1600">
                        <a:latin typeface="Calibri"/>
                        <a:ea typeface="Calibri"/>
                        <a:cs typeface="Times New Roman"/>
                      </a:endParaRPr>
                    </a:p>
                  </a:txBody>
                  <a:tcPr marL="23817" marR="23817" marT="28581" marB="2858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74898">
                <a:tc>
                  <a:txBody>
                    <a:bodyPr/>
                    <a:lstStyle/>
                    <a:p>
                      <a:pPr marL="0" marR="0">
                        <a:lnSpc>
                          <a:spcPts val="1275"/>
                        </a:lnSpc>
                        <a:spcBef>
                          <a:spcPts val="0"/>
                        </a:spcBef>
                        <a:spcAft>
                          <a:spcPts val="0"/>
                        </a:spcAft>
                      </a:pPr>
                      <a:r>
                        <a:rPr lang="en-US" sz="1600">
                          <a:solidFill>
                            <a:srgbClr val="404040"/>
                          </a:solidFill>
                          <a:latin typeface="Courier New"/>
                          <a:ea typeface="Times New Roman"/>
                          <a:cs typeface="Times New Roman"/>
                        </a:rPr>
                        <a:t>'correlation'</a:t>
                      </a:r>
                      <a:endParaRPr lang="en-US" sz="1600">
                        <a:latin typeface="Calibri"/>
                        <a:ea typeface="Calibri"/>
                        <a:cs typeface="Times New Roman"/>
                      </a:endParaRPr>
                    </a:p>
                  </a:txBody>
                  <a:tcPr marL="23817" marR="23817" marT="28581" marB="28581">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fontAlgn="base">
                        <a:lnSpc>
                          <a:spcPts val="1275"/>
                        </a:lnSpc>
                        <a:spcBef>
                          <a:spcPts val="0"/>
                        </a:spcBef>
                        <a:spcAft>
                          <a:spcPts val="0"/>
                        </a:spcAft>
                      </a:pPr>
                      <a:r>
                        <a:rPr lang="en-US" sz="1400">
                          <a:solidFill>
                            <a:srgbClr val="404040"/>
                          </a:solidFill>
                          <a:latin typeface="Times New Roman"/>
                          <a:ea typeface="Times New Roman"/>
                          <a:cs typeface="Times New Roman"/>
                        </a:rPr>
                        <a:t>One minus the sample correlation between points (treated as sequences of values).</a:t>
                      </a:r>
                      <a:endParaRPr lang="en-US" sz="1600">
                        <a:latin typeface="Calibri"/>
                        <a:ea typeface="Calibri"/>
                        <a:cs typeface="Times New Roman"/>
                      </a:endParaRPr>
                    </a:p>
                  </a:txBody>
                  <a:tcPr marL="23817" marR="23817" marT="28581" marB="2858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174898">
                <a:tc>
                  <a:txBody>
                    <a:bodyPr/>
                    <a:lstStyle/>
                    <a:p>
                      <a:pPr marL="0" marR="0">
                        <a:lnSpc>
                          <a:spcPts val="1275"/>
                        </a:lnSpc>
                        <a:spcBef>
                          <a:spcPts val="0"/>
                        </a:spcBef>
                        <a:spcAft>
                          <a:spcPts val="0"/>
                        </a:spcAft>
                      </a:pPr>
                      <a:r>
                        <a:rPr lang="en-US" sz="1600">
                          <a:solidFill>
                            <a:srgbClr val="404040"/>
                          </a:solidFill>
                          <a:latin typeface="Courier New"/>
                          <a:ea typeface="Times New Roman"/>
                          <a:cs typeface="Times New Roman"/>
                        </a:rPr>
                        <a:t>'spearman'</a:t>
                      </a:r>
                      <a:endParaRPr lang="en-US" sz="1600">
                        <a:latin typeface="Calibri"/>
                        <a:ea typeface="Calibri"/>
                        <a:cs typeface="Times New Roman"/>
                      </a:endParaRPr>
                    </a:p>
                  </a:txBody>
                  <a:tcPr marL="23817" marR="23817" marT="28581" marB="28581">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fontAlgn="base">
                        <a:lnSpc>
                          <a:spcPts val="1275"/>
                        </a:lnSpc>
                        <a:spcBef>
                          <a:spcPts val="0"/>
                        </a:spcBef>
                        <a:spcAft>
                          <a:spcPts val="0"/>
                        </a:spcAft>
                      </a:pPr>
                      <a:r>
                        <a:rPr lang="en-US" sz="1400">
                          <a:solidFill>
                            <a:srgbClr val="404040"/>
                          </a:solidFill>
                          <a:latin typeface="Times New Roman"/>
                          <a:ea typeface="Times New Roman"/>
                          <a:cs typeface="Times New Roman"/>
                        </a:rPr>
                        <a:t>One minus the sample Spearman's rank correlation between observations (treated as sequences of values).</a:t>
                      </a:r>
                      <a:endParaRPr lang="en-US" sz="1600">
                        <a:latin typeface="Calibri"/>
                        <a:ea typeface="Calibri"/>
                        <a:cs typeface="Times New Roman"/>
                      </a:endParaRPr>
                    </a:p>
                  </a:txBody>
                  <a:tcPr marL="23817" marR="23817" marT="28581" marB="2858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174898">
                <a:tc>
                  <a:txBody>
                    <a:bodyPr/>
                    <a:lstStyle/>
                    <a:p>
                      <a:pPr marL="0" marR="0">
                        <a:lnSpc>
                          <a:spcPts val="1275"/>
                        </a:lnSpc>
                        <a:spcBef>
                          <a:spcPts val="0"/>
                        </a:spcBef>
                        <a:spcAft>
                          <a:spcPts val="0"/>
                        </a:spcAft>
                      </a:pPr>
                      <a:r>
                        <a:rPr lang="en-US" sz="1600">
                          <a:solidFill>
                            <a:srgbClr val="404040"/>
                          </a:solidFill>
                          <a:latin typeface="Courier New"/>
                          <a:ea typeface="Times New Roman"/>
                          <a:cs typeface="Times New Roman"/>
                        </a:rPr>
                        <a:t>'hamming'</a:t>
                      </a:r>
                      <a:endParaRPr lang="en-US" sz="1600">
                        <a:latin typeface="Calibri"/>
                        <a:ea typeface="Calibri"/>
                        <a:cs typeface="Times New Roman"/>
                      </a:endParaRPr>
                    </a:p>
                  </a:txBody>
                  <a:tcPr marL="23817" marR="23817" marT="28581" marB="28581">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fontAlgn="base">
                        <a:lnSpc>
                          <a:spcPts val="1275"/>
                        </a:lnSpc>
                        <a:spcBef>
                          <a:spcPts val="0"/>
                        </a:spcBef>
                        <a:spcAft>
                          <a:spcPts val="0"/>
                        </a:spcAft>
                      </a:pPr>
                      <a:r>
                        <a:rPr lang="en-US" sz="1400">
                          <a:solidFill>
                            <a:srgbClr val="404040"/>
                          </a:solidFill>
                          <a:latin typeface="Times New Roman"/>
                          <a:ea typeface="Times New Roman"/>
                          <a:cs typeface="Times New Roman"/>
                        </a:rPr>
                        <a:t>Hamming distance, which is the percentage of coordinates that differ.</a:t>
                      </a:r>
                      <a:endParaRPr lang="en-US" sz="1600">
                        <a:latin typeface="Calibri"/>
                        <a:ea typeface="Calibri"/>
                        <a:cs typeface="Times New Roman"/>
                      </a:endParaRPr>
                    </a:p>
                  </a:txBody>
                  <a:tcPr marL="23817" marR="23817" marT="28581" marB="2858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174898">
                <a:tc>
                  <a:txBody>
                    <a:bodyPr/>
                    <a:lstStyle/>
                    <a:p>
                      <a:pPr marL="0" marR="0">
                        <a:lnSpc>
                          <a:spcPts val="1275"/>
                        </a:lnSpc>
                        <a:spcBef>
                          <a:spcPts val="0"/>
                        </a:spcBef>
                        <a:spcAft>
                          <a:spcPts val="0"/>
                        </a:spcAft>
                      </a:pPr>
                      <a:r>
                        <a:rPr lang="en-US" sz="1600">
                          <a:solidFill>
                            <a:srgbClr val="404040"/>
                          </a:solidFill>
                          <a:latin typeface="Courier New"/>
                          <a:ea typeface="Times New Roman"/>
                          <a:cs typeface="Times New Roman"/>
                        </a:rPr>
                        <a:t>'jaccard'</a:t>
                      </a:r>
                      <a:endParaRPr lang="en-US" sz="1600">
                        <a:latin typeface="Calibri"/>
                        <a:ea typeface="Calibri"/>
                        <a:cs typeface="Times New Roman"/>
                      </a:endParaRPr>
                    </a:p>
                  </a:txBody>
                  <a:tcPr marL="23817" marR="23817" marT="28581" marB="28581">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fontAlgn="base">
                        <a:lnSpc>
                          <a:spcPts val="1275"/>
                        </a:lnSpc>
                        <a:spcBef>
                          <a:spcPts val="0"/>
                        </a:spcBef>
                        <a:spcAft>
                          <a:spcPts val="0"/>
                        </a:spcAft>
                      </a:pPr>
                      <a:r>
                        <a:rPr lang="en-US" sz="1400">
                          <a:solidFill>
                            <a:srgbClr val="404040"/>
                          </a:solidFill>
                          <a:latin typeface="Times New Roman"/>
                          <a:ea typeface="Times New Roman"/>
                          <a:cs typeface="Times New Roman"/>
                        </a:rPr>
                        <a:t>One minus the Jaccard coefficient, which is the percentage of nonzero coordinates that differ.</a:t>
                      </a:r>
                      <a:endParaRPr lang="en-US" sz="1600">
                        <a:latin typeface="Calibri"/>
                        <a:ea typeface="Calibri"/>
                        <a:cs typeface="Times New Roman"/>
                      </a:endParaRPr>
                    </a:p>
                  </a:txBody>
                  <a:tcPr marL="23817" marR="23817" marT="28581" marB="2858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1066970">
                <a:tc>
                  <a:txBody>
                    <a:bodyPr/>
                    <a:lstStyle/>
                    <a:p>
                      <a:pPr marL="0" marR="0">
                        <a:lnSpc>
                          <a:spcPts val="1275"/>
                        </a:lnSpc>
                        <a:spcBef>
                          <a:spcPts val="0"/>
                        </a:spcBef>
                        <a:spcAft>
                          <a:spcPts val="0"/>
                        </a:spcAft>
                      </a:pPr>
                      <a:r>
                        <a:rPr lang="en-US" sz="1400">
                          <a:solidFill>
                            <a:srgbClr val="404040"/>
                          </a:solidFill>
                          <a:latin typeface="Times New Roman"/>
                          <a:ea typeface="Times New Roman"/>
                          <a:cs typeface="Times New Roman"/>
                        </a:rPr>
                        <a:t>custom distance function</a:t>
                      </a:r>
                      <a:endParaRPr lang="en-US" sz="1600">
                        <a:latin typeface="Calibri"/>
                        <a:ea typeface="Calibri"/>
                        <a:cs typeface="Times New Roman"/>
                      </a:endParaRPr>
                    </a:p>
                  </a:txBody>
                  <a:tcPr marL="23817" marR="23817" marT="28581" marB="28581">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fontAlgn="base">
                        <a:lnSpc>
                          <a:spcPts val="1275"/>
                        </a:lnSpc>
                        <a:spcBef>
                          <a:spcPts val="0"/>
                        </a:spcBef>
                        <a:spcAft>
                          <a:spcPts val="0"/>
                        </a:spcAft>
                      </a:pPr>
                      <a:r>
                        <a:rPr lang="en-US" sz="1400" dirty="0">
                          <a:solidFill>
                            <a:srgbClr val="404040"/>
                          </a:solidFill>
                          <a:latin typeface="Times New Roman"/>
                          <a:ea typeface="Times New Roman"/>
                          <a:cs typeface="Times New Roman"/>
                        </a:rPr>
                        <a:t>A distance function specified using @: </a:t>
                      </a:r>
                      <a:br>
                        <a:rPr lang="en-US" sz="1400" dirty="0">
                          <a:solidFill>
                            <a:srgbClr val="404040"/>
                          </a:solidFill>
                          <a:latin typeface="Times New Roman"/>
                          <a:ea typeface="Times New Roman"/>
                          <a:cs typeface="Times New Roman"/>
                        </a:rPr>
                      </a:br>
                      <a:r>
                        <a:rPr lang="en-US" sz="1600" dirty="0">
                          <a:solidFill>
                            <a:srgbClr val="404040"/>
                          </a:solidFill>
                          <a:latin typeface="Courier New"/>
                          <a:ea typeface="Times New Roman"/>
                          <a:cs typeface="Times New Roman"/>
                        </a:rPr>
                        <a:t>D = </a:t>
                      </a:r>
                      <a:r>
                        <a:rPr lang="en-US" sz="1600" dirty="0" err="1">
                          <a:solidFill>
                            <a:srgbClr val="404040"/>
                          </a:solidFill>
                          <a:latin typeface="Courier New"/>
                          <a:ea typeface="Times New Roman"/>
                          <a:cs typeface="Times New Roman"/>
                        </a:rPr>
                        <a:t>pdist</a:t>
                      </a:r>
                      <a:r>
                        <a:rPr lang="en-US" sz="1600" dirty="0">
                          <a:solidFill>
                            <a:srgbClr val="404040"/>
                          </a:solidFill>
                          <a:latin typeface="Courier New"/>
                          <a:ea typeface="Times New Roman"/>
                          <a:cs typeface="Times New Roman"/>
                        </a:rPr>
                        <a:t>(</a:t>
                      </a:r>
                      <a:r>
                        <a:rPr lang="en-US" sz="1600" dirty="0" err="1">
                          <a:solidFill>
                            <a:srgbClr val="404040"/>
                          </a:solidFill>
                          <a:latin typeface="Courier New"/>
                          <a:ea typeface="Times New Roman"/>
                          <a:cs typeface="Times New Roman"/>
                        </a:rPr>
                        <a:t>X,@distfun</a:t>
                      </a:r>
                      <a:r>
                        <a:rPr lang="en-US" sz="1600" dirty="0">
                          <a:solidFill>
                            <a:srgbClr val="404040"/>
                          </a:solidFill>
                          <a:latin typeface="Courier New"/>
                          <a:ea typeface="Times New Roman"/>
                          <a:cs typeface="Times New Roman"/>
                        </a:rPr>
                        <a:t>)</a:t>
                      </a:r>
                      <a:endParaRPr lang="en-US" sz="1600" dirty="0">
                        <a:latin typeface="Calibri"/>
                        <a:ea typeface="Calibri"/>
                        <a:cs typeface="Times New Roman"/>
                      </a:endParaRPr>
                    </a:p>
                    <a:p>
                      <a:pPr marL="0" marR="0" fontAlgn="base">
                        <a:lnSpc>
                          <a:spcPts val="1275"/>
                        </a:lnSpc>
                        <a:spcBef>
                          <a:spcPts val="750"/>
                        </a:spcBef>
                        <a:spcAft>
                          <a:spcPts val="0"/>
                        </a:spcAft>
                      </a:pPr>
                      <a:r>
                        <a:rPr lang="en-US" sz="1400" dirty="0">
                          <a:solidFill>
                            <a:srgbClr val="404040"/>
                          </a:solidFill>
                          <a:latin typeface="Times New Roman"/>
                          <a:ea typeface="Times New Roman"/>
                          <a:cs typeface="Times New Roman"/>
                        </a:rPr>
                        <a:t>A distance function must be of form</a:t>
                      </a:r>
                      <a:endParaRPr lang="en-US" sz="1600" dirty="0">
                        <a:latin typeface="Calibri"/>
                        <a:ea typeface="Calibri"/>
                        <a:cs typeface="Times New Roman"/>
                      </a:endParaRPr>
                    </a:p>
                    <a:p>
                      <a:pPr marL="304800" marR="0" fontAlgn="base">
                        <a:lnSpc>
                          <a:spcPct val="115000"/>
                        </a:lnSpc>
                        <a:spcBef>
                          <a:spcPts val="75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404040"/>
                          </a:solidFill>
                          <a:latin typeface="Courier New"/>
                          <a:ea typeface="Times New Roman"/>
                          <a:cs typeface="Times New Roman"/>
                        </a:rPr>
                        <a:t>d2 = </a:t>
                      </a:r>
                      <a:r>
                        <a:rPr lang="en-US" sz="1600" dirty="0" err="1">
                          <a:solidFill>
                            <a:srgbClr val="404040"/>
                          </a:solidFill>
                          <a:latin typeface="Courier New"/>
                          <a:ea typeface="Times New Roman"/>
                          <a:cs typeface="Times New Roman"/>
                        </a:rPr>
                        <a:t>distfun</a:t>
                      </a:r>
                      <a:r>
                        <a:rPr lang="en-US" sz="1600" dirty="0">
                          <a:solidFill>
                            <a:srgbClr val="404040"/>
                          </a:solidFill>
                          <a:latin typeface="Courier New"/>
                          <a:ea typeface="Times New Roman"/>
                          <a:cs typeface="Times New Roman"/>
                        </a:rPr>
                        <a:t>(XI,XJ)</a:t>
                      </a:r>
                      <a:endParaRPr lang="en-US" sz="1600" dirty="0">
                        <a:latin typeface="Calibri"/>
                        <a:ea typeface="Calibri"/>
                        <a:cs typeface="Times New Roman"/>
                      </a:endParaRPr>
                    </a:p>
                    <a:p>
                      <a:pPr marL="0" marR="0" fontAlgn="base">
                        <a:lnSpc>
                          <a:spcPts val="1275"/>
                        </a:lnSpc>
                        <a:spcBef>
                          <a:spcPts val="0"/>
                        </a:spcBef>
                        <a:spcAft>
                          <a:spcPts val="0"/>
                        </a:spcAft>
                      </a:pPr>
                      <a:r>
                        <a:rPr lang="en-US" sz="1400" dirty="0">
                          <a:solidFill>
                            <a:srgbClr val="404040"/>
                          </a:solidFill>
                          <a:latin typeface="Times New Roman"/>
                          <a:ea typeface="Times New Roman"/>
                          <a:cs typeface="Times New Roman"/>
                        </a:rPr>
                        <a:t>taking as arguments a 1-by-</a:t>
                      </a:r>
                      <a:r>
                        <a:rPr lang="en-US" sz="1400" i="1" dirty="0">
                          <a:solidFill>
                            <a:srgbClr val="404040"/>
                          </a:solidFill>
                          <a:latin typeface="Times New Roman"/>
                          <a:ea typeface="Times New Roman"/>
                          <a:cs typeface="Times New Roman"/>
                        </a:rPr>
                        <a:t>n</a:t>
                      </a:r>
                      <a:r>
                        <a:rPr lang="en-US" sz="1400" dirty="0">
                          <a:solidFill>
                            <a:srgbClr val="404040"/>
                          </a:solidFill>
                          <a:latin typeface="Times New Roman"/>
                          <a:ea typeface="Times New Roman"/>
                          <a:cs typeface="Times New Roman"/>
                        </a:rPr>
                        <a:t> vector </a:t>
                      </a:r>
                      <a:r>
                        <a:rPr lang="en-US" sz="1600" dirty="0">
                          <a:solidFill>
                            <a:srgbClr val="404040"/>
                          </a:solidFill>
                          <a:latin typeface="Courier New"/>
                          <a:ea typeface="Times New Roman"/>
                          <a:cs typeface="Times New Roman"/>
                        </a:rPr>
                        <a:t>XI</a:t>
                      </a:r>
                      <a:r>
                        <a:rPr lang="en-US" sz="1400" dirty="0">
                          <a:solidFill>
                            <a:srgbClr val="404040"/>
                          </a:solidFill>
                          <a:latin typeface="Times New Roman"/>
                          <a:ea typeface="Times New Roman"/>
                          <a:cs typeface="Times New Roman"/>
                        </a:rPr>
                        <a:t>, corresponding to a single row </a:t>
                      </a:r>
                      <a:r>
                        <a:rPr lang="en-US" sz="1400" dirty="0" err="1">
                          <a:solidFill>
                            <a:srgbClr val="404040"/>
                          </a:solidFill>
                          <a:latin typeface="Times New Roman"/>
                          <a:ea typeface="Times New Roman"/>
                          <a:cs typeface="Times New Roman"/>
                        </a:rPr>
                        <a:t>of</a:t>
                      </a:r>
                      <a:r>
                        <a:rPr lang="en-US" sz="1600" dirty="0" err="1">
                          <a:solidFill>
                            <a:srgbClr val="404040"/>
                          </a:solidFill>
                          <a:latin typeface="Courier New"/>
                          <a:ea typeface="Times New Roman"/>
                          <a:cs typeface="Times New Roman"/>
                        </a:rPr>
                        <a:t>X</a:t>
                      </a:r>
                      <a:r>
                        <a:rPr lang="en-US" sz="1400" dirty="0">
                          <a:solidFill>
                            <a:srgbClr val="404040"/>
                          </a:solidFill>
                          <a:latin typeface="Times New Roman"/>
                          <a:ea typeface="Times New Roman"/>
                          <a:cs typeface="Times New Roman"/>
                        </a:rPr>
                        <a:t>, and an </a:t>
                      </a:r>
                      <a:r>
                        <a:rPr lang="en-US" sz="1400" i="1" dirty="0">
                          <a:solidFill>
                            <a:srgbClr val="404040"/>
                          </a:solidFill>
                          <a:latin typeface="Times New Roman"/>
                          <a:ea typeface="Times New Roman"/>
                          <a:cs typeface="Times New Roman"/>
                        </a:rPr>
                        <a:t>m</a:t>
                      </a:r>
                      <a:r>
                        <a:rPr lang="en-US" sz="1400" dirty="0">
                          <a:solidFill>
                            <a:srgbClr val="404040"/>
                          </a:solidFill>
                          <a:latin typeface="Times New Roman"/>
                          <a:ea typeface="Times New Roman"/>
                          <a:cs typeface="Times New Roman"/>
                        </a:rPr>
                        <a:t>2-by-</a:t>
                      </a:r>
                      <a:r>
                        <a:rPr lang="en-US" sz="1400" i="1" dirty="0">
                          <a:solidFill>
                            <a:srgbClr val="404040"/>
                          </a:solidFill>
                          <a:latin typeface="Times New Roman"/>
                          <a:ea typeface="Times New Roman"/>
                          <a:cs typeface="Times New Roman"/>
                        </a:rPr>
                        <a:t>n</a:t>
                      </a:r>
                      <a:r>
                        <a:rPr lang="en-US" sz="1400" dirty="0">
                          <a:solidFill>
                            <a:srgbClr val="404040"/>
                          </a:solidFill>
                          <a:latin typeface="Times New Roman"/>
                          <a:ea typeface="Times New Roman"/>
                          <a:cs typeface="Times New Roman"/>
                        </a:rPr>
                        <a:t> matrix </a:t>
                      </a:r>
                      <a:r>
                        <a:rPr lang="en-US" sz="1600" dirty="0">
                          <a:solidFill>
                            <a:srgbClr val="404040"/>
                          </a:solidFill>
                          <a:latin typeface="Courier New"/>
                          <a:ea typeface="Times New Roman"/>
                          <a:cs typeface="Times New Roman"/>
                        </a:rPr>
                        <a:t>XJ</a:t>
                      </a:r>
                      <a:r>
                        <a:rPr lang="en-US" sz="1400" dirty="0">
                          <a:solidFill>
                            <a:srgbClr val="404040"/>
                          </a:solidFill>
                          <a:latin typeface="Times New Roman"/>
                          <a:ea typeface="Times New Roman"/>
                          <a:cs typeface="Times New Roman"/>
                        </a:rPr>
                        <a:t>, corresponding to multiple rows of </a:t>
                      </a:r>
                      <a:r>
                        <a:rPr lang="en-US" sz="1600" dirty="0" err="1">
                          <a:solidFill>
                            <a:srgbClr val="404040"/>
                          </a:solidFill>
                          <a:latin typeface="Courier New"/>
                          <a:ea typeface="Times New Roman"/>
                          <a:cs typeface="Times New Roman"/>
                        </a:rPr>
                        <a:t>X</a:t>
                      </a:r>
                      <a:r>
                        <a:rPr lang="en-US" sz="1400" dirty="0" err="1">
                          <a:solidFill>
                            <a:srgbClr val="404040"/>
                          </a:solidFill>
                          <a:latin typeface="Times New Roman"/>
                          <a:ea typeface="Times New Roman"/>
                          <a:cs typeface="Times New Roman"/>
                        </a:rPr>
                        <a:t>.</a:t>
                      </a:r>
                      <a:r>
                        <a:rPr lang="en-US" sz="1600" dirty="0" err="1">
                          <a:solidFill>
                            <a:srgbClr val="404040"/>
                          </a:solidFill>
                          <a:latin typeface="Courier New"/>
                          <a:ea typeface="Times New Roman"/>
                          <a:cs typeface="Times New Roman"/>
                        </a:rPr>
                        <a:t>distfun</a:t>
                      </a:r>
                      <a:r>
                        <a:rPr lang="en-US" sz="1400" dirty="0">
                          <a:solidFill>
                            <a:srgbClr val="404040"/>
                          </a:solidFill>
                          <a:latin typeface="Times New Roman"/>
                          <a:ea typeface="Times New Roman"/>
                          <a:cs typeface="Times New Roman"/>
                        </a:rPr>
                        <a:t> must accept a matrix </a:t>
                      </a:r>
                      <a:r>
                        <a:rPr lang="en-US" sz="1600" dirty="0">
                          <a:solidFill>
                            <a:srgbClr val="404040"/>
                          </a:solidFill>
                          <a:latin typeface="Courier New"/>
                          <a:ea typeface="Times New Roman"/>
                          <a:cs typeface="Times New Roman"/>
                        </a:rPr>
                        <a:t>XJ</a:t>
                      </a:r>
                      <a:r>
                        <a:rPr lang="en-US" sz="1400" dirty="0">
                          <a:solidFill>
                            <a:srgbClr val="404040"/>
                          </a:solidFill>
                          <a:latin typeface="Times New Roman"/>
                          <a:ea typeface="Times New Roman"/>
                          <a:cs typeface="Times New Roman"/>
                        </a:rPr>
                        <a:t> with an arbitrary number of </a:t>
                      </a:r>
                      <a:r>
                        <a:rPr lang="en-US" sz="1400" dirty="0" err="1">
                          <a:solidFill>
                            <a:srgbClr val="404040"/>
                          </a:solidFill>
                          <a:latin typeface="Times New Roman"/>
                          <a:ea typeface="Times New Roman"/>
                          <a:cs typeface="Times New Roman"/>
                        </a:rPr>
                        <a:t>rows.</a:t>
                      </a:r>
                      <a:r>
                        <a:rPr lang="en-US" sz="1600" dirty="0" err="1">
                          <a:solidFill>
                            <a:srgbClr val="404040"/>
                          </a:solidFill>
                          <a:latin typeface="Courier New"/>
                          <a:ea typeface="Times New Roman"/>
                          <a:cs typeface="Times New Roman"/>
                        </a:rPr>
                        <a:t>distfun</a:t>
                      </a:r>
                      <a:r>
                        <a:rPr lang="en-US" sz="1400" dirty="0">
                          <a:solidFill>
                            <a:srgbClr val="404040"/>
                          </a:solidFill>
                          <a:latin typeface="Times New Roman"/>
                          <a:ea typeface="Times New Roman"/>
                          <a:cs typeface="Times New Roman"/>
                        </a:rPr>
                        <a:t> must return an </a:t>
                      </a:r>
                      <a:r>
                        <a:rPr lang="en-US" sz="1400" i="1" dirty="0">
                          <a:solidFill>
                            <a:srgbClr val="404040"/>
                          </a:solidFill>
                          <a:latin typeface="Times New Roman"/>
                          <a:ea typeface="Times New Roman"/>
                          <a:cs typeface="Times New Roman"/>
                        </a:rPr>
                        <a:t>m</a:t>
                      </a:r>
                      <a:r>
                        <a:rPr lang="en-US" sz="1400" dirty="0">
                          <a:solidFill>
                            <a:srgbClr val="404040"/>
                          </a:solidFill>
                          <a:latin typeface="Times New Roman"/>
                          <a:ea typeface="Times New Roman"/>
                          <a:cs typeface="Times New Roman"/>
                        </a:rPr>
                        <a:t>2-by-1 vector of distances </a:t>
                      </a:r>
                      <a:r>
                        <a:rPr lang="en-US" sz="1600" dirty="0">
                          <a:solidFill>
                            <a:srgbClr val="404040"/>
                          </a:solidFill>
                          <a:latin typeface="Courier New"/>
                          <a:ea typeface="Times New Roman"/>
                          <a:cs typeface="Times New Roman"/>
                        </a:rPr>
                        <a:t>d2</a:t>
                      </a:r>
                      <a:r>
                        <a:rPr lang="en-US" sz="1400" dirty="0">
                          <a:solidFill>
                            <a:srgbClr val="404040"/>
                          </a:solidFill>
                          <a:latin typeface="Times New Roman"/>
                          <a:ea typeface="Times New Roman"/>
                          <a:cs typeface="Times New Roman"/>
                        </a:rPr>
                        <a:t>, whose </a:t>
                      </a:r>
                      <a:r>
                        <a:rPr lang="en-US" sz="1400" i="1" dirty="0" err="1">
                          <a:solidFill>
                            <a:srgbClr val="404040"/>
                          </a:solidFill>
                          <a:latin typeface="Times New Roman"/>
                          <a:ea typeface="Times New Roman"/>
                          <a:cs typeface="Times New Roman"/>
                        </a:rPr>
                        <a:t>k</a:t>
                      </a:r>
                      <a:r>
                        <a:rPr lang="en-US" sz="1400" dirty="0" err="1">
                          <a:solidFill>
                            <a:srgbClr val="404040"/>
                          </a:solidFill>
                          <a:latin typeface="Times New Roman"/>
                          <a:ea typeface="Times New Roman"/>
                          <a:cs typeface="Times New Roman"/>
                        </a:rPr>
                        <a:t>th</a:t>
                      </a:r>
                      <a:r>
                        <a:rPr lang="en-US" sz="1400" dirty="0">
                          <a:solidFill>
                            <a:srgbClr val="404040"/>
                          </a:solidFill>
                          <a:latin typeface="Times New Roman"/>
                          <a:ea typeface="Times New Roman"/>
                          <a:cs typeface="Times New Roman"/>
                        </a:rPr>
                        <a:t> element is the distance between </a:t>
                      </a:r>
                      <a:r>
                        <a:rPr lang="en-US" sz="1600" dirty="0">
                          <a:solidFill>
                            <a:srgbClr val="404040"/>
                          </a:solidFill>
                          <a:latin typeface="Courier New"/>
                          <a:ea typeface="Times New Roman"/>
                          <a:cs typeface="Times New Roman"/>
                        </a:rPr>
                        <a:t>XI</a:t>
                      </a:r>
                      <a:r>
                        <a:rPr lang="en-US" sz="1400" dirty="0">
                          <a:solidFill>
                            <a:srgbClr val="404040"/>
                          </a:solidFill>
                          <a:latin typeface="Times New Roman"/>
                          <a:ea typeface="Times New Roman"/>
                          <a:cs typeface="Times New Roman"/>
                        </a:rPr>
                        <a:t> and </a:t>
                      </a:r>
                      <a:r>
                        <a:rPr lang="en-US" sz="1600" dirty="0">
                          <a:solidFill>
                            <a:srgbClr val="404040"/>
                          </a:solidFill>
                          <a:latin typeface="Courier New"/>
                          <a:ea typeface="Times New Roman"/>
                          <a:cs typeface="Times New Roman"/>
                        </a:rPr>
                        <a:t>XJ(k,:)</a:t>
                      </a:r>
                      <a:r>
                        <a:rPr lang="en-US" sz="1400" dirty="0">
                          <a:solidFill>
                            <a:srgbClr val="404040"/>
                          </a:solidFill>
                          <a:latin typeface="Times New Roman"/>
                          <a:ea typeface="Times New Roman"/>
                          <a:cs typeface="Times New Roman"/>
                        </a:rPr>
                        <a:t>.</a:t>
                      </a:r>
                      <a:endParaRPr lang="en-US" sz="1600" dirty="0">
                        <a:latin typeface="Calibri"/>
                        <a:ea typeface="Calibri"/>
                        <a:cs typeface="Times New Roman"/>
                      </a:endParaRPr>
                    </a:p>
                  </a:txBody>
                  <a:tcPr marL="23817" marR="23817" marT="28581" marB="28581">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pic>
        <p:nvPicPr>
          <p:cNvPr id="39983" name="Picture 6" descr=" \|a-b \|_2 = \sqrt{\sum_i (a_i-b_i)^2} "/>
          <p:cNvPicPr>
            <a:picLocks noChangeAspect="1" noChangeArrowheads="1"/>
          </p:cNvPicPr>
          <p:nvPr/>
        </p:nvPicPr>
        <p:blipFill>
          <a:blip r:embed="rId4"/>
          <a:srcRect/>
          <a:stretch>
            <a:fillRect/>
          </a:stretch>
        </p:blipFill>
        <p:spPr bwMode="auto">
          <a:xfrm>
            <a:off x="4495800" y="914400"/>
            <a:ext cx="2038350" cy="304800"/>
          </a:xfrm>
          <a:prstGeom prst="rect">
            <a:avLst/>
          </a:prstGeom>
          <a:noFill/>
          <a:ln w="9525">
            <a:noFill/>
            <a:miter lim="800000"/>
            <a:headEnd/>
            <a:tailEnd/>
          </a:ln>
        </p:spPr>
      </p:pic>
    </p:spTree>
    <p:extLst>
      <p:ext uri="{BB962C8B-B14F-4D97-AF65-F5344CB8AC3E}">
        <p14:creationId xmlns:p14="http://schemas.microsoft.com/office/powerpoint/2010/main" val="339080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p:txBody>
          <a:bodyPr/>
          <a:lstStyle/>
          <a:p>
            <a:pPr defTabSz="912813">
              <a:defRPr/>
            </a:pPr>
            <a:fld id="{70966633-F17F-4404-9C1B-E83C640721E9}" type="slidenum">
              <a:rPr lang="en-GB">
                <a:solidFill>
                  <a:prstClr val="black">
                    <a:tint val="75000"/>
                  </a:prstClr>
                </a:solidFill>
                <a:latin typeface="Arial" pitchFamily="34" charset="0"/>
                <a:cs typeface="Arial" pitchFamily="34" charset="0"/>
              </a:rPr>
              <a:pPr defTabSz="912813">
                <a:defRPr/>
              </a:pPr>
              <a:t>17</a:t>
            </a:fld>
            <a:endParaRPr lang="en-GB">
              <a:solidFill>
                <a:prstClr val="black">
                  <a:tint val="75000"/>
                </a:prstClr>
              </a:solidFill>
              <a:latin typeface="Arial" pitchFamily="34" charset="0"/>
              <a:cs typeface="Arial" pitchFamily="34" charset="0"/>
            </a:endParaRPr>
          </a:p>
        </p:txBody>
      </p:sp>
      <p:sp>
        <p:nvSpPr>
          <p:cNvPr id="44035" name="Rectangle 2"/>
          <p:cNvSpPr>
            <a:spLocks noGrp="1" noChangeArrowheads="1"/>
          </p:cNvSpPr>
          <p:nvPr>
            <p:ph type="title"/>
          </p:nvPr>
        </p:nvSpPr>
        <p:spPr>
          <a:xfrm>
            <a:off x="336550" y="0"/>
            <a:ext cx="8807450" cy="1143000"/>
          </a:xfrm>
        </p:spPr>
        <p:txBody>
          <a:bodyPr/>
          <a:lstStyle/>
          <a:p>
            <a:pPr eaLnBrk="1" hangingPunct="1"/>
            <a:r>
              <a:rPr lang="en-US"/>
              <a:t> Agglomerative Algorithm	</a:t>
            </a:r>
          </a:p>
        </p:txBody>
      </p:sp>
      <p:sp>
        <p:nvSpPr>
          <p:cNvPr id="44036" name="Rectangle 3"/>
          <p:cNvSpPr>
            <a:spLocks noGrp="1" noChangeArrowheads="1"/>
          </p:cNvSpPr>
          <p:nvPr>
            <p:ph type="body" idx="1"/>
          </p:nvPr>
        </p:nvSpPr>
        <p:spPr>
          <a:xfrm>
            <a:off x="401638" y="1217613"/>
            <a:ext cx="8601075" cy="5183187"/>
          </a:xfrm>
        </p:spPr>
        <p:txBody>
          <a:bodyPr/>
          <a:lstStyle/>
          <a:p>
            <a:pPr marL="466725" indent="-466725" eaLnBrk="1" hangingPunct="1"/>
            <a:r>
              <a:rPr lang="en-US"/>
              <a:t>The </a:t>
            </a:r>
            <a:r>
              <a:rPr lang="en-US" i="1"/>
              <a:t>Agglomerative </a:t>
            </a:r>
            <a:r>
              <a:rPr lang="en-US"/>
              <a:t>algorithm is carried out in three steps:</a:t>
            </a:r>
          </a:p>
          <a:p>
            <a:pPr marL="2095500" lvl="4" indent="-266700" eaLnBrk="1" hangingPunct="1">
              <a:lnSpc>
                <a:spcPct val="120000"/>
              </a:lnSpc>
            </a:pPr>
            <a:endParaRPr lang="en-US" sz="1600"/>
          </a:p>
          <a:p>
            <a:pPr marL="857250" lvl="1" indent="-400050" eaLnBrk="1" hangingPunct="1">
              <a:lnSpc>
                <a:spcPct val="110000"/>
              </a:lnSpc>
            </a:pPr>
            <a:endParaRPr lang="en-US" sz="2500"/>
          </a:p>
        </p:txBody>
      </p:sp>
      <p:sp>
        <p:nvSpPr>
          <p:cNvPr id="44037" name="Text Box 5"/>
          <p:cNvSpPr txBox="1">
            <a:spLocks noChangeArrowheads="1"/>
          </p:cNvSpPr>
          <p:nvPr/>
        </p:nvSpPr>
        <p:spPr bwMode="auto">
          <a:xfrm>
            <a:off x="989013" y="2163763"/>
            <a:ext cx="4103687" cy="4389437"/>
          </a:xfrm>
          <a:prstGeom prst="rect">
            <a:avLst/>
          </a:prstGeom>
          <a:noFill/>
          <a:ln w="9525">
            <a:noFill/>
            <a:miter lim="800000"/>
            <a:headEnd/>
            <a:tailEnd/>
          </a:ln>
        </p:spPr>
        <p:txBody>
          <a:bodyPr lIns="80147" tIns="40074" rIns="80147" bIns="40074">
            <a:spAutoFit/>
          </a:bodyPr>
          <a:lstStyle/>
          <a:p>
            <a:pPr marL="300038" indent="-300038" defTabSz="912813">
              <a:lnSpc>
                <a:spcPct val="130000"/>
              </a:lnSpc>
              <a:buFontTx/>
              <a:buAutoNum type="arabicParenR"/>
            </a:pPr>
            <a:r>
              <a:rPr lang="en-GB" sz="2000">
                <a:solidFill>
                  <a:prstClr val="black"/>
                </a:solidFill>
                <a:latin typeface="Tahoma" pitchFamily="34" charset="0"/>
              </a:rPr>
              <a:t>Convert object attributes to distance matrix</a:t>
            </a:r>
          </a:p>
          <a:p>
            <a:pPr marL="300038" indent="-300038" defTabSz="912813">
              <a:lnSpc>
                <a:spcPct val="130000"/>
              </a:lnSpc>
              <a:buFontTx/>
              <a:buAutoNum type="arabicParenR"/>
            </a:pPr>
            <a:r>
              <a:rPr lang="en-GB" sz="2000">
                <a:solidFill>
                  <a:prstClr val="black"/>
                </a:solidFill>
                <a:latin typeface="Tahoma" pitchFamily="34" charset="0"/>
              </a:rPr>
              <a:t>Set each object as a cluster (thus if we have </a:t>
            </a:r>
            <a:r>
              <a:rPr lang="en-GB" sz="2000" i="1">
                <a:solidFill>
                  <a:prstClr val="black"/>
                </a:solidFill>
                <a:latin typeface="Tahoma" pitchFamily="34" charset="0"/>
              </a:rPr>
              <a:t>N</a:t>
            </a:r>
            <a:r>
              <a:rPr lang="en-GB" sz="2000">
                <a:solidFill>
                  <a:prstClr val="black"/>
                </a:solidFill>
                <a:latin typeface="Tahoma" pitchFamily="34" charset="0"/>
              </a:rPr>
              <a:t> objects, we will have </a:t>
            </a:r>
            <a:r>
              <a:rPr lang="en-GB" sz="2000" i="1">
                <a:solidFill>
                  <a:prstClr val="black"/>
                </a:solidFill>
                <a:latin typeface="Tahoma" pitchFamily="34" charset="0"/>
              </a:rPr>
              <a:t>N</a:t>
            </a:r>
            <a:r>
              <a:rPr lang="en-GB" sz="2000">
                <a:solidFill>
                  <a:prstClr val="black"/>
                </a:solidFill>
                <a:latin typeface="Tahoma" pitchFamily="34" charset="0"/>
              </a:rPr>
              <a:t> clusters at the beginning)</a:t>
            </a:r>
          </a:p>
          <a:p>
            <a:pPr marL="300038" indent="-300038" defTabSz="912813">
              <a:lnSpc>
                <a:spcPct val="130000"/>
              </a:lnSpc>
              <a:buFontTx/>
              <a:buAutoNum type="arabicParenR"/>
            </a:pPr>
            <a:r>
              <a:rPr lang="en-GB" sz="2000">
                <a:solidFill>
                  <a:srgbClr val="FF0000"/>
                </a:solidFill>
                <a:latin typeface="Tahoma" pitchFamily="34" charset="0"/>
              </a:rPr>
              <a:t>Repeat until number of cluster is one </a:t>
            </a:r>
            <a:r>
              <a:rPr lang="en-GB" sz="2000">
                <a:solidFill>
                  <a:prstClr val="black"/>
                </a:solidFill>
                <a:latin typeface="Tahoma" pitchFamily="34" charset="0"/>
              </a:rPr>
              <a:t>(or known # of clusters)  </a:t>
            </a:r>
          </a:p>
          <a:p>
            <a:pPr marL="700088" lvl="1" indent="-300038" defTabSz="912813">
              <a:lnSpc>
                <a:spcPct val="130000"/>
              </a:lnSpc>
              <a:buFont typeface="Wingdings" pitchFamily="2" charset="2"/>
              <a:buChar char="§"/>
            </a:pPr>
            <a:r>
              <a:rPr lang="en-GB" sz="2000">
                <a:solidFill>
                  <a:srgbClr val="FF0000"/>
                </a:solidFill>
                <a:latin typeface="Tahoma" pitchFamily="34" charset="0"/>
              </a:rPr>
              <a:t>Merge two closest clusters</a:t>
            </a:r>
          </a:p>
          <a:p>
            <a:pPr marL="700088" lvl="1" indent="-300038" defTabSz="912813">
              <a:lnSpc>
                <a:spcPct val="130000"/>
              </a:lnSpc>
              <a:buFont typeface="Wingdings" pitchFamily="2" charset="2"/>
              <a:buChar char="§"/>
            </a:pPr>
            <a:r>
              <a:rPr lang="en-GB" sz="2000">
                <a:solidFill>
                  <a:srgbClr val="FF0000"/>
                </a:solidFill>
                <a:latin typeface="Tahoma" pitchFamily="34" charset="0"/>
              </a:rPr>
              <a:t>Update distance matrix</a:t>
            </a:r>
          </a:p>
          <a:p>
            <a:pPr marL="300038" indent="-300038" defTabSz="912813"/>
            <a:endParaRPr lang="en-GB" sz="2000">
              <a:solidFill>
                <a:srgbClr val="FF0000"/>
              </a:solidFill>
              <a:latin typeface="Tahoma" pitchFamily="34" charset="0"/>
            </a:endParaRPr>
          </a:p>
        </p:txBody>
      </p:sp>
      <p:pic>
        <p:nvPicPr>
          <p:cNvPr id="44038" name="Picture 6"/>
          <p:cNvPicPr>
            <a:picLocks noChangeAspect="1" noChangeArrowheads="1"/>
          </p:cNvPicPr>
          <p:nvPr/>
        </p:nvPicPr>
        <p:blipFill>
          <a:blip r:embed="rId3"/>
          <a:srcRect/>
          <a:stretch>
            <a:fillRect/>
          </a:stretch>
        </p:blipFill>
        <p:spPr bwMode="auto">
          <a:xfrm>
            <a:off x="5133975" y="1839913"/>
            <a:ext cx="3282950" cy="4284662"/>
          </a:xfrm>
          <a:prstGeom prst="rect">
            <a:avLst/>
          </a:prstGeom>
          <a:noFill/>
          <a:ln w="9525">
            <a:noFill/>
            <a:miter lim="800000"/>
            <a:headEnd/>
            <a:tailEnd/>
          </a:ln>
        </p:spPr>
      </p:pic>
      <p:sp>
        <p:nvSpPr>
          <p:cNvPr id="44039" name="Rectangle 8"/>
          <p:cNvSpPr>
            <a:spLocks noChangeArrowheads="1"/>
          </p:cNvSpPr>
          <p:nvPr/>
        </p:nvSpPr>
        <p:spPr bwMode="auto">
          <a:xfrm>
            <a:off x="5157788" y="1771650"/>
            <a:ext cx="3389312" cy="4422775"/>
          </a:xfrm>
          <a:prstGeom prst="rect">
            <a:avLst/>
          </a:prstGeom>
          <a:noFill/>
          <a:ln w="9525">
            <a:solidFill>
              <a:srgbClr val="FF0000"/>
            </a:solidFill>
            <a:miter lim="800000"/>
            <a:headEnd/>
            <a:tailEnd/>
          </a:ln>
        </p:spPr>
        <p:txBody>
          <a:bodyPr wrap="none" lIns="80147" tIns="40074" rIns="80147" bIns="40074" anchor="ctr"/>
          <a:lstStyle/>
          <a:p>
            <a:endParaRPr lang="en-GB">
              <a:solidFill>
                <a:prstClr val="black"/>
              </a:solidFill>
            </a:endParaRPr>
          </a:p>
        </p:txBody>
      </p:sp>
      <p:cxnSp>
        <p:nvCxnSpPr>
          <p:cNvPr id="44040" name="Straight Arrow Connector 9"/>
          <p:cNvCxnSpPr>
            <a:cxnSpLocks noChangeShapeType="1"/>
          </p:cNvCxnSpPr>
          <p:nvPr/>
        </p:nvCxnSpPr>
        <p:spPr bwMode="auto">
          <a:xfrm flipV="1">
            <a:off x="4897438" y="4741863"/>
            <a:ext cx="977900" cy="276225"/>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32502288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p:txBody>
          <a:bodyPr/>
          <a:lstStyle/>
          <a:p>
            <a:pPr defTabSz="912813">
              <a:defRPr/>
            </a:pPr>
            <a:fld id="{9CDC401A-4F13-4E0C-A321-B1F0D7F7D2C9}" type="slidenum">
              <a:rPr lang="en-GB">
                <a:solidFill>
                  <a:prstClr val="black">
                    <a:tint val="75000"/>
                  </a:prstClr>
                </a:solidFill>
                <a:latin typeface="Arial" pitchFamily="34" charset="0"/>
                <a:cs typeface="Arial" pitchFamily="34" charset="0"/>
              </a:rPr>
              <a:pPr defTabSz="912813">
                <a:defRPr/>
              </a:pPr>
              <a:t>18</a:t>
            </a:fld>
            <a:endParaRPr lang="en-GB">
              <a:solidFill>
                <a:prstClr val="black">
                  <a:tint val="75000"/>
                </a:prstClr>
              </a:solidFill>
              <a:latin typeface="Arial" pitchFamily="34" charset="0"/>
              <a:cs typeface="Arial" pitchFamily="34" charset="0"/>
            </a:endParaRPr>
          </a:p>
        </p:txBody>
      </p:sp>
      <p:sp>
        <p:nvSpPr>
          <p:cNvPr id="45059" name="Rectangle 3"/>
          <p:cNvSpPr>
            <a:spLocks noGrp="1" noChangeArrowheads="1"/>
          </p:cNvSpPr>
          <p:nvPr>
            <p:ph type="body" idx="1"/>
          </p:nvPr>
        </p:nvSpPr>
        <p:spPr>
          <a:xfrm>
            <a:off x="392113" y="1079500"/>
            <a:ext cx="8545512" cy="5183188"/>
          </a:xfrm>
        </p:spPr>
        <p:txBody>
          <a:bodyPr/>
          <a:lstStyle/>
          <a:p>
            <a:pPr marL="466725" indent="-466725" eaLnBrk="1" hangingPunct="1">
              <a:lnSpc>
                <a:spcPct val="110000"/>
              </a:lnSpc>
            </a:pPr>
            <a:r>
              <a:rPr lang="en-US"/>
              <a:t>Problem: clustering analysis with agglomerative algorithm</a:t>
            </a:r>
          </a:p>
          <a:p>
            <a:pPr marL="466725" indent="-466725" eaLnBrk="1" hangingPunct="1">
              <a:buFontTx/>
              <a:buNone/>
            </a:pPr>
            <a:r>
              <a:rPr lang="en-US"/>
              <a:t>     </a:t>
            </a:r>
            <a:endParaRPr lang="en-US" sz="1800"/>
          </a:p>
        </p:txBody>
      </p:sp>
      <p:sp>
        <p:nvSpPr>
          <p:cNvPr id="45060" name="Rectangle 4"/>
          <p:cNvSpPr>
            <a:spLocks noChangeArrowheads="1"/>
          </p:cNvSpPr>
          <p:nvPr/>
        </p:nvSpPr>
        <p:spPr bwMode="auto">
          <a:xfrm>
            <a:off x="738188" y="-96838"/>
            <a:ext cx="8405812" cy="1143001"/>
          </a:xfrm>
          <a:prstGeom prst="rect">
            <a:avLst/>
          </a:prstGeom>
          <a:noFill/>
          <a:ln w="9525">
            <a:noFill/>
            <a:miter lim="800000"/>
            <a:headEnd/>
            <a:tailEnd/>
          </a:ln>
        </p:spPr>
        <p:txBody>
          <a:bodyPr lIns="91424" tIns="45712" rIns="91424" bIns="45712" anchor="ctr"/>
          <a:lstStyle/>
          <a:p>
            <a:pPr algn="ctr" defTabSz="912813"/>
            <a:r>
              <a:rPr lang="en-US" sz="4200">
                <a:solidFill>
                  <a:srgbClr val="1F497D"/>
                </a:solidFill>
                <a:latin typeface="Tahoma" pitchFamily="34" charset="0"/>
              </a:rPr>
              <a:t>Example </a:t>
            </a:r>
            <a:r>
              <a:rPr lang="en-US" sz="4200" b="1">
                <a:solidFill>
                  <a:srgbClr val="1F497D"/>
                </a:solidFill>
                <a:latin typeface="Tahoma" pitchFamily="34" charset="0"/>
              </a:rPr>
              <a:t>	</a:t>
            </a:r>
          </a:p>
        </p:txBody>
      </p:sp>
      <p:pic>
        <p:nvPicPr>
          <p:cNvPr id="45061" name="Picture 47"/>
          <p:cNvPicPr>
            <a:picLocks noChangeAspect="1" noChangeArrowheads="1"/>
          </p:cNvPicPr>
          <p:nvPr/>
        </p:nvPicPr>
        <p:blipFill>
          <a:blip r:embed="rId2"/>
          <a:srcRect/>
          <a:stretch>
            <a:fillRect/>
          </a:stretch>
        </p:blipFill>
        <p:spPr bwMode="auto">
          <a:xfrm>
            <a:off x="792163" y="4535488"/>
            <a:ext cx="3714750" cy="530225"/>
          </a:xfrm>
          <a:prstGeom prst="rect">
            <a:avLst/>
          </a:prstGeom>
          <a:noFill/>
          <a:ln w="9525">
            <a:noFill/>
            <a:miter lim="800000"/>
            <a:headEnd/>
            <a:tailEnd/>
          </a:ln>
        </p:spPr>
      </p:pic>
      <p:pic>
        <p:nvPicPr>
          <p:cNvPr id="45062" name="Picture 48"/>
          <p:cNvPicPr>
            <a:picLocks noChangeAspect="1" noChangeArrowheads="1"/>
          </p:cNvPicPr>
          <p:nvPr/>
        </p:nvPicPr>
        <p:blipFill>
          <a:blip r:embed="rId3"/>
          <a:srcRect/>
          <a:stretch>
            <a:fillRect/>
          </a:stretch>
        </p:blipFill>
        <p:spPr bwMode="auto">
          <a:xfrm>
            <a:off x="989013" y="5087938"/>
            <a:ext cx="3387725" cy="550862"/>
          </a:xfrm>
          <a:prstGeom prst="rect">
            <a:avLst/>
          </a:prstGeom>
          <a:noFill/>
          <a:ln w="9525">
            <a:noFill/>
            <a:miter lim="800000"/>
            <a:headEnd/>
            <a:tailEnd/>
          </a:ln>
        </p:spPr>
      </p:pic>
      <p:sp>
        <p:nvSpPr>
          <p:cNvPr id="45063" name="Text Box 49"/>
          <p:cNvSpPr txBox="1">
            <a:spLocks noChangeArrowheads="1"/>
          </p:cNvSpPr>
          <p:nvPr/>
        </p:nvSpPr>
        <p:spPr bwMode="auto">
          <a:xfrm>
            <a:off x="6122988" y="3568700"/>
            <a:ext cx="1325562" cy="357188"/>
          </a:xfrm>
          <a:prstGeom prst="rect">
            <a:avLst/>
          </a:prstGeom>
          <a:noFill/>
          <a:ln w="9525">
            <a:noFill/>
            <a:miter lim="800000"/>
            <a:headEnd/>
            <a:tailEnd/>
          </a:ln>
        </p:spPr>
        <p:txBody>
          <a:bodyPr wrap="none" lIns="80147" tIns="40074" rIns="80147" bIns="40074">
            <a:spAutoFit/>
          </a:bodyPr>
          <a:lstStyle/>
          <a:p>
            <a:pPr defTabSz="912813"/>
            <a:r>
              <a:rPr lang="en-GB">
                <a:solidFill>
                  <a:prstClr val="black"/>
                </a:solidFill>
                <a:latin typeface="Tahoma" pitchFamily="34" charset="0"/>
              </a:rPr>
              <a:t>data matrix</a:t>
            </a:r>
          </a:p>
        </p:txBody>
      </p:sp>
      <p:sp>
        <p:nvSpPr>
          <p:cNvPr id="45064" name="Text Box 50"/>
          <p:cNvSpPr txBox="1">
            <a:spLocks noChangeArrowheads="1"/>
          </p:cNvSpPr>
          <p:nvPr/>
        </p:nvSpPr>
        <p:spPr bwMode="auto">
          <a:xfrm>
            <a:off x="6070600" y="6042025"/>
            <a:ext cx="1714500" cy="357188"/>
          </a:xfrm>
          <a:prstGeom prst="rect">
            <a:avLst/>
          </a:prstGeom>
          <a:noFill/>
          <a:ln w="9525">
            <a:noFill/>
            <a:miter lim="800000"/>
            <a:headEnd/>
            <a:tailEnd/>
          </a:ln>
        </p:spPr>
        <p:txBody>
          <a:bodyPr wrap="none" lIns="80147" tIns="40074" rIns="80147" bIns="40074">
            <a:spAutoFit/>
          </a:bodyPr>
          <a:lstStyle/>
          <a:p>
            <a:pPr defTabSz="912813"/>
            <a:r>
              <a:rPr lang="en-GB">
                <a:solidFill>
                  <a:prstClr val="black"/>
                </a:solidFill>
                <a:latin typeface="Tahoma" pitchFamily="34" charset="0"/>
              </a:rPr>
              <a:t>distance matrix</a:t>
            </a:r>
          </a:p>
        </p:txBody>
      </p:sp>
      <p:sp>
        <p:nvSpPr>
          <p:cNvPr id="45065" name="Text Box 51"/>
          <p:cNvSpPr txBox="1">
            <a:spLocks noChangeArrowheads="1"/>
          </p:cNvSpPr>
          <p:nvPr/>
        </p:nvSpPr>
        <p:spPr bwMode="auto">
          <a:xfrm>
            <a:off x="1668463" y="5572125"/>
            <a:ext cx="2043112" cy="358775"/>
          </a:xfrm>
          <a:prstGeom prst="rect">
            <a:avLst/>
          </a:prstGeom>
          <a:noFill/>
          <a:ln w="9525">
            <a:noFill/>
            <a:miter lim="800000"/>
            <a:headEnd/>
            <a:tailEnd/>
          </a:ln>
        </p:spPr>
        <p:txBody>
          <a:bodyPr wrap="none" lIns="80147" tIns="40074" rIns="80147" bIns="40074">
            <a:spAutoFit/>
          </a:bodyPr>
          <a:lstStyle/>
          <a:p>
            <a:pPr defTabSz="912813"/>
            <a:r>
              <a:rPr lang="en-GB">
                <a:solidFill>
                  <a:prstClr val="black"/>
                </a:solidFill>
                <a:latin typeface="Tahoma" pitchFamily="34" charset="0"/>
              </a:rPr>
              <a:t>Euclidean distance</a:t>
            </a:r>
          </a:p>
        </p:txBody>
      </p:sp>
      <p:pic>
        <p:nvPicPr>
          <p:cNvPr id="45066" name="Picture 21"/>
          <p:cNvPicPr>
            <a:picLocks noChangeAspect="1" noChangeArrowheads="1"/>
          </p:cNvPicPr>
          <p:nvPr/>
        </p:nvPicPr>
        <p:blipFill>
          <a:blip r:embed="rId4"/>
          <a:srcRect/>
          <a:stretch>
            <a:fillRect/>
          </a:stretch>
        </p:blipFill>
        <p:spPr bwMode="auto">
          <a:xfrm>
            <a:off x="4832350" y="4102100"/>
            <a:ext cx="4006850" cy="2020888"/>
          </a:xfrm>
          <a:prstGeom prst="rect">
            <a:avLst/>
          </a:prstGeom>
          <a:noFill/>
          <a:ln w="9525">
            <a:noFill/>
            <a:miter lim="800000"/>
            <a:headEnd/>
            <a:tailEnd/>
          </a:ln>
        </p:spPr>
      </p:pic>
      <p:pic>
        <p:nvPicPr>
          <p:cNvPr id="45067" name="Picture 22"/>
          <p:cNvPicPr>
            <a:picLocks noChangeAspect="1" noChangeArrowheads="1"/>
          </p:cNvPicPr>
          <p:nvPr/>
        </p:nvPicPr>
        <p:blipFill>
          <a:blip r:embed="rId5"/>
          <a:srcRect/>
          <a:stretch>
            <a:fillRect/>
          </a:stretch>
        </p:blipFill>
        <p:spPr bwMode="auto">
          <a:xfrm>
            <a:off x="1249363" y="2209800"/>
            <a:ext cx="2989262" cy="2100263"/>
          </a:xfrm>
          <a:prstGeom prst="rect">
            <a:avLst/>
          </a:prstGeom>
          <a:noFill/>
          <a:ln w="9525">
            <a:noFill/>
            <a:miter lim="800000"/>
            <a:headEnd/>
            <a:tailEnd/>
          </a:ln>
        </p:spPr>
      </p:pic>
      <p:pic>
        <p:nvPicPr>
          <p:cNvPr id="45068" name="Picture 23"/>
          <p:cNvPicPr>
            <a:picLocks noChangeAspect="1" noChangeArrowheads="1"/>
          </p:cNvPicPr>
          <p:nvPr/>
        </p:nvPicPr>
        <p:blipFill>
          <a:blip r:embed="rId6"/>
          <a:srcRect/>
          <a:stretch>
            <a:fillRect/>
          </a:stretch>
        </p:blipFill>
        <p:spPr bwMode="auto">
          <a:xfrm>
            <a:off x="5484813" y="1770063"/>
            <a:ext cx="2271712" cy="1890712"/>
          </a:xfrm>
          <a:prstGeom prst="rect">
            <a:avLst/>
          </a:prstGeom>
          <a:noFill/>
          <a:ln w="9525">
            <a:noFill/>
            <a:miter lim="800000"/>
            <a:headEnd/>
            <a:tailEnd/>
          </a:ln>
        </p:spPr>
      </p:pic>
    </p:spTree>
    <p:extLst>
      <p:ext uri="{BB962C8B-B14F-4D97-AF65-F5344CB8AC3E}">
        <p14:creationId xmlns:p14="http://schemas.microsoft.com/office/powerpoint/2010/main" val="340814425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p:txBody>
          <a:bodyPr/>
          <a:lstStyle/>
          <a:p>
            <a:pPr defTabSz="912813">
              <a:defRPr/>
            </a:pPr>
            <a:fld id="{DA3CFC69-2A50-47C9-8266-A6A0A12CB351}" type="slidenum">
              <a:rPr lang="en-GB">
                <a:solidFill>
                  <a:prstClr val="black">
                    <a:tint val="75000"/>
                  </a:prstClr>
                </a:solidFill>
                <a:latin typeface="Arial" pitchFamily="34" charset="0"/>
                <a:cs typeface="Arial" pitchFamily="34" charset="0"/>
              </a:rPr>
              <a:pPr defTabSz="912813">
                <a:defRPr/>
              </a:pPr>
              <a:t>19</a:t>
            </a:fld>
            <a:endParaRPr lang="en-GB">
              <a:solidFill>
                <a:prstClr val="black">
                  <a:tint val="75000"/>
                </a:prstClr>
              </a:solidFill>
              <a:latin typeface="Arial" pitchFamily="34" charset="0"/>
              <a:cs typeface="Arial" pitchFamily="34" charset="0"/>
            </a:endParaRPr>
          </a:p>
        </p:txBody>
      </p:sp>
      <p:sp>
        <p:nvSpPr>
          <p:cNvPr id="46083" name="Rectangle 2"/>
          <p:cNvSpPr>
            <a:spLocks noGrp="1" noChangeArrowheads="1"/>
          </p:cNvSpPr>
          <p:nvPr>
            <p:ph type="body" idx="1"/>
          </p:nvPr>
        </p:nvSpPr>
        <p:spPr>
          <a:xfrm>
            <a:off x="392113" y="1079500"/>
            <a:ext cx="8545512" cy="5183188"/>
          </a:xfrm>
        </p:spPr>
        <p:txBody>
          <a:bodyPr/>
          <a:lstStyle/>
          <a:p>
            <a:pPr marL="466725" indent="-466725" eaLnBrk="1" hangingPunct="1">
              <a:lnSpc>
                <a:spcPct val="110000"/>
              </a:lnSpc>
            </a:pPr>
            <a:r>
              <a:rPr lang="en-US"/>
              <a:t>Merge two closest clusters (iteration 1) </a:t>
            </a:r>
          </a:p>
          <a:p>
            <a:pPr marL="466725" indent="-466725" eaLnBrk="1" hangingPunct="1">
              <a:buFontTx/>
              <a:buNone/>
            </a:pPr>
            <a:r>
              <a:rPr lang="en-US"/>
              <a:t>     </a:t>
            </a:r>
            <a:endParaRPr lang="en-US" sz="1800"/>
          </a:p>
        </p:txBody>
      </p:sp>
      <p:sp>
        <p:nvSpPr>
          <p:cNvPr id="46084" name="Rectangle 3"/>
          <p:cNvSpPr>
            <a:spLocks noChangeArrowheads="1"/>
          </p:cNvSpPr>
          <p:nvPr/>
        </p:nvSpPr>
        <p:spPr bwMode="auto">
          <a:xfrm>
            <a:off x="738188" y="-96838"/>
            <a:ext cx="8405812" cy="1143001"/>
          </a:xfrm>
          <a:prstGeom prst="rect">
            <a:avLst/>
          </a:prstGeom>
          <a:noFill/>
          <a:ln w="9525">
            <a:noFill/>
            <a:miter lim="800000"/>
            <a:headEnd/>
            <a:tailEnd/>
          </a:ln>
        </p:spPr>
        <p:txBody>
          <a:bodyPr lIns="91424" tIns="45712" rIns="91424" bIns="45712" anchor="ctr"/>
          <a:lstStyle/>
          <a:p>
            <a:pPr algn="ctr" defTabSz="912813"/>
            <a:r>
              <a:rPr lang="en-US" sz="4200">
                <a:solidFill>
                  <a:srgbClr val="1F497D"/>
                </a:solidFill>
                <a:latin typeface="Tahoma" pitchFamily="34" charset="0"/>
              </a:rPr>
              <a:t>Example </a:t>
            </a:r>
            <a:r>
              <a:rPr lang="en-US" sz="4200" b="1">
                <a:solidFill>
                  <a:srgbClr val="1F497D"/>
                </a:solidFill>
                <a:latin typeface="Tahoma" pitchFamily="34" charset="0"/>
              </a:rPr>
              <a:t>	</a:t>
            </a:r>
          </a:p>
        </p:txBody>
      </p:sp>
      <p:sp>
        <p:nvSpPr>
          <p:cNvPr id="46085" name="Line 26"/>
          <p:cNvSpPr>
            <a:spLocks noChangeShapeType="1"/>
          </p:cNvSpPr>
          <p:nvPr/>
        </p:nvSpPr>
        <p:spPr bwMode="auto">
          <a:xfrm flipH="1">
            <a:off x="3659188" y="3014663"/>
            <a:ext cx="782637" cy="484187"/>
          </a:xfrm>
          <a:prstGeom prst="line">
            <a:avLst/>
          </a:prstGeom>
          <a:noFill/>
          <a:ln w="76200">
            <a:solidFill>
              <a:schemeClr val="tx1"/>
            </a:solidFill>
            <a:round/>
            <a:headEnd/>
            <a:tailEnd type="triangle" w="med" len="med"/>
          </a:ln>
        </p:spPr>
        <p:txBody>
          <a:bodyPr lIns="80147" tIns="40074" rIns="80147" bIns="40074"/>
          <a:lstStyle/>
          <a:p>
            <a:endParaRPr lang="en-US">
              <a:solidFill>
                <a:prstClr val="black"/>
              </a:solidFill>
            </a:endParaRPr>
          </a:p>
        </p:txBody>
      </p:sp>
      <p:sp>
        <p:nvSpPr>
          <p:cNvPr id="46086" name="Line 27"/>
          <p:cNvSpPr>
            <a:spLocks noChangeShapeType="1"/>
          </p:cNvSpPr>
          <p:nvPr/>
        </p:nvSpPr>
        <p:spPr bwMode="auto">
          <a:xfrm>
            <a:off x="3659188" y="3913188"/>
            <a:ext cx="717550" cy="622300"/>
          </a:xfrm>
          <a:prstGeom prst="line">
            <a:avLst/>
          </a:prstGeom>
          <a:noFill/>
          <a:ln w="76200">
            <a:solidFill>
              <a:schemeClr val="tx1"/>
            </a:solidFill>
            <a:round/>
            <a:headEnd/>
            <a:tailEnd type="triangle" w="med" len="med"/>
          </a:ln>
        </p:spPr>
        <p:txBody>
          <a:bodyPr lIns="80147" tIns="40074" rIns="80147" bIns="40074"/>
          <a:lstStyle/>
          <a:p>
            <a:endParaRPr lang="en-US">
              <a:solidFill>
                <a:prstClr val="black"/>
              </a:solidFill>
            </a:endParaRPr>
          </a:p>
        </p:txBody>
      </p:sp>
      <p:pic>
        <p:nvPicPr>
          <p:cNvPr id="46087" name="Picture 20"/>
          <p:cNvPicPr>
            <a:picLocks noChangeAspect="1" noChangeArrowheads="1"/>
          </p:cNvPicPr>
          <p:nvPr/>
        </p:nvPicPr>
        <p:blipFill>
          <a:blip r:embed="rId2"/>
          <a:srcRect/>
          <a:stretch>
            <a:fillRect/>
          </a:stretch>
        </p:blipFill>
        <p:spPr bwMode="auto">
          <a:xfrm>
            <a:off x="4572000" y="1770063"/>
            <a:ext cx="4006850" cy="1978025"/>
          </a:xfrm>
          <a:prstGeom prst="rect">
            <a:avLst/>
          </a:prstGeom>
          <a:noFill/>
          <a:ln w="9525">
            <a:noFill/>
            <a:miter lim="800000"/>
            <a:headEnd/>
            <a:tailEnd/>
          </a:ln>
        </p:spPr>
      </p:pic>
      <p:pic>
        <p:nvPicPr>
          <p:cNvPr id="46088" name="Picture 21"/>
          <p:cNvPicPr>
            <a:picLocks noChangeAspect="1" noChangeArrowheads="1"/>
          </p:cNvPicPr>
          <p:nvPr/>
        </p:nvPicPr>
        <p:blipFill>
          <a:blip r:embed="rId3"/>
          <a:srcRect/>
          <a:stretch>
            <a:fillRect/>
          </a:stretch>
        </p:blipFill>
        <p:spPr bwMode="auto">
          <a:xfrm>
            <a:off x="669925" y="2392363"/>
            <a:ext cx="2989263" cy="2678112"/>
          </a:xfrm>
          <a:prstGeom prst="rect">
            <a:avLst/>
          </a:prstGeom>
          <a:noFill/>
          <a:ln w="9525">
            <a:noFill/>
            <a:miter lim="800000"/>
            <a:headEnd/>
            <a:tailEnd/>
          </a:ln>
        </p:spPr>
      </p:pic>
      <p:pic>
        <p:nvPicPr>
          <p:cNvPr id="46089" name="Picture 22"/>
          <p:cNvPicPr>
            <a:picLocks noChangeAspect="1" noChangeArrowheads="1"/>
          </p:cNvPicPr>
          <p:nvPr/>
        </p:nvPicPr>
        <p:blipFill>
          <a:blip r:embed="rId4"/>
          <a:srcRect/>
          <a:stretch>
            <a:fillRect/>
          </a:stretch>
        </p:blipFill>
        <p:spPr bwMode="auto">
          <a:xfrm>
            <a:off x="4506913" y="3981450"/>
            <a:ext cx="4032250" cy="1874838"/>
          </a:xfrm>
          <a:prstGeom prst="rect">
            <a:avLst/>
          </a:prstGeom>
          <a:noFill/>
          <a:ln w="9525">
            <a:noFill/>
            <a:miter lim="800000"/>
            <a:headEnd/>
            <a:tailEnd/>
          </a:ln>
        </p:spPr>
      </p:pic>
      <p:pic>
        <p:nvPicPr>
          <p:cNvPr id="46090" name="Picture 11"/>
          <p:cNvPicPr>
            <a:picLocks noChangeAspect="1" noChangeArrowheads="1"/>
          </p:cNvPicPr>
          <p:nvPr/>
        </p:nvPicPr>
        <p:blipFill>
          <a:blip r:embed="rId5"/>
          <a:srcRect/>
          <a:stretch>
            <a:fillRect/>
          </a:stretch>
        </p:blipFill>
        <p:spPr bwMode="auto">
          <a:xfrm>
            <a:off x="6656388" y="4533900"/>
            <a:ext cx="587375" cy="276225"/>
          </a:xfrm>
          <a:prstGeom prst="rect">
            <a:avLst/>
          </a:prstGeom>
          <a:noFill/>
          <a:ln w="9525">
            <a:noFill/>
            <a:miter lim="800000"/>
            <a:headEnd/>
            <a:tailEnd/>
          </a:ln>
        </p:spPr>
      </p:pic>
    </p:spTree>
    <p:extLst>
      <p:ext uri="{BB962C8B-B14F-4D97-AF65-F5344CB8AC3E}">
        <p14:creationId xmlns:p14="http://schemas.microsoft.com/office/powerpoint/2010/main" val="394686976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492896"/>
            <a:ext cx="8229600" cy="1143000"/>
          </a:xfrm>
        </p:spPr>
        <p:txBody>
          <a:bodyPr>
            <a:noAutofit/>
          </a:bodyPr>
          <a:lstStyle/>
          <a:p>
            <a:r>
              <a:rPr lang="en-IN" sz="4800" b="1" u="none" strike="noStrike" baseline="0" dirty="0">
                <a:solidFill>
                  <a:srgbClr val="000000"/>
                </a:solidFill>
                <a:latin typeface="Times New Roman"/>
              </a:rPr>
              <a:t>5.2 Hierarchical:</a:t>
            </a:r>
            <a:r>
              <a:rPr lang="en-IN" sz="4800" b="1" u="none" strike="noStrike" dirty="0">
                <a:solidFill>
                  <a:srgbClr val="000000"/>
                </a:solidFill>
                <a:latin typeface="Times New Roman"/>
              </a:rPr>
              <a:t> </a:t>
            </a:r>
            <a:r>
              <a:rPr lang="en-IN" sz="4800" b="1" u="none" strike="noStrike" baseline="0" dirty="0">
                <a:solidFill>
                  <a:srgbClr val="000000"/>
                </a:solidFill>
                <a:latin typeface="Times New Roman"/>
              </a:rPr>
              <a:t>AGNES</a:t>
            </a:r>
            <a:r>
              <a:rPr lang="en-IN" sz="4800" b="1" dirty="0">
                <a:solidFill>
                  <a:srgbClr val="000000"/>
                </a:solidFill>
                <a:latin typeface="Times New Roman"/>
              </a:rPr>
              <a:t> &amp; </a:t>
            </a:r>
            <a:r>
              <a:rPr lang="en-IN" sz="4800" b="1" u="none" strike="noStrike" baseline="0" dirty="0">
                <a:solidFill>
                  <a:srgbClr val="000000"/>
                </a:solidFill>
                <a:latin typeface="Times New Roman"/>
              </a:rPr>
              <a:t> DIANA 	</a:t>
            </a:r>
            <a:br>
              <a:rPr lang="en-IN" sz="4800" b="1" u="none" strike="noStrike" baseline="0" dirty="0">
                <a:solidFill>
                  <a:srgbClr val="000000"/>
                </a:solidFill>
                <a:latin typeface="Times New Roman"/>
              </a:rPr>
            </a:br>
            <a:endParaRPr lang="en-IN" sz="4800" b="1" dirty="0"/>
          </a:p>
        </p:txBody>
      </p:sp>
    </p:spTree>
    <p:extLst>
      <p:ext uri="{BB962C8B-B14F-4D97-AF65-F5344CB8AC3E}">
        <p14:creationId xmlns:p14="http://schemas.microsoft.com/office/powerpoint/2010/main" val="194179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p:txBody>
          <a:bodyPr/>
          <a:lstStyle/>
          <a:p>
            <a:pPr defTabSz="912813">
              <a:defRPr/>
            </a:pPr>
            <a:fld id="{3F065F42-97BA-43F2-8849-D577F515D757}" type="slidenum">
              <a:rPr lang="en-GB">
                <a:solidFill>
                  <a:prstClr val="black">
                    <a:tint val="75000"/>
                  </a:prstClr>
                </a:solidFill>
                <a:latin typeface="Arial" pitchFamily="34" charset="0"/>
                <a:cs typeface="Arial" pitchFamily="34" charset="0"/>
              </a:rPr>
              <a:pPr defTabSz="912813">
                <a:defRPr/>
              </a:pPr>
              <a:t>20</a:t>
            </a:fld>
            <a:endParaRPr lang="en-GB">
              <a:solidFill>
                <a:prstClr val="black">
                  <a:tint val="75000"/>
                </a:prstClr>
              </a:solidFill>
              <a:latin typeface="Arial" pitchFamily="34" charset="0"/>
              <a:cs typeface="Arial" pitchFamily="34" charset="0"/>
            </a:endParaRPr>
          </a:p>
        </p:txBody>
      </p:sp>
      <p:sp>
        <p:nvSpPr>
          <p:cNvPr id="47107" name="Rectangle 2"/>
          <p:cNvSpPr>
            <a:spLocks noGrp="1" noChangeArrowheads="1"/>
          </p:cNvSpPr>
          <p:nvPr>
            <p:ph type="body" idx="1"/>
          </p:nvPr>
        </p:nvSpPr>
        <p:spPr>
          <a:xfrm>
            <a:off x="392113" y="1079500"/>
            <a:ext cx="8545512" cy="5183188"/>
          </a:xfrm>
        </p:spPr>
        <p:txBody>
          <a:bodyPr/>
          <a:lstStyle/>
          <a:p>
            <a:pPr marL="466725" indent="-466725" eaLnBrk="1" hangingPunct="1">
              <a:lnSpc>
                <a:spcPct val="110000"/>
              </a:lnSpc>
            </a:pPr>
            <a:r>
              <a:rPr lang="en-US"/>
              <a:t>Update distance matrix (iteration 1)</a:t>
            </a:r>
          </a:p>
          <a:p>
            <a:pPr marL="466725" indent="-466725" eaLnBrk="1" hangingPunct="1">
              <a:buFontTx/>
              <a:buNone/>
            </a:pPr>
            <a:r>
              <a:rPr lang="en-US"/>
              <a:t>     </a:t>
            </a:r>
            <a:endParaRPr lang="en-US" sz="1800"/>
          </a:p>
        </p:txBody>
      </p:sp>
      <p:sp>
        <p:nvSpPr>
          <p:cNvPr id="47108" name="Rectangle 3"/>
          <p:cNvSpPr>
            <a:spLocks noChangeArrowheads="1"/>
          </p:cNvSpPr>
          <p:nvPr/>
        </p:nvSpPr>
        <p:spPr bwMode="auto">
          <a:xfrm>
            <a:off x="738188" y="-96838"/>
            <a:ext cx="8405812" cy="1143001"/>
          </a:xfrm>
          <a:prstGeom prst="rect">
            <a:avLst/>
          </a:prstGeom>
          <a:noFill/>
          <a:ln w="9525">
            <a:noFill/>
            <a:miter lim="800000"/>
            <a:headEnd/>
            <a:tailEnd/>
          </a:ln>
        </p:spPr>
        <p:txBody>
          <a:bodyPr lIns="91424" tIns="45712" rIns="91424" bIns="45712" anchor="ctr"/>
          <a:lstStyle/>
          <a:p>
            <a:pPr algn="ctr" defTabSz="912813"/>
            <a:r>
              <a:rPr lang="en-US" sz="4200">
                <a:solidFill>
                  <a:srgbClr val="1F497D"/>
                </a:solidFill>
                <a:latin typeface="Tahoma" pitchFamily="34" charset="0"/>
              </a:rPr>
              <a:t>Example </a:t>
            </a:r>
            <a:r>
              <a:rPr lang="en-US" sz="4200" b="1">
                <a:solidFill>
                  <a:srgbClr val="1F497D"/>
                </a:solidFill>
                <a:latin typeface="Tahoma" pitchFamily="34" charset="0"/>
              </a:rPr>
              <a:t>	</a:t>
            </a:r>
          </a:p>
        </p:txBody>
      </p:sp>
      <p:pic>
        <p:nvPicPr>
          <p:cNvPr id="47109" name="Picture 14"/>
          <p:cNvPicPr>
            <a:picLocks noChangeAspect="1" noChangeArrowheads="1"/>
          </p:cNvPicPr>
          <p:nvPr/>
        </p:nvPicPr>
        <p:blipFill>
          <a:blip r:embed="rId2"/>
          <a:srcRect/>
          <a:stretch>
            <a:fillRect/>
          </a:stretch>
        </p:blipFill>
        <p:spPr bwMode="auto">
          <a:xfrm>
            <a:off x="4962525" y="1909763"/>
            <a:ext cx="3714750" cy="404812"/>
          </a:xfrm>
          <a:prstGeom prst="rect">
            <a:avLst/>
          </a:prstGeom>
          <a:noFill/>
          <a:ln w="9525">
            <a:noFill/>
            <a:miter lim="800000"/>
            <a:headEnd/>
            <a:tailEnd/>
          </a:ln>
        </p:spPr>
      </p:pic>
      <p:pic>
        <p:nvPicPr>
          <p:cNvPr id="47110" name="Picture 15"/>
          <p:cNvPicPr>
            <a:picLocks noChangeAspect="1" noChangeArrowheads="1"/>
          </p:cNvPicPr>
          <p:nvPr/>
        </p:nvPicPr>
        <p:blipFill>
          <a:blip r:embed="rId3"/>
          <a:srcRect/>
          <a:stretch>
            <a:fillRect/>
          </a:stretch>
        </p:blipFill>
        <p:spPr bwMode="auto">
          <a:xfrm>
            <a:off x="4962525" y="2392363"/>
            <a:ext cx="3714750" cy="331787"/>
          </a:xfrm>
          <a:prstGeom prst="rect">
            <a:avLst/>
          </a:prstGeom>
          <a:noFill/>
          <a:ln w="9525">
            <a:noFill/>
            <a:miter lim="800000"/>
            <a:headEnd/>
            <a:tailEnd/>
          </a:ln>
        </p:spPr>
      </p:pic>
      <p:pic>
        <p:nvPicPr>
          <p:cNvPr id="47111" name="Picture 16"/>
          <p:cNvPicPr>
            <a:picLocks noChangeAspect="1" noChangeArrowheads="1"/>
          </p:cNvPicPr>
          <p:nvPr/>
        </p:nvPicPr>
        <p:blipFill>
          <a:blip r:embed="rId4"/>
          <a:srcRect/>
          <a:stretch>
            <a:fillRect/>
          </a:stretch>
        </p:blipFill>
        <p:spPr bwMode="auto">
          <a:xfrm>
            <a:off x="4962525" y="2808288"/>
            <a:ext cx="3714750" cy="320675"/>
          </a:xfrm>
          <a:prstGeom prst="rect">
            <a:avLst/>
          </a:prstGeom>
          <a:noFill/>
          <a:ln w="9525">
            <a:noFill/>
            <a:miter lim="800000"/>
            <a:headEnd/>
            <a:tailEnd/>
          </a:ln>
        </p:spPr>
      </p:pic>
      <p:pic>
        <p:nvPicPr>
          <p:cNvPr id="47112" name="Picture 17"/>
          <p:cNvPicPr>
            <a:picLocks noChangeAspect="1" noChangeArrowheads="1"/>
          </p:cNvPicPr>
          <p:nvPr/>
        </p:nvPicPr>
        <p:blipFill>
          <a:blip r:embed="rId5"/>
          <a:srcRect/>
          <a:stretch>
            <a:fillRect/>
          </a:stretch>
        </p:blipFill>
        <p:spPr bwMode="auto">
          <a:xfrm>
            <a:off x="4962525" y="3228975"/>
            <a:ext cx="3714750" cy="339725"/>
          </a:xfrm>
          <a:prstGeom prst="rect">
            <a:avLst/>
          </a:prstGeom>
          <a:noFill/>
          <a:ln w="9525">
            <a:noFill/>
            <a:miter lim="800000"/>
            <a:headEnd/>
            <a:tailEnd/>
          </a:ln>
        </p:spPr>
      </p:pic>
      <p:sp>
        <p:nvSpPr>
          <p:cNvPr id="47113" name="Line 19"/>
          <p:cNvSpPr>
            <a:spLocks noChangeShapeType="1"/>
          </p:cNvSpPr>
          <p:nvPr/>
        </p:nvSpPr>
        <p:spPr bwMode="auto">
          <a:xfrm flipH="1">
            <a:off x="3921125" y="3636963"/>
            <a:ext cx="1106488" cy="484187"/>
          </a:xfrm>
          <a:prstGeom prst="line">
            <a:avLst/>
          </a:prstGeom>
          <a:noFill/>
          <a:ln w="76200">
            <a:solidFill>
              <a:schemeClr val="tx1"/>
            </a:solidFill>
            <a:round/>
            <a:headEnd/>
            <a:tailEnd type="triangle" w="med" len="med"/>
          </a:ln>
        </p:spPr>
        <p:txBody>
          <a:bodyPr lIns="80147" tIns="40074" rIns="80147" bIns="40074"/>
          <a:lstStyle/>
          <a:p>
            <a:endParaRPr lang="en-US">
              <a:solidFill>
                <a:prstClr val="black"/>
              </a:solidFill>
            </a:endParaRPr>
          </a:p>
        </p:txBody>
      </p:sp>
      <p:pic>
        <p:nvPicPr>
          <p:cNvPr id="47114" name="Picture 22"/>
          <p:cNvPicPr>
            <a:picLocks noChangeAspect="1" noChangeArrowheads="1"/>
          </p:cNvPicPr>
          <p:nvPr/>
        </p:nvPicPr>
        <p:blipFill>
          <a:blip r:embed="rId6"/>
          <a:srcRect/>
          <a:stretch>
            <a:fillRect/>
          </a:stretch>
        </p:blipFill>
        <p:spPr bwMode="auto">
          <a:xfrm>
            <a:off x="727075" y="4187825"/>
            <a:ext cx="3829050" cy="1763713"/>
          </a:xfrm>
          <a:prstGeom prst="rect">
            <a:avLst/>
          </a:prstGeom>
          <a:noFill/>
          <a:ln w="9525">
            <a:noFill/>
            <a:miter lim="800000"/>
            <a:headEnd/>
            <a:tailEnd/>
          </a:ln>
        </p:spPr>
      </p:pic>
      <p:pic>
        <p:nvPicPr>
          <p:cNvPr id="47115" name="Picture 23"/>
          <p:cNvPicPr>
            <a:picLocks noChangeAspect="1" noChangeArrowheads="1"/>
          </p:cNvPicPr>
          <p:nvPr/>
        </p:nvPicPr>
        <p:blipFill>
          <a:blip r:embed="rId7"/>
          <a:srcRect/>
          <a:stretch>
            <a:fillRect/>
          </a:stretch>
        </p:blipFill>
        <p:spPr bwMode="auto">
          <a:xfrm>
            <a:off x="4605338" y="4032250"/>
            <a:ext cx="4202112" cy="2090738"/>
          </a:xfrm>
          <a:prstGeom prst="rect">
            <a:avLst/>
          </a:prstGeom>
          <a:noFill/>
          <a:ln w="9525">
            <a:noFill/>
            <a:miter lim="800000"/>
            <a:headEnd/>
            <a:tailEnd/>
          </a:ln>
        </p:spPr>
      </p:pic>
      <p:pic>
        <p:nvPicPr>
          <p:cNvPr id="47116" name="Picture 24"/>
          <p:cNvPicPr>
            <a:picLocks noChangeAspect="1" noChangeArrowheads="1"/>
          </p:cNvPicPr>
          <p:nvPr/>
        </p:nvPicPr>
        <p:blipFill>
          <a:blip r:embed="rId8"/>
          <a:srcRect/>
          <a:stretch>
            <a:fillRect/>
          </a:stretch>
        </p:blipFill>
        <p:spPr bwMode="auto">
          <a:xfrm>
            <a:off x="792163" y="1735138"/>
            <a:ext cx="3983037" cy="1970087"/>
          </a:xfrm>
          <a:prstGeom prst="rect">
            <a:avLst/>
          </a:prstGeom>
          <a:noFill/>
          <a:ln w="9525">
            <a:noFill/>
            <a:miter lim="800000"/>
            <a:headEnd/>
            <a:tailEnd/>
          </a:ln>
        </p:spPr>
      </p:pic>
      <p:pic>
        <p:nvPicPr>
          <p:cNvPr id="47117" name="Picture 14"/>
          <p:cNvPicPr>
            <a:picLocks noChangeAspect="1" noChangeArrowheads="1"/>
          </p:cNvPicPr>
          <p:nvPr/>
        </p:nvPicPr>
        <p:blipFill>
          <a:blip r:embed="rId9"/>
          <a:srcRect/>
          <a:stretch>
            <a:fillRect/>
          </a:stretch>
        </p:blipFill>
        <p:spPr bwMode="auto">
          <a:xfrm>
            <a:off x="6983413" y="4879975"/>
            <a:ext cx="471487" cy="276225"/>
          </a:xfrm>
          <a:prstGeom prst="rect">
            <a:avLst/>
          </a:prstGeom>
          <a:noFill/>
          <a:ln w="9525">
            <a:noFill/>
            <a:miter lim="800000"/>
            <a:headEnd/>
            <a:tailEnd/>
          </a:ln>
        </p:spPr>
      </p:pic>
    </p:spTree>
    <p:extLst>
      <p:ext uri="{BB962C8B-B14F-4D97-AF65-F5344CB8AC3E}">
        <p14:creationId xmlns:p14="http://schemas.microsoft.com/office/powerpoint/2010/main" val="213717351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p:txBody>
          <a:bodyPr/>
          <a:lstStyle/>
          <a:p>
            <a:pPr defTabSz="912813">
              <a:defRPr/>
            </a:pPr>
            <a:fld id="{AD0B2D9F-963F-4138-9EF8-9BBB17E75565}" type="slidenum">
              <a:rPr lang="en-GB">
                <a:solidFill>
                  <a:prstClr val="black">
                    <a:tint val="75000"/>
                  </a:prstClr>
                </a:solidFill>
                <a:latin typeface="Arial" pitchFamily="34" charset="0"/>
                <a:cs typeface="Arial" pitchFamily="34" charset="0"/>
              </a:rPr>
              <a:pPr defTabSz="912813">
                <a:defRPr/>
              </a:pPr>
              <a:t>21</a:t>
            </a:fld>
            <a:endParaRPr lang="en-GB">
              <a:solidFill>
                <a:prstClr val="black">
                  <a:tint val="75000"/>
                </a:prstClr>
              </a:solidFill>
              <a:latin typeface="Arial" pitchFamily="34" charset="0"/>
              <a:cs typeface="Arial" pitchFamily="34" charset="0"/>
            </a:endParaRPr>
          </a:p>
        </p:txBody>
      </p:sp>
      <p:sp>
        <p:nvSpPr>
          <p:cNvPr id="48131" name="Rectangle 2"/>
          <p:cNvSpPr>
            <a:spLocks noGrp="1" noChangeArrowheads="1"/>
          </p:cNvSpPr>
          <p:nvPr>
            <p:ph type="body" idx="1"/>
          </p:nvPr>
        </p:nvSpPr>
        <p:spPr>
          <a:xfrm>
            <a:off x="392113" y="1079500"/>
            <a:ext cx="8545512" cy="5183188"/>
          </a:xfrm>
        </p:spPr>
        <p:txBody>
          <a:bodyPr/>
          <a:lstStyle/>
          <a:p>
            <a:pPr marL="466725" indent="-466725" eaLnBrk="1" hangingPunct="1">
              <a:lnSpc>
                <a:spcPct val="110000"/>
              </a:lnSpc>
            </a:pPr>
            <a:r>
              <a:rPr lang="en-US"/>
              <a:t>Merge two closest clusters (iteration 2) </a:t>
            </a:r>
          </a:p>
          <a:p>
            <a:pPr marL="466725" indent="-466725" eaLnBrk="1" hangingPunct="1">
              <a:buFontTx/>
              <a:buNone/>
            </a:pPr>
            <a:r>
              <a:rPr lang="en-US"/>
              <a:t>     </a:t>
            </a:r>
            <a:endParaRPr lang="en-US" sz="1800"/>
          </a:p>
        </p:txBody>
      </p:sp>
      <p:sp>
        <p:nvSpPr>
          <p:cNvPr id="48132" name="Rectangle 3"/>
          <p:cNvSpPr>
            <a:spLocks noChangeArrowheads="1"/>
          </p:cNvSpPr>
          <p:nvPr/>
        </p:nvSpPr>
        <p:spPr bwMode="auto">
          <a:xfrm>
            <a:off x="738188" y="-96838"/>
            <a:ext cx="8405812" cy="1143001"/>
          </a:xfrm>
          <a:prstGeom prst="rect">
            <a:avLst/>
          </a:prstGeom>
          <a:noFill/>
          <a:ln w="9525">
            <a:noFill/>
            <a:miter lim="800000"/>
            <a:headEnd/>
            <a:tailEnd/>
          </a:ln>
        </p:spPr>
        <p:txBody>
          <a:bodyPr lIns="91424" tIns="45712" rIns="91424" bIns="45712" anchor="ctr"/>
          <a:lstStyle/>
          <a:p>
            <a:pPr algn="ctr" defTabSz="912813"/>
            <a:r>
              <a:rPr lang="en-US" sz="4200">
                <a:solidFill>
                  <a:srgbClr val="1F497D"/>
                </a:solidFill>
                <a:latin typeface="Tahoma" pitchFamily="34" charset="0"/>
              </a:rPr>
              <a:t>Example </a:t>
            </a:r>
            <a:r>
              <a:rPr lang="en-US" sz="4200" b="1">
                <a:solidFill>
                  <a:srgbClr val="1F497D"/>
                </a:solidFill>
                <a:latin typeface="Tahoma" pitchFamily="34" charset="0"/>
              </a:rPr>
              <a:t>	</a:t>
            </a:r>
          </a:p>
        </p:txBody>
      </p:sp>
      <p:sp>
        <p:nvSpPr>
          <p:cNvPr id="48133" name="Line 12"/>
          <p:cNvSpPr>
            <a:spLocks noChangeShapeType="1"/>
          </p:cNvSpPr>
          <p:nvPr/>
        </p:nvSpPr>
        <p:spPr bwMode="auto">
          <a:xfrm flipH="1">
            <a:off x="3659188" y="3014663"/>
            <a:ext cx="782637" cy="484187"/>
          </a:xfrm>
          <a:prstGeom prst="line">
            <a:avLst/>
          </a:prstGeom>
          <a:noFill/>
          <a:ln w="76200">
            <a:solidFill>
              <a:schemeClr val="tx1"/>
            </a:solidFill>
            <a:round/>
            <a:headEnd/>
            <a:tailEnd type="triangle" w="med" len="med"/>
          </a:ln>
        </p:spPr>
        <p:txBody>
          <a:bodyPr lIns="80147" tIns="40074" rIns="80147" bIns="40074"/>
          <a:lstStyle/>
          <a:p>
            <a:endParaRPr lang="en-US">
              <a:solidFill>
                <a:prstClr val="black"/>
              </a:solidFill>
            </a:endParaRPr>
          </a:p>
        </p:txBody>
      </p:sp>
      <p:sp>
        <p:nvSpPr>
          <p:cNvPr id="48134" name="Line 13"/>
          <p:cNvSpPr>
            <a:spLocks noChangeShapeType="1"/>
          </p:cNvSpPr>
          <p:nvPr/>
        </p:nvSpPr>
        <p:spPr bwMode="auto">
          <a:xfrm>
            <a:off x="3659188" y="3913188"/>
            <a:ext cx="717550" cy="622300"/>
          </a:xfrm>
          <a:prstGeom prst="line">
            <a:avLst/>
          </a:prstGeom>
          <a:noFill/>
          <a:ln w="76200">
            <a:solidFill>
              <a:schemeClr val="tx1"/>
            </a:solidFill>
            <a:round/>
            <a:headEnd/>
            <a:tailEnd type="triangle" w="med" len="med"/>
          </a:ln>
        </p:spPr>
        <p:txBody>
          <a:bodyPr lIns="80147" tIns="40074" rIns="80147" bIns="40074"/>
          <a:lstStyle/>
          <a:p>
            <a:endParaRPr lang="en-US">
              <a:solidFill>
                <a:prstClr val="black"/>
              </a:solidFill>
            </a:endParaRPr>
          </a:p>
        </p:txBody>
      </p:sp>
      <p:pic>
        <p:nvPicPr>
          <p:cNvPr id="48135" name="Picture 18"/>
          <p:cNvPicPr>
            <a:picLocks noChangeAspect="1" noChangeArrowheads="1"/>
          </p:cNvPicPr>
          <p:nvPr/>
        </p:nvPicPr>
        <p:blipFill>
          <a:blip r:embed="rId2"/>
          <a:srcRect/>
          <a:stretch>
            <a:fillRect/>
          </a:stretch>
        </p:blipFill>
        <p:spPr bwMode="auto">
          <a:xfrm>
            <a:off x="4168775" y="3333750"/>
            <a:ext cx="806450" cy="188913"/>
          </a:xfrm>
          <a:prstGeom prst="rect">
            <a:avLst/>
          </a:prstGeom>
          <a:noFill/>
          <a:ln w="9525">
            <a:noFill/>
            <a:miter lim="800000"/>
            <a:headEnd/>
            <a:tailEnd/>
          </a:ln>
        </p:spPr>
      </p:pic>
      <p:pic>
        <p:nvPicPr>
          <p:cNvPr id="48136" name="Picture 19"/>
          <p:cNvPicPr>
            <a:picLocks noChangeAspect="1" noChangeArrowheads="1"/>
          </p:cNvPicPr>
          <p:nvPr/>
        </p:nvPicPr>
        <p:blipFill>
          <a:blip r:embed="rId2"/>
          <a:srcRect/>
          <a:stretch>
            <a:fillRect/>
          </a:stretch>
        </p:blipFill>
        <p:spPr bwMode="auto">
          <a:xfrm>
            <a:off x="4168775" y="3333750"/>
            <a:ext cx="806450" cy="188913"/>
          </a:xfrm>
          <a:prstGeom prst="rect">
            <a:avLst/>
          </a:prstGeom>
          <a:noFill/>
          <a:ln w="9525">
            <a:noFill/>
            <a:miter lim="800000"/>
            <a:headEnd/>
            <a:tailEnd/>
          </a:ln>
        </p:spPr>
      </p:pic>
      <p:pic>
        <p:nvPicPr>
          <p:cNvPr id="48137" name="Picture 20"/>
          <p:cNvPicPr>
            <a:picLocks noChangeAspect="1" noChangeArrowheads="1"/>
          </p:cNvPicPr>
          <p:nvPr/>
        </p:nvPicPr>
        <p:blipFill>
          <a:blip r:embed="rId2"/>
          <a:srcRect/>
          <a:stretch>
            <a:fillRect/>
          </a:stretch>
        </p:blipFill>
        <p:spPr bwMode="auto">
          <a:xfrm>
            <a:off x="4168775" y="3333750"/>
            <a:ext cx="806450" cy="188913"/>
          </a:xfrm>
          <a:prstGeom prst="rect">
            <a:avLst/>
          </a:prstGeom>
          <a:noFill/>
          <a:ln w="9525">
            <a:noFill/>
            <a:miter lim="800000"/>
            <a:headEnd/>
            <a:tailEnd/>
          </a:ln>
        </p:spPr>
      </p:pic>
      <p:pic>
        <p:nvPicPr>
          <p:cNvPr id="48138" name="Picture 26"/>
          <p:cNvPicPr>
            <a:picLocks noChangeAspect="1" noChangeArrowheads="1"/>
          </p:cNvPicPr>
          <p:nvPr/>
        </p:nvPicPr>
        <p:blipFill>
          <a:blip r:embed="rId3"/>
          <a:srcRect/>
          <a:stretch>
            <a:fillRect/>
          </a:stretch>
        </p:blipFill>
        <p:spPr bwMode="auto">
          <a:xfrm>
            <a:off x="4473575" y="1631950"/>
            <a:ext cx="4138613" cy="2081213"/>
          </a:xfrm>
          <a:prstGeom prst="rect">
            <a:avLst/>
          </a:prstGeom>
          <a:noFill/>
          <a:ln w="9525">
            <a:noFill/>
            <a:miter lim="800000"/>
            <a:headEnd/>
            <a:tailEnd/>
          </a:ln>
        </p:spPr>
      </p:pic>
      <p:pic>
        <p:nvPicPr>
          <p:cNvPr id="48139" name="Picture 27"/>
          <p:cNvPicPr>
            <a:picLocks noChangeAspect="1" noChangeArrowheads="1"/>
          </p:cNvPicPr>
          <p:nvPr/>
        </p:nvPicPr>
        <p:blipFill>
          <a:blip r:embed="rId4"/>
          <a:srcRect/>
          <a:stretch>
            <a:fillRect/>
          </a:stretch>
        </p:blipFill>
        <p:spPr bwMode="auto">
          <a:xfrm>
            <a:off x="4506913" y="4049713"/>
            <a:ext cx="3983037" cy="1789112"/>
          </a:xfrm>
          <a:prstGeom prst="rect">
            <a:avLst/>
          </a:prstGeom>
          <a:noFill/>
          <a:ln w="9525">
            <a:noFill/>
            <a:miter lim="800000"/>
            <a:headEnd/>
            <a:tailEnd/>
          </a:ln>
        </p:spPr>
      </p:pic>
      <p:pic>
        <p:nvPicPr>
          <p:cNvPr id="48140" name="Picture 28"/>
          <p:cNvPicPr>
            <a:picLocks noChangeAspect="1" noChangeArrowheads="1"/>
          </p:cNvPicPr>
          <p:nvPr/>
        </p:nvPicPr>
        <p:blipFill>
          <a:blip r:embed="rId5"/>
          <a:srcRect/>
          <a:stretch>
            <a:fillRect/>
          </a:stretch>
        </p:blipFill>
        <p:spPr bwMode="auto">
          <a:xfrm>
            <a:off x="596900" y="2530475"/>
            <a:ext cx="2997200" cy="2625725"/>
          </a:xfrm>
          <a:prstGeom prst="rect">
            <a:avLst/>
          </a:prstGeom>
          <a:noFill/>
          <a:ln w="9525">
            <a:noFill/>
            <a:miter lim="800000"/>
            <a:headEnd/>
            <a:tailEnd/>
          </a:ln>
        </p:spPr>
      </p:pic>
      <p:pic>
        <p:nvPicPr>
          <p:cNvPr id="48141" name="Picture 14"/>
          <p:cNvPicPr>
            <a:picLocks noChangeAspect="1" noChangeArrowheads="1"/>
          </p:cNvPicPr>
          <p:nvPr/>
        </p:nvPicPr>
        <p:blipFill>
          <a:blip r:embed="rId6"/>
          <a:srcRect/>
          <a:stretch>
            <a:fillRect/>
          </a:stretch>
        </p:blipFill>
        <p:spPr bwMode="auto">
          <a:xfrm>
            <a:off x="6788150" y="2460625"/>
            <a:ext cx="520700" cy="276225"/>
          </a:xfrm>
          <a:prstGeom prst="rect">
            <a:avLst/>
          </a:prstGeom>
          <a:noFill/>
          <a:ln w="9525">
            <a:noFill/>
            <a:miter lim="800000"/>
            <a:headEnd/>
            <a:tailEnd/>
          </a:ln>
        </p:spPr>
      </p:pic>
    </p:spTree>
    <p:extLst>
      <p:ext uri="{BB962C8B-B14F-4D97-AF65-F5344CB8AC3E}">
        <p14:creationId xmlns:p14="http://schemas.microsoft.com/office/powerpoint/2010/main" val="254512813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p:txBody>
          <a:bodyPr/>
          <a:lstStyle/>
          <a:p>
            <a:pPr defTabSz="912813">
              <a:defRPr/>
            </a:pPr>
            <a:fld id="{2E17685E-A5B9-4C6C-8CEF-1FBABB78752C}" type="slidenum">
              <a:rPr lang="en-GB">
                <a:solidFill>
                  <a:prstClr val="black">
                    <a:tint val="75000"/>
                  </a:prstClr>
                </a:solidFill>
                <a:latin typeface="Arial" pitchFamily="34" charset="0"/>
                <a:cs typeface="Arial" pitchFamily="34" charset="0"/>
              </a:rPr>
              <a:pPr defTabSz="912813">
                <a:defRPr/>
              </a:pPr>
              <a:t>22</a:t>
            </a:fld>
            <a:endParaRPr lang="en-GB">
              <a:solidFill>
                <a:prstClr val="black">
                  <a:tint val="75000"/>
                </a:prstClr>
              </a:solidFill>
              <a:latin typeface="Arial" pitchFamily="34" charset="0"/>
              <a:cs typeface="Arial" pitchFamily="34" charset="0"/>
            </a:endParaRPr>
          </a:p>
        </p:txBody>
      </p:sp>
      <p:sp>
        <p:nvSpPr>
          <p:cNvPr id="49155" name="Rectangle 2"/>
          <p:cNvSpPr>
            <a:spLocks noGrp="1" noChangeArrowheads="1"/>
          </p:cNvSpPr>
          <p:nvPr>
            <p:ph type="body" idx="1"/>
          </p:nvPr>
        </p:nvSpPr>
        <p:spPr>
          <a:xfrm>
            <a:off x="392113" y="1079500"/>
            <a:ext cx="8545512" cy="5183188"/>
          </a:xfrm>
        </p:spPr>
        <p:txBody>
          <a:bodyPr/>
          <a:lstStyle/>
          <a:p>
            <a:pPr marL="466725" indent="-466725" eaLnBrk="1" hangingPunct="1">
              <a:lnSpc>
                <a:spcPct val="110000"/>
              </a:lnSpc>
            </a:pPr>
            <a:r>
              <a:rPr lang="en-US"/>
              <a:t>Update distance matrix (iteration 2) </a:t>
            </a:r>
          </a:p>
        </p:txBody>
      </p:sp>
      <p:sp>
        <p:nvSpPr>
          <p:cNvPr id="49156" name="Rectangle 3"/>
          <p:cNvSpPr>
            <a:spLocks noChangeArrowheads="1"/>
          </p:cNvSpPr>
          <p:nvPr/>
        </p:nvSpPr>
        <p:spPr bwMode="auto">
          <a:xfrm>
            <a:off x="738188" y="-96838"/>
            <a:ext cx="8405812" cy="1143001"/>
          </a:xfrm>
          <a:prstGeom prst="rect">
            <a:avLst/>
          </a:prstGeom>
          <a:noFill/>
          <a:ln w="9525">
            <a:noFill/>
            <a:miter lim="800000"/>
            <a:headEnd/>
            <a:tailEnd/>
          </a:ln>
        </p:spPr>
        <p:txBody>
          <a:bodyPr lIns="91424" tIns="45712" rIns="91424" bIns="45712" anchor="ctr"/>
          <a:lstStyle/>
          <a:p>
            <a:pPr algn="ctr" defTabSz="912813"/>
            <a:r>
              <a:rPr lang="en-US" sz="4200">
                <a:solidFill>
                  <a:srgbClr val="1F497D"/>
                </a:solidFill>
                <a:latin typeface="Tahoma" pitchFamily="34" charset="0"/>
              </a:rPr>
              <a:t>Example</a:t>
            </a:r>
            <a:endParaRPr lang="en-US" sz="4200" b="1">
              <a:solidFill>
                <a:srgbClr val="1F497D"/>
              </a:solidFill>
              <a:latin typeface="Tahoma" pitchFamily="34" charset="0"/>
            </a:endParaRPr>
          </a:p>
        </p:txBody>
      </p:sp>
      <p:sp>
        <p:nvSpPr>
          <p:cNvPr id="49157" name="Line 11"/>
          <p:cNvSpPr>
            <a:spLocks noChangeShapeType="1"/>
          </p:cNvSpPr>
          <p:nvPr/>
        </p:nvSpPr>
        <p:spPr bwMode="auto">
          <a:xfrm flipH="1">
            <a:off x="3986213" y="3706813"/>
            <a:ext cx="1106487" cy="482600"/>
          </a:xfrm>
          <a:prstGeom prst="line">
            <a:avLst/>
          </a:prstGeom>
          <a:noFill/>
          <a:ln w="76200">
            <a:solidFill>
              <a:schemeClr val="tx1"/>
            </a:solidFill>
            <a:round/>
            <a:headEnd/>
            <a:tailEnd type="triangle" w="med" len="med"/>
          </a:ln>
        </p:spPr>
        <p:txBody>
          <a:bodyPr lIns="80147" tIns="40074" rIns="80147" bIns="40074"/>
          <a:lstStyle/>
          <a:p>
            <a:endParaRPr lang="en-US">
              <a:solidFill>
                <a:prstClr val="black"/>
              </a:solidFill>
            </a:endParaRPr>
          </a:p>
        </p:txBody>
      </p:sp>
      <p:sp>
        <p:nvSpPr>
          <p:cNvPr id="49158" name="Line 12"/>
          <p:cNvSpPr>
            <a:spLocks noChangeShapeType="1"/>
          </p:cNvSpPr>
          <p:nvPr/>
        </p:nvSpPr>
        <p:spPr bwMode="auto">
          <a:xfrm>
            <a:off x="4441825" y="5087938"/>
            <a:ext cx="455613" cy="0"/>
          </a:xfrm>
          <a:prstGeom prst="line">
            <a:avLst/>
          </a:prstGeom>
          <a:noFill/>
          <a:ln w="76200">
            <a:solidFill>
              <a:schemeClr val="tx1"/>
            </a:solidFill>
            <a:round/>
            <a:headEnd/>
            <a:tailEnd type="triangle" w="med" len="med"/>
          </a:ln>
        </p:spPr>
        <p:txBody>
          <a:bodyPr lIns="80147" tIns="40074" rIns="80147" bIns="40074"/>
          <a:lstStyle/>
          <a:p>
            <a:endParaRPr lang="en-US">
              <a:solidFill>
                <a:prstClr val="black"/>
              </a:solidFill>
            </a:endParaRPr>
          </a:p>
        </p:txBody>
      </p:sp>
      <p:pic>
        <p:nvPicPr>
          <p:cNvPr id="49159" name="Picture 15"/>
          <p:cNvPicPr>
            <a:picLocks noChangeAspect="1" noChangeArrowheads="1"/>
          </p:cNvPicPr>
          <p:nvPr/>
        </p:nvPicPr>
        <p:blipFill>
          <a:blip r:embed="rId2"/>
          <a:srcRect/>
          <a:stretch>
            <a:fillRect/>
          </a:stretch>
        </p:blipFill>
        <p:spPr bwMode="auto">
          <a:xfrm>
            <a:off x="4702175" y="2151063"/>
            <a:ext cx="4105275" cy="311150"/>
          </a:xfrm>
          <a:prstGeom prst="rect">
            <a:avLst/>
          </a:prstGeom>
          <a:noFill/>
          <a:ln w="9525">
            <a:noFill/>
            <a:miter lim="800000"/>
            <a:headEnd/>
            <a:tailEnd/>
          </a:ln>
        </p:spPr>
      </p:pic>
      <p:grpSp>
        <p:nvGrpSpPr>
          <p:cNvPr id="2" name="Group 19"/>
          <p:cNvGrpSpPr>
            <a:grpSpLocks/>
          </p:cNvGrpSpPr>
          <p:nvPr/>
        </p:nvGrpSpPr>
        <p:grpSpPr bwMode="auto">
          <a:xfrm>
            <a:off x="4702175" y="2530475"/>
            <a:ext cx="3714750" cy="490538"/>
            <a:chOff x="3560" y="1710"/>
            <a:chExt cx="2736" cy="340"/>
          </a:xfrm>
        </p:grpSpPr>
        <p:pic>
          <p:nvPicPr>
            <p:cNvPr id="49166" name="Picture 16"/>
            <p:cNvPicPr>
              <a:picLocks noChangeAspect="1" noChangeArrowheads="1"/>
            </p:cNvPicPr>
            <p:nvPr/>
          </p:nvPicPr>
          <p:blipFill>
            <a:blip r:embed="rId3"/>
            <a:srcRect/>
            <a:stretch>
              <a:fillRect/>
            </a:stretch>
          </p:blipFill>
          <p:spPr bwMode="auto">
            <a:xfrm>
              <a:off x="3560" y="1710"/>
              <a:ext cx="2256" cy="210"/>
            </a:xfrm>
            <a:prstGeom prst="rect">
              <a:avLst/>
            </a:prstGeom>
            <a:noFill/>
            <a:ln w="9525">
              <a:noFill/>
              <a:miter lim="800000"/>
              <a:headEnd/>
              <a:tailEnd/>
            </a:ln>
          </p:spPr>
        </p:pic>
        <p:pic>
          <p:nvPicPr>
            <p:cNvPr id="49167" name="Picture 17"/>
            <p:cNvPicPr>
              <a:picLocks noChangeAspect="1" noChangeArrowheads="1"/>
            </p:cNvPicPr>
            <p:nvPr/>
          </p:nvPicPr>
          <p:blipFill>
            <a:blip r:embed="rId4"/>
            <a:srcRect/>
            <a:stretch>
              <a:fillRect/>
            </a:stretch>
          </p:blipFill>
          <p:spPr bwMode="auto">
            <a:xfrm>
              <a:off x="4232" y="1887"/>
              <a:ext cx="2064" cy="163"/>
            </a:xfrm>
            <a:prstGeom prst="rect">
              <a:avLst/>
            </a:prstGeom>
            <a:noFill/>
            <a:ln w="9525">
              <a:noFill/>
              <a:miter lim="800000"/>
              <a:headEnd/>
              <a:tailEnd/>
            </a:ln>
          </p:spPr>
        </p:pic>
      </p:grpSp>
      <p:pic>
        <p:nvPicPr>
          <p:cNvPr id="49161" name="Picture 18"/>
          <p:cNvPicPr>
            <a:picLocks noChangeAspect="1" noChangeArrowheads="1"/>
          </p:cNvPicPr>
          <p:nvPr/>
        </p:nvPicPr>
        <p:blipFill>
          <a:blip r:embed="rId5"/>
          <a:srcRect/>
          <a:stretch>
            <a:fillRect/>
          </a:stretch>
        </p:blipFill>
        <p:spPr bwMode="auto">
          <a:xfrm>
            <a:off x="4702175" y="3124200"/>
            <a:ext cx="3844925" cy="336550"/>
          </a:xfrm>
          <a:prstGeom prst="rect">
            <a:avLst/>
          </a:prstGeom>
          <a:noFill/>
          <a:ln w="9525">
            <a:noFill/>
            <a:miter lim="800000"/>
            <a:headEnd/>
            <a:tailEnd/>
          </a:ln>
        </p:spPr>
      </p:pic>
      <p:pic>
        <p:nvPicPr>
          <p:cNvPr id="49162" name="Picture 21"/>
          <p:cNvPicPr>
            <a:picLocks noChangeAspect="1" noChangeArrowheads="1"/>
          </p:cNvPicPr>
          <p:nvPr/>
        </p:nvPicPr>
        <p:blipFill>
          <a:blip r:embed="rId6"/>
          <a:srcRect/>
          <a:stretch>
            <a:fillRect/>
          </a:stretch>
        </p:blipFill>
        <p:spPr bwMode="auto">
          <a:xfrm>
            <a:off x="4897438" y="4119563"/>
            <a:ext cx="3795712" cy="1865312"/>
          </a:xfrm>
          <a:prstGeom prst="rect">
            <a:avLst/>
          </a:prstGeom>
          <a:noFill/>
          <a:ln w="9525">
            <a:noFill/>
            <a:miter lim="800000"/>
            <a:headEnd/>
            <a:tailEnd/>
          </a:ln>
        </p:spPr>
      </p:pic>
      <p:pic>
        <p:nvPicPr>
          <p:cNvPr id="49163" name="Picture 22"/>
          <p:cNvPicPr>
            <a:picLocks noChangeAspect="1" noChangeArrowheads="1"/>
          </p:cNvPicPr>
          <p:nvPr/>
        </p:nvPicPr>
        <p:blipFill>
          <a:blip r:embed="rId7"/>
          <a:srcRect/>
          <a:stretch>
            <a:fillRect/>
          </a:stretch>
        </p:blipFill>
        <p:spPr bwMode="auto">
          <a:xfrm>
            <a:off x="727075" y="4257675"/>
            <a:ext cx="3729038" cy="1658938"/>
          </a:xfrm>
          <a:prstGeom prst="rect">
            <a:avLst/>
          </a:prstGeom>
          <a:noFill/>
          <a:ln w="9525">
            <a:noFill/>
            <a:miter lim="800000"/>
            <a:headEnd/>
            <a:tailEnd/>
          </a:ln>
        </p:spPr>
      </p:pic>
      <p:pic>
        <p:nvPicPr>
          <p:cNvPr id="49164" name="Picture 23"/>
          <p:cNvPicPr>
            <a:picLocks noChangeAspect="1" noChangeArrowheads="1"/>
          </p:cNvPicPr>
          <p:nvPr/>
        </p:nvPicPr>
        <p:blipFill>
          <a:blip r:embed="rId8"/>
          <a:srcRect/>
          <a:stretch>
            <a:fillRect/>
          </a:stretch>
        </p:blipFill>
        <p:spPr bwMode="auto">
          <a:xfrm>
            <a:off x="531813" y="1700213"/>
            <a:ext cx="4138612" cy="2082800"/>
          </a:xfrm>
          <a:prstGeom prst="rect">
            <a:avLst/>
          </a:prstGeom>
          <a:noFill/>
          <a:ln w="9525">
            <a:noFill/>
            <a:miter lim="800000"/>
            <a:headEnd/>
            <a:tailEnd/>
          </a:ln>
        </p:spPr>
      </p:pic>
      <p:pic>
        <p:nvPicPr>
          <p:cNvPr id="49165" name="Picture 16"/>
          <p:cNvPicPr>
            <a:picLocks noChangeAspect="1" noChangeArrowheads="1"/>
          </p:cNvPicPr>
          <p:nvPr/>
        </p:nvPicPr>
        <p:blipFill>
          <a:blip r:embed="rId9"/>
          <a:srcRect/>
          <a:stretch>
            <a:fillRect/>
          </a:stretch>
        </p:blipFill>
        <p:spPr bwMode="auto">
          <a:xfrm>
            <a:off x="2878138" y="2530475"/>
            <a:ext cx="471487" cy="276225"/>
          </a:xfrm>
          <a:prstGeom prst="rect">
            <a:avLst/>
          </a:prstGeom>
          <a:noFill/>
          <a:ln w="9525">
            <a:noFill/>
            <a:miter lim="800000"/>
            <a:headEnd/>
            <a:tailEnd/>
          </a:ln>
        </p:spPr>
      </p:pic>
    </p:spTree>
    <p:extLst>
      <p:ext uri="{BB962C8B-B14F-4D97-AF65-F5344CB8AC3E}">
        <p14:creationId xmlns:p14="http://schemas.microsoft.com/office/powerpoint/2010/main" val="409728148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p:txBody>
          <a:bodyPr/>
          <a:lstStyle/>
          <a:p>
            <a:pPr defTabSz="912813">
              <a:defRPr/>
            </a:pPr>
            <a:fld id="{DA2B391E-0C00-40F2-9D50-F5EC7086F6E2}" type="slidenum">
              <a:rPr lang="en-GB">
                <a:solidFill>
                  <a:prstClr val="black">
                    <a:tint val="75000"/>
                  </a:prstClr>
                </a:solidFill>
                <a:latin typeface="Arial" pitchFamily="34" charset="0"/>
                <a:cs typeface="Arial" pitchFamily="34" charset="0"/>
              </a:rPr>
              <a:pPr defTabSz="912813">
                <a:defRPr/>
              </a:pPr>
              <a:t>23</a:t>
            </a:fld>
            <a:endParaRPr lang="en-GB">
              <a:solidFill>
                <a:prstClr val="black">
                  <a:tint val="75000"/>
                </a:prstClr>
              </a:solidFill>
              <a:latin typeface="Arial" pitchFamily="34" charset="0"/>
              <a:cs typeface="Arial" pitchFamily="34" charset="0"/>
            </a:endParaRPr>
          </a:p>
        </p:txBody>
      </p:sp>
      <p:sp>
        <p:nvSpPr>
          <p:cNvPr id="50179" name="Rectangle 2"/>
          <p:cNvSpPr>
            <a:spLocks noGrp="1" noChangeArrowheads="1"/>
          </p:cNvSpPr>
          <p:nvPr>
            <p:ph type="body" idx="1"/>
          </p:nvPr>
        </p:nvSpPr>
        <p:spPr>
          <a:xfrm>
            <a:off x="271463" y="1147763"/>
            <a:ext cx="8545512" cy="5183187"/>
          </a:xfrm>
        </p:spPr>
        <p:txBody>
          <a:bodyPr/>
          <a:lstStyle/>
          <a:p>
            <a:pPr marL="466725" indent="-466725" eaLnBrk="1" hangingPunct="1">
              <a:lnSpc>
                <a:spcPct val="110000"/>
              </a:lnSpc>
            </a:pPr>
            <a:r>
              <a:rPr lang="en-US"/>
              <a:t>Merge two closest clusters/update distance matrix (iteration 3) </a:t>
            </a:r>
          </a:p>
          <a:p>
            <a:pPr marL="466725" indent="-466725" eaLnBrk="1" hangingPunct="1">
              <a:buFontTx/>
              <a:buNone/>
            </a:pPr>
            <a:r>
              <a:rPr lang="en-US"/>
              <a:t>     </a:t>
            </a:r>
            <a:endParaRPr lang="en-US" sz="1800"/>
          </a:p>
        </p:txBody>
      </p:sp>
      <p:sp>
        <p:nvSpPr>
          <p:cNvPr id="50180" name="Rectangle 3"/>
          <p:cNvSpPr>
            <a:spLocks noChangeArrowheads="1"/>
          </p:cNvSpPr>
          <p:nvPr/>
        </p:nvSpPr>
        <p:spPr bwMode="auto">
          <a:xfrm>
            <a:off x="738188" y="-96838"/>
            <a:ext cx="8405812" cy="1143001"/>
          </a:xfrm>
          <a:prstGeom prst="rect">
            <a:avLst/>
          </a:prstGeom>
          <a:noFill/>
          <a:ln w="9525">
            <a:noFill/>
            <a:miter lim="800000"/>
            <a:headEnd/>
            <a:tailEnd/>
          </a:ln>
        </p:spPr>
        <p:txBody>
          <a:bodyPr lIns="91424" tIns="45712" rIns="91424" bIns="45712" anchor="ctr"/>
          <a:lstStyle/>
          <a:p>
            <a:pPr algn="ctr" defTabSz="912813"/>
            <a:r>
              <a:rPr lang="en-US" sz="4200">
                <a:solidFill>
                  <a:srgbClr val="1F497D"/>
                </a:solidFill>
                <a:latin typeface="Tahoma" pitchFamily="34" charset="0"/>
              </a:rPr>
              <a:t>Example</a:t>
            </a:r>
            <a:endParaRPr lang="en-US" sz="4200" b="1">
              <a:solidFill>
                <a:srgbClr val="1F497D"/>
              </a:solidFill>
              <a:latin typeface="Tahoma" pitchFamily="34" charset="0"/>
            </a:endParaRPr>
          </a:p>
        </p:txBody>
      </p:sp>
      <p:sp>
        <p:nvSpPr>
          <p:cNvPr id="50181" name="Line 4"/>
          <p:cNvSpPr>
            <a:spLocks noChangeShapeType="1"/>
          </p:cNvSpPr>
          <p:nvPr/>
        </p:nvSpPr>
        <p:spPr bwMode="auto">
          <a:xfrm flipH="1">
            <a:off x="3659188" y="3014663"/>
            <a:ext cx="782637" cy="484187"/>
          </a:xfrm>
          <a:prstGeom prst="line">
            <a:avLst/>
          </a:prstGeom>
          <a:noFill/>
          <a:ln w="76200">
            <a:solidFill>
              <a:schemeClr val="tx1"/>
            </a:solidFill>
            <a:round/>
            <a:headEnd/>
            <a:tailEnd type="triangle" w="med" len="med"/>
          </a:ln>
        </p:spPr>
        <p:txBody>
          <a:bodyPr lIns="80147" tIns="40074" rIns="80147" bIns="40074"/>
          <a:lstStyle/>
          <a:p>
            <a:endParaRPr lang="en-US">
              <a:solidFill>
                <a:prstClr val="black"/>
              </a:solidFill>
            </a:endParaRPr>
          </a:p>
        </p:txBody>
      </p:sp>
      <p:sp>
        <p:nvSpPr>
          <p:cNvPr id="50182" name="Line 5"/>
          <p:cNvSpPr>
            <a:spLocks noChangeShapeType="1"/>
          </p:cNvSpPr>
          <p:nvPr/>
        </p:nvSpPr>
        <p:spPr bwMode="auto">
          <a:xfrm>
            <a:off x="3724275" y="4189413"/>
            <a:ext cx="782638" cy="415925"/>
          </a:xfrm>
          <a:prstGeom prst="line">
            <a:avLst/>
          </a:prstGeom>
          <a:noFill/>
          <a:ln w="76200">
            <a:solidFill>
              <a:schemeClr val="tx1"/>
            </a:solidFill>
            <a:round/>
            <a:headEnd/>
            <a:tailEnd type="triangle" w="med" len="med"/>
          </a:ln>
        </p:spPr>
        <p:txBody>
          <a:bodyPr lIns="80147" tIns="40074" rIns="80147" bIns="40074"/>
          <a:lstStyle/>
          <a:p>
            <a:endParaRPr lang="en-US">
              <a:solidFill>
                <a:prstClr val="black"/>
              </a:solidFill>
            </a:endParaRPr>
          </a:p>
        </p:txBody>
      </p:sp>
      <p:pic>
        <p:nvPicPr>
          <p:cNvPr id="50183" name="Picture 16"/>
          <p:cNvPicPr>
            <a:picLocks noChangeAspect="1" noChangeArrowheads="1"/>
          </p:cNvPicPr>
          <p:nvPr/>
        </p:nvPicPr>
        <p:blipFill>
          <a:blip r:embed="rId2"/>
          <a:srcRect/>
          <a:stretch>
            <a:fillRect/>
          </a:stretch>
        </p:blipFill>
        <p:spPr bwMode="auto">
          <a:xfrm>
            <a:off x="4168775" y="3333750"/>
            <a:ext cx="806450" cy="188913"/>
          </a:xfrm>
          <a:prstGeom prst="rect">
            <a:avLst/>
          </a:prstGeom>
          <a:noFill/>
          <a:ln w="9525">
            <a:noFill/>
            <a:miter lim="800000"/>
            <a:headEnd/>
            <a:tailEnd/>
          </a:ln>
        </p:spPr>
      </p:pic>
      <p:pic>
        <p:nvPicPr>
          <p:cNvPr id="50184" name="Picture 17"/>
          <p:cNvPicPr>
            <a:picLocks noChangeAspect="1" noChangeArrowheads="1"/>
          </p:cNvPicPr>
          <p:nvPr/>
        </p:nvPicPr>
        <p:blipFill>
          <a:blip r:embed="rId2"/>
          <a:srcRect/>
          <a:stretch>
            <a:fillRect/>
          </a:stretch>
        </p:blipFill>
        <p:spPr bwMode="auto">
          <a:xfrm>
            <a:off x="4168775" y="3333750"/>
            <a:ext cx="806450" cy="188913"/>
          </a:xfrm>
          <a:prstGeom prst="rect">
            <a:avLst/>
          </a:prstGeom>
          <a:noFill/>
          <a:ln w="9525">
            <a:noFill/>
            <a:miter lim="800000"/>
            <a:headEnd/>
            <a:tailEnd/>
          </a:ln>
        </p:spPr>
      </p:pic>
      <p:pic>
        <p:nvPicPr>
          <p:cNvPr id="50185" name="Picture 18"/>
          <p:cNvPicPr>
            <a:picLocks noChangeAspect="1" noChangeArrowheads="1"/>
          </p:cNvPicPr>
          <p:nvPr/>
        </p:nvPicPr>
        <p:blipFill>
          <a:blip r:embed="rId2"/>
          <a:srcRect/>
          <a:stretch>
            <a:fillRect/>
          </a:stretch>
        </p:blipFill>
        <p:spPr bwMode="auto">
          <a:xfrm>
            <a:off x="4168775" y="3333750"/>
            <a:ext cx="806450" cy="188913"/>
          </a:xfrm>
          <a:prstGeom prst="rect">
            <a:avLst/>
          </a:prstGeom>
          <a:noFill/>
          <a:ln w="9525">
            <a:noFill/>
            <a:miter lim="800000"/>
            <a:headEnd/>
            <a:tailEnd/>
          </a:ln>
        </p:spPr>
      </p:pic>
      <p:pic>
        <p:nvPicPr>
          <p:cNvPr id="50186" name="Picture 29"/>
          <p:cNvPicPr>
            <a:picLocks noChangeAspect="1" noChangeArrowheads="1"/>
          </p:cNvPicPr>
          <p:nvPr/>
        </p:nvPicPr>
        <p:blipFill>
          <a:blip r:embed="rId3"/>
          <a:srcRect/>
          <a:stretch>
            <a:fillRect/>
          </a:stretch>
        </p:blipFill>
        <p:spPr bwMode="auto">
          <a:xfrm>
            <a:off x="4572000" y="1890713"/>
            <a:ext cx="4178300" cy="2090737"/>
          </a:xfrm>
          <a:prstGeom prst="rect">
            <a:avLst/>
          </a:prstGeom>
          <a:noFill/>
          <a:ln w="9525">
            <a:noFill/>
            <a:miter lim="800000"/>
            <a:headEnd/>
            <a:tailEnd/>
          </a:ln>
        </p:spPr>
      </p:pic>
      <p:pic>
        <p:nvPicPr>
          <p:cNvPr id="50187" name="Picture 30"/>
          <p:cNvPicPr>
            <a:picLocks noChangeAspect="1" noChangeArrowheads="1"/>
          </p:cNvPicPr>
          <p:nvPr/>
        </p:nvPicPr>
        <p:blipFill>
          <a:blip r:embed="rId4"/>
          <a:srcRect/>
          <a:stretch>
            <a:fillRect/>
          </a:stretch>
        </p:blipFill>
        <p:spPr bwMode="auto">
          <a:xfrm>
            <a:off x="661988" y="2530475"/>
            <a:ext cx="2989262" cy="2651125"/>
          </a:xfrm>
          <a:prstGeom prst="rect">
            <a:avLst/>
          </a:prstGeom>
          <a:noFill/>
          <a:ln w="9525">
            <a:noFill/>
            <a:miter lim="800000"/>
            <a:headEnd/>
            <a:tailEnd/>
          </a:ln>
        </p:spPr>
      </p:pic>
      <p:grpSp>
        <p:nvGrpSpPr>
          <p:cNvPr id="2" name="Group 28"/>
          <p:cNvGrpSpPr>
            <a:grpSpLocks/>
          </p:cNvGrpSpPr>
          <p:nvPr/>
        </p:nvGrpSpPr>
        <p:grpSpPr bwMode="auto">
          <a:xfrm>
            <a:off x="4572000" y="4119563"/>
            <a:ext cx="4119563" cy="1935162"/>
            <a:chOff x="5346700" y="4542631"/>
            <a:chExt cx="4818130" cy="2133600"/>
          </a:xfrm>
        </p:grpSpPr>
        <p:pic>
          <p:nvPicPr>
            <p:cNvPr id="50189" name="Picture 28"/>
            <p:cNvPicPr>
              <a:picLocks noChangeAspect="1" noChangeArrowheads="1"/>
            </p:cNvPicPr>
            <p:nvPr/>
          </p:nvPicPr>
          <p:blipFill>
            <a:blip r:embed="rId5"/>
            <a:srcRect/>
            <a:stretch>
              <a:fillRect/>
            </a:stretch>
          </p:blipFill>
          <p:spPr bwMode="auto">
            <a:xfrm>
              <a:off x="5346700" y="4542631"/>
              <a:ext cx="4818130" cy="2133600"/>
            </a:xfrm>
            <a:prstGeom prst="rect">
              <a:avLst/>
            </a:prstGeom>
            <a:noFill/>
            <a:ln w="9525">
              <a:noFill/>
              <a:miter lim="800000"/>
              <a:headEnd/>
              <a:tailEnd/>
            </a:ln>
          </p:spPr>
        </p:pic>
        <p:pic>
          <p:nvPicPr>
            <p:cNvPr id="50190" name="Picture 31"/>
            <p:cNvPicPr>
              <a:picLocks noChangeAspect="1" noChangeArrowheads="1"/>
            </p:cNvPicPr>
            <p:nvPr/>
          </p:nvPicPr>
          <p:blipFill>
            <a:blip r:embed="rId6"/>
            <a:srcRect/>
            <a:stretch>
              <a:fillRect/>
            </a:stretch>
          </p:blipFill>
          <p:spPr bwMode="auto">
            <a:xfrm>
              <a:off x="9004300" y="5342731"/>
              <a:ext cx="838200" cy="419100"/>
            </a:xfrm>
            <a:prstGeom prst="rect">
              <a:avLst/>
            </a:prstGeom>
            <a:noFill/>
            <a:ln w="9525">
              <a:noFill/>
              <a:miter lim="800000"/>
              <a:headEnd/>
              <a:tailEnd/>
            </a:ln>
          </p:spPr>
        </p:pic>
      </p:grpSp>
    </p:spTree>
    <p:extLst>
      <p:ext uri="{BB962C8B-B14F-4D97-AF65-F5344CB8AC3E}">
        <p14:creationId xmlns:p14="http://schemas.microsoft.com/office/powerpoint/2010/main" val="315207364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p:txBody>
          <a:bodyPr/>
          <a:lstStyle/>
          <a:p>
            <a:pPr defTabSz="912813">
              <a:defRPr/>
            </a:pPr>
            <a:fld id="{46628B9E-968B-4196-BE26-FC2372286C0E}" type="slidenum">
              <a:rPr lang="en-GB">
                <a:solidFill>
                  <a:prstClr val="black">
                    <a:tint val="75000"/>
                  </a:prstClr>
                </a:solidFill>
                <a:latin typeface="Arial" pitchFamily="34" charset="0"/>
                <a:cs typeface="Arial" pitchFamily="34" charset="0"/>
              </a:rPr>
              <a:pPr defTabSz="912813">
                <a:defRPr/>
              </a:pPr>
              <a:t>24</a:t>
            </a:fld>
            <a:endParaRPr lang="en-GB">
              <a:solidFill>
                <a:prstClr val="black">
                  <a:tint val="75000"/>
                </a:prstClr>
              </a:solidFill>
              <a:latin typeface="Arial" pitchFamily="34" charset="0"/>
              <a:cs typeface="Arial" pitchFamily="34" charset="0"/>
            </a:endParaRPr>
          </a:p>
        </p:txBody>
      </p:sp>
      <p:sp>
        <p:nvSpPr>
          <p:cNvPr id="51203" name="Rectangle 2"/>
          <p:cNvSpPr>
            <a:spLocks noGrp="1" noChangeArrowheads="1"/>
          </p:cNvSpPr>
          <p:nvPr>
            <p:ph type="body" idx="1"/>
          </p:nvPr>
        </p:nvSpPr>
        <p:spPr>
          <a:xfrm>
            <a:off x="401638" y="1077913"/>
            <a:ext cx="8545512" cy="5184775"/>
          </a:xfrm>
        </p:spPr>
        <p:txBody>
          <a:bodyPr/>
          <a:lstStyle/>
          <a:p>
            <a:pPr marL="466725" indent="-466725" eaLnBrk="1" hangingPunct="1">
              <a:lnSpc>
                <a:spcPct val="110000"/>
              </a:lnSpc>
            </a:pPr>
            <a:r>
              <a:rPr lang="en-US"/>
              <a:t>Merge two closest clusters/update distance matrix (iteration 4) </a:t>
            </a:r>
          </a:p>
          <a:p>
            <a:pPr marL="466725" indent="-466725" eaLnBrk="1" hangingPunct="1">
              <a:buFontTx/>
              <a:buNone/>
            </a:pPr>
            <a:r>
              <a:rPr lang="en-US"/>
              <a:t>     </a:t>
            </a:r>
            <a:endParaRPr lang="en-US" sz="1800"/>
          </a:p>
        </p:txBody>
      </p:sp>
      <p:sp>
        <p:nvSpPr>
          <p:cNvPr id="51204" name="Rectangle 3"/>
          <p:cNvSpPr>
            <a:spLocks noChangeArrowheads="1"/>
          </p:cNvSpPr>
          <p:nvPr/>
        </p:nvSpPr>
        <p:spPr bwMode="auto">
          <a:xfrm>
            <a:off x="738188" y="-96838"/>
            <a:ext cx="8405812" cy="1143001"/>
          </a:xfrm>
          <a:prstGeom prst="rect">
            <a:avLst/>
          </a:prstGeom>
          <a:noFill/>
          <a:ln w="9525">
            <a:noFill/>
            <a:miter lim="800000"/>
            <a:headEnd/>
            <a:tailEnd/>
          </a:ln>
        </p:spPr>
        <p:txBody>
          <a:bodyPr lIns="91424" tIns="45712" rIns="91424" bIns="45712" anchor="ctr"/>
          <a:lstStyle/>
          <a:p>
            <a:pPr algn="ctr" defTabSz="912813"/>
            <a:r>
              <a:rPr lang="en-US" sz="4200">
                <a:solidFill>
                  <a:srgbClr val="1F497D"/>
                </a:solidFill>
                <a:latin typeface="Tahoma" pitchFamily="34" charset="0"/>
              </a:rPr>
              <a:t>Example </a:t>
            </a:r>
            <a:r>
              <a:rPr lang="en-US" sz="4200" b="1">
                <a:solidFill>
                  <a:srgbClr val="1F497D"/>
                </a:solidFill>
                <a:latin typeface="Tahoma" pitchFamily="34" charset="0"/>
              </a:rPr>
              <a:t>	</a:t>
            </a:r>
          </a:p>
        </p:txBody>
      </p:sp>
      <p:sp>
        <p:nvSpPr>
          <p:cNvPr id="51205" name="Line 4"/>
          <p:cNvSpPr>
            <a:spLocks noChangeShapeType="1"/>
          </p:cNvSpPr>
          <p:nvPr/>
        </p:nvSpPr>
        <p:spPr bwMode="auto">
          <a:xfrm flipH="1">
            <a:off x="3659188" y="3014663"/>
            <a:ext cx="782637" cy="484187"/>
          </a:xfrm>
          <a:prstGeom prst="line">
            <a:avLst/>
          </a:prstGeom>
          <a:noFill/>
          <a:ln w="76200">
            <a:solidFill>
              <a:schemeClr val="tx1"/>
            </a:solidFill>
            <a:round/>
            <a:headEnd/>
            <a:tailEnd type="triangle" w="med" len="med"/>
          </a:ln>
        </p:spPr>
        <p:txBody>
          <a:bodyPr lIns="80147" tIns="40074" rIns="80147" bIns="40074"/>
          <a:lstStyle/>
          <a:p>
            <a:endParaRPr lang="en-US">
              <a:solidFill>
                <a:prstClr val="black"/>
              </a:solidFill>
            </a:endParaRPr>
          </a:p>
        </p:txBody>
      </p:sp>
      <p:sp>
        <p:nvSpPr>
          <p:cNvPr id="51206" name="Line 5"/>
          <p:cNvSpPr>
            <a:spLocks noChangeShapeType="1"/>
          </p:cNvSpPr>
          <p:nvPr/>
        </p:nvSpPr>
        <p:spPr bwMode="auto">
          <a:xfrm>
            <a:off x="3724275" y="4189413"/>
            <a:ext cx="782638" cy="415925"/>
          </a:xfrm>
          <a:prstGeom prst="line">
            <a:avLst/>
          </a:prstGeom>
          <a:noFill/>
          <a:ln w="76200">
            <a:solidFill>
              <a:schemeClr val="tx1"/>
            </a:solidFill>
            <a:round/>
            <a:headEnd/>
            <a:tailEnd type="triangle" w="med" len="med"/>
          </a:ln>
        </p:spPr>
        <p:txBody>
          <a:bodyPr lIns="80147" tIns="40074" rIns="80147" bIns="40074"/>
          <a:lstStyle/>
          <a:p>
            <a:endParaRPr lang="en-US">
              <a:solidFill>
                <a:prstClr val="black"/>
              </a:solidFill>
            </a:endParaRPr>
          </a:p>
        </p:txBody>
      </p:sp>
      <p:pic>
        <p:nvPicPr>
          <p:cNvPr id="51207" name="Picture 6"/>
          <p:cNvPicPr>
            <a:picLocks noChangeAspect="1" noChangeArrowheads="1"/>
          </p:cNvPicPr>
          <p:nvPr/>
        </p:nvPicPr>
        <p:blipFill>
          <a:blip r:embed="rId2"/>
          <a:srcRect/>
          <a:stretch>
            <a:fillRect/>
          </a:stretch>
        </p:blipFill>
        <p:spPr bwMode="auto">
          <a:xfrm>
            <a:off x="4168775" y="3333750"/>
            <a:ext cx="806450" cy="188913"/>
          </a:xfrm>
          <a:prstGeom prst="rect">
            <a:avLst/>
          </a:prstGeom>
          <a:noFill/>
          <a:ln w="9525">
            <a:noFill/>
            <a:miter lim="800000"/>
            <a:headEnd/>
            <a:tailEnd/>
          </a:ln>
        </p:spPr>
      </p:pic>
      <p:pic>
        <p:nvPicPr>
          <p:cNvPr id="51208" name="Picture 7"/>
          <p:cNvPicPr>
            <a:picLocks noChangeAspect="1" noChangeArrowheads="1"/>
          </p:cNvPicPr>
          <p:nvPr/>
        </p:nvPicPr>
        <p:blipFill>
          <a:blip r:embed="rId2"/>
          <a:srcRect/>
          <a:stretch>
            <a:fillRect/>
          </a:stretch>
        </p:blipFill>
        <p:spPr bwMode="auto">
          <a:xfrm>
            <a:off x="4168775" y="3333750"/>
            <a:ext cx="806450" cy="188913"/>
          </a:xfrm>
          <a:prstGeom prst="rect">
            <a:avLst/>
          </a:prstGeom>
          <a:noFill/>
          <a:ln w="9525">
            <a:noFill/>
            <a:miter lim="800000"/>
            <a:headEnd/>
            <a:tailEnd/>
          </a:ln>
        </p:spPr>
      </p:pic>
      <p:pic>
        <p:nvPicPr>
          <p:cNvPr id="51209" name="Picture 8"/>
          <p:cNvPicPr>
            <a:picLocks noChangeAspect="1" noChangeArrowheads="1"/>
          </p:cNvPicPr>
          <p:nvPr/>
        </p:nvPicPr>
        <p:blipFill>
          <a:blip r:embed="rId2"/>
          <a:srcRect/>
          <a:stretch>
            <a:fillRect/>
          </a:stretch>
        </p:blipFill>
        <p:spPr bwMode="auto">
          <a:xfrm>
            <a:off x="4168775" y="3333750"/>
            <a:ext cx="806450" cy="188913"/>
          </a:xfrm>
          <a:prstGeom prst="rect">
            <a:avLst/>
          </a:prstGeom>
          <a:noFill/>
          <a:ln w="9525">
            <a:noFill/>
            <a:miter lim="800000"/>
            <a:headEnd/>
            <a:tailEnd/>
          </a:ln>
        </p:spPr>
      </p:pic>
      <p:pic>
        <p:nvPicPr>
          <p:cNvPr id="51210" name="Picture 32"/>
          <p:cNvPicPr>
            <a:picLocks noChangeAspect="1" noChangeArrowheads="1"/>
          </p:cNvPicPr>
          <p:nvPr/>
        </p:nvPicPr>
        <p:blipFill>
          <a:blip r:embed="rId3"/>
          <a:srcRect/>
          <a:stretch>
            <a:fillRect/>
          </a:stretch>
        </p:blipFill>
        <p:spPr bwMode="auto">
          <a:xfrm>
            <a:off x="531813" y="2392363"/>
            <a:ext cx="2989262" cy="2643187"/>
          </a:xfrm>
          <a:prstGeom prst="rect">
            <a:avLst/>
          </a:prstGeom>
          <a:noFill/>
          <a:ln w="9525">
            <a:noFill/>
            <a:miter lim="800000"/>
            <a:headEnd/>
            <a:tailEnd/>
          </a:ln>
        </p:spPr>
      </p:pic>
      <p:grpSp>
        <p:nvGrpSpPr>
          <p:cNvPr id="2" name="Group 30"/>
          <p:cNvGrpSpPr>
            <a:grpSpLocks/>
          </p:cNvGrpSpPr>
          <p:nvPr/>
        </p:nvGrpSpPr>
        <p:grpSpPr bwMode="auto">
          <a:xfrm>
            <a:off x="4572000" y="1908175"/>
            <a:ext cx="3917950" cy="1839913"/>
            <a:chOff x="5346700" y="2104231"/>
            <a:chExt cx="4581525" cy="2028825"/>
          </a:xfrm>
        </p:grpSpPr>
        <p:pic>
          <p:nvPicPr>
            <p:cNvPr id="51215" name="Picture 30"/>
            <p:cNvPicPr>
              <a:picLocks noChangeAspect="1" noChangeArrowheads="1"/>
            </p:cNvPicPr>
            <p:nvPr/>
          </p:nvPicPr>
          <p:blipFill>
            <a:blip r:embed="rId4"/>
            <a:srcRect/>
            <a:stretch>
              <a:fillRect/>
            </a:stretch>
          </p:blipFill>
          <p:spPr bwMode="auto">
            <a:xfrm>
              <a:off x="5346700" y="2104231"/>
              <a:ext cx="4581525" cy="2028825"/>
            </a:xfrm>
            <a:prstGeom prst="rect">
              <a:avLst/>
            </a:prstGeom>
            <a:noFill/>
            <a:ln w="9525">
              <a:noFill/>
              <a:miter lim="800000"/>
              <a:headEnd/>
              <a:tailEnd/>
            </a:ln>
          </p:spPr>
        </p:pic>
        <p:pic>
          <p:nvPicPr>
            <p:cNvPr id="51216" name="Picture 31"/>
            <p:cNvPicPr>
              <a:picLocks noChangeAspect="1" noChangeArrowheads="1"/>
            </p:cNvPicPr>
            <p:nvPr/>
          </p:nvPicPr>
          <p:blipFill>
            <a:blip r:embed="rId5"/>
            <a:srcRect/>
            <a:stretch>
              <a:fillRect/>
            </a:stretch>
          </p:blipFill>
          <p:spPr bwMode="auto">
            <a:xfrm>
              <a:off x="8775700" y="2866231"/>
              <a:ext cx="838200" cy="419100"/>
            </a:xfrm>
            <a:prstGeom prst="rect">
              <a:avLst/>
            </a:prstGeom>
            <a:noFill/>
            <a:ln w="9525">
              <a:noFill/>
              <a:miter lim="800000"/>
              <a:headEnd/>
              <a:tailEnd/>
            </a:ln>
          </p:spPr>
        </p:pic>
      </p:grpSp>
      <p:grpSp>
        <p:nvGrpSpPr>
          <p:cNvPr id="3" name="Group 16"/>
          <p:cNvGrpSpPr>
            <a:grpSpLocks/>
          </p:cNvGrpSpPr>
          <p:nvPr/>
        </p:nvGrpSpPr>
        <p:grpSpPr bwMode="auto">
          <a:xfrm>
            <a:off x="4702175" y="4119563"/>
            <a:ext cx="3762375" cy="1684337"/>
            <a:chOff x="5499100" y="4541838"/>
            <a:chExt cx="4400550" cy="1857375"/>
          </a:xfrm>
        </p:grpSpPr>
        <p:pic>
          <p:nvPicPr>
            <p:cNvPr id="51213" name="Picture 31"/>
            <p:cNvPicPr>
              <a:picLocks noChangeAspect="1" noChangeArrowheads="1"/>
            </p:cNvPicPr>
            <p:nvPr/>
          </p:nvPicPr>
          <p:blipFill>
            <a:blip r:embed="rId6"/>
            <a:srcRect/>
            <a:stretch>
              <a:fillRect/>
            </a:stretch>
          </p:blipFill>
          <p:spPr bwMode="auto">
            <a:xfrm>
              <a:off x="5499100" y="4541838"/>
              <a:ext cx="4362450" cy="1857375"/>
            </a:xfrm>
            <a:prstGeom prst="rect">
              <a:avLst/>
            </a:prstGeom>
            <a:noFill/>
            <a:ln w="9525">
              <a:noFill/>
              <a:miter lim="800000"/>
              <a:headEnd/>
              <a:tailEnd/>
            </a:ln>
          </p:spPr>
        </p:pic>
        <p:pic>
          <p:nvPicPr>
            <p:cNvPr id="51214" name="Picture 16"/>
            <p:cNvPicPr>
              <a:picLocks noChangeAspect="1" noChangeArrowheads="1"/>
            </p:cNvPicPr>
            <p:nvPr/>
          </p:nvPicPr>
          <p:blipFill>
            <a:blip r:embed="rId7"/>
            <a:srcRect/>
            <a:stretch>
              <a:fillRect/>
            </a:stretch>
          </p:blipFill>
          <p:spPr bwMode="auto">
            <a:xfrm>
              <a:off x="8318500" y="4999831"/>
              <a:ext cx="1581150" cy="409575"/>
            </a:xfrm>
            <a:prstGeom prst="rect">
              <a:avLst/>
            </a:prstGeom>
            <a:noFill/>
            <a:ln w="9525">
              <a:noFill/>
              <a:miter lim="800000"/>
              <a:headEnd/>
              <a:tailEnd/>
            </a:ln>
          </p:spPr>
        </p:pic>
      </p:grpSp>
    </p:spTree>
    <p:extLst>
      <p:ext uri="{BB962C8B-B14F-4D97-AF65-F5344CB8AC3E}">
        <p14:creationId xmlns:p14="http://schemas.microsoft.com/office/powerpoint/2010/main" val="368424029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p:txBody>
          <a:bodyPr/>
          <a:lstStyle/>
          <a:p>
            <a:pPr defTabSz="912813">
              <a:defRPr/>
            </a:pPr>
            <a:fld id="{747E2D75-910D-4B74-BBB3-1EF666D312EA}" type="slidenum">
              <a:rPr lang="en-GB">
                <a:solidFill>
                  <a:prstClr val="black">
                    <a:tint val="75000"/>
                  </a:prstClr>
                </a:solidFill>
                <a:latin typeface="Arial" pitchFamily="34" charset="0"/>
                <a:cs typeface="Arial" pitchFamily="34" charset="0"/>
              </a:rPr>
              <a:pPr defTabSz="912813">
                <a:defRPr/>
              </a:pPr>
              <a:t>25</a:t>
            </a:fld>
            <a:endParaRPr lang="en-GB">
              <a:solidFill>
                <a:prstClr val="black">
                  <a:tint val="75000"/>
                </a:prstClr>
              </a:solidFill>
              <a:latin typeface="Arial" pitchFamily="34" charset="0"/>
              <a:cs typeface="Arial" pitchFamily="34" charset="0"/>
            </a:endParaRPr>
          </a:p>
        </p:txBody>
      </p:sp>
      <p:sp>
        <p:nvSpPr>
          <p:cNvPr id="52227" name="Rectangle 2"/>
          <p:cNvSpPr>
            <a:spLocks noGrp="1" noChangeArrowheads="1"/>
          </p:cNvSpPr>
          <p:nvPr>
            <p:ph type="body" idx="1"/>
          </p:nvPr>
        </p:nvSpPr>
        <p:spPr>
          <a:xfrm>
            <a:off x="401638" y="1355725"/>
            <a:ext cx="8545512" cy="4768850"/>
          </a:xfrm>
        </p:spPr>
        <p:txBody>
          <a:bodyPr/>
          <a:lstStyle/>
          <a:p>
            <a:pPr marL="466725" indent="-466725" eaLnBrk="1" hangingPunct="1">
              <a:lnSpc>
                <a:spcPct val="110000"/>
              </a:lnSpc>
            </a:pPr>
            <a:r>
              <a:rPr lang="en-US"/>
              <a:t>Final result (meeting termination condition) </a:t>
            </a:r>
          </a:p>
          <a:p>
            <a:pPr marL="466725" indent="-466725" eaLnBrk="1" hangingPunct="1">
              <a:buFontTx/>
              <a:buNone/>
            </a:pPr>
            <a:r>
              <a:rPr lang="en-US"/>
              <a:t>     </a:t>
            </a:r>
            <a:endParaRPr lang="en-US" sz="1800"/>
          </a:p>
        </p:txBody>
      </p:sp>
      <p:sp>
        <p:nvSpPr>
          <p:cNvPr id="52228" name="Rectangle 3"/>
          <p:cNvSpPr>
            <a:spLocks noChangeArrowheads="1"/>
          </p:cNvSpPr>
          <p:nvPr/>
        </p:nvSpPr>
        <p:spPr bwMode="auto">
          <a:xfrm>
            <a:off x="738188" y="-96838"/>
            <a:ext cx="8405812" cy="1143001"/>
          </a:xfrm>
          <a:prstGeom prst="rect">
            <a:avLst/>
          </a:prstGeom>
          <a:noFill/>
          <a:ln w="9525">
            <a:noFill/>
            <a:miter lim="800000"/>
            <a:headEnd/>
            <a:tailEnd/>
          </a:ln>
        </p:spPr>
        <p:txBody>
          <a:bodyPr lIns="91424" tIns="45712" rIns="91424" bIns="45712" anchor="ctr"/>
          <a:lstStyle/>
          <a:p>
            <a:pPr algn="ctr" defTabSz="912813"/>
            <a:r>
              <a:rPr lang="en-US" sz="4200">
                <a:solidFill>
                  <a:srgbClr val="1F497D"/>
                </a:solidFill>
                <a:latin typeface="Tahoma" pitchFamily="34" charset="0"/>
              </a:rPr>
              <a:t>Example </a:t>
            </a:r>
            <a:r>
              <a:rPr lang="en-US" sz="4200" b="1">
                <a:solidFill>
                  <a:srgbClr val="1F497D"/>
                </a:solidFill>
                <a:latin typeface="Tahoma" pitchFamily="34" charset="0"/>
              </a:rPr>
              <a:t>	</a:t>
            </a:r>
          </a:p>
        </p:txBody>
      </p:sp>
      <p:pic>
        <p:nvPicPr>
          <p:cNvPr id="52229" name="Picture 18"/>
          <p:cNvPicPr>
            <a:picLocks noChangeAspect="1" noChangeArrowheads="1"/>
          </p:cNvPicPr>
          <p:nvPr/>
        </p:nvPicPr>
        <p:blipFill>
          <a:blip r:embed="rId2"/>
          <a:srcRect/>
          <a:stretch>
            <a:fillRect/>
          </a:stretch>
        </p:blipFill>
        <p:spPr bwMode="auto">
          <a:xfrm>
            <a:off x="669925" y="2046288"/>
            <a:ext cx="7942263" cy="3860800"/>
          </a:xfrm>
          <a:prstGeom prst="rect">
            <a:avLst/>
          </a:prstGeom>
          <a:noFill/>
          <a:ln w="9525">
            <a:noFill/>
            <a:miter lim="800000"/>
            <a:headEnd/>
            <a:tailEnd/>
          </a:ln>
        </p:spPr>
      </p:pic>
    </p:spTree>
    <p:extLst>
      <p:ext uri="{BB962C8B-B14F-4D97-AF65-F5344CB8AC3E}">
        <p14:creationId xmlns:p14="http://schemas.microsoft.com/office/powerpoint/2010/main" val="54627405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p:txBody>
          <a:bodyPr/>
          <a:lstStyle/>
          <a:p>
            <a:pPr defTabSz="912813">
              <a:defRPr/>
            </a:pPr>
            <a:fld id="{067B389C-767D-4363-8042-1DC45FB5E3C4}" type="slidenum">
              <a:rPr lang="en-GB">
                <a:solidFill>
                  <a:prstClr val="black">
                    <a:tint val="75000"/>
                  </a:prstClr>
                </a:solidFill>
                <a:latin typeface="Arial" pitchFamily="34" charset="0"/>
                <a:cs typeface="Arial" pitchFamily="34" charset="0"/>
              </a:rPr>
              <a:pPr defTabSz="912813">
                <a:defRPr/>
              </a:pPr>
              <a:t>26</a:t>
            </a:fld>
            <a:endParaRPr lang="en-GB">
              <a:solidFill>
                <a:prstClr val="black">
                  <a:tint val="75000"/>
                </a:prstClr>
              </a:solidFill>
              <a:latin typeface="Arial" pitchFamily="34" charset="0"/>
              <a:cs typeface="Arial" pitchFamily="34" charset="0"/>
            </a:endParaRPr>
          </a:p>
        </p:txBody>
      </p:sp>
      <p:sp>
        <p:nvSpPr>
          <p:cNvPr id="53251" name="Rectangle 2"/>
          <p:cNvSpPr>
            <a:spLocks noGrp="1" noChangeArrowheads="1"/>
          </p:cNvSpPr>
          <p:nvPr>
            <p:ph type="body" idx="1"/>
          </p:nvPr>
        </p:nvSpPr>
        <p:spPr>
          <a:xfrm>
            <a:off x="401638" y="1079500"/>
            <a:ext cx="8545512" cy="5183188"/>
          </a:xfrm>
        </p:spPr>
        <p:txBody>
          <a:bodyPr/>
          <a:lstStyle/>
          <a:p>
            <a:pPr marL="466725" indent="-466725" eaLnBrk="1" hangingPunct="1">
              <a:lnSpc>
                <a:spcPct val="110000"/>
              </a:lnSpc>
            </a:pPr>
            <a:r>
              <a:rPr lang="en-US">
                <a:solidFill>
                  <a:srgbClr val="FF0000"/>
                </a:solidFill>
              </a:rPr>
              <a:t>Dendrogram tree</a:t>
            </a:r>
            <a:r>
              <a:rPr lang="en-US"/>
              <a:t> representation </a:t>
            </a:r>
          </a:p>
          <a:p>
            <a:pPr marL="466725" indent="-466725" eaLnBrk="1" hangingPunct="1">
              <a:buFontTx/>
              <a:buNone/>
            </a:pPr>
            <a:r>
              <a:rPr lang="en-US"/>
              <a:t>     </a:t>
            </a:r>
            <a:endParaRPr lang="en-US" sz="1800"/>
          </a:p>
        </p:txBody>
      </p:sp>
      <p:sp>
        <p:nvSpPr>
          <p:cNvPr id="53252" name="Rectangle 3"/>
          <p:cNvSpPr>
            <a:spLocks noChangeArrowheads="1"/>
          </p:cNvSpPr>
          <p:nvPr/>
        </p:nvSpPr>
        <p:spPr bwMode="auto">
          <a:xfrm>
            <a:off x="738188" y="-96838"/>
            <a:ext cx="8405812" cy="1143001"/>
          </a:xfrm>
          <a:prstGeom prst="rect">
            <a:avLst/>
          </a:prstGeom>
          <a:noFill/>
          <a:ln w="9525">
            <a:noFill/>
            <a:miter lim="800000"/>
            <a:headEnd/>
            <a:tailEnd/>
          </a:ln>
        </p:spPr>
        <p:txBody>
          <a:bodyPr lIns="91424" tIns="45712" rIns="91424" bIns="45712" anchor="ctr"/>
          <a:lstStyle/>
          <a:p>
            <a:pPr algn="ctr" defTabSz="912813"/>
            <a:r>
              <a:rPr lang="en-US" sz="4200">
                <a:solidFill>
                  <a:srgbClr val="1F497D"/>
                </a:solidFill>
                <a:latin typeface="Tahoma" pitchFamily="34" charset="0"/>
              </a:rPr>
              <a:t>Example </a:t>
            </a:r>
            <a:r>
              <a:rPr lang="en-US" sz="4200" b="1">
                <a:solidFill>
                  <a:srgbClr val="1F497D"/>
                </a:solidFill>
                <a:latin typeface="Tahoma" pitchFamily="34" charset="0"/>
              </a:rPr>
              <a:t>	</a:t>
            </a:r>
          </a:p>
        </p:txBody>
      </p:sp>
      <p:sp>
        <p:nvSpPr>
          <p:cNvPr id="53253" name="Text Box 13"/>
          <p:cNvSpPr txBox="1">
            <a:spLocks noChangeArrowheads="1"/>
          </p:cNvSpPr>
          <p:nvPr/>
        </p:nvSpPr>
        <p:spPr bwMode="auto">
          <a:xfrm>
            <a:off x="3886200" y="1835150"/>
            <a:ext cx="5054600" cy="5005388"/>
          </a:xfrm>
          <a:prstGeom prst="rect">
            <a:avLst/>
          </a:prstGeom>
          <a:noFill/>
          <a:ln w="9525">
            <a:noFill/>
            <a:miter lim="800000"/>
            <a:headEnd/>
            <a:tailEnd/>
          </a:ln>
        </p:spPr>
        <p:txBody>
          <a:bodyPr wrap="none" lIns="80147" tIns="40074" rIns="80147" bIns="40074">
            <a:spAutoFit/>
          </a:bodyPr>
          <a:lstStyle/>
          <a:p>
            <a:pPr marL="300038" indent="-300038" defTabSz="912813">
              <a:lnSpc>
                <a:spcPct val="90000"/>
              </a:lnSpc>
              <a:buFontTx/>
              <a:buAutoNum type="arabicPeriod"/>
            </a:pPr>
            <a:r>
              <a:rPr lang="en-GB" sz="2000">
                <a:solidFill>
                  <a:srgbClr val="000000"/>
                </a:solidFill>
                <a:latin typeface="Tahoma" pitchFamily="34" charset="0"/>
              </a:rPr>
              <a:t>In the beginning we have 6 </a:t>
            </a:r>
          </a:p>
          <a:p>
            <a:pPr marL="300038" indent="-300038" defTabSz="912813">
              <a:lnSpc>
                <a:spcPct val="90000"/>
              </a:lnSpc>
            </a:pPr>
            <a:r>
              <a:rPr lang="en-GB" sz="2000">
                <a:solidFill>
                  <a:srgbClr val="000000"/>
                </a:solidFill>
                <a:latin typeface="Tahoma" pitchFamily="34" charset="0"/>
              </a:rPr>
              <a:t>     clusters: A, B, C, D, E and F </a:t>
            </a:r>
          </a:p>
          <a:p>
            <a:pPr marL="300038" indent="-300038" defTabSz="912813">
              <a:lnSpc>
                <a:spcPct val="90000"/>
              </a:lnSpc>
              <a:buFontTx/>
              <a:buAutoNum type="arabicPeriod" startAt="2"/>
            </a:pPr>
            <a:r>
              <a:rPr lang="en-GB" sz="2000">
                <a:solidFill>
                  <a:srgbClr val="000000"/>
                </a:solidFill>
                <a:latin typeface="Tahoma" pitchFamily="34" charset="0"/>
              </a:rPr>
              <a:t>We merge clusters D and F into </a:t>
            </a:r>
          </a:p>
          <a:p>
            <a:pPr marL="300038" indent="-300038" defTabSz="912813">
              <a:lnSpc>
                <a:spcPct val="90000"/>
              </a:lnSpc>
            </a:pPr>
            <a:r>
              <a:rPr lang="en-GB" sz="2000">
                <a:solidFill>
                  <a:srgbClr val="000000"/>
                </a:solidFill>
                <a:latin typeface="Tahoma" pitchFamily="34" charset="0"/>
              </a:rPr>
              <a:t>     cluster (D, F) at distance 0.50 </a:t>
            </a:r>
          </a:p>
          <a:p>
            <a:pPr marL="300038" indent="-300038" defTabSz="912813">
              <a:buFontTx/>
              <a:buAutoNum type="arabicPeriod" startAt="3"/>
            </a:pPr>
            <a:r>
              <a:rPr lang="en-GB" sz="2000">
                <a:solidFill>
                  <a:srgbClr val="000000"/>
                </a:solidFill>
                <a:latin typeface="Tahoma" pitchFamily="34" charset="0"/>
              </a:rPr>
              <a:t>We merge cluster A and cluster B </a:t>
            </a:r>
          </a:p>
          <a:p>
            <a:pPr marL="300038" indent="-300038" defTabSz="912813"/>
            <a:r>
              <a:rPr lang="en-GB" sz="2000">
                <a:solidFill>
                  <a:srgbClr val="000000"/>
                </a:solidFill>
                <a:latin typeface="Tahoma" pitchFamily="34" charset="0"/>
              </a:rPr>
              <a:t>     into (A, B) at distance 0.71 </a:t>
            </a:r>
          </a:p>
          <a:p>
            <a:pPr marL="300038" indent="-300038" defTabSz="912813">
              <a:buFontTx/>
              <a:buAutoNum type="arabicPeriod" startAt="4"/>
            </a:pPr>
            <a:r>
              <a:rPr lang="en-GB" sz="2000">
                <a:solidFill>
                  <a:srgbClr val="000000"/>
                </a:solidFill>
                <a:latin typeface="Tahoma" pitchFamily="34" charset="0"/>
              </a:rPr>
              <a:t>We merge clusters E and (D, F) </a:t>
            </a:r>
          </a:p>
          <a:p>
            <a:pPr marL="300038" indent="-300038" defTabSz="912813"/>
            <a:r>
              <a:rPr lang="en-GB" sz="2000">
                <a:solidFill>
                  <a:srgbClr val="000000"/>
                </a:solidFill>
                <a:latin typeface="Tahoma" pitchFamily="34" charset="0"/>
              </a:rPr>
              <a:t>     into ((D, F), E) at distance 1.00 </a:t>
            </a:r>
          </a:p>
          <a:p>
            <a:pPr marL="300038" indent="-300038" defTabSz="912813">
              <a:buFontTx/>
              <a:buAutoNum type="arabicPeriod" startAt="5"/>
            </a:pPr>
            <a:r>
              <a:rPr lang="en-GB" sz="2000">
                <a:solidFill>
                  <a:srgbClr val="000000"/>
                </a:solidFill>
                <a:latin typeface="Tahoma" pitchFamily="34" charset="0"/>
              </a:rPr>
              <a:t>We merge clusters ((D, F), E) and C </a:t>
            </a:r>
          </a:p>
          <a:p>
            <a:pPr marL="300038" indent="-300038" defTabSz="912813"/>
            <a:r>
              <a:rPr lang="en-GB" sz="2000">
                <a:solidFill>
                  <a:srgbClr val="000000"/>
                </a:solidFill>
                <a:latin typeface="Tahoma" pitchFamily="34" charset="0"/>
              </a:rPr>
              <a:t>     into (((D, F), E), C) at distance 1.41 </a:t>
            </a:r>
          </a:p>
          <a:p>
            <a:pPr marL="300038" indent="-300038" defTabSz="912813">
              <a:buFontTx/>
              <a:buAutoNum type="arabicPeriod" startAt="6"/>
            </a:pPr>
            <a:r>
              <a:rPr lang="en-GB" sz="2000">
                <a:solidFill>
                  <a:srgbClr val="000000"/>
                </a:solidFill>
                <a:latin typeface="Tahoma" pitchFamily="34" charset="0"/>
              </a:rPr>
              <a:t>We merge clusters (((D, F), E), C) </a:t>
            </a:r>
          </a:p>
          <a:p>
            <a:pPr marL="300038" indent="-300038" defTabSz="912813"/>
            <a:r>
              <a:rPr lang="en-GB" sz="2000">
                <a:solidFill>
                  <a:srgbClr val="000000"/>
                </a:solidFill>
                <a:latin typeface="Tahoma" pitchFamily="34" charset="0"/>
              </a:rPr>
              <a:t>     and (A, B) into ((((D, F), E), C), (A, B)) </a:t>
            </a:r>
          </a:p>
          <a:p>
            <a:pPr marL="300038" indent="-300038" defTabSz="912813"/>
            <a:r>
              <a:rPr lang="en-GB" sz="2000">
                <a:solidFill>
                  <a:srgbClr val="000000"/>
                </a:solidFill>
                <a:latin typeface="Tahoma" pitchFamily="34" charset="0"/>
              </a:rPr>
              <a:t>     at distance 2.50 </a:t>
            </a:r>
          </a:p>
          <a:p>
            <a:pPr marL="300038" indent="-300038" defTabSz="912813">
              <a:buFontTx/>
              <a:buAutoNum type="arabicPeriod" startAt="7"/>
            </a:pPr>
            <a:r>
              <a:rPr lang="en-GB" sz="2000">
                <a:solidFill>
                  <a:srgbClr val="000000"/>
                </a:solidFill>
                <a:latin typeface="Tahoma" pitchFamily="34" charset="0"/>
              </a:rPr>
              <a:t>The last cluster contain all the objects, </a:t>
            </a:r>
          </a:p>
          <a:p>
            <a:pPr marL="300038" indent="-300038" defTabSz="912813"/>
            <a:r>
              <a:rPr lang="en-GB" sz="2000">
                <a:solidFill>
                  <a:srgbClr val="000000"/>
                </a:solidFill>
                <a:latin typeface="Tahoma" pitchFamily="34" charset="0"/>
              </a:rPr>
              <a:t>     thus conclude the computation </a:t>
            </a:r>
          </a:p>
          <a:p>
            <a:pPr marL="300038" indent="-300038" defTabSz="912813"/>
            <a:endParaRPr lang="en-GB" sz="2000">
              <a:solidFill>
                <a:prstClr val="black"/>
              </a:solidFill>
              <a:latin typeface="Tahoma" pitchFamily="34" charset="0"/>
            </a:endParaRPr>
          </a:p>
        </p:txBody>
      </p:sp>
      <p:grpSp>
        <p:nvGrpSpPr>
          <p:cNvPr id="2" name="Group 14"/>
          <p:cNvGrpSpPr>
            <a:grpSpLocks/>
          </p:cNvGrpSpPr>
          <p:nvPr/>
        </p:nvGrpSpPr>
        <p:grpSpPr bwMode="auto">
          <a:xfrm>
            <a:off x="238125" y="1771650"/>
            <a:ext cx="3648075" cy="4491038"/>
            <a:chOff x="277617" y="1952625"/>
            <a:chExt cx="4916683" cy="4953158"/>
          </a:xfrm>
        </p:grpSpPr>
        <p:pic>
          <p:nvPicPr>
            <p:cNvPr id="53255" name="Picture 12"/>
            <p:cNvPicPr>
              <a:picLocks noChangeAspect="1" noChangeArrowheads="1"/>
            </p:cNvPicPr>
            <p:nvPr/>
          </p:nvPicPr>
          <p:blipFill>
            <a:blip r:embed="rId3"/>
            <a:srcRect/>
            <a:stretch>
              <a:fillRect/>
            </a:stretch>
          </p:blipFill>
          <p:spPr bwMode="auto">
            <a:xfrm>
              <a:off x="698500" y="1952625"/>
              <a:ext cx="4495800" cy="4684713"/>
            </a:xfrm>
            <a:prstGeom prst="rect">
              <a:avLst/>
            </a:prstGeom>
            <a:noFill/>
            <a:ln w="9525">
              <a:noFill/>
              <a:miter lim="800000"/>
              <a:headEnd/>
              <a:tailEnd/>
            </a:ln>
          </p:spPr>
        </p:pic>
        <p:sp>
          <p:nvSpPr>
            <p:cNvPr id="53256" name="TextBox 7"/>
            <p:cNvSpPr txBox="1">
              <a:spLocks noChangeArrowheads="1"/>
            </p:cNvSpPr>
            <p:nvPr/>
          </p:nvSpPr>
          <p:spPr bwMode="auto">
            <a:xfrm>
              <a:off x="1765300" y="5380038"/>
              <a:ext cx="365926" cy="407246"/>
            </a:xfrm>
            <a:prstGeom prst="rect">
              <a:avLst/>
            </a:prstGeom>
            <a:noFill/>
            <a:ln w="9525">
              <a:noFill/>
              <a:miter lim="800000"/>
              <a:headEnd/>
              <a:tailEnd/>
            </a:ln>
          </p:spPr>
          <p:txBody>
            <a:bodyPr wrap="none">
              <a:spAutoFit/>
            </a:bodyPr>
            <a:lstStyle/>
            <a:p>
              <a:r>
                <a:rPr lang="en-GB" b="1">
                  <a:solidFill>
                    <a:prstClr val="black"/>
                  </a:solidFill>
                </a:rPr>
                <a:t>2</a:t>
              </a:r>
              <a:endParaRPr lang="en-US" b="1">
                <a:solidFill>
                  <a:prstClr val="black"/>
                </a:solidFill>
              </a:endParaRPr>
            </a:p>
          </p:txBody>
        </p:sp>
        <p:sp>
          <p:nvSpPr>
            <p:cNvPr id="53257" name="TextBox 8"/>
            <p:cNvSpPr txBox="1">
              <a:spLocks noChangeArrowheads="1"/>
            </p:cNvSpPr>
            <p:nvPr/>
          </p:nvSpPr>
          <p:spPr bwMode="auto">
            <a:xfrm>
              <a:off x="4127500" y="5075238"/>
              <a:ext cx="365926" cy="407246"/>
            </a:xfrm>
            <a:prstGeom prst="rect">
              <a:avLst/>
            </a:prstGeom>
            <a:noFill/>
            <a:ln w="9525">
              <a:noFill/>
              <a:miter lim="800000"/>
              <a:headEnd/>
              <a:tailEnd/>
            </a:ln>
          </p:spPr>
          <p:txBody>
            <a:bodyPr wrap="none">
              <a:spAutoFit/>
            </a:bodyPr>
            <a:lstStyle/>
            <a:p>
              <a:r>
                <a:rPr lang="en-GB" b="1">
                  <a:solidFill>
                    <a:prstClr val="black"/>
                  </a:solidFill>
                </a:rPr>
                <a:t>3</a:t>
              </a:r>
              <a:endParaRPr lang="en-US" b="1">
                <a:solidFill>
                  <a:prstClr val="black"/>
                </a:solidFill>
              </a:endParaRPr>
            </a:p>
          </p:txBody>
        </p:sp>
        <p:sp>
          <p:nvSpPr>
            <p:cNvPr id="53258" name="TextBox 9"/>
            <p:cNvSpPr txBox="1">
              <a:spLocks noChangeArrowheads="1"/>
            </p:cNvSpPr>
            <p:nvPr/>
          </p:nvSpPr>
          <p:spPr bwMode="auto">
            <a:xfrm>
              <a:off x="2146300" y="4694239"/>
              <a:ext cx="365926" cy="407246"/>
            </a:xfrm>
            <a:prstGeom prst="rect">
              <a:avLst/>
            </a:prstGeom>
            <a:noFill/>
            <a:ln w="9525">
              <a:noFill/>
              <a:miter lim="800000"/>
              <a:headEnd/>
              <a:tailEnd/>
            </a:ln>
          </p:spPr>
          <p:txBody>
            <a:bodyPr wrap="none">
              <a:spAutoFit/>
            </a:bodyPr>
            <a:lstStyle/>
            <a:p>
              <a:r>
                <a:rPr lang="en-GB" b="1">
                  <a:solidFill>
                    <a:prstClr val="black"/>
                  </a:solidFill>
                </a:rPr>
                <a:t>4</a:t>
              </a:r>
              <a:endParaRPr lang="en-US" b="1">
                <a:solidFill>
                  <a:prstClr val="black"/>
                </a:solidFill>
              </a:endParaRPr>
            </a:p>
          </p:txBody>
        </p:sp>
        <p:sp>
          <p:nvSpPr>
            <p:cNvPr id="53259" name="TextBox 10"/>
            <p:cNvSpPr txBox="1">
              <a:spLocks noChangeArrowheads="1"/>
            </p:cNvSpPr>
            <p:nvPr/>
          </p:nvSpPr>
          <p:spPr bwMode="auto">
            <a:xfrm>
              <a:off x="2755901" y="4160838"/>
              <a:ext cx="365926" cy="407246"/>
            </a:xfrm>
            <a:prstGeom prst="rect">
              <a:avLst/>
            </a:prstGeom>
            <a:noFill/>
            <a:ln w="9525">
              <a:noFill/>
              <a:miter lim="800000"/>
              <a:headEnd/>
              <a:tailEnd/>
            </a:ln>
          </p:spPr>
          <p:txBody>
            <a:bodyPr wrap="none">
              <a:spAutoFit/>
            </a:bodyPr>
            <a:lstStyle/>
            <a:p>
              <a:r>
                <a:rPr lang="en-GB" b="1">
                  <a:solidFill>
                    <a:prstClr val="black"/>
                  </a:solidFill>
                </a:rPr>
                <a:t>5</a:t>
              </a:r>
              <a:endParaRPr lang="en-US" b="1">
                <a:solidFill>
                  <a:prstClr val="black"/>
                </a:solidFill>
              </a:endParaRPr>
            </a:p>
          </p:txBody>
        </p:sp>
        <p:sp>
          <p:nvSpPr>
            <p:cNvPr id="53260" name="TextBox 11"/>
            <p:cNvSpPr txBox="1">
              <a:spLocks noChangeArrowheads="1"/>
            </p:cNvSpPr>
            <p:nvPr/>
          </p:nvSpPr>
          <p:spPr bwMode="auto">
            <a:xfrm>
              <a:off x="3441700" y="2636838"/>
              <a:ext cx="365926" cy="407246"/>
            </a:xfrm>
            <a:prstGeom prst="rect">
              <a:avLst/>
            </a:prstGeom>
            <a:noFill/>
            <a:ln w="9525">
              <a:noFill/>
              <a:miter lim="800000"/>
              <a:headEnd/>
              <a:tailEnd/>
            </a:ln>
          </p:spPr>
          <p:txBody>
            <a:bodyPr wrap="none">
              <a:spAutoFit/>
            </a:bodyPr>
            <a:lstStyle/>
            <a:p>
              <a:r>
                <a:rPr lang="en-GB" b="1">
                  <a:solidFill>
                    <a:prstClr val="black"/>
                  </a:solidFill>
                </a:rPr>
                <a:t>6</a:t>
              </a:r>
              <a:endParaRPr lang="en-US" b="1">
                <a:solidFill>
                  <a:prstClr val="black"/>
                </a:solidFill>
              </a:endParaRPr>
            </a:p>
          </p:txBody>
        </p:sp>
        <p:sp>
          <p:nvSpPr>
            <p:cNvPr id="53261" name="TextBox 12"/>
            <p:cNvSpPr txBox="1">
              <a:spLocks noChangeArrowheads="1"/>
            </p:cNvSpPr>
            <p:nvPr/>
          </p:nvSpPr>
          <p:spPr bwMode="auto">
            <a:xfrm>
              <a:off x="2679700" y="6447631"/>
              <a:ext cx="1053914" cy="458152"/>
            </a:xfrm>
            <a:prstGeom prst="rect">
              <a:avLst/>
            </a:prstGeom>
            <a:noFill/>
            <a:ln w="9525">
              <a:noFill/>
              <a:miter lim="800000"/>
              <a:headEnd/>
              <a:tailEnd/>
            </a:ln>
          </p:spPr>
          <p:txBody>
            <a:bodyPr wrap="none">
              <a:spAutoFit/>
            </a:bodyPr>
            <a:lstStyle/>
            <a:p>
              <a:r>
                <a:rPr lang="en-GB" sz="2100">
                  <a:solidFill>
                    <a:prstClr val="black"/>
                  </a:solidFill>
                </a:rPr>
                <a:t>object</a:t>
              </a:r>
            </a:p>
          </p:txBody>
        </p:sp>
        <p:sp>
          <p:nvSpPr>
            <p:cNvPr id="53262" name="TextBox 13"/>
            <p:cNvSpPr txBox="1">
              <a:spLocks noChangeArrowheads="1"/>
            </p:cNvSpPr>
            <p:nvPr/>
          </p:nvSpPr>
          <p:spPr bwMode="auto">
            <a:xfrm>
              <a:off x="277617" y="3475831"/>
              <a:ext cx="593880" cy="1040387"/>
            </a:xfrm>
            <a:prstGeom prst="rect">
              <a:avLst/>
            </a:prstGeom>
            <a:noFill/>
            <a:ln w="9525">
              <a:noFill/>
              <a:miter lim="800000"/>
              <a:headEnd/>
              <a:tailEnd/>
            </a:ln>
          </p:spPr>
          <p:txBody>
            <a:bodyPr vert="eaVert" wrap="none">
              <a:spAutoFit/>
            </a:bodyPr>
            <a:lstStyle/>
            <a:p>
              <a:r>
                <a:rPr lang="en-GB" sz="2100">
                  <a:solidFill>
                    <a:prstClr val="black"/>
                  </a:solidFill>
                </a:rPr>
                <a:t>lifetime</a:t>
              </a:r>
            </a:p>
          </p:txBody>
        </p:sp>
      </p:grpSp>
    </p:spTree>
    <p:extLst>
      <p:ext uri="{BB962C8B-B14F-4D97-AF65-F5344CB8AC3E}">
        <p14:creationId xmlns:p14="http://schemas.microsoft.com/office/powerpoint/2010/main" val="225503935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14400" y="476672"/>
            <a:ext cx="8001000" cy="1143000"/>
          </a:xfrm>
        </p:spPr>
        <p:txBody>
          <a:bodyPr/>
          <a:lstStyle/>
          <a:p>
            <a:pPr eaLnBrk="1" hangingPunct="1">
              <a:defRPr/>
            </a:pPr>
            <a:r>
              <a:rPr lang="en-US" sz="3200" b="1" dirty="0">
                <a:solidFill>
                  <a:schemeClr val="accent5">
                    <a:lumMod val="10000"/>
                  </a:schemeClr>
                </a:solidFill>
                <a:latin typeface="Times New Roman" pitchFamily="18" charset="0"/>
              </a:rPr>
              <a:t>Hierarchical Clustering Techniques</a:t>
            </a:r>
            <a:endParaRPr lang="en-US" sz="3200" b="1" dirty="0">
              <a:solidFill>
                <a:schemeClr val="accent5">
                  <a:lumMod val="10000"/>
                </a:schemeClr>
              </a:solidFill>
            </a:endParaRPr>
          </a:p>
        </p:txBody>
      </p:sp>
      <p:sp>
        <p:nvSpPr>
          <p:cNvPr id="58372" name="Rectangle 4"/>
          <p:cNvSpPr>
            <a:spLocks noGrp="1" noChangeArrowheads="1"/>
          </p:cNvSpPr>
          <p:nvPr>
            <p:ph type="body" sz="half" idx="2"/>
          </p:nvPr>
        </p:nvSpPr>
        <p:spPr>
          <a:xfrm>
            <a:off x="762000" y="1828800"/>
            <a:ext cx="7924800" cy="4191000"/>
          </a:xfrm>
        </p:spPr>
        <p:txBody>
          <a:bodyPr/>
          <a:lstStyle/>
          <a:p>
            <a:pPr algn="just" eaLnBrk="1" hangingPunct="1">
              <a:lnSpc>
                <a:spcPct val="130000"/>
              </a:lnSpc>
              <a:buClr>
                <a:srgbClr val="C00000"/>
              </a:buClr>
              <a:buFont typeface="Wingdings" pitchFamily="2" charset="2"/>
              <a:buNone/>
              <a:defRPr/>
            </a:pPr>
            <a:r>
              <a:rPr lang="en-US" sz="2200" u="sng" dirty="0">
                <a:solidFill>
                  <a:schemeClr val="accent5">
                    <a:lumMod val="10000"/>
                  </a:schemeClr>
                </a:solidFill>
                <a:latin typeface="Times New Roman" pitchFamily="18" charset="0"/>
              </a:rPr>
              <a:t>Hierarchical approach</a:t>
            </a:r>
            <a:r>
              <a:rPr lang="en-US" sz="2200" dirty="0">
                <a:solidFill>
                  <a:schemeClr val="accent5">
                    <a:lumMod val="10000"/>
                  </a:schemeClr>
                </a:solidFill>
                <a:latin typeface="Times New Roman" pitchFamily="18" charset="0"/>
              </a:rPr>
              <a:t>: </a:t>
            </a:r>
          </a:p>
          <a:p>
            <a:pPr lvl="1" algn="just" eaLnBrk="1" hangingPunct="1">
              <a:lnSpc>
                <a:spcPct val="130000"/>
              </a:lnSpc>
              <a:buClr>
                <a:srgbClr val="C00000"/>
              </a:buClr>
              <a:buFont typeface="Wingdings" pitchFamily="2" charset="2"/>
              <a:buChar char="v"/>
              <a:defRPr/>
            </a:pPr>
            <a:r>
              <a:rPr lang="en-US" sz="2200" dirty="0">
                <a:solidFill>
                  <a:schemeClr val="accent5">
                    <a:lumMod val="10000"/>
                  </a:schemeClr>
                </a:solidFill>
                <a:latin typeface="Times New Roman" pitchFamily="18" charset="0"/>
              </a:rPr>
              <a:t>Create a hierarchical decomposition of the set of data (or objects) using some criterion (</a:t>
            </a:r>
            <a:r>
              <a:rPr lang="en-US" altLang="zh-CN" sz="2200" dirty="0">
                <a:solidFill>
                  <a:schemeClr val="accent5">
                    <a:lumMod val="10000"/>
                  </a:schemeClr>
                </a:solidFill>
                <a:latin typeface="Times New Roman" pitchFamily="18" charset="0"/>
                <a:ea typeface="宋体" pitchFamily="2" charset="-122"/>
              </a:rPr>
              <a:t>distance matrix </a:t>
            </a:r>
            <a:r>
              <a:rPr lang="en-US" sz="2200" dirty="0">
                <a:solidFill>
                  <a:schemeClr val="accent5">
                    <a:lumMod val="10000"/>
                  </a:schemeClr>
                </a:solidFill>
                <a:latin typeface="Times New Roman" pitchFamily="18" charset="0"/>
              </a:rPr>
              <a:t>)</a:t>
            </a:r>
          </a:p>
          <a:p>
            <a:pPr lvl="1" algn="just" eaLnBrk="1" hangingPunct="1">
              <a:lnSpc>
                <a:spcPct val="130000"/>
              </a:lnSpc>
              <a:buClr>
                <a:srgbClr val="C00000"/>
              </a:buClr>
              <a:buFont typeface="Wingdings" pitchFamily="2" charset="2"/>
              <a:buChar char="v"/>
              <a:defRPr/>
            </a:pPr>
            <a:r>
              <a:rPr lang="en-US" sz="2200" dirty="0">
                <a:solidFill>
                  <a:schemeClr val="accent5">
                    <a:lumMod val="10000"/>
                  </a:schemeClr>
                </a:solidFill>
                <a:latin typeface="Times New Roman" pitchFamily="18" charset="0"/>
              </a:rPr>
              <a:t>Examples: Diana, Agnes, and ROCK.</a:t>
            </a:r>
          </a:p>
        </p:txBody>
      </p:sp>
      <p:sp>
        <p:nvSpPr>
          <p:cNvPr id="4" name="Slide Number Placeholder 3"/>
          <p:cNvSpPr>
            <a:spLocks noGrp="1"/>
          </p:cNvSpPr>
          <p:nvPr>
            <p:ph type="sldNum" sz="quarter" idx="12"/>
          </p:nvPr>
        </p:nvSpPr>
        <p:spPr/>
        <p:txBody>
          <a:bodyPr/>
          <a:lstStyle/>
          <a:p>
            <a:pPr>
              <a:defRPr/>
            </a:pPr>
            <a:fld id="{3B9B6A5D-80C2-4F1E-AF6E-E600AD34BC8F}" type="slidenum">
              <a:rPr lang="en-US" smtClean="0"/>
              <a:pPr>
                <a:defRPr/>
              </a:pPr>
              <a:t>3</a:t>
            </a:fld>
            <a:endParaRPr lang="en-US" dirty="0"/>
          </a:p>
        </p:txBody>
      </p:sp>
    </p:spTree>
    <p:extLst>
      <p:ext uri="{BB962C8B-B14F-4D97-AF65-F5344CB8AC3E}">
        <p14:creationId xmlns:p14="http://schemas.microsoft.com/office/powerpoint/2010/main" val="126489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solidFill>
                  <a:schemeClr val="accent5">
                    <a:lumMod val="10000"/>
                  </a:schemeClr>
                </a:solidFill>
                <a:latin typeface="Times New Roman" pitchFamily="18" charset="0"/>
              </a:rPr>
              <a:t>Hierarchical Clustering</a:t>
            </a:r>
            <a:endParaRPr lang="en-US" dirty="0"/>
          </a:p>
        </p:txBody>
      </p:sp>
      <p:sp>
        <p:nvSpPr>
          <p:cNvPr id="21507" name="Content Placeholder 2"/>
          <p:cNvSpPr>
            <a:spLocks noGrp="1"/>
          </p:cNvSpPr>
          <p:nvPr>
            <p:ph idx="1"/>
          </p:nvPr>
        </p:nvSpPr>
        <p:spPr/>
        <p:txBody>
          <a:bodyPr/>
          <a:lstStyle/>
          <a:p>
            <a:pPr eaLnBrk="1" hangingPunct="1"/>
            <a:r>
              <a:rPr lang="en-US" altLang="zh-CN">
                <a:ea typeface="宋体" pitchFamily="2" charset="-122"/>
              </a:rPr>
              <a:t>Use distance matrix as clustering criteria.  </a:t>
            </a:r>
          </a:p>
          <a:p>
            <a:pPr eaLnBrk="1" hangingPunct="1"/>
            <a:endParaRPr lang="en-US" altLang="zh-CN">
              <a:ea typeface="宋体" pitchFamily="2" charset="-122"/>
            </a:endParaRPr>
          </a:p>
          <a:p>
            <a:pPr eaLnBrk="1" hangingPunct="1"/>
            <a:r>
              <a:rPr lang="en-US" altLang="zh-CN">
                <a:ea typeface="宋体" pitchFamily="2" charset="-122"/>
              </a:rPr>
              <a:t>This method does not require the number of clusters </a:t>
            </a:r>
            <a:r>
              <a:rPr lang="en-US" altLang="zh-CN" b="1" i="1">
                <a:ea typeface="宋体" pitchFamily="2" charset="-122"/>
              </a:rPr>
              <a:t>k</a:t>
            </a:r>
            <a:r>
              <a:rPr lang="en-US" altLang="zh-CN">
                <a:ea typeface="宋体" pitchFamily="2" charset="-122"/>
              </a:rPr>
              <a:t> as an input.</a:t>
            </a:r>
          </a:p>
          <a:p>
            <a:pPr eaLnBrk="1" hangingPunct="1"/>
            <a:endParaRPr lang="en-US" altLang="zh-CN">
              <a:ea typeface="宋体" pitchFamily="2" charset="-122"/>
            </a:endParaRPr>
          </a:p>
          <a:p>
            <a:pPr eaLnBrk="1" hangingPunct="1"/>
            <a:r>
              <a:rPr lang="en-US" altLang="zh-CN">
                <a:ea typeface="宋体" pitchFamily="2" charset="-122"/>
              </a:rPr>
              <a:t>It needs a termination condition </a:t>
            </a:r>
          </a:p>
          <a:p>
            <a:pPr eaLnBrk="1" hangingPunct="1"/>
            <a:endParaRPr lang="en-US"/>
          </a:p>
        </p:txBody>
      </p:sp>
      <p:sp>
        <p:nvSpPr>
          <p:cNvPr id="4" name="Slide Number Placeholder 3"/>
          <p:cNvSpPr>
            <a:spLocks noGrp="1"/>
          </p:cNvSpPr>
          <p:nvPr>
            <p:ph type="sldNum" sz="quarter" idx="12"/>
          </p:nvPr>
        </p:nvSpPr>
        <p:spPr/>
        <p:txBody>
          <a:bodyPr/>
          <a:lstStyle/>
          <a:p>
            <a:pPr>
              <a:defRPr/>
            </a:pPr>
            <a:fld id="{9B556E24-35C3-48A3-861C-B2A3261275BE}" type="slidenum">
              <a:rPr lang="en-US" smtClean="0"/>
              <a:pPr>
                <a:defRPr/>
              </a:pPr>
              <a:t>4</a:t>
            </a:fld>
            <a:endParaRPr lang="en-US" dirty="0"/>
          </a:p>
        </p:txBody>
      </p:sp>
    </p:spTree>
    <p:extLst>
      <p:ext uri="{BB962C8B-B14F-4D97-AF65-F5344CB8AC3E}">
        <p14:creationId xmlns:p14="http://schemas.microsoft.com/office/powerpoint/2010/main" val="387428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dirty="0" err="1">
                <a:solidFill>
                  <a:schemeClr val="accent5">
                    <a:lumMod val="10000"/>
                  </a:schemeClr>
                </a:solidFill>
                <a:latin typeface="Times New Roman" pitchFamily="18" charset="0"/>
              </a:rPr>
              <a:t>Contd</a:t>
            </a:r>
            <a:r>
              <a:rPr lang="en-US" dirty="0">
                <a:solidFill>
                  <a:schemeClr val="accent5">
                    <a:lumMod val="10000"/>
                  </a:schemeClr>
                </a:solidFill>
                <a:latin typeface="Times New Roman" pitchFamily="18" charset="0"/>
              </a:rPr>
              <a:t>….</a:t>
            </a:r>
          </a:p>
        </p:txBody>
      </p:sp>
      <p:sp>
        <p:nvSpPr>
          <p:cNvPr id="59395" name="Rectangle 3"/>
          <p:cNvSpPr>
            <a:spLocks noGrp="1" noChangeArrowheads="1"/>
          </p:cNvSpPr>
          <p:nvPr>
            <p:ph type="body" idx="1"/>
          </p:nvPr>
        </p:nvSpPr>
        <p:spPr>
          <a:xfrm>
            <a:off x="533400" y="1752600"/>
            <a:ext cx="8001000" cy="3886200"/>
          </a:xfrm>
        </p:spPr>
        <p:txBody>
          <a:bodyPr/>
          <a:lstStyle/>
          <a:p>
            <a:pPr algn="just" eaLnBrk="1" hangingPunct="1">
              <a:lnSpc>
                <a:spcPct val="90000"/>
              </a:lnSpc>
              <a:buClr>
                <a:srgbClr val="C00000"/>
              </a:buClr>
              <a:buFont typeface="Wingdings" pitchFamily="2" charset="2"/>
              <a:buChar char="v"/>
              <a:defRPr/>
            </a:pPr>
            <a:r>
              <a:rPr lang="en-US" dirty="0">
                <a:solidFill>
                  <a:schemeClr val="accent5">
                    <a:lumMod val="10000"/>
                  </a:schemeClr>
                </a:solidFill>
                <a:latin typeface="Times New Roman" pitchFamily="18" charset="0"/>
              </a:rPr>
              <a:t>Two types of Hierarchical Clustering: Agglomerative (bottom-up) and Divisive (top-down).</a:t>
            </a:r>
          </a:p>
          <a:p>
            <a:pPr lvl="1" algn="just" eaLnBrk="1" hangingPunct="1">
              <a:lnSpc>
                <a:spcPct val="90000"/>
              </a:lnSpc>
              <a:buClr>
                <a:srgbClr val="C00000"/>
              </a:buClr>
              <a:buFont typeface="Wingdings" pitchFamily="2" charset="2"/>
              <a:buChar char="Ø"/>
              <a:defRPr/>
            </a:pPr>
            <a:r>
              <a:rPr lang="en-US" b="1" dirty="0">
                <a:solidFill>
                  <a:schemeClr val="accent5">
                    <a:lumMod val="10000"/>
                  </a:schemeClr>
                </a:solidFill>
                <a:latin typeface="Times New Roman" pitchFamily="18" charset="0"/>
              </a:rPr>
              <a:t>Agglomerative (</a:t>
            </a:r>
            <a:r>
              <a:rPr lang="en-US" altLang="zh-CN" b="1" dirty="0">
                <a:latin typeface="Times New Roman" pitchFamily="18" charset="0"/>
                <a:ea typeface="宋体" pitchFamily="2" charset="-122"/>
              </a:rPr>
              <a:t>AGNES</a:t>
            </a:r>
            <a:r>
              <a:rPr lang="en-US" b="1" dirty="0">
                <a:solidFill>
                  <a:schemeClr val="accent5">
                    <a:lumMod val="10000"/>
                  </a:schemeClr>
                </a:solidFill>
                <a:latin typeface="Times New Roman" pitchFamily="18" charset="0"/>
              </a:rPr>
              <a:t>)</a:t>
            </a:r>
            <a:r>
              <a:rPr lang="en-US" dirty="0">
                <a:solidFill>
                  <a:schemeClr val="accent5">
                    <a:lumMod val="10000"/>
                  </a:schemeClr>
                </a:solidFill>
                <a:latin typeface="Times New Roman" pitchFamily="18" charset="0"/>
              </a:rPr>
              <a:t>: begin with each element as a separate cluster and merge them into successively larger clusters</a:t>
            </a:r>
          </a:p>
          <a:p>
            <a:pPr lvl="1" algn="just" eaLnBrk="1" hangingPunct="1">
              <a:lnSpc>
                <a:spcPct val="90000"/>
              </a:lnSpc>
              <a:buClr>
                <a:srgbClr val="C00000"/>
              </a:buClr>
              <a:buFont typeface="Wingdings" pitchFamily="2" charset="2"/>
              <a:buChar char="Ø"/>
              <a:defRPr/>
            </a:pPr>
            <a:r>
              <a:rPr lang="en-US" b="1" dirty="0">
                <a:solidFill>
                  <a:schemeClr val="accent5">
                    <a:lumMod val="10000"/>
                  </a:schemeClr>
                </a:solidFill>
                <a:latin typeface="Times New Roman" pitchFamily="18" charset="0"/>
              </a:rPr>
              <a:t>Divisive (</a:t>
            </a:r>
            <a:r>
              <a:rPr lang="en-US" altLang="zh-CN" b="1" dirty="0">
                <a:latin typeface="Times New Roman" pitchFamily="18" charset="0"/>
                <a:ea typeface="宋体" pitchFamily="2" charset="-122"/>
              </a:rPr>
              <a:t>DIANA</a:t>
            </a:r>
            <a:r>
              <a:rPr lang="en-US" b="1" dirty="0">
                <a:solidFill>
                  <a:schemeClr val="accent5">
                    <a:lumMod val="10000"/>
                  </a:schemeClr>
                </a:solidFill>
                <a:latin typeface="Times New Roman" pitchFamily="18" charset="0"/>
              </a:rPr>
              <a:t>)</a:t>
            </a:r>
            <a:r>
              <a:rPr lang="en-US" dirty="0">
                <a:solidFill>
                  <a:schemeClr val="accent5">
                    <a:lumMod val="10000"/>
                  </a:schemeClr>
                </a:solidFill>
                <a:latin typeface="Times New Roman" pitchFamily="18" charset="0"/>
              </a:rPr>
              <a:t>: begin with the whole set and proceed to divide it into successively smaller clusters.</a:t>
            </a:r>
          </a:p>
          <a:p>
            <a:pPr algn="just" eaLnBrk="1" hangingPunct="1">
              <a:lnSpc>
                <a:spcPct val="90000"/>
              </a:lnSpc>
              <a:buClr>
                <a:srgbClr val="C00000"/>
              </a:buClr>
              <a:buFont typeface="Wingdings" pitchFamily="2" charset="2"/>
              <a:buNone/>
              <a:defRPr/>
            </a:pPr>
            <a:endParaRPr lang="en-US" dirty="0">
              <a:solidFill>
                <a:schemeClr val="accent5">
                  <a:lumMod val="10000"/>
                </a:schemeClr>
              </a:solidFill>
              <a:latin typeface="Times New Roman" pitchFamily="18" charset="0"/>
            </a:endParaRPr>
          </a:p>
        </p:txBody>
      </p:sp>
      <p:sp>
        <p:nvSpPr>
          <p:cNvPr id="4" name="Slide Number Placeholder 3"/>
          <p:cNvSpPr>
            <a:spLocks noGrp="1"/>
          </p:cNvSpPr>
          <p:nvPr>
            <p:ph type="sldNum" sz="quarter" idx="12"/>
          </p:nvPr>
        </p:nvSpPr>
        <p:spPr/>
        <p:txBody>
          <a:bodyPr/>
          <a:lstStyle/>
          <a:p>
            <a:pPr>
              <a:defRPr/>
            </a:pPr>
            <a:fld id="{FC8243F8-95D8-4A7A-835B-A9A2BE3121AA}" type="slidenum">
              <a:rPr lang="en-US" smtClean="0"/>
              <a:pPr>
                <a:defRPr/>
              </a:pPr>
              <a:t>5</a:t>
            </a:fld>
            <a:endParaRPr lang="en-US" dirty="0"/>
          </a:p>
        </p:txBody>
      </p:sp>
    </p:spTree>
    <p:extLst>
      <p:ext uri="{BB962C8B-B14F-4D97-AF65-F5344CB8AC3E}">
        <p14:creationId xmlns:p14="http://schemas.microsoft.com/office/powerpoint/2010/main" val="109767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err="1">
                <a:solidFill>
                  <a:schemeClr val="accent5">
                    <a:lumMod val="10000"/>
                  </a:schemeClr>
                </a:solidFill>
                <a:latin typeface="Times New Roman" pitchFamily="18" charset="0"/>
              </a:rPr>
              <a:t>Contd</a:t>
            </a:r>
            <a:r>
              <a:rPr lang="en-US" dirty="0">
                <a:solidFill>
                  <a:schemeClr val="accent5">
                    <a:lumMod val="10000"/>
                  </a:schemeClr>
                </a:solidFill>
                <a:latin typeface="Times New Roman" pitchFamily="18" charset="0"/>
              </a:rPr>
              <a:t>….</a:t>
            </a:r>
            <a:endParaRPr lang="en-US" dirty="0"/>
          </a:p>
        </p:txBody>
      </p:sp>
      <p:sp>
        <p:nvSpPr>
          <p:cNvPr id="4" name="Slide Number Placeholder 3"/>
          <p:cNvSpPr>
            <a:spLocks noGrp="1"/>
          </p:cNvSpPr>
          <p:nvPr>
            <p:ph type="sldNum" sz="quarter" idx="12"/>
          </p:nvPr>
        </p:nvSpPr>
        <p:spPr/>
        <p:txBody>
          <a:bodyPr/>
          <a:lstStyle/>
          <a:p>
            <a:pPr>
              <a:defRPr/>
            </a:pPr>
            <a:fld id="{88802917-624E-4D7F-8B88-8332D222B816}" type="slidenum">
              <a:rPr lang="en-US" smtClean="0"/>
              <a:pPr>
                <a:defRPr/>
              </a:pPr>
              <a:t>6</a:t>
            </a:fld>
            <a:endParaRPr lang="en-US" dirty="0"/>
          </a:p>
        </p:txBody>
      </p:sp>
      <p:grpSp>
        <p:nvGrpSpPr>
          <p:cNvPr id="3" name="Content Placeholder 4"/>
          <p:cNvGrpSpPr>
            <a:grpSpLocks noGrp="1"/>
          </p:cNvGrpSpPr>
          <p:nvPr/>
        </p:nvGrpSpPr>
        <p:grpSpPr bwMode="auto">
          <a:xfrm>
            <a:off x="914400" y="2362200"/>
            <a:ext cx="8001000" cy="3733800"/>
            <a:chOff x="1200" y="1776"/>
            <a:chExt cx="4382" cy="2294"/>
          </a:xfrm>
        </p:grpSpPr>
        <p:sp>
          <p:nvSpPr>
            <p:cNvPr id="23557" name="Line 5"/>
            <p:cNvSpPr>
              <a:spLocks noChangeShapeType="1"/>
            </p:cNvSpPr>
            <p:nvPr/>
          </p:nvSpPr>
          <p:spPr bwMode="auto">
            <a:xfrm>
              <a:off x="1200" y="2112"/>
              <a:ext cx="3216" cy="0"/>
            </a:xfrm>
            <a:prstGeom prst="line">
              <a:avLst/>
            </a:prstGeom>
            <a:noFill/>
            <a:ln w="19050">
              <a:solidFill>
                <a:schemeClr val="tx1"/>
              </a:solidFill>
              <a:round/>
              <a:headEnd/>
              <a:tailEnd type="triangle" w="med" len="med"/>
            </a:ln>
          </p:spPr>
          <p:txBody>
            <a:bodyPr wrap="none" anchor="ctr"/>
            <a:lstStyle/>
            <a:p>
              <a:endParaRPr lang="en-US"/>
            </a:p>
          </p:txBody>
        </p:sp>
        <p:grpSp>
          <p:nvGrpSpPr>
            <p:cNvPr id="5" name="Group 6"/>
            <p:cNvGrpSpPr>
              <a:grpSpLocks/>
            </p:cNvGrpSpPr>
            <p:nvPr/>
          </p:nvGrpSpPr>
          <p:grpSpPr bwMode="auto">
            <a:xfrm>
              <a:off x="1440" y="1785"/>
              <a:ext cx="480" cy="327"/>
              <a:chOff x="1104" y="1785"/>
              <a:chExt cx="480" cy="327"/>
            </a:xfrm>
          </p:grpSpPr>
          <p:sp>
            <p:nvSpPr>
              <p:cNvPr id="23610" name="Line 7"/>
              <p:cNvSpPr>
                <a:spLocks noChangeShapeType="1"/>
              </p:cNvSpPr>
              <p:nvPr/>
            </p:nvSpPr>
            <p:spPr bwMode="auto">
              <a:xfrm flipH="1">
                <a:off x="1200" y="2016"/>
                <a:ext cx="0" cy="96"/>
              </a:xfrm>
              <a:prstGeom prst="line">
                <a:avLst/>
              </a:prstGeom>
              <a:noFill/>
              <a:ln w="9525">
                <a:solidFill>
                  <a:schemeClr val="tx1"/>
                </a:solidFill>
                <a:round/>
                <a:headEnd/>
                <a:tailEnd/>
              </a:ln>
            </p:spPr>
            <p:txBody>
              <a:bodyPr wrap="none" anchor="ctr"/>
              <a:lstStyle/>
              <a:p>
                <a:endParaRPr lang="en-US"/>
              </a:p>
            </p:txBody>
          </p:sp>
          <p:sp>
            <p:nvSpPr>
              <p:cNvPr id="23611" name="Text Box 8"/>
              <p:cNvSpPr txBox="1">
                <a:spLocks noChangeArrowheads="1"/>
              </p:cNvSpPr>
              <p:nvPr/>
            </p:nvSpPr>
            <p:spPr bwMode="auto">
              <a:xfrm>
                <a:off x="1104" y="1785"/>
                <a:ext cx="480" cy="231"/>
              </a:xfrm>
              <a:prstGeom prst="rect">
                <a:avLst/>
              </a:prstGeom>
              <a:noFill/>
              <a:ln w="9525">
                <a:noFill/>
                <a:miter lim="800000"/>
                <a:headEnd/>
                <a:tailEnd/>
              </a:ln>
            </p:spPr>
            <p:txBody>
              <a:bodyPr>
                <a:spAutoFit/>
              </a:bodyPr>
              <a:lstStyle/>
              <a:p>
                <a:pPr eaLnBrk="0" hangingPunct="0">
                  <a:spcBef>
                    <a:spcPct val="50000"/>
                  </a:spcBef>
                </a:pPr>
                <a:r>
                  <a:rPr lang="en-US" altLang="zh-CN" sz="1800">
                    <a:ea typeface="宋体" pitchFamily="2" charset="-122"/>
                  </a:rPr>
                  <a:t>Step 0</a:t>
                </a:r>
                <a:endParaRPr lang="en-US" altLang="zh-CN">
                  <a:ea typeface="宋体" pitchFamily="2" charset="-122"/>
                </a:endParaRPr>
              </a:p>
            </p:txBody>
          </p:sp>
        </p:grpSp>
        <p:grpSp>
          <p:nvGrpSpPr>
            <p:cNvPr id="6" name="Group 9"/>
            <p:cNvGrpSpPr>
              <a:grpSpLocks/>
            </p:cNvGrpSpPr>
            <p:nvPr/>
          </p:nvGrpSpPr>
          <p:grpSpPr bwMode="auto">
            <a:xfrm>
              <a:off x="1968" y="1776"/>
              <a:ext cx="480" cy="327"/>
              <a:chOff x="1104" y="1785"/>
              <a:chExt cx="480" cy="327"/>
            </a:xfrm>
          </p:grpSpPr>
          <p:sp>
            <p:nvSpPr>
              <p:cNvPr id="23608" name="Line 10"/>
              <p:cNvSpPr>
                <a:spLocks noChangeShapeType="1"/>
              </p:cNvSpPr>
              <p:nvPr/>
            </p:nvSpPr>
            <p:spPr bwMode="auto">
              <a:xfrm flipH="1">
                <a:off x="1200" y="2016"/>
                <a:ext cx="0" cy="96"/>
              </a:xfrm>
              <a:prstGeom prst="line">
                <a:avLst/>
              </a:prstGeom>
              <a:noFill/>
              <a:ln w="9525">
                <a:solidFill>
                  <a:schemeClr val="tx1"/>
                </a:solidFill>
                <a:round/>
                <a:headEnd/>
                <a:tailEnd/>
              </a:ln>
            </p:spPr>
            <p:txBody>
              <a:bodyPr wrap="none" anchor="ctr"/>
              <a:lstStyle/>
              <a:p>
                <a:endParaRPr lang="en-US"/>
              </a:p>
            </p:txBody>
          </p:sp>
          <p:sp>
            <p:nvSpPr>
              <p:cNvPr id="23609" name="Text Box 11"/>
              <p:cNvSpPr txBox="1">
                <a:spLocks noChangeArrowheads="1"/>
              </p:cNvSpPr>
              <p:nvPr/>
            </p:nvSpPr>
            <p:spPr bwMode="auto">
              <a:xfrm>
                <a:off x="1104" y="1785"/>
                <a:ext cx="480" cy="231"/>
              </a:xfrm>
              <a:prstGeom prst="rect">
                <a:avLst/>
              </a:prstGeom>
              <a:noFill/>
              <a:ln w="9525">
                <a:noFill/>
                <a:miter lim="800000"/>
                <a:headEnd/>
                <a:tailEnd/>
              </a:ln>
            </p:spPr>
            <p:txBody>
              <a:bodyPr>
                <a:spAutoFit/>
              </a:bodyPr>
              <a:lstStyle/>
              <a:p>
                <a:pPr eaLnBrk="0" hangingPunct="0">
                  <a:spcBef>
                    <a:spcPct val="50000"/>
                  </a:spcBef>
                </a:pPr>
                <a:r>
                  <a:rPr lang="en-US" altLang="zh-CN" sz="1800">
                    <a:ea typeface="宋体" pitchFamily="2" charset="-122"/>
                  </a:rPr>
                  <a:t>Step 1</a:t>
                </a:r>
                <a:endParaRPr lang="en-US" altLang="zh-CN">
                  <a:ea typeface="宋体" pitchFamily="2" charset="-122"/>
                </a:endParaRPr>
              </a:p>
            </p:txBody>
          </p:sp>
        </p:grpSp>
        <p:grpSp>
          <p:nvGrpSpPr>
            <p:cNvPr id="7" name="Group 12"/>
            <p:cNvGrpSpPr>
              <a:grpSpLocks/>
            </p:cNvGrpSpPr>
            <p:nvPr/>
          </p:nvGrpSpPr>
          <p:grpSpPr bwMode="auto">
            <a:xfrm>
              <a:off x="2496" y="1776"/>
              <a:ext cx="480" cy="327"/>
              <a:chOff x="1104" y="1785"/>
              <a:chExt cx="480" cy="327"/>
            </a:xfrm>
          </p:grpSpPr>
          <p:sp>
            <p:nvSpPr>
              <p:cNvPr id="23606" name="Line 13"/>
              <p:cNvSpPr>
                <a:spLocks noChangeShapeType="1"/>
              </p:cNvSpPr>
              <p:nvPr/>
            </p:nvSpPr>
            <p:spPr bwMode="auto">
              <a:xfrm flipH="1">
                <a:off x="1200" y="2016"/>
                <a:ext cx="0" cy="96"/>
              </a:xfrm>
              <a:prstGeom prst="line">
                <a:avLst/>
              </a:prstGeom>
              <a:noFill/>
              <a:ln w="9525">
                <a:solidFill>
                  <a:schemeClr val="tx1"/>
                </a:solidFill>
                <a:round/>
                <a:headEnd/>
                <a:tailEnd/>
              </a:ln>
            </p:spPr>
            <p:txBody>
              <a:bodyPr wrap="none" anchor="ctr"/>
              <a:lstStyle/>
              <a:p>
                <a:endParaRPr lang="en-US"/>
              </a:p>
            </p:txBody>
          </p:sp>
          <p:sp>
            <p:nvSpPr>
              <p:cNvPr id="23607" name="Text Box 14"/>
              <p:cNvSpPr txBox="1">
                <a:spLocks noChangeArrowheads="1"/>
              </p:cNvSpPr>
              <p:nvPr/>
            </p:nvSpPr>
            <p:spPr bwMode="auto">
              <a:xfrm>
                <a:off x="1104" y="1785"/>
                <a:ext cx="480" cy="231"/>
              </a:xfrm>
              <a:prstGeom prst="rect">
                <a:avLst/>
              </a:prstGeom>
              <a:noFill/>
              <a:ln w="9525">
                <a:noFill/>
                <a:miter lim="800000"/>
                <a:headEnd/>
                <a:tailEnd/>
              </a:ln>
            </p:spPr>
            <p:txBody>
              <a:bodyPr>
                <a:spAutoFit/>
              </a:bodyPr>
              <a:lstStyle/>
              <a:p>
                <a:pPr eaLnBrk="0" hangingPunct="0">
                  <a:spcBef>
                    <a:spcPct val="50000"/>
                  </a:spcBef>
                </a:pPr>
                <a:r>
                  <a:rPr lang="en-US" altLang="zh-CN" sz="1800">
                    <a:ea typeface="宋体" pitchFamily="2" charset="-122"/>
                  </a:rPr>
                  <a:t>Step 2</a:t>
                </a:r>
                <a:endParaRPr lang="en-US" altLang="zh-CN">
                  <a:ea typeface="宋体" pitchFamily="2" charset="-122"/>
                </a:endParaRPr>
              </a:p>
            </p:txBody>
          </p:sp>
        </p:grpSp>
        <p:grpSp>
          <p:nvGrpSpPr>
            <p:cNvPr id="8" name="Group 15"/>
            <p:cNvGrpSpPr>
              <a:grpSpLocks/>
            </p:cNvGrpSpPr>
            <p:nvPr/>
          </p:nvGrpSpPr>
          <p:grpSpPr bwMode="auto">
            <a:xfrm>
              <a:off x="2976" y="1776"/>
              <a:ext cx="480" cy="327"/>
              <a:chOff x="1104" y="1785"/>
              <a:chExt cx="480" cy="327"/>
            </a:xfrm>
          </p:grpSpPr>
          <p:sp>
            <p:nvSpPr>
              <p:cNvPr id="23604" name="Line 16"/>
              <p:cNvSpPr>
                <a:spLocks noChangeShapeType="1"/>
              </p:cNvSpPr>
              <p:nvPr/>
            </p:nvSpPr>
            <p:spPr bwMode="auto">
              <a:xfrm flipH="1">
                <a:off x="1200" y="2016"/>
                <a:ext cx="0" cy="96"/>
              </a:xfrm>
              <a:prstGeom prst="line">
                <a:avLst/>
              </a:prstGeom>
              <a:noFill/>
              <a:ln w="9525">
                <a:solidFill>
                  <a:schemeClr val="tx1"/>
                </a:solidFill>
                <a:round/>
                <a:headEnd/>
                <a:tailEnd/>
              </a:ln>
            </p:spPr>
            <p:txBody>
              <a:bodyPr wrap="none" anchor="ctr"/>
              <a:lstStyle/>
              <a:p>
                <a:endParaRPr lang="en-US"/>
              </a:p>
            </p:txBody>
          </p:sp>
          <p:sp>
            <p:nvSpPr>
              <p:cNvPr id="23605" name="Text Box 17"/>
              <p:cNvSpPr txBox="1">
                <a:spLocks noChangeArrowheads="1"/>
              </p:cNvSpPr>
              <p:nvPr/>
            </p:nvSpPr>
            <p:spPr bwMode="auto">
              <a:xfrm>
                <a:off x="1104" y="1785"/>
                <a:ext cx="480" cy="231"/>
              </a:xfrm>
              <a:prstGeom prst="rect">
                <a:avLst/>
              </a:prstGeom>
              <a:noFill/>
              <a:ln w="9525">
                <a:noFill/>
                <a:miter lim="800000"/>
                <a:headEnd/>
                <a:tailEnd/>
              </a:ln>
            </p:spPr>
            <p:txBody>
              <a:bodyPr>
                <a:spAutoFit/>
              </a:bodyPr>
              <a:lstStyle/>
              <a:p>
                <a:pPr eaLnBrk="0" hangingPunct="0">
                  <a:spcBef>
                    <a:spcPct val="50000"/>
                  </a:spcBef>
                </a:pPr>
                <a:r>
                  <a:rPr lang="en-US" altLang="zh-CN" sz="1800">
                    <a:ea typeface="宋体" pitchFamily="2" charset="-122"/>
                  </a:rPr>
                  <a:t>Step 3</a:t>
                </a:r>
                <a:endParaRPr lang="en-US" altLang="zh-CN">
                  <a:ea typeface="宋体" pitchFamily="2" charset="-122"/>
                </a:endParaRPr>
              </a:p>
            </p:txBody>
          </p:sp>
        </p:grpSp>
        <p:grpSp>
          <p:nvGrpSpPr>
            <p:cNvPr id="9" name="Group 18"/>
            <p:cNvGrpSpPr>
              <a:grpSpLocks/>
            </p:cNvGrpSpPr>
            <p:nvPr/>
          </p:nvGrpSpPr>
          <p:grpSpPr bwMode="auto">
            <a:xfrm>
              <a:off x="3456" y="1776"/>
              <a:ext cx="480" cy="327"/>
              <a:chOff x="1104" y="1785"/>
              <a:chExt cx="480" cy="327"/>
            </a:xfrm>
          </p:grpSpPr>
          <p:sp>
            <p:nvSpPr>
              <p:cNvPr id="23602" name="Line 19"/>
              <p:cNvSpPr>
                <a:spLocks noChangeShapeType="1"/>
              </p:cNvSpPr>
              <p:nvPr/>
            </p:nvSpPr>
            <p:spPr bwMode="auto">
              <a:xfrm flipH="1">
                <a:off x="1200" y="2016"/>
                <a:ext cx="0" cy="96"/>
              </a:xfrm>
              <a:prstGeom prst="line">
                <a:avLst/>
              </a:prstGeom>
              <a:noFill/>
              <a:ln w="9525">
                <a:solidFill>
                  <a:schemeClr val="tx1"/>
                </a:solidFill>
                <a:round/>
                <a:headEnd/>
                <a:tailEnd/>
              </a:ln>
            </p:spPr>
            <p:txBody>
              <a:bodyPr wrap="none" anchor="ctr"/>
              <a:lstStyle/>
              <a:p>
                <a:endParaRPr lang="en-US"/>
              </a:p>
            </p:txBody>
          </p:sp>
          <p:sp>
            <p:nvSpPr>
              <p:cNvPr id="23603" name="Text Box 20"/>
              <p:cNvSpPr txBox="1">
                <a:spLocks noChangeArrowheads="1"/>
              </p:cNvSpPr>
              <p:nvPr/>
            </p:nvSpPr>
            <p:spPr bwMode="auto">
              <a:xfrm>
                <a:off x="1104" y="1785"/>
                <a:ext cx="480" cy="231"/>
              </a:xfrm>
              <a:prstGeom prst="rect">
                <a:avLst/>
              </a:prstGeom>
              <a:noFill/>
              <a:ln w="9525">
                <a:noFill/>
                <a:miter lim="800000"/>
                <a:headEnd/>
                <a:tailEnd/>
              </a:ln>
            </p:spPr>
            <p:txBody>
              <a:bodyPr>
                <a:spAutoFit/>
              </a:bodyPr>
              <a:lstStyle/>
              <a:p>
                <a:pPr eaLnBrk="0" hangingPunct="0">
                  <a:spcBef>
                    <a:spcPct val="50000"/>
                  </a:spcBef>
                </a:pPr>
                <a:r>
                  <a:rPr lang="en-US" altLang="zh-CN" sz="1800">
                    <a:ea typeface="宋体" pitchFamily="2" charset="-122"/>
                  </a:rPr>
                  <a:t>Step 4</a:t>
                </a:r>
                <a:endParaRPr lang="en-US" altLang="zh-CN">
                  <a:ea typeface="宋体" pitchFamily="2" charset="-122"/>
                </a:endParaRPr>
              </a:p>
            </p:txBody>
          </p:sp>
        </p:grpSp>
        <p:sp>
          <p:nvSpPr>
            <p:cNvPr id="23563" name="Text Box 21"/>
            <p:cNvSpPr txBox="1">
              <a:spLocks noChangeArrowheads="1"/>
            </p:cNvSpPr>
            <p:nvPr/>
          </p:nvSpPr>
          <p:spPr bwMode="auto">
            <a:xfrm>
              <a:off x="1440" y="2508"/>
              <a:ext cx="212" cy="288"/>
            </a:xfrm>
            <a:prstGeom prst="rect">
              <a:avLst/>
            </a:prstGeom>
            <a:noFill/>
            <a:ln w="9525">
              <a:noFill/>
              <a:miter lim="800000"/>
              <a:headEnd/>
              <a:tailEnd/>
            </a:ln>
          </p:spPr>
          <p:txBody>
            <a:bodyPr wrap="none">
              <a:spAutoFit/>
            </a:bodyPr>
            <a:lstStyle/>
            <a:p>
              <a:pPr eaLnBrk="0" hangingPunct="0"/>
              <a:r>
                <a:rPr lang="en-US" altLang="zh-CN">
                  <a:ea typeface="宋体" pitchFamily="2" charset="-122"/>
                </a:rPr>
                <a:t>b</a:t>
              </a:r>
            </a:p>
          </p:txBody>
        </p:sp>
        <p:sp>
          <p:nvSpPr>
            <p:cNvPr id="23564" name="Text Box 22"/>
            <p:cNvSpPr txBox="1">
              <a:spLocks noChangeArrowheads="1"/>
            </p:cNvSpPr>
            <p:nvPr/>
          </p:nvSpPr>
          <p:spPr bwMode="auto">
            <a:xfrm>
              <a:off x="1440" y="3108"/>
              <a:ext cx="212" cy="288"/>
            </a:xfrm>
            <a:prstGeom prst="rect">
              <a:avLst/>
            </a:prstGeom>
            <a:noFill/>
            <a:ln w="9525">
              <a:noFill/>
              <a:miter lim="800000"/>
              <a:headEnd/>
              <a:tailEnd/>
            </a:ln>
          </p:spPr>
          <p:txBody>
            <a:bodyPr wrap="none">
              <a:spAutoFit/>
            </a:bodyPr>
            <a:lstStyle/>
            <a:p>
              <a:pPr eaLnBrk="0" hangingPunct="0"/>
              <a:r>
                <a:rPr lang="en-US" altLang="zh-CN">
                  <a:ea typeface="宋体" pitchFamily="2" charset="-122"/>
                </a:rPr>
                <a:t>d</a:t>
              </a:r>
            </a:p>
          </p:txBody>
        </p:sp>
        <p:sp>
          <p:nvSpPr>
            <p:cNvPr id="23565" name="Text Box 23"/>
            <p:cNvSpPr txBox="1">
              <a:spLocks noChangeArrowheads="1"/>
            </p:cNvSpPr>
            <p:nvPr/>
          </p:nvSpPr>
          <p:spPr bwMode="auto">
            <a:xfrm>
              <a:off x="1440" y="2808"/>
              <a:ext cx="201" cy="288"/>
            </a:xfrm>
            <a:prstGeom prst="rect">
              <a:avLst/>
            </a:prstGeom>
            <a:noFill/>
            <a:ln w="9525">
              <a:noFill/>
              <a:miter lim="800000"/>
              <a:headEnd/>
              <a:tailEnd/>
            </a:ln>
          </p:spPr>
          <p:txBody>
            <a:bodyPr wrap="none">
              <a:spAutoFit/>
            </a:bodyPr>
            <a:lstStyle/>
            <a:p>
              <a:pPr eaLnBrk="0" hangingPunct="0"/>
              <a:r>
                <a:rPr lang="en-US" altLang="zh-CN">
                  <a:ea typeface="宋体" pitchFamily="2" charset="-122"/>
                </a:rPr>
                <a:t>c</a:t>
              </a:r>
            </a:p>
          </p:txBody>
        </p:sp>
        <p:sp>
          <p:nvSpPr>
            <p:cNvPr id="23566" name="Text Box 24"/>
            <p:cNvSpPr txBox="1">
              <a:spLocks noChangeArrowheads="1"/>
            </p:cNvSpPr>
            <p:nvPr/>
          </p:nvSpPr>
          <p:spPr bwMode="auto">
            <a:xfrm>
              <a:off x="1440" y="3408"/>
              <a:ext cx="201" cy="288"/>
            </a:xfrm>
            <a:prstGeom prst="rect">
              <a:avLst/>
            </a:prstGeom>
            <a:noFill/>
            <a:ln w="9525">
              <a:noFill/>
              <a:miter lim="800000"/>
              <a:headEnd/>
              <a:tailEnd/>
            </a:ln>
          </p:spPr>
          <p:txBody>
            <a:bodyPr wrap="none">
              <a:spAutoFit/>
            </a:bodyPr>
            <a:lstStyle/>
            <a:p>
              <a:pPr eaLnBrk="0" hangingPunct="0"/>
              <a:r>
                <a:rPr lang="en-US" altLang="zh-CN">
                  <a:ea typeface="宋体" pitchFamily="2" charset="-122"/>
                </a:rPr>
                <a:t>e</a:t>
              </a:r>
            </a:p>
          </p:txBody>
        </p:sp>
        <p:sp>
          <p:nvSpPr>
            <p:cNvPr id="23567" name="Text Box 25"/>
            <p:cNvSpPr txBox="1">
              <a:spLocks noChangeArrowheads="1"/>
            </p:cNvSpPr>
            <p:nvPr/>
          </p:nvSpPr>
          <p:spPr bwMode="auto">
            <a:xfrm>
              <a:off x="1440" y="2208"/>
              <a:ext cx="201" cy="288"/>
            </a:xfrm>
            <a:prstGeom prst="rect">
              <a:avLst/>
            </a:prstGeom>
            <a:noFill/>
            <a:ln w="9525">
              <a:noFill/>
              <a:miter lim="800000"/>
              <a:headEnd/>
              <a:tailEnd/>
            </a:ln>
          </p:spPr>
          <p:txBody>
            <a:bodyPr wrap="none">
              <a:spAutoFit/>
            </a:bodyPr>
            <a:lstStyle/>
            <a:p>
              <a:pPr eaLnBrk="0" hangingPunct="0"/>
              <a:r>
                <a:rPr lang="en-US" altLang="zh-CN">
                  <a:ea typeface="宋体" pitchFamily="2" charset="-122"/>
                </a:rPr>
                <a:t>a</a:t>
              </a:r>
            </a:p>
          </p:txBody>
        </p:sp>
        <p:sp>
          <p:nvSpPr>
            <p:cNvPr id="23568" name="Oval 26"/>
            <p:cNvSpPr>
              <a:spLocks noChangeArrowheads="1"/>
            </p:cNvSpPr>
            <p:nvPr/>
          </p:nvSpPr>
          <p:spPr bwMode="auto">
            <a:xfrm>
              <a:off x="1392" y="2256"/>
              <a:ext cx="288" cy="240"/>
            </a:xfrm>
            <a:prstGeom prst="ellipse">
              <a:avLst/>
            </a:prstGeom>
            <a:noFill/>
            <a:ln w="9525">
              <a:solidFill>
                <a:schemeClr val="tx1"/>
              </a:solidFill>
              <a:round/>
              <a:headEnd/>
              <a:tailEnd/>
            </a:ln>
          </p:spPr>
          <p:txBody>
            <a:bodyPr wrap="none" anchor="ctr"/>
            <a:lstStyle/>
            <a:p>
              <a:endParaRPr lang="en-US"/>
            </a:p>
          </p:txBody>
        </p:sp>
        <p:sp>
          <p:nvSpPr>
            <p:cNvPr id="23569" name="Oval 27"/>
            <p:cNvSpPr>
              <a:spLocks noChangeArrowheads="1"/>
            </p:cNvSpPr>
            <p:nvPr/>
          </p:nvSpPr>
          <p:spPr bwMode="auto">
            <a:xfrm>
              <a:off x="1392" y="2544"/>
              <a:ext cx="288" cy="240"/>
            </a:xfrm>
            <a:prstGeom prst="ellipse">
              <a:avLst/>
            </a:prstGeom>
            <a:noFill/>
            <a:ln w="9525">
              <a:solidFill>
                <a:schemeClr val="tx1"/>
              </a:solidFill>
              <a:round/>
              <a:headEnd/>
              <a:tailEnd/>
            </a:ln>
          </p:spPr>
          <p:txBody>
            <a:bodyPr wrap="none" anchor="ctr"/>
            <a:lstStyle/>
            <a:p>
              <a:endParaRPr lang="en-US"/>
            </a:p>
          </p:txBody>
        </p:sp>
        <p:sp>
          <p:nvSpPr>
            <p:cNvPr id="23570" name="Oval 28"/>
            <p:cNvSpPr>
              <a:spLocks noChangeArrowheads="1"/>
            </p:cNvSpPr>
            <p:nvPr/>
          </p:nvSpPr>
          <p:spPr bwMode="auto">
            <a:xfrm>
              <a:off x="1392" y="2832"/>
              <a:ext cx="288" cy="240"/>
            </a:xfrm>
            <a:prstGeom prst="ellipse">
              <a:avLst/>
            </a:prstGeom>
            <a:noFill/>
            <a:ln w="9525">
              <a:solidFill>
                <a:schemeClr val="tx1"/>
              </a:solidFill>
              <a:round/>
              <a:headEnd/>
              <a:tailEnd/>
            </a:ln>
          </p:spPr>
          <p:txBody>
            <a:bodyPr wrap="none" anchor="ctr"/>
            <a:lstStyle/>
            <a:p>
              <a:endParaRPr lang="en-US"/>
            </a:p>
          </p:txBody>
        </p:sp>
        <p:sp>
          <p:nvSpPr>
            <p:cNvPr id="23571" name="Oval 29"/>
            <p:cNvSpPr>
              <a:spLocks noChangeArrowheads="1"/>
            </p:cNvSpPr>
            <p:nvPr/>
          </p:nvSpPr>
          <p:spPr bwMode="auto">
            <a:xfrm>
              <a:off x="1392" y="3120"/>
              <a:ext cx="288" cy="240"/>
            </a:xfrm>
            <a:prstGeom prst="ellipse">
              <a:avLst/>
            </a:prstGeom>
            <a:noFill/>
            <a:ln w="9525">
              <a:solidFill>
                <a:schemeClr val="tx1"/>
              </a:solidFill>
              <a:round/>
              <a:headEnd/>
              <a:tailEnd/>
            </a:ln>
          </p:spPr>
          <p:txBody>
            <a:bodyPr wrap="none" anchor="ctr"/>
            <a:lstStyle/>
            <a:p>
              <a:endParaRPr lang="en-US"/>
            </a:p>
          </p:txBody>
        </p:sp>
        <p:sp>
          <p:nvSpPr>
            <p:cNvPr id="23572" name="Oval 30"/>
            <p:cNvSpPr>
              <a:spLocks noChangeArrowheads="1"/>
            </p:cNvSpPr>
            <p:nvPr/>
          </p:nvSpPr>
          <p:spPr bwMode="auto">
            <a:xfrm>
              <a:off x="1392" y="3408"/>
              <a:ext cx="288" cy="240"/>
            </a:xfrm>
            <a:prstGeom prst="ellipse">
              <a:avLst/>
            </a:prstGeom>
            <a:noFill/>
            <a:ln w="9525">
              <a:solidFill>
                <a:schemeClr val="tx1"/>
              </a:solidFill>
              <a:round/>
              <a:headEnd/>
              <a:tailEnd/>
            </a:ln>
          </p:spPr>
          <p:txBody>
            <a:bodyPr wrap="none" anchor="ctr"/>
            <a:lstStyle/>
            <a:p>
              <a:endParaRPr lang="en-US"/>
            </a:p>
          </p:txBody>
        </p:sp>
        <p:sp>
          <p:nvSpPr>
            <p:cNvPr id="23573" name="Text Box 31"/>
            <p:cNvSpPr txBox="1">
              <a:spLocks noChangeArrowheads="1"/>
            </p:cNvSpPr>
            <p:nvPr/>
          </p:nvSpPr>
          <p:spPr bwMode="auto">
            <a:xfrm>
              <a:off x="1968" y="2304"/>
              <a:ext cx="345" cy="288"/>
            </a:xfrm>
            <a:prstGeom prst="rect">
              <a:avLst/>
            </a:prstGeom>
            <a:noFill/>
            <a:ln w="9525">
              <a:noFill/>
              <a:miter lim="800000"/>
              <a:headEnd/>
              <a:tailEnd/>
            </a:ln>
          </p:spPr>
          <p:txBody>
            <a:bodyPr wrap="none">
              <a:spAutoFit/>
            </a:bodyPr>
            <a:lstStyle/>
            <a:p>
              <a:pPr eaLnBrk="0" hangingPunct="0"/>
              <a:r>
                <a:rPr lang="en-US" altLang="zh-CN">
                  <a:ea typeface="宋体" pitchFamily="2" charset="-122"/>
                </a:rPr>
                <a:t>a b</a:t>
              </a:r>
            </a:p>
          </p:txBody>
        </p:sp>
        <p:sp>
          <p:nvSpPr>
            <p:cNvPr id="23574" name="Oval 32"/>
            <p:cNvSpPr>
              <a:spLocks noChangeArrowheads="1"/>
            </p:cNvSpPr>
            <p:nvPr/>
          </p:nvSpPr>
          <p:spPr bwMode="auto">
            <a:xfrm>
              <a:off x="1872" y="2352"/>
              <a:ext cx="528" cy="240"/>
            </a:xfrm>
            <a:prstGeom prst="ellipse">
              <a:avLst/>
            </a:prstGeom>
            <a:noFill/>
            <a:ln w="9525">
              <a:solidFill>
                <a:schemeClr val="tx1"/>
              </a:solidFill>
              <a:round/>
              <a:headEnd/>
              <a:tailEnd/>
            </a:ln>
          </p:spPr>
          <p:txBody>
            <a:bodyPr wrap="none" anchor="ctr"/>
            <a:lstStyle/>
            <a:p>
              <a:endParaRPr lang="en-US"/>
            </a:p>
          </p:txBody>
        </p:sp>
        <p:sp>
          <p:nvSpPr>
            <p:cNvPr id="23575" name="Text Box 33"/>
            <p:cNvSpPr txBox="1">
              <a:spLocks noChangeArrowheads="1"/>
            </p:cNvSpPr>
            <p:nvPr/>
          </p:nvSpPr>
          <p:spPr bwMode="auto">
            <a:xfrm>
              <a:off x="2496" y="3216"/>
              <a:ext cx="345" cy="288"/>
            </a:xfrm>
            <a:prstGeom prst="rect">
              <a:avLst/>
            </a:prstGeom>
            <a:noFill/>
            <a:ln w="9525">
              <a:noFill/>
              <a:miter lim="800000"/>
              <a:headEnd/>
              <a:tailEnd/>
            </a:ln>
          </p:spPr>
          <p:txBody>
            <a:bodyPr wrap="none">
              <a:spAutoFit/>
            </a:bodyPr>
            <a:lstStyle/>
            <a:p>
              <a:pPr eaLnBrk="0" hangingPunct="0"/>
              <a:r>
                <a:rPr lang="en-US" altLang="zh-CN">
                  <a:ea typeface="宋体" pitchFamily="2" charset="-122"/>
                </a:rPr>
                <a:t>d e</a:t>
              </a:r>
            </a:p>
          </p:txBody>
        </p:sp>
        <p:sp>
          <p:nvSpPr>
            <p:cNvPr id="23576" name="Oval 34"/>
            <p:cNvSpPr>
              <a:spLocks noChangeArrowheads="1"/>
            </p:cNvSpPr>
            <p:nvPr/>
          </p:nvSpPr>
          <p:spPr bwMode="auto">
            <a:xfrm>
              <a:off x="2400" y="3264"/>
              <a:ext cx="528" cy="240"/>
            </a:xfrm>
            <a:prstGeom prst="ellipse">
              <a:avLst/>
            </a:prstGeom>
            <a:noFill/>
            <a:ln w="9525">
              <a:solidFill>
                <a:schemeClr val="tx1"/>
              </a:solidFill>
              <a:round/>
              <a:headEnd/>
              <a:tailEnd/>
            </a:ln>
          </p:spPr>
          <p:txBody>
            <a:bodyPr wrap="none" anchor="ctr"/>
            <a:lstStyle/>
            <a:p>
              <a:endParaRPr lang="en-US"/>
            </a:p>
          </p:txBody>
        </p:sp>
        <p:sp>
          <p:nvSpPr>
            <p:cNvPr id="23577" name="Text Box 35"/>
            <p:cNvSpPr txBox="1">
              <a:spLocks noChangeArrowheads="1"/>
            </p:cNvSpPr>
            <p:nvPr/>
          </p:nvSpPr>
          <p:spPr bwMode="auto">
            <a:xfrm>
              <a:off x="2880" y="2928"/>
              <a:ext cx="478" cy="288"/>
            </a:xfrm>
            <a:prstGeom prst="rect">
              <a:avLst/>
            </a:prstGeom>
            <a:noFill/>
            <a:ln w="9525">
              <a:noFill/>
              <a:miter lim="800000"/>
              <a:headEnd/>
              <a:tailEnd/>
            </a:ln>
          </p:spPr>
          <p:txBody>
            <a:bodyPr wrap="none">
              <a:spAutoFit/>
            </a:bodyPr>
            <a:lstStyle/>
            <a:p>
              <a:pPr eaLnBrk="0" hangingPunct="0"/>
              <a:r>
                <a:rPr lang="en-US" altLang="zh-CN">
                  <a:ea typeface="宋体" pitchFamily="2" charset="-122"/>
                </a:rPr>
                <a:t>c d e</a:t>
              </a:r>
            </a:p>
          </p:txBody>
        </p:sp>
        <p:sp>
          <p:nvSpPr>
            <p:cNvPr id="23578" name="Oval 36"/>
            <p:cNvSpPr>
              <a:spLocks noChangeArrowheads="1"/>
            </p:cNvSpPr>
            <p:nvPr/>
          </p:nvSpPr>
          <p:spPr bwMode="auto">
            <a:xfrm>
              <a:off x="2784" y="2928"/>
              <a:ext cx="624" cy="288"/>
            </a:xfrm>
            <a:prstGeom prst="ellipse">
              <a:avLst/>
            </a:prstGeom>
            <a:noFill/>
            <a:ln w="9525">
              <a:solidFill>
                <a:schemeClr val="tx1"/>
              </a:solidFill>
              <a:round/>
              <a:headEnd/>
              <a:tailEnd/>
            </a:ln>
          </p:spPr>
          <p:txBody>
            <a:bodyPr wrap="none" anchor="ctr"/>
            <a:lstStyle/>
            <a:p>
              <a:endParaRPr lang="en-US"/>
            </a:p>
          </p:txBody>
        </p:sp>
        <p:sp>
          <p:nvSpPr>
            <p:cNvPr id="23579" name="Text Box 37"/>
            <p:cNvSpPr txBox="1">
              <a:spLocks noChangeArrowheads="1"/>
            </p:cNvSpPr>
            <p:nvPr/>
          </p:nvSpPr>
          <p:spPr bwMode="auto">
            <a:xfrm>
              <a:off x="3216" y="2592"/>
              <a:ext cx="755" cy="288"/>
            </a:xfrm>
            <a:prstGeom prst="rect">
              <a:avLst/>
            </a:prstGeom>
            <a:noFill/>
            <a:ln w="9525">
              <a:noFill/>
              <a:miter lim="800000"/>
              <a:headEnd/>
              <a:tailEnd/>
            </a:ln>
          </p:spPr>
          <p:txBody>
            <a:bodyPr wrap="none">
              <a:spAutoFit/>
            </a:bodyPr>
            <a:lstStyle/>
            <a:p>
              <a:pPr eaLnBrk="0" hangingPunct="0"/>
              <a:r>
                <a:rPr lang="en-US" altLang="zh-CN">
                  <a:ea typeface="宋体" pitchFamily="2" charset="-122"/>
                </a:rPr>
                <a:t>a b c d e</a:t>
              </a:r>
            </a:p>
          </p:txBody>
        </p:sp>
        <p:sp>
          <p:nvSpPr>
            <p:cNvPr id="23580" name="Oval 38"/>
            <p:cNvSpPr>
              <a:spLocks noChangeArrowheads="1"/>
            </p:cNvSpPr>
            <p:nvPr/>
          </p:nvSpPr>
          <p:spPr bwMode="auto">
            <a:xfrm>
              <a:off x="3120" y="2592"/>
              <a:ext cx="1008" cy="288"/>
            </a:xfrm>
            <a:prstGeom prst="ellipse">
              <a:avLst/>
            </a:prstGeom>
            <a:noFill/>
            <a:ln w="9525">
              <a:solidFill>
                <a:schemeClr val="tx1"/>
              </a:solidFill>
              <a:round/>
              <a:headEnd/>
              <a:tailEnd/>
            </a:ln>
          </p:spPr>
          <p:txBody>
            <a:bodyPr wrap="none" anchor="ctr"/>
            <a:lstStyle/>
            <a:p>
              <a:endParaRPr lang="en-US"/>
            </a:p>
          </p:txBody>
        </p:sp>
        <p:sp>
          <p:nvSpPr>
            <p:cNvPr id="23581" name="Line 39"/>
            <p:cNvSpPr>
              <a:spLocks noChangeShapeType="1"/>
            </p:cNvSpPr>
            <p:nvPr/>
          </p:nvSpPr>
          <p:spPr bwMode="auto">
            <a:xfrm>
              <a:off x="1200" y="3753"/>
              <a:ext cx="3216" cy="0"/>
            </a:xfrm>
            <a:prstGeom prst="line">
              <a:avLst/>
            </a:prstGeom>
            <a:noFill/>
            <a:ln w="19050">
              <a:solidFill>
                <a:schemeClr val="tx1"/>
              </a:solidFill>
              <a:round/>
              <a:headEnd type="triangle" w="med" len="med"/>
              <a:tailEnd/>
            </a:ln>
          </p:spPr>
          <p:txBody>
            <a:bodyPr wrap="none" anchor="ctr"/>
            <a:lstStyle/>
            <a:p>
              <a:endParaRPr lang="en-US"/>
            </a:p>
          </p:txBody>
        </p:sp>
        <p:sp>
          <p:nvSpPr>
            <p:cNvPr id="23582" name="Line 40"/>
            <p:cNvSpPr>
              <a:spLocks noChangeShapeType="1"/>
            </p:cNvSpPr>
            <p:nvPr/>
          </p:nvSpPr>
          <p:spPr bwMode="auto">
            <a:xfrm flipH="1">
              <a:off x="1536" y="3753"/>
              <a:ext cx="0" cy="96"/>
            </a:xfrm>
            <a:prstGeom prst="line">
              <a:avLst/>
            </a:prstGeom>
            <a:noFill/>
            <a:ln w="9525">
              <a:solidFill>
                <a:schemeClr val="tx1"/>
              </a:solidFill>
              <a:round/>
              <a:headEnd/>
              <a:tailEnd/>
            </a:ln>
          </p:spPr>
          <p:txBody>
            <a:bodyPr wrap="none" anchor="ctr"/>
            <a:lstStyle/>
            <a:p>
              <a:endParaRPr lang="en-US"/>
            </a:p>
          </p:txBody>
        </p:sp>
        <p:sp>
          <p:nvSpPr>
            <p:cNvPr id="23583" name="Text Box 41"/>
            <p:cNvSpPr txBox="1">
              <a:spLocks noChangeArrowheads="1"/>
            </p:cNvSpPr>
            <p:nvPr/>
          </p:nvSpPr>
          <p:spPr bwMode="auto">
            <a:xfrm>
              <a:off x="1440" y="3810"/>
              <a:ext cx="480" cy="231"/>
            </a:xfrm>
            <a:prstGeom prst="rect">
              <a:avLst/>
            </a:prstGeom>
            <a:noFill/>
            <a:ln w="9525">
              <a:noFill/>
              <a:miter lim="800000"/>
              <a:headEnd/>
              <a:tailEnd/>
            </a:ln>
          </p:spPr>
          <p:txBody>
            <a:bodyPr>
              <a:spAutoFit/>
            </a:bodyPr>
            <a:lstStyle/>
            <a:p>
              <a:pPr eaLnBrk="0" hangingPunct="0">
                <a:spcBef>
                  <a:spcPct val="50000"/>
                </a:spcBef>
              </a:pPr>
              <a:r>
                <a:rPr lang="en-US" altLang="zh-CN" sz="1800">
                  <a:ea typeface="宋体" pitchFamily="2" charset="-122"/>
                </a:rPr>
                <a:t>Step 4</a:t>
              </a:r>
              <a:endParaRPr lang="en-US" altLang="zh-CN">
                <a:ea typeface="宋体" pitchFamily="2" charset="-122"/>
              </a:endParaRPr>
            </a:p>
          </p:txBody>
        </p:sp>
        <p:sp>
          <p:nvSpPr>
            <p:cNvPr id="23584" name="Line 42"/>
            <p:cNvSpPr>
              <a:spLocks noChangeShapeType="1"/>
            </p:cNvSpPr>
            <p:nvPr/>
          </p:nvSpPr>
          <p:spPr bwMode="auto">
            <a:xfrm flipH="1">
              <a:off x="2064" y="3744"/>
              <a:ext cx="0" cy="96"/>
            </a:xfrm>
            <a:prstGeom prst="line">
              <a:avLst/>
            </a:prstGeom>
            <a:noFill/>
            <a:ln w="9525">
              <a:solidFill>
                <a:schemeClr val="tx1"/>
              </a:solidFill>
              <a:round/>
              <a:headEnd/>
              <a:tailEnd/>
            </a:ln>
          </p:spPr>
          <p:txBody>
            <a:bodyPr wrap="none" anchor="ctr"/>
            <a:lstStyle/>
            <a:p>
              <a:endParaRPr lang="en-US"/>
            </a:p>
          </p:txBody>
        </p:sp>
        <p:sp>
          <p:nvSpPr>
            <p:cNvPr id="23585" name="Text Box 43"/>
            <p:cNvSpPr txBox="1">
              <a:spLocks noChangeArrowheads="1"/>
            </p:cNvSpPr>
            <p:nvPr/>
          </p:nvSpPr>
          <p:spPr bwMode="auto">
            <a:xfrm>
              <a:off x="1968" y="3801"/>
              <a:ext cx="480" cy="231"/>
            </a:xfrm>
            <a:prstGeom prst="rect">
              <a:avLst/>
            </a:prstGeom>
            <a:noFill/>
            <a:ln w="9525">
              <a:noFill/>
              <a:miter lim="800000"/>
              <a:headEnd/>
              <a:tailEnd/>
            </a:ln>
          </p:spPr>
          <p:txBody>
            <a:bodyPr>
              <a:spAutoFit/>
            </a:bodyPr>
            <a:lstStyle/>
            <a:p>
              <a:pPr eaLnBrk="0" hangingPunct="0">
                <a:spcBef>
                  <a:spcPct val="50000"/>
                </a:spcBef>
              </a:pPr>
              <a:r>
                <a:rPr lang="en-US" altLang="zh-CN" sz="1800">
                  <a:ea typeface="宋体" pitchFamily="2" charset="-122"/>
                </a:rPr>
                <a:t>Step 3</a:t>
              </a:r>
              <a:endParaRPr lang="en-US" altLang="zh-CN">
                <a:ea typeface="宋体" pitchFamily="2" charset="-122"/>
              </a:endParaRPr>
            </a:p>
          </p:txBody>
        </p:sp>
        <p:sp>
          <p:nvSpPr>
            <p:cNvPr id="23586" name="Line 44"/>
            <p:cNvSpPr>
              <a:spLocks noChangeShapeType="1"/>
            </p:cNvSpPr>
            <p:nvPr/>
          </p:nvSpPr>
          <p:spPr bwMode="auto">
            <a:xfrm flipH="1">
              <a:off x="2592" y="3744"/>
              <a:ext cx="0" cy="96"/>
            </a:xfrm>
            <a:prstGeom prst="line">
              <a:avLst/>
            </a:prstGeom>
            <a:noFill/>
            <a:ln w="9525">
              <a:solidFill>
                <a:schemeClr val="tx1"/>
              </a:solidFill>
              <a:round/>
              <a:headEnd/>
              <a:tailEnd/>
            </a:ln>
          </p:spPr>
          <p:txBody>
            <a:bodyPr wrap="none" anchor="ctr"/>
            <a:lstStyle/>
            <a:p>
              <a:endParaRPr lang="en-US"/>
            </a:p>
          </p:txBody>
        </p:sp>
        <p:sp>
          <p:nvSpPr>
            <p:cNvPr id="23587" name="Text Box 45"/>
            <p:cNvSpPr txBox="1">
              <a:spLocks noChangeArrowheads="1"/>
            </p:cNvSpPr>
            <p:nvPr/>
          </p:nvSpPr>
          <p:spPr bwMode="auto">
            <a:xfrm>
              <a:off x="2496" y="3801"/>
              <a:ext cx="480" cy="231"/>
            </a:xfrm>
            <a:prstGeom prst="rect">
              <a:avLst/>
            </a:prstGeom>
            <a:noFill/>
            <a:ln w="9525">
              <a:noFill/>
              <a:miter lim="800000"/>
              <a:headEnd/>
              <a:tailEnd/>
            </a:ln>
          </p:spPr>
          <p:txBody>
            <a:bodyPr>
              <a:spAutoFit/>
            </a:bodyPr>
            <a:lstStyle/>
            <a:p>
              <a:pPr eaLnBrk="0" hangingPunct="0">
                <a:spcBef>
                  <a:spcPct val="50000"/>
                </a:spcBef>
              </a:pPr>
              <a:r>
                <a:rPr lang="en-US" altLang="zh-CN" sz="1800">
                  <a:ea typeface="宋体" pitchFamily="2" charset="-122"/>
                </a:rPr>
                <a:t>Step 2</a:t>
              </a:r>
              <a:endParaRPr lang="en-US" altLang="zh-CN">
                <a:ea typeface="宋体" pitchFamily="2" charset="-122"/>
              </a:endParaRPr>
            </a:p>
          </p:txBody>
        </p:sp>
        <p:sp>
          <p:nvSpPr>
            <p:cNvPr id="23588" name="Line 46"/>
            <p:cNvSpPr>
              <a:spLocks noChangeShapeType="1"/>
            </p:cNvSpPr>
            <p:nvPr/>
          </p:nvSpPr>
          <p:spPr bwMode="auto">
            <a:xfrm flipH="1">
              <a:off x="3072" y="3744"/>
              <a:ext cx="0" cy="96"/>
            </a:xfrm>
            <a:prstGeom prst="line">
              <a:avLst/>
            </a:prstGeom>
            <a:noFill/>
            <a:ln w="9525">
              <a:solidFill>
                <a:schemeClr val="tx1"/>
              </a:solidFill>
              <a:round/>
              <a:headEnd/>
              <a:tailEnd/>
            </a:ln>
          </p:spPr>
          <p:txBody>
            <a:bodyPr wrap="none" anchor="ctr"/>
            <a:lstStyle/>
            <a:p>
              <a:endParaRPr lang="en-US"/>
            </a:p>
          </p:txBody>
        </p:sp>
        <p:sp>
          <p:nvSpPr>
            <p:cNvPr id="23589" name="Text Box 47"/>
            <p:cNvSpPr txBox="1">
              <a:spLocks noChangeArrowheads="1"/>
            </p:cNvSpPr>
            <p:nvPr/>
          </p:nvSpPr>
          <p:spPr bwMode="auto">
            <a:xfrm>
              <a:off x="2976" y="3801"/>
              <a:ext cx="480" cy="231"/>
            </a:xfrm>
            <a:prstGeom prst="rect">
              <a:avLst/>
            </a:prstGeom>
            <a:noFill/>
            <a:ln w="9525">
              <a:noFill/>
              <a:miter lim="800000"/>
              <a:headEnd/>
              <a:tailEnd/>
            </a:ln>
          </p:spPr>
          <p:txBody>
            <a:bodyPr>
              <a:spAutoFit/>
            </a:bodyPr>
            <a:lstStyle/>
            <a:p>
              <a:pPr eaLnBrk="0" hangingPunct="0">
                <a:spcBef>
                  <a:spcPct val="50000"/>
                </a:spcBef>
              </a:pPr>
              <a:r>
                <a:rPr lang="en-US" altLang="zh-CN" sz="1800">
                  <a:ea typeface="宋体" pitchFamily="2" charset="-122"/>
                </a:rPr>
                <a:t>Step 1</a:t>
              </a:r>
              <a:endParaRPr lang="en-US" altLang="zh-CN">
                <a:ea typeface="宋体" pitchFamily="2" charset="-122"/>
              </a:endParaRPr>
            </a:p>
          </p:txBody>
        </p:sp>
        <p:sp>
          <p:nvSpPr>
            <p:cNvPr id="23590" name="Line 48"/>
            <p:cNvSpPr>
              <a:spLocks noChangeShapeType="1"/>
            </p:cNvSpPr>
            <p:nvPr/>
          </p:nvSpPr>
          <p:spPr bwMode="auto">
            <a:xfrm flipH="1">
              <a:off x="3552" y="3744"/>
              <a:ext cx="0" cy="96"/>
            </a:xfrm>
            <a:prstGeom prst="line">
              <a:avLst/>
            </a:prstGeom>
            <a:noFill/>
            <a:ln w="9525">
              <a:solidFill>
                <a:schemeClr val="tx1"/>
              </a:solidFill>
              <a:round/>
              <a:headEnd/>
              <a:tailEnd/>
            </a:ln>
          </p:spPr>
          <p:txBody>
            <a:bodyPr wrap="none" anchor="ctr"/>
            <a:lstStyle/>
            <a:p>
              <a:endParaRPr lang="en-US"/>
            </a:p>
          </p:txBody>
        </p:sp>
        <p:sp>
          <p:nvSpPr>
            <p:cNvPr id="23591" name="Text Box 49"/>
            <p:cNvSpPr txBox="1">
              <a:spLocks noChangeArrowheads="1"/>
            </p:cNvSpPr>
            <p:nvPr/>
          </p:nvSpPr>
          <p:spPr bwMode="auto">
            <a:xfrm>
              <a:off x="3456" y="3801"/>
              <a:ext cx="480" cy="231"/>
            </a:xfrm>
            <a:prstGeom prst="rect">
              <a:avLst/>
            </a:prstGeom>
            <a:noFill/>
            <a:ln w="9525">
              <a:noFill/>
              <a:miter lim="800000"/>
              <a:headEnd/>
              <a:tailEnd/>
            </a:ln>
          </p:spPr>
          <p:txBody>
            <a:bodyPr>
              <a:spAutoFit/>
            </a:bodyPr>
            <a:lstStyle/>
            <a:p>
              <a:pPr eaLnBrk="0" hangingPunct="0">
                <a:spcBef>
                  <a:spcPct val="50000"/>
                </a:spcBef>
              </a:pPr>
              <a:r>
                <a:rPr lang="en-US" altLang="zh-CN" sz="1800">
                  <a:ea typeface="宋体" pitchFamily="2" charset="-122"/>
                </a:rPr>
                <a:t>Step 0</a:t>
              </a:r>
              <a:endParaRPr lang="en-US" altLang="zh-CN">
                <a:ea typeface="宋体" pitchFamily="2" charset="-122"/>
              </a:endParaRPr>
            </a:p>
          </p:txBody>
        </p:sp>
        <p:sp>
          <p:nvSpPr>
            <p:cNvPr id="23592" name="Line 50"/>
            <p:cNvSpPr>
              <a:spLocks noChangeShapeType="1"/>
            </p:cNvSpPr>
            <p:nvPr/>
          </p:nvSpPr>
          <p:spPr bwMode="auto">
            <a:xfrm>
              <a:off x="1680" y="2352"/>
              <a:ext cx="192" cy="96"/>
            </a:xfrm>
            <a:prstGeom prst="line">
              <a:avLst/>
            </a:prstGeom>
            <a:noFill/>
            <a:ln w="9525">
              <a:solidFill>
                <a:schemeClr val="tx1"/>
              </a:solidFill>
              <a:round/>
              <a:headEnd/>
              <a:tailEnd/>
            </a:ln>
          </p:spPr>
          <p:txBody>
            <a:bodyPr wrap="none" anchor="ctr"/>
            <a:lstStyle/>
            <a:p>
              <a:endParaRPr lang="en-US"/>
            </a:p>
          </p:txBody>
        </p:sp>
        <p:sp>
          <p:nvSpPr>
            <p:cNvPr id="23593" name="Line 51"/>
            <p:cNvSpPr>
              <a:spLocks noChangeShapeType="1"/>
            </p:cNvSpPr>
            <p:nvPr/>
          </p:nvSpPr>
          <p:spPr bwMode="auto">
            <a:xfrm flipV="1">
              <a:off x="1680" y="2448"/>
              <a:ext cx="192" cy="192"/>
            </a:xfrm>
            <a:prstGeom prst="line">
              <a:avLst/>
            </a:prstGeom>
            <a:noFill/>
            <a:ln w="9525">
              <a:solidFill>
                <a:schemeClr val="tx1"/>
              </a:solidFill>
              <a:round/>
              <a:headEnd/>
              <a:tailEnd/>
            </a:ln>
          </p:spPr>
          <p:txBody>
            <a:bodyPr wrap="none" anchor="ctr"/>
            <a:lstStyle/>
            <a:p>
              <a:endParaRPr lang="en-US"/>
            </a:p>
          </p:txBody>
        </p:sp>
        <p:sp>
          <p:nvSpPr>
            <p:cNvPr id="23594" name="Line 52"/>
            <p:cNvSpPr>
              <a:spLocks noChangeShapeType="1"/>
            </p:cNvSpPr>
            <p:nvPr/>
          </p:nvSpPr>
          <p:spPr bwMode="auto">
            <a:xfrm>
              <a:off x="1680" y="3216"/>
              <a:ext cx="720" cy="144"/>
            </a:xfrm>
            <a:prstGeom prst="line">
              <a:avLst/>
            </a:prstGeom>
            <a:noFill/>
            <a:ln w="9525">
              <a:solidFill>
                <a:schemeClr val="tx1"/>
              </a:solidFill>
              <a:round/>
              <a:headEnd/>
              <a:tailEnd/>
            </a:ln>
          </p:spPr>
          <p:txBody>
            <a:bodyPr wrap="none" anchor="ctr"/>
            <a:lstStyle/>
            <a:p>
              <a:endParaRPr lang="en-US"/>
            </a:p>
          </p:txBody>
        </p:sp>
        <p:sp>
          <p:nvSpPr>
            <p:cNvPr id="23595" name="Line 53"/>
            <p:cNvSpPr>
              <a:spLocks noChangeShapeType="1"/>
            </p:cNvSpPr>
            <p:nvPr/>
          </p:nvSpPr>
          <p:spPr bwMode="auto">
            <a:xfrm flipV="1">
              <a:off x="1680" y="3360"/>
              <a:ext cx="720" cy="144"/>
            </a:xfrm>
            <a:prstGeom prst="line">
              <a:avLst/>
            </a:prstGeom>
            <a:noFill/>
            <a:ln w="9525">
              <a:solidFill>
                <a:schemeClr val="tx1"/>
              </a:solidFill>
              <a:round/>
              <a:headEnd/>
              <a:tailEnd/>
            </a:ln>
          </p:spPr>
          <p:txBody>
            <a:bodyPr wrap="none" anchor="ctr"/>
            <a:lstStyle/>
            <a:p>
              <a:endParaRPr lang="en-US"/>
            </a:p>
          </p:txBody>
        </p:sp>
        <p:sp>
          <p:nvSpPr>
            <p:cNvPr id="23596" name="Line 54"/>
            <p:cNvSpPr>
              <a:spLocks noChangeShapeType="1"/>
            </p:cNvSpPr>
            <p:nvPr/>
          </p:nvSpPr>
          <p:spPr bwMode="auto">
            <a:xfrm>
              <a:off x="1680" y="2976"/>
              <a:ext cx="1104" cy="96"/>
            </a:xfrm>
            <a:prstGeom prst="line">
              <a:avLst/>
            </a:prstGeom>
            <a:noFill/>
            <a:ln w="9525">
              <a:solidFill>
                <a:schemeClr val="tx1"/>
              </a:solidFill>
              <a:round/>
              <a:headEnd/>
              <a:tailEnd/>
            </a:ln>
          </p:spPr>
          <p:txBody>
            <a:bodyPr wrap="none" anchor="ctr"/>
            <a:lstStyle/>
            <a:p>
              <a:endParaRPr lang="en-US"/>
            </a:p>
          </p:txBody>
        </p:sp>
        <p:sp>
          <p:nvSpPr>
            <p:cNvPr id="23597" name="Line 55"/>
            <p:cNvSpPr>
              <a:spLocks noChangeShapeType="1"/>
            </p:cNvSpPr>
            <p:nvPr/>
          </p:nvSpPr>
          <p:spPr bwMode="auto">
            <a:xfrm flipV="1">
              <a:off x="2688" y="3072"/>
              <a:ext cx="96" cy="192"/>
            </a:xfrm>
            <a:prstGeom prst="line">
              <a:avLst/>
            </a:prstGeom>
            <a:noFill/>
            <a:ln w="9525">
              <a:solidFill>
                <a:schemeClr val="tx1"/>
              </a:solidFill>
              <a:round/>
              <a:headEnd/>
              <a:tailEnd/>
            </a:ln>
          </p:spPr>
          <p:txBody>
            <a:bodyPr wrap="none" anchor="ctr"/>
            <a:lstStyle/>
            <a:p>
              <a:endParaRPr lang="en-US"/>
            </a:p>
          </p:txBody>
        </p:sp>
        <p:sp>
          <p:nvSpPr>
            <p:cNvPr id="23598" name="Line 56"/>
            <p:cNvSpPr>
              <a:spLocks noChangeShapeType="1"/>
            </p:cNvSpPr>
            <p:nvPr/>
          </p:nvSpPr>
          <p:spPr bwMode="auto">
            <a:xfrm>
              <a:off x="2400" y="2496"/>
              <a:ext cx="720" cy="240"/>
            </a:xfrm>
            <a:prstGeom prst="line">
              <a:avLst/>
            </a:prstGeom>
            <a:noFill/>
            <a:ln w="9525">
              <a:solidFill>
                <a:schemeClr val="tx1"/>
              </a:solidFill>
              <a:round/>
              <a:headEnd/>
              <a:tailEnd/>
            </a:ln>
          </p:spPr>
          <p:txBody>
            <a:bodyPr wrap="none" anchor="ctr"/>
            <a:lstStyle/>
            <a:p>
              <a:endParaRPr lang="en-US"/>
            </a:p>
          </p:txBody>
        </p:sp>
        <p:sp>
          <p:nvSpPr>
            <p:cNvPr id="23599" name="Line 57"/>
            <p:cNvSpPr>
              <a:spLocks noChangeShapeType="1"/>
            </p:cNvSpPr>
            <p:nvPr/>
          </p:nvSpPr>
          <p:spPr bwMode="auto">
            <a:xfrm flipV="1">
              <a:off x="3072" y="2736"/>
              <a:ext cx="48" cy="192"/>
            </a:xfrm>
            <a:prstGeom prst="line">
              <a:avLst/>
            </a:prstGeom>
            <a:noFill/>
            <a:ln w="9525">
              <a:solidFill>
                <a:schemeClr val="tx1"/>
              </a:solidFill>
              <a:round/>
              <a:headEnd/>
              <a:tailEnd/>
            </a:ln>
          </p:spPr>
          <p:txBody>
            <a:bodyPr wrap="none" anchor="ctr"/>
            <a:lstStyle/>
            <a:p>
              <a:endParaRPr lang="en-US"/>
            </a:p>
          </p:txBody>
        </p:sp>
        <p:sp>
          <p:nvSpPr>
            <p:cNvPr id="23600" name="Text Box 58"/>
            <p:cNvSpPr txBox="1">
              <a:spLocks noChangeArrowheads="1"/>
            </p:cNvSpPr>
            <p:nvPr/>
          </p:nvSpPr>
          <p:spPr bwMode="auto">
            <a:xfrm>
              <a:off x="4305" y="1824"/>
              <a:ext cx="1277" cy="518"/>
            </a:xfrm>
            <a:prstGeom prst="rect">
              <a:avLst/>
            </a:prstGeom>
            <a:noFill/>
            <a:ln w="9525">
              <a:noFill/>
              <a:miter lim="800000"/>
              <a:headEnd/>
              <a:tailEnd/>
            </a:ln>
          </p:spPr>
          <p:txBody>
            <a:bodyPr wrap="none">
              <a:spAutoFit/>
            </a:bodyPr>
            <a:lstStyle/>
            <a:p>
              <a:pPr algn="ctr" eaLnBrk="0" hangingPunct="0"/>
              <a:r>
                <a:rPr lang="en-US" altLang="zh-CN" b="1">
                  <a:ea typeface="宋体" pitchFamily="2" charset="-122"/>
                </a:rPr>
                <a:t>agglomerative</a:t>
              </a:r>
            </a:p>
            <a:p>
              <a:pPr algn="ctr" eaLnBrk="0" hangingPunct="0"/>
              <a:r>
                <a:rPr lang="en-US" altLang="zh-CN" b="1">
                  <a:ea typeface="宋体" pitchFamily="2" charset="-122"/>
                </a:rPr>
                <a:t>(AGNES)</a:t>
              </a:r>
            </a:p>
          </p:txBody>
        </p:sp>
        <p:sp>
          <p:nvSpPr>
            <p:cNvPr id="23601" name="Text Box 59"/>
            <p:cNvSpPr txBox="1">
              <a:spLocks noChangeArrowheads="1"/>
            </p:cNvSpPr>
            <p:nvPr/>
          </p:nvSpPr>
          <p:spPr bwMode="auto">
            <a:xfrm>
              <a:off x="4401" y="3552"/>
              <a:ext cx="875" cy="518"/>
            </a:xfrm>
            <a:prstGeom prst="rect">
              <a:avLst/>
            </a:prstGeom>
            <a:noFill/>
            <a:ln w="9525">
              <a:noFill/>
              <a:miter lim="800000"/>
              <a:headEnd/>
              <a:tailEnd/>
            </a:ln>
          </p:spPr>
          <p:txBody>
            <a:bodyPr wrap="none">
              <a:spAutoFit/>
            </a:bodyPr>
            <a:lstStyle/>
            <a:p>
              <a:pPr algn="ctr" eaLnBrk="0" hangingPunct="0"/>
              <a:r>
                <a:rPr lang="en-US" altLang="zh-CN" b="1">
                  <a:ea typeface="宋体" pitchFamily="2" charset="-122"/>
                </a:rPr>
                <a:t>divisive</a:t>
              </a:r>
            </a:p>
            <a:p>
              <a:pPr algn="ctr" eaLnBrk="0" hangingPunct="0"/>
              <a:r>
                <a:rPr lang="en-US" altLang="zh-CN" b="1">
                  <a:ea typeface="宋体" pitchFamily="2" charset="-122"/>
                </a:rPr>
                <a:t>(DIANA)</a:t>
              </a:r>
              <a:endParaRPr lang="en-US" altLang="zh-CN">
                <a:ea typeface="宋体" pitchFamily="2" charset="-122"/>
              </a:endParaRPr>
            </a:p>
          </p:txBody>
        </p:sp>
      </p:grpSp>
    </p:spTree>
    <p:extLst>
      <p:ext uri="{BB962C8B-B14F-4D97-AF65-F5344CB8AC3E}">
        <p14:creationId xmlns:p14="http://schemas.microsoft.com/office/powerpoint/2010/main" val="218107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1295400" y="685800"/>
            <a:ext cx="7162800" cy="762000"/>
          </a:xfrm>
        </p:spPr>
        <p:txBody>
          <a:bodyPr/>
          <a:lstStyle/>
          <a:p>
            <a:pPr eaLnBrk="1" hangingPunct="1"/>
            <a:r>
              <a:rPr lang="en-US" altLang="zh-CN" sz="3200">
                <a:ea typeface="宋体" pitchFamily="2" charset="-122"/>
              </a:rPr>
              <a:t>AGNES (Agglomerative Nesting)</a:t>
            </a:r>
            <a:endParaRPr lang="en-US" altLang="zh-CN" sz="2400">
              <a:ea typeface="宋体" pitchFamily="2" charset="-122"/>
            </a:endParaRPr>
          </a:p>
        </p:txBody>
      </p:sp>
      <p:sp>
        <p:nvSpPr>
          <p:cNvPr id="1030" name="Rectangle 3"/>
          <p:cNvSpPr>
            <a:spLocks noGrp="1" noChangeArrowheads="1"/>
          </p:cNvSpPr>
          <p:nvPr>
            <p:ph type="body" idx="1"/>
          </p:nvPr>
        </p:nvSpPr>
        <p:spPr>
          <a:xfrm>
            <a:off x="838200" y="2362200"/>
            <a:ext cx="8458200" cy="1905000"/>
          </a:xfrm>
        </p:spPr>
        <p:txBody>
          <a:bodyPr/>
          <a:lstStyle/>
          <a:p>
            <a:pPr eaLnBrk="1" hangingPunct="1">
              <a:lnSpc>
                <a:spcPct val="80000"/>
              </a:lnSpc>
              <a:spcBef>
                <a:spcPct val="50000"/>
              </a:spcBef>
            </a:pPr>
            <a:r>
              <a:rPr lang="en-US" altLang="zh-CN">
                <a:ea typeface="宋体" pitchFamily="2" charset="-122"/>
              </a:rPr>
              <a:t>Agglomerative, Bottom-up approach</a:t>
            </a:r>
          </a:p>
          <a:p>
            <a:pPr eaLnBrk="1" hangingPunct="1">
              <a:lnSpc>
                <a:spcPct val="80000"/>
              </a:lnSpc>
              <a:spcBef>
                <a:spcPct val="50000"/>
              </a:spcBef>
            </a:pPr>
            <a:r>
              <a:rPr lang="en-US"/>
              <a:t>Initially each item in its own cluster</a:t>
            </a:r>
          </a:p>
          <a:p>
            <a:pPr eaLnBrk="1" hangingPunct="1">
              <a:lnSpc>
                <a:spcPct val="80000"/>
              </a:lnSpc>
              <a:spcBef>
                <a:spcPct val="50000"/>
              </a:spcBef>
            </a:pPr>
            <a:r>
              <a:rPr lang="en-US"/>
              <a:t>Iteratively clusters are merged together</a:t>
            </a:r>
            <a:endParaRPr lang="en-US" altLang="zh-CN">
              <a:ea typeface="宋体" pitchFamily="2" charset="-122"/>
            </a:endParaRPr>
          </a:p>
        </p:txBody>
      </p:sp>
      <p:grpSp>
        <p:nvGrpSpPr>
          <p:cNvPr id="2" name="Group 4"/>
          <p:cNvGrpSpPr>
            <a:grpSpLocks/>
          </p:cNvGrpSpPr>
          <p:nvPr/>
        </p:nvGrpSpPr>
        <p:grpSpPr bwMode="auto">
          <a:xfrm>
            <a:off x="838200" y="4343400"/>
            <a:ext cx="2209800" cy="2017713"/>
            <a:chOff x="384" y="2496"/>
            <a:chExt cx="1392" cy="1271"/>
          </a:xfrm>
        </p:grpSpPr>
        <p:graphicFrame>
          <p:nvGraphicFramePr>
            <p:cNvPr id="1028" name="Object 4"/>
            <p:cNvGraphicFramePr>
              <a:graphicFrameLocks noChangeAspect="1"/>
            </p:cNvGraphicFramePr>
            <p:nvPr/>
          </p:nvGraphicFramePr>
          <p:xfrm>
            <a:off x="384" y="2496"/>
            <a:ext cx="1392" cy="1271"/>
          </p:xfrm>
          <a:graphic>
            <a:graphicData uri="http://schemas.openxmlformats.org/presentationml/2006/ole">
              <mc:AlternateContent xmlns:mc="http://schemas.openxmlformats.org/markup-compatibility/2006">
                <mc:Choice xmlns:v="urn:schemas-microsoft-com:vml" Requires="v">
                  <p:oleObj spid="_x0000_s3101" name="Worksheet" r:id="rId3" imgW="2598840" imgH="2452680" progId="Excel.Sheet.8">
                    <p:embed/>
                  </p:oleObj>
                </mc:Choice>
                <mc:Fallback>
                  <p:oleObj name="Worksheet" r:id="rId3" imgW="2598840" imgH="245268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2" name="Oval 6"/>
            <p:cNvSpPr>
              <a:spLocks noChangeArrowheads="1"/>
            </p:cNvSpPr>
            <p:nvPr/>
          </p:nvSpPr>
          <p:spPr bwMode="auto">
            <a:xfrm>
              <a:off x="816" y="2736"/>
              <a:ext cx="288" cy="288"/>
            </a:xfrm>
            <a:prstGeom prst="ellipse">
              <a:avLst/>
            </a:prstGeom>
            <a:noFill/>
            <a:ln w="28575">
              <a:solidFill>
                <a:schemeClr val="tx1"/>
              </a:solidFill>
              <a:prstDash val="lgDash"/>
              <a:round/>
              <a:headEnd/>
              <a:tailEnd/>
            </a:ln>
          </p:spPr>
          <p:txBody>
            <a:bodyPr wrap="none" anchor="ctr">
              <a:spAutoFit/>
            </a:bodyPr>
            <a:lstStyle/>
            <a:p>
              <a:endParaRPr lang="en-US"/>
            </a:p>
          </p:txBody>
        </p:sp>
        <p:sp>
          <p:nvSpPr>
            <p:cNvPr id="1043" name="Oval 7"/>
            <p:cNvSpPr>
              <a:spLocks noChangeArrowheads="1"/>
            </p:cNvSpPr>
            <p:nvPr/>
          </p:nvSpPr>
          <p:spPr bwMode="auto">
            <a:xfrm>
              <a:off x="816" y="3024"/>
              <a:ext cx="288" cy="288"/>
            </a:xfrm>
            <a:prstGeom prst="ellipse">
              <a:avLst/>
            </a:prstGeom>
            <a:noFill/>
            <a:ln w="28575">
              <a:solidFill>
                <a:schemeClr val="tx1"/>
              </a:solidFill>
              <a:prstDash val="lgDash"/>
              <a:round/>
              <a:headEnd/>
              <a:tailEnd/>
            </a:ln>
          </p:spPr>
          <p:txBody>
            <a:bodyPr wrap="none" anchor="ctr">
              <a:spAutoFit/>
            </a:bodyPr>
            <a:lstStyle/>
            <a:p>
              <a:endParaRPr lang="en-US"/>
            </a:p>
          </p:txBody>
        </p:sp>
        <p:sp>
          <p:nvSpPr>
            <p:cNvPr id="1044" name="Oval 8"/>
            <p:cNvSpPr>
              <a:spLocks noChangeArrowheads="1"/>
            </p:cNvSpPr>
            <p:nvPr/>
          </p:nvSpPr>
          <p:spPr bwMode="auto">
            <a:xfrm>
              <a:off x="1392" y="3024"/>
              <a:ext cx="144" cy="288"/>
            </a:xfrm>
            <a:prstGeom prst="ellipse">
              <a:avLst/>
            </a:prstGeom>
            <a:noFill/>
            <a:ln w="28575">
              <a:solidFill>
                <a:schemeClr val="tx1"/>
              </a:solidFill>
              <a:prstDash val="lgDash"/>
              <a:round/>
              <a:headEnd/>
              <a:tailEnd/>
            </a:ln>
          </p:spPr>
          <p:txBody>
            <a:bodyPr anchor="ctr">
              <a:spAutoFit/>
            </a:bodyPr>
            <a:lstStyle/>
            <a:p>
              <a:endParaRPr lang="en-US"/>
            </a:p>
          </p:txBody>
        </p:sp>
      </p:grpSp>
      <p:grpSp>
        <p:nvGrpSpPr>
          <p:cNvPr id="3" name="Group 9"/>
          <p:cNvGrpSpPr>
            <a:grpSpLocks/>
          </p:cNvGrpSpPr>
          <p:nvPr/>
        </p:nvGrpSpPr>
        <p:grpSpPr bwMode="auto">
          <a:xfrm>
            <a:off x="3505200" y="4343400"/>
            <a:ext cx="2209800" cy="2017713"/>
            <a:chOff x="1968" y="2496"/>
            <a:chExt cx="1392" cy="1271"/>
          </a:xfrm>
        </p:grpSpPr>
        <p:graphicFrame>
          <p:nvGraphicFramePr>
            <p:cNvPr id="1027" name="Object 3"/>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3102" name="Worksheet" r:id="rId5" imgW="2598840" imgH="2452680" progId="Excel.Sheet.8">
                    <p:embed/>
                  </p:oleObj>
                </mc:Choice>
                <mc:Fallback>
                  <p:oleObj name="Worksheet" r:id="rId5" imgW="2598840" imgH="245268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8" name="Oval 11"/>
            <p:cNvSpPr>
              <a:spLocks noChangeArrowheads="1"/>
            </p:cNvSpPr>
            <p:nvPr/>
          </p:nvSpPr>
          <p:spPr bwMode="auto">
            <a:xfrm>
              <a:off x="2736" y="3312"/>
              <a:ext cx="288" cy="192"/>
            </a:xfrm>
            <a:prstGeom prst="ellipse">
              <a:avLst/>
            </a:prstGeom>
            <a:noFill/>
            <a:ln w="28575">
              <a:solidFill>
                <a:schemeClr val="tx1"/>
              </a:solidFill>
              <a:prstDash val="lgDash"/>
              <a:round/>
              <a:headEnd/>
              <a:tailEnd/>
            </a:ln>
          </p:spPr>
          <p:txBody>
            <a:bodyPr wrap="none" anchor="ctr">
              <a:spAutoFit/>
            </a:bodyPr>
            <a:lstStyle/>
            <a:p>
              <a:endParaRPr lang="en-US"/>
            </a:p>
          </p:txBody>
        </p:sp>
        <p:sp>
          <p:nvSpPr>
            <p:cNvPr id="1039" name="Oval 12"/>
            <p:cNvSpPr>
              <a:spLocks noChangeArrowheads="1"/>
            </p:cNvSpPr>
            <p:nvPr/>
          </p:nvSpPr>
          <p:spPr bwMode="auto">
            <a:xfrm>
              <a:off x="2256" y="2688"/>
              <a:ext cx="384" cy="384"/>
            </a:xfrm>
            <a:prstGeom prst="ellipse">
              <a:avLst/>
            </a:prstGeom>
            <a:noFill/>
            <a:ln w="28575">
              <a:solidFill>
                <a:schemeClr val="tx1"/>
              </a:solidFill>
              <a:prstDash val="lgDash"/>
              <a:round/>
              <a:headEnd/>
              <a:tailEnd/>
            </a:ln>
          </p:spPr>
          <p:txBody>
            <a:bodyPr anchor="ctr">
              <a:spAutoFit/>
            </a:bodyPr>
            <a:lstStyle/>
            <a:p>
              <a:endParaRPr lang="en-US"/>
            </a:p>
          </p:txBody>
        </p:sp>
        <p:sp>
          <p:nvSpPr>
            <p:cNvPr id="1040" name="Oval 13"/>
            <p:cNvSpPr>
              <a:spLocks noChangeArrowheads="1"/>
            </p:cNvSpPr>
            <p:nvPr/>
          </p:nvSpPr>
          <p:spPr bwMode="auto">
            <a:xfrm>
              <a:off x="2352" y="3024"/>
              <a:ext cx="384" cy="240"/>
            </a:xfrm>
            <a:prstGeom prst="ellipse">
              <a:avLst/>
            </a:prstGeom>
            <a:noFill/>
            <a:ln w="28575">
              <a:solidFill>
                <a:schemeClr val="tx1"/>
              </a:solidFill>
              <a:prstDash val="lgDash"/>
              <a:round/>
              <a:headEnd/>
              <a:tailEnd/>
            </a:ln>
          </p:spPr>
          <p:txBody>
            <a:bodyPr anchor="ctr">
              <a:spAutoFit/>
            </a:bodyPr>
            <a:lstStyle/>
            <a:p>
              <a:endParaRPr lang="en-US"/>
            </a:p>
          </p:txBody>
        </p:sp>
        <p:sp>
          <p:nvSpPr>
            <p:cNvPr id="1041" name="Oval 14"/>
            <p:cNvSpPr>
              <a:spLocks noChangeArrowheads="1"/>
            </p:cNvSpPr>
            <p:nvPr/>
          </p:nvSpPr>
          <p:spPr bwMode="auto">
            <a:xfrm>
              <a:off x="2832" y="3024"/>
              <a:ext cx="288" cy="288"/>
            </a:xfrm>
            <a:prstGeom prst="ellipse">
              <a:avLst/>
            </a:prstGeom>
            <a:noFill/>
            <a:ln w="28575">
              <a:solidFill>
                <a:schemeClr val="tx1"/>
              </a:solidFill>
              <a:prstDash val="lgDash"/>
              <a:round/>
              <a:headEnd/>
              <a:tailEnd/>
            </a:ln>
          </p:spPr>
          <p:txBody>
            <a:bodyPr anchor="ctr">
              <a:spAutoFit/>
            </a:bodyPr>
            <a:lstStyle/>
            <a:p>
              <a:endParaRPr lang="en-US"/>
            </a:p>
          </p:txBody>
        </p:sp>
      </p:grpSp>
      <p:grpSp>
        <p:nvGrpSpPr>
          <p:cNvPr id="4" name="Group 15"/>
          <p:cNvGrpSpPr>
            <a:grpSpLocks/>
          </p:cNvGrpSpPr>
          <p:nvPr/>
        </p:nvGrpSpPr>
        <p:grpSpPr bwMode="auto">
          <a:xfrm>
            <a:off x="6172200" y="4343400"/>
            <a:ext cx="2209800" cy="2017713"/>
            <a:chOff x="3552" y="2496"/>
            <a:chExt cx="1392" cy="1271"/>
          </a:xfrm>
        </p:grpSpPr>
        <p:graphicFrame>
          <p:nvGraphicFramePr>
            <p:cNvPr id="1026" name="Object 2"/>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3103" name="Worksheet" r:id="rId6" imgW="2598840" imgH="2452680" progId="Excel.Sheet.8">
                    <p:embed/>
                  </p:oleObj>
                </mc:Choice>
                <mc:Fallback>
                  <p:oleObj name="Worksheet" r:id="rId6" imgW="2598840" imgH="245268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6" name="Oval 17"/>
            <p:cNvSpPr>
              <a:spLocks noChangeArrowheads="1"/>
            </p:cNvSpPr>
            <p:nvPr/>
          </p:nvSpPr>
          <p:spPr bwMode="auto">
            <a:xfrm>
              <a:off x="3888" y="2688"/>
              <a:ext cx="384" cy="624"/>
            </a:xfrm>
            <a:prstGeom prst="ellipse">
              <a:avLst/>
            </a:prstGeom>
            <a:noFill/>
            <a:ln w="28575">
              <a:solidFill>
                <a:schemeClr val="tx1"/>
              </a:solidFill>
              <a:prstDash val="lgDash"/>
              <a:round/>
              <a:headEnd/>
              <a:tailEnd/>
            </a:ln>
          </p:spPr>
          <p:txBody>
            <a:bodyPr anchor="ctr">
              <a:spAutoFit/>
            </a:bodyPr>
            <a:lstStyle/>
            <a:p>
              <a:endParaRPr lang="en-US"/>
            </a:p>
          </p:txBody>
        </p:sp>
        <p:sp>
          <p:nvSpPr>
            <p:cNvPr id="1037" name="Oval 18"/>
            <p:cNvSpPr>
              <a:spLocks noChangeArrowheads="1"/>
            </p:cNvSpPr>
            <p:nvPr/>
          </p:nvSpPr>
          <p:spPr bwMode="auto">
            <a:xfrm>
              <a:off x="4272" y="3024"/>
              <a:ext cx="480" cy="480"/>
            </a:xfrm>
            <a:prstGeom prst="ellipse">
              <a:avLst/>
            </a:prstGeom>
            <a:noFill/>
            <a:ln w="28575">
              <a:solidFill>
                <a:schemeClr val="tx1"/>
              </a:solidFill>
              <a:prstDash val="lgDash"/>
              <a:round/>
              <a:headEnd/>
              <a:tailEnd/>
            </a:ln>
          </p:spPr>
          <p:txBody>
            <a:bodyPr anchor="ctr">
              <a:spAutoFit/>
            </a:bodyPr>
            <a:lstStyle/>
            <a:p>
              <a:endParaRPr lang="en-US"/>
            </a:p>
          </p:txBody>
        </p:sp>
      </p:grpSp>
      <p:sp>
        <p:nvSpPr>
          <p:cNvPr id="1034" name="Line 19"/>
          <p:cNvSpPr>
            <a:spLocks noChangeShapeType="1"/>
          </p:cNvSpPr>
          <p:nvPr/>
        </p:nvSpPr>
        <p:spPr bwMode="auto">
          <a:xfrm>
            <a:off x="3124200" y="5257800"/>
            <a:ext cx="304800" cy="0"/>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1035" name="Line 20"/>
          <p:cNvSpPr>
            <a:spLocks noChangeShapeType="1"/>
          </p:cNvSpPr>
          <p:nvPr/>
        </p:nvSpPr>
        <p:spPr bwMode="auto">
          <a:xfrm>
            <a:off x="5791200" y="5181600"/>
            <a:ext cx="304800" cy="0"/>
          </a:xfrm>
          <a:prstGeom prst="line">
            <a:avLst/>
          </a:prstGeom>
          <a:noFill/>
          <a:ln w="28575">
            <a:solidFill>
              <a:schemeClr val="tx1"/>
            </a:solidFill>
            <a:round/>
            <a:headEnd/>
            <a:tailEnd type="triangle" w="med" len="med"/>
          </a:ln>
        </p:spPr>
        <p:txBody>
          <a:bodyPr wrap="none" anchor="ctr">
            <a:spAutoFit/>
          </a:bodyPr>
          <a:lstStyle/>
          <a:p>
            <a:endParaRPr lang="en-US"/>
          </a:p>
        </p:txBody>
      </p:sp>
    </p:spTree>
    <p:extLst>
      <p:ext uri="{BB962C8B-B14F-4D97-AF65-F5344CB8AC3E}">
        <p14:creationId xmlns:p14="http://schemas.microsoft.com/office/powerpoint/2010/main" val="1930221990"/>
      </p:ext>
    </p:extLst>
  </p:cSld>
  <p:clrMapOvr>
    <a:masterClrMapping/>
  </p:clrMapOvr>
  <p:transition>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a:xfrm>
            <a:off x="990600" y="990600"/>
            <a:ext cx="7162800" cy="762000"/>
          </a:xfrm>
        </p:spPr>
        <p:txBody>
          <a:bodyPr/>
          <a:lstStyle/>
          <a:p>
            <a:pPr eaLnBrk="1" hangingPunct="1"/>
            <a:r>
              <a:rPr lang="en-US" altLang="zh-CN" sz="3200">
                <a:ea typeface="宋体" pitchFamily="2" charset="-122"/>
              </a:rPr>
              <a:t>DIANA (Divisive Analysis)</a:t>
            </a:r>
            <a:endParaRPr lang="en-US" altLang="zh-CN" sz="2400">
              <a:ea typeface="宋体" pitchFamily="2" charset="-122"/>
            </a:endParaRPr>
          </a:p>
        </p:txBody>
      </p:sp>
      <p:sp>
        <p:nvSpPr>
          <p:cNvPr id="2054" name="Rectangle 3"/>
          <p:cNvSpPr>
            <a:spLocks noGrp="1" noChangeArrowheads="1"/>
          </p:cNvSpPr>
          <p:nvPr>
            <p:ph type="body" idx="1"/>
          </p:nvPr>
        </p:nvSpPr>
        <p:spPr>
          <a:xfrm>
            <a:off x="914400" y="2438400"/>
            <a:ext cx="7162800" cy="1676400"/>
          </a:xfrm>
        </p:spPr>
        <p:txBody>
          <a:bodyPr/>
          <a:lstStyle/>
          <a:p>
            <a:pPr eaLnBrk="1" hangingPunct="1">
              <a:lnSpc>
                <a:spcPct val="90000"/>
              </a:lnSpc>
              <a:buSzPct val="150000"/>
              <a:buFont typeface="Arial" pitchFamily="34" charset="0"/>
              <a:buChar char="•"/>
            </a:pPr>
            <a:r>
              <a:rPr lang="en-US"/>
              <a:t>Initially all items in one cluster</a:t>
            </a:r>
          </a:p>
          <a:p>
            <a:pPr eaLnBrk="1" hangingPunct="1">
              <a:lnSpc>
                <a:spcPct val="90000"/>
              </a:lnSpc>
              <a:buSzPct val="150000"/>
              <a:buFont typeface="Arial" pitchFamily="34" charset="0"/>
              <a:buChar char="•"/>
            </a:pPr>
            <a:r>
              <a:rPr lang="en-US"/>
              <a:t>Large clusters are successively divided</a:t>
            </a:r>
          </a:p>
          <a:p>
            <a:pPr eaLnBrk="1" hangingPunct="1">
              <a:lnSpc>
                <a:spcPct val="90000"/>
              </a:lnSpc>
              <a:buSzPct val="150000"/>
              <a:buFont typeface="Arial" pitchFamily="34" charset="0"/>
              <a:buChar char="•"/>
            </a:pPr>
            <a:r>
              <a:rPr lang="en-US"/>
              <a:t>Top Down</a:t>
            </a:r>
            <a:endParaRPr lang="en-US" altLang="zh-CN">
              <a:ea typeface="宋体" pitchFamily="2" charset="-122"/>
            </a:endParaRPr>
          </a:p>
        </p:txBody>
      </p:sp>
      <p:grpSp>
        <p:nvGrpSpPr>
          <p:cNvPr id="2" name="Group 4"/>
          <p:cNvGrpSpPr>
            <a:grpSpLocks/>
          </p:cNvGrpSpPr>
          <p:nvPr/>
        </p:nvGrpSpPr>
        <p:grpSpPr bwMode="auto">
          <a:xfrm>
            <a:off x="914400" y="4495800"/>
            <a:ext cx="2209800" cy="2017713"/>
            <a:chOff x="3552" y="2496"/>
            <a:chExt cx="1392" cy="1271"/>
          </a:xfrm>
        </p:grpSpPr>
        <p:graphicFrame>
          <p:nvGraphicFramePr>
            <p:cNvPr id="2052" name="Object 4"/>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4125" name="Worksheet" r:id="rId3" imgW="2598840" imgH="2452680" progId="Excel.Sheet.8">
                    <p:embed/>
                  </p:oleObj>
                </mc:Choice>
                <mc:Fallback>
                  <p:oleObj name="Worksheet" r:id="rId3" imgW="2598840" imgH="245268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0" name="Oval 6"/>
            <p:cNvSpPr>
              <a:spLocks noChangeArrowheads="1"/>
            </p:cNvSpPr>
            <p:nvPr/>
          </p:nvSpPr>
          <p:spPr bwMode="auto">
            <a:xfrm>
              <a:off x="3888" y="2688"/>
              <a:ext cx="384" cy="624"/>
            </a:xfrm>
            <a:prstGeom prst="ellipse">
              <a:avLst/>
            </a:prstGeom>
            <a:noFill/>
            <a:ln w="28575">
              <a:solidFill>
                <a:schemeClr val="tx1"/>
              </a:solidFill>
              <a:prstDash val="lgDash"/>
              <a:round/>
              <a:headEnd/>
              <a:tailEnd/>
            </a:ln>
          </p:spPr>
          <p:txBody>
            <a:bodyPr anchor="ctr">
              <a:spAutoFit/>
            </a:bodyPr>
            <a:lstStyle/>
            <a:p>
              <a:endParaRPr lang="en-US"/>
            </a:p>
          </p:txBody>
        </p:sp>
        <p:sp>
          <p:nvSpPr>
            <p:cNvPr id="2071" name="Oval 7"/>
            <p:cNvSpPr>
              <a:spLocks noChangeArrowheads="1"/>
            </p:cNvSpPr>
            <p:nvPr/>
          </p:nvSpPr>
          <p:spPr bwMode="auto">
            <a:xfrm>
              <a:off x="4272" y="3024"/>
              <a:ext cx="480" cy="480"/>
            </a:xfrm>
            <a:prstGeom prst="ellipse">
              <a:avLst/>
            </a:prstGeom>
            <a:noFill/>
            <a:ln w="28575">
              <a:solidFill>
                <a:schemeClr val="tx1"/>
              </a:solidFill>
              <a:prstDash val="lgDash"/>
              <a:round/>
              <a:headEnd/>
              <a:tailEnd/>
            </a:ln>
          </p:spPr>
          <p:txBody>
            <a:bodyPr anchor="ctr">
              <a:spAutoFit/>
            </a:bodyPr>
            <a:lstStyle/>
            <a:p>
              <a:endParaRPr lang="en-US"/>
            </a:p>
          </p:txBody>
        </p:sp>
      </p:grpSp>
      <p:grpSp>
        <p:nvGrpSpPr>
          <p:cNvPr id="3" name="Group 8"/>
          <p:cNvGrpSpPr>
            <a:grpSpLocks/>
          </p:cNvGrpSpPr>
          <p:nvPr/>
        </p:nvGrpSpPr>
        <p:grpSpPr bwMode="auto">
          <a:xfrm>
            <a:off x="3581400" y="4532313"/>
            <a:ext cx="2209800" cy="2017712"/>
            <a:chOff x="1968" y="2496"/>
            <a:chExt cx="1392" cy="1271"/>
          </a:xfrm>
        </p:grpSpPr>
        <p:graphicFrame>
          <p:nvGraphicFramePr>
            <p:cNvPr id="2051" name="Object 3"/>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4126" name="Worksheet" r:id="rId5" imgW="2598840" imgH="2452680" progId="Excel.Sheet.8">
                    <p:embed/>
                  </p:oleObj>
                </mc:Choice>
                <mc:Fallback>
                  <p:oleObj name="Worksheet" r:id="rId5" imgW="2598840" imgH="245268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6" name="Oval 10"/>
            <p:cNvSpPr>
              <a:spLocks noChangeArrowheads="1"/>
            </p:cNvSpPr>
            <p:nvPr/>
          </p:nvSpPr>
          <p:spPr bwMode="auto">
            <a:xfrm>
              <a:off x="2736" y="3312"/>
              <a:ext cx="288" cy="192"/>
            </a:xfrm>
            <a:prstGeom prst="ellipse">
              <a:avLst/>
            </a:prstGeom>
            <a:noFill/>
            <a:ln w="28575">
              <a:solidFill>
                <a:schemeClr val="tx1"/>
              </a:solidFill>
              <a:prstDash val="lgDash"/>
              <a:round/>
              <a:headEnd/>
              <a:tailEnd/>
            </a:ln>
          </p:spPr>
          <p:txBody>
            <a:bodyPr wrap="none" anchor="ctr">
              <a:spAutoFit/>
            </a:bodyPr>
            <a:lstStyle/>
            <a:p>
              <a:endParaRPr lang="en-US"/>
            </a:p>
          </p:txBody>
        </p:sp>
        <p:sp>
          <p:nvSpPr>
            <p:cNvPr id="2067" name="Oval 11"/>
            <p:cNvSpPr>
              <a:spLocks noChangeArrowheads="1"/>
            </p:cNvSpPr>
            <p:nvPr/>
          </p:nvSpPr>
          <p:spPr bwMode="auto">
            <a:xfrm>
              <a:off x="2256" y="2688"/>
              <a:ext cx="384" cy="384"/>
            </a:xfrm>
            <a:prstGeom prst="ellipse">
              <a:avLst/>
            </a:prstGeom>
            <a:noFill/>
            <a:ln w="28575">
              <a:solidFill>
                <a:schemeClr val="tx1"/>
              </a:solidFill>
              <a:prstDash val="lgDash"/>
              <a:round/>
              <a:headEnd/>
              <a:tailEnd/>
            </a:ln>
          </p:spPr>
          <p:txBody>
            <a:bodyPr anchor="ctr">
              <a:spAutoFit/>
            </a:bodyPr>
            <a:lstStyle/>
            <a:p>
              <a:endParaRPr lang="en-US"/>
            </a:p>
          </p:txBody>
        </p:sp>
        <p:sp>
          <p:nvSpPr>
            <p:cNvPr id="2068" name="Oval 12"/>
            <p:cNvSpPr>
              <a:spLocks noChangeArrowheads="1"/>
            </p:cNvSpPr>
            <p:nvPr/>
          </p:nvSpPr>
          <p:spPr bwMode="auto">
            <a:xfrm>
              <a:off x="2352" y="3024"/>
              <a:ext cx="384" cy="240"/>
            </a:xfrm>
            <a:prstGeom prst="ellipse">
              <a:avLst/>
            </a:prstGeom>
            <a:noFill/>
            <a:ln w="28575">
              <a:solidFill>
                <a:schemeClr val="tx1"/>
              </a:solidFill>
              <a:prstDash val="lgDash"/>
              <a:round/>
              <a:headEnd/>
              <a:tailEnd/>
            </a:ln>
          </p:spPr>
          <p:txBody>
            <a:bodyPr anchor="ctr">
              <a:spAutoFit/>
            </a:bodyPr>
            <a:lstStyle/>
            <a:p>
              <a:endParaRPr lang="en-US"/>
            </a:p>
          </p:txBody>
        </p:sp>
        <p:sp>
          <p:nvSpPr>
            <p:cNvPr id="2069" name="Oval 13"/>
            <p:cNvSpPr>
              <a:spLocks noChangeArrowheads="1"/>
            </p:cNvSpPr>
            <p:nvPr/>
          </p:nvSpPr>
          <p:spPr bwMode="auto">
            <a:xfrm>
              <a:off x="2832" y="3024"/>
              <a:ext cx="288" cy="288"/>
            </a:xfrm>
            <a:prstGeom prst="ellipse">
              <a:avLst/>
            </a:prstGeom>
            <a:noFill/>
            <a:ln w="28575">
              <a:solidFill>
                <a:schemeClr val="tx1"/>
              </a:solidFill>
              <a:prstDash val="lgDash"/>
              <a:round/>
              <a:headEnd/>
              <a:tailEnd/>
            </a:ln>
          </p:spPr>
          <p:txBody>
            <a:bodyPr anchor="ctr">
              <a:spAutoFit/>
            </a:bodyPr>
            <a:lstStyle/>
            <a:p>
              <a:endParaRPr lang="en-US"/>
            </a:p>
          </p:txBody>
        </p:sp>
      </p:grpSp>
      <p:grpSp>
        <p:nvGrpSpPr>
          <p:cNvPr id="4" name="Group 14"/>
          <p:cNvGrpSpPr>
            <a:grpSpLocks/>
          </p:cNvGrpSpPr>
          <p:nvPr/>
        </p:nvGrpSpPr>
        <p:grpSpPr bwMode="auto">
          <a:xfrm>
            <a:off x="6324600" y="4495800"/>
            <a:ext cx="2209800" cy="2017713"/>
            <a:chOff x="3792" y="2473"/>
            <a:chExt cx="1392" cy="1271"/>
          </a:xfrm>
        </p:grpSpPr>
        <p:graphicFrame>
          <p:nvGraphicFramePr>
            <p:cNvPr id="2050" name="Object 2"/>
            <p:cNvGraphicFramePr>
              <a:graphicFrameLocks noChangeAspect="1"/>
            </p:cNvGraphicFramePr>
            <p:nvPr/>
          </p:nvGraphicFramePr>
          <p:xfrm>
            <a:off x="3792" y="2473"/>
            <a:ext cx="1392" cy="1271"/>
          </p:xfrm>
          <a:graphic>
            <a:graphicData uri="http://schemas.openxmlformats.org/presentationml/2006/ole">
              <mc:AlternateContent xmlns:mc="http://schemas.openxmlformats.org/markup-compatibility/2006">
                <mc:Choice xmlns:v="urn:schemas-microsoft-com:vml" Requires="v">
                  <p:oleObj spid="_x0000_s4127" name="Worksheet" r:id="rId6" imgW="2598840" imgH="2452680" progId="Excel.Sheet.8">
                    <p:embed/>
                  </p:oleObj>
                </mc:Choice>
                <mc:Fallback>
                  <p:oleObj name="Worksheet" r:id="rId6" imgW="2598840" imgH="245268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2473"/>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0" name="Oval 16"/>
            <p:cNvSpPr>
              <a:spLocks noChangeArrowheads="1"/>
            </p:cNvSpPr>
            <p:nvPr/>
          </p:nvSpPr>
          <p:spPr bwMode="auto">
            <a:xfrm>
              <a:off x="4224" y="2713"/>
              <a:ext cx="288" cy="288"/>
            </a:xfrm>
            <a:prstGeom prst="ellipse">
              <a:avLst/>
            </a:prstGeom>
            <a:noFill/>
            <a:ln w="28575">
              <a:solidFill>
                <a:schemeClr val="tx1"/>
              </a:solidFill>
              <a:prstDash val="lgDash"/>
              <a:round/>
              <a:headEnd/>
              <a:tailEnd/>
            </a:ln>
          </p:spPr>
          <p:txBody>
            <a:bodyPr wrap="none" anchor="ctr">
              <a:spAutoFit/>
            </a:bodyPr>
            <a:lstStyle/>
            <a:p>
              <a:endParaRPr lang="en-US"/>
            </a:p>
          </p:txBody>
        </p:sp>
        <p:sp>
          <p:nvSpPr>
            <p:cNvPr id="2061" name="Oval 17"/>
            <p:cNvSpPr>
              <a:spLocks noChangeArrowheads="1"/>
            </p:cNvSpPr>
            <p:nvPr/>
          </p:nvSpPr>
          <p:spPr bwMode="auto">
            <a:xfrm>
              <a:off x="4224" y="3001"/>
              <a:ext cx="288" cy="288"/>
            </a:xfrm>
            <a:prstGeom prst="ellipse">
              <a:avLst/>
            </a:prstGeom>
            <a:noFill/>
            <a:ln w="28575">
              <a:solidFill>
                <a:schemeClr val="tx1"/>
              </a:solidFill>
              <a:prstDash val="lgDash"/>
              <a:round/>
              <a:headEnd/>
              <a:tailEnd/>
            </a:ln>
          </p:spPr>
          <p:txBody>
            <a:bodyPr wrap="none" anchor="ctr">
              <a:spAutoFit/>
            </a:bodyPr>
            <a:lstStyle/>
            <a:p>
              <a:endParaRPr lang="en-US"/>
            </a:p>
          </p:txBody>
        </p:sp>
        <p:sp>
          <p:nvSpPr>
            <p:cNvPr id="2062" name="Oval 18"/>
            <p:cNvSpPr>
              <a:spLocks noChangeArrowheads="1"/>
            </p:cNvSpPr>
            <p:nvPr/>
          </p:nvSpPr>
          <p:spPr bwMode="auto">
            <a:xfrm>
              <a:off x="4800" y="3001"/>
              <a:ext cx="144" cy="288"/>
            </a:xfrm>
            <a:prstGeom prst="ellipse">
              <a:avLst/>
            </a:prstGeom>
            <a:noFill/>
            <a:ln w="28575">
              <a:solidFill>
                <a:schemeClr val="tx1"/>
              </a:solidFill>
              <a:prstDash val="lgDash"/>
              <a:round/>
              <a:headEnd/>
              <a:tailEnd/>
            </a:ln>
          </p:spPr>
          <p:txBody>
            <a:bodyPr anchor="ctr">
              <a:spAutoFit/>
            </a:bodyPr>
            <a:lstStyle/>
            <a:p>
              <a:endParaRPr lang="en-US"/>
            </a:p>
          </p:txBody>
        </p:sp>
        <p:sp>
          <p:nvSpPr>
            <p:cNvPr id="2063" name="Oval 19"/>
            <p:cNvSpPr>
              <a:spLocks noChangeArrowheads="1"/>
            </p:cNvSpPr>
            <p:nvPr/>
          </p:nvSpPr>
          <p:spPr bwMode="auto">
            <a:xfrm>
              <a:off x="4128" y="2880"/>
              <a:ext cx="96" cy="192"/>
            </a:xfrm>
            <a:prstGeom prst="ellipse">
              <a:avLst/>
            </a:prstGeom>
            <a:noFill/>
            <a:ln w="28575">
              <a:solidFill>
                <a:schemeClr val="tx1"/>
              </a:solidFill>
              <a:prstDash val="lgDash"/>
              <a:round/>
              <a:headEnd/>
              <a:tailEnd/>
            </a:ln>
          </p:spPr>
          <p:txBody>
            <a:bodyPr anchor="ctr">
              <a:spAutoFit/>
            </a:bodyPr>
            <a:lstStyle/>
            <a:p>
              <a:endParaRPr lang="en-US"/>
            </a:p>
          </p:txBody>
        </p:sp>
        <p:sp>
          <p:nvSpPr>
            <p:cNvPr id="2064" name="Oval 20"/>
            <p:cNvSpPr>
              <a:spLocks noChangeArrowheads="1"/>
            </p:cNvSpPr>
            <p:nvPr/>
          </p:nvSpPr>
          <p:spPr bwMode="auto">
            <a:xfrm rot="-5400000">
              <a:off x="4608" y="3216"/>
              <a:ext cx="144" cy="288"/>
            </a:xfrm>
            <a:prstGeom prst="ellipse">
              <a:avLst/>
            </a:prstGeom>
            <a:noFill/>
            <a:ln w="28575">
              <a:solidFill>
                <a:schemeClr val="tx1"/>
              </a:solidFill>
              <a:prstDash val="lgDash"/>
              <a:round/>
              <a:headEnd/>
              <a:tailEnd/>
            </a:ln>
          </p:spPr>
          <p:txBody>
            <a:bodyPr anchor="ctr">
              <a:spAutoFit/>
            </a:bodyPr>
            <a:lstStyle/>
            <a:p>
              <a:endParaRPr lang="en-US"/>
            </a:p>
          </p:txBody>
        </p:sp>
        <p:sp>
          <p:nvSpPr>
            <p:cNvPr id="2065" name="Oval 21"/>
            <p:cNvSpPr>
              <a:spLocks noChangeArrowheads="1"/>
            </p:cNvSpPr>
            <p:nvPr/>
          </p:nvSpPr>
          <p:spPr bwMode="auto">
            <a:xfrm rot="-5400000">
              <a:off x="4704" y="3072"/>
              <a:ext cx="96" cy="192"/>
            </a:xfrm>
            <a:prstGeom prst="ellipse">
              <a:avLst/>
            </a:prstGeom>
            <a:noFill/>
            <a:ln w="28575">
              <a:solidFill>
                <a:schemeClr val="tx1"/>
              </a:solidFill>
              <a:prstDash val="lgDash"/>
              <a:round/>
              <a:headEnd/>
              <a:tailEnd/>
            </a:ln>
          </p:spPr>
          <p:txBody>
            <a:bodyPr anchor="ctr">
              <a:spAutoFit/>
            </a:bodyPr>
            <a:lstStyle/>
            <a:p>
              <a:endParaRPr lang="en-US"/>
            </a:p>
          </p:txBody>
        </p:sp>
      </p:grpSp>
      <p:sp>
        <p:nvSpPr>
          <p:cNvPr id="2058" name="Line 22"/>
          <p:cNvSpPr>
            <a:spLocks noChangeShapeType="1"/>
          </p:cNvSpPr>
          <p:nvPr/>
        </p:nvSpPr>
        <p:spPr bwMode="auto">
          <a:xfrm>
            <a:off x="3200400" y="5446713"/>
            <a:ext cx="304800" cy="0"/>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2059" name="Line 23"/>
          <p:cNvSpPr>
            <a:spLocks noChangeShapeType="1"/>
          </p:cNvSpPr>
          <p:nvPr/>
        </p:nvSpPr>
        <p:spPr bwMode="auto">
          <a:xfrm>
            <a:off x="5943600" y="5522913"/>
            <a:ext cx="304800" cy="0"/>
          </a:xfrm>
          <a:prstGeom prst="line">
            <a:avLst/>
          </a:prstGeom>
          <a:noFill/>
          <a:ln w="28575">
            <a:solidFill>
              <a:schemeClr val="tx1"/>
            </a:solidFill>
            <a:round/>
            <a:headEnd/>
            <a:tailEnd type="triangle" w="med" len="med"/>
          </a:ln>
        </p:spPr>
        <p:txBody>
          <a:bodyPr wrap="none" anchor="ctr">
            <a:spAutoFit/>
          </a:bodyPr>
          <a:lstStyle/>
          <a:p>
            <a:endParaRPr lang="en-US"/>
          </a:p>
        </p:txBody>
      </p:sp>
    </p:spTree>
    <p:extLst>
      <p:ext uri="{BB962C8B-B14F-4D97-AF65-F5344CB8AC3E}">
        <p14:creationId xmlns:p14="http://schemas.microsoft.com/office/powerpoint/2010/main" val="1027323567"/>
      </p:ext>
    </p:extLst>
  </p:cSld>
  <p:clrMapOvr>
    <a:masterClrMapping/>
  </p:clrMapOvr>
  <p:transition>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a:t>Comments on the </a:t>
            </a:r>
            <a:r>
              <a:rPr lang="en-US" dirty="0">
                <a:solidFill>
                  <a:schemeClr val="accent5">
                    <a:lumMod val="10000"/>
                  </a:schemeClr>
                </a:solidFill>
                <a:latin typeface="Times New Roman" pitchFamily="18" charset="0"/>
              </a:rPr>
              <a:t>Hierarchical Clustering </a:t>
            </a:r>
            <a:endParaRPr lang="en-US" dirty="0"/>
          </a:p>
        </p:txBody>
      </p:sp>
      <p:sp>
        <p:nvSpPr>
          <p:cNvPr id="24579" name="Content Placeholder 2"/>
          <p:cNvSpPr>
            <a:spLocks noGrp="1"/>
          </p:cNvSpPr>
          <p:nvPr>
            <p:ph idx="1"/>
          </p:nvPr>
        </p:nvSpPr>
        <p:spPr/>
        <p:txBody>
          <a:bodyPr/>
          <a:lstStyle/>
          <a:p>
            <a:pPr eaLnBrk="1" hangingPunct="1">
              <a:buFont typeface="Wingdings" pitchFamily="2" charset="2"/>
              <a:buNone/>
            </a:pPr>
            <a:r>
              <a:rPr lang="en-US" altLang="zh-CN" u="sng">
                <a:ea typeface="宋体" pitchFamily="2" charset="-122"/>
              </a:rPr>
              <a:t>Weaknesses:</a:t>
            </a:r>
          </a:p>
          <a:p>
            <a:pPr eaLnBrk="1" hangingPunct="1">
              <a:buFont typeface="Wingdings" pitchFamily="2" charset="2"/>
              <a:buNone/>
            </a:pPr>
            <a:endParaRPr lang="en-US" altLang="zh-CN" u="sng">
              <a:ea typeface="宋体" pitchFamily="2" charset="-122"/>
            </a:endParaRPr>
          </a:p>
          <a:p>
            <a:pPr lvl="1" eaLnBrk="1" hangingPunct="1">
              <a:buFont typeface="Wingdings" pitchFamily="2" charset="2"/>
              <a:buChar char="Ø"/>
            </a:pPr>
            <a:r>
              <a:rPr lang="en-US" altLang="zh-CN">
                <a:ea typeface="宋体" pitchFamily="2" charset="-122"/>
              </a:rPr>
              <a:t>do not scale well: time complexity of at least </a:t>
            </a:r>
            <a:r>
              <a:rPr lang="en-US" altLang="zh-CN" i="1">
                <a:ea typeface="宋体" pitchFamily="2" charset="-122"/>
              </a:rPr>
              <a:t>O</a:t>
            </a:r>
            <a:r>
              <a:rPr lang="en-US" altLang="zh-CN">
                <a:ea typeface="宋体" pitchFamily="2" charset="-122"/>
              </a:rPr>
              <a:t>(</a:t>
            </a:r>
            <a:r>
              <a:rPr lang="en-US" altLang="zh-CN" i="1">
                <a:ea typeface="宋体" pitchFamily="2" charset="-122"/>
              </a:rPr>
              <a:t>n</a:t>
            </a:r>
            <a:r>
              <a:rPr lang="en-US" altLang="zh-CN" i="1" baseline="30000">
                <a:ea typeface="宋体" pitchFamily="2" charset="-122"/>
              </a:rPr>
              <a:t>2</a:t>
            </a:r>
            <a:r>
              <a:rPr lang="en-US" altLang="zh-CN">
                <a:ea typeface="宋体" pitchFamily="2" charset="-122"/>
              </a:rPr>
              <a:t>), where </a:t>
            </a:r>
            <a:r>
              <a:rPr lang="en-US" altLang="zh-CN" i="1">
                <a:ea typeface="宋体" pitchFamily="2" charset="-122"/>
              </a:rPr>
              <a:t>n</a:t>
            </a:r>
            <a:r>
              <a:rPr lang="en-US" altLang="zh-CN">
                <a:ea typeface="宋体" pitchFamily="2" charset="-122"/>
              </a:rPr>
              <a:t> is the number of total objects</a:t>
            </a:r>
          </a:p>
          <a:p>
            <a:pPr lvl="1" eaLnBrk="1" hangingPunct="1">
              <a:buFont typeface="Wingdings" pitchFamily="2" charset="2"/>
              <a:buChar char="Ø"/>
            </a:pPr>
            <a:endParaRPr lang="en-US" altLang="zh-CN">
              <a:ea typeface="宋体" pitchFamily="2" charset="-122"/>
            </a:endParaRPr>
          </a:p>
          <a:p>
            <a:pPr lvl="1" eaLnBrk="1" hangingPunct="1">
              <a:buFont typeface="Wingdings" pitchFamily="2" charset="2"/>
              <a:buChar char="Ø"/>
            </a:pPr>
            <a:r>
              <a:rPr lang="en-US" altLang="zh-CN">
                <a:ea typeface="宋体" pitchFamily="2" charset="-122"/>
              </a:rPr>
              <a:t>can never undo what was done previously</a:t>
            </a:r>
            <a:endParaRPr lang="en-US"/>
          </a:p>
        </p:txBody>
      </p:sp>
      <p:sp>
        <p:nvSpPr>
          <p:cNvPr id="4" name="Slide Number Placeholder 3"/>
          <p:cNvSpPr>
            <a:spLocks noGrp="1"/>
          </p:cNvSpPr>
          <p:nvPr>
            <p:ph type="sldNum" sz="quarter" idx="12"/>
          </p:nvPr>
        </p:nvSpPr>
        <p:spPr/>
        <p:txBody>
          <a:bodyPr/>
          <a:lstStyle/>
          <a:p>
            <a:pPr>
              <a:defRPr/>
            </a:pPr>
            <a:fld id="{E091F11C-D6F5-4F12-AF6F-F97CDB8DED4D}" type="slidenum">
              <a:rPr lang="en-US" smtClean="0"/>
              <a:pPr>
                <a:defRPr/>
              </a:pPr>
              <a:t>9</a:t>
            </a:fld>
            <a:endParaRPr lang="en-US" dirty="0"/>
          </a:p>
        </p:txBody>
      </p:sp>
    </p:spTree>
    <p:extLst>
      <p:ext uri="{BB962C8B-B14F-4D97-AF65-F5344CB8AC3E}">
        <p14:creationId xmlns:p14="http://schemas.microsoft.com/office/powerpoint/2010/main" val="4117079281"/>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1657</Words>
  <Application>Microsoft Macintosh PowerPoint</Application>
  <PresentationFormat>On-screen Show (4:3)</PresentationFormat>
  <Paragraphs>282</Paragraphs>
  <Slides>26</Slides>
  <Notes>6</Notes>
  <HiddenSlides>0</HiddenSlides>
  <MMClips>0</MMClips>
  <ScaleCrop>false</ScaleCrop>
  <HeadingPairs>
    <vt:vector size="8" baseType="variant">
      <vt:variant>
        <vt:lpstr>Fonts Used</vt:lpstr>
      </vt:variant>
      <vt:variant>
        <vt:i4>9</vt:i4>
      </vt:variant>
      <vt:variant>
        <vt:lpstr>Theme</vt:lpstr>
      </vt:variant>
      <vt:variant>
        <vt:i4>4</vt:i4>
      </vt:variant>
      <vt:variant>
        <vt:lpstr>Embedded OLE Servers</vt:lpstr>
      </vt:variant>
      <vt:variant>
        <vt:i4>2</vt:i4>
      </vt:variant>
      <vt:variant>
        <vt:lpstr>Slide Titles</vt:lpstr>
      </vt:variant>
      <vt:variant>
        <vt:i4>26</vt:i4>
      </vt:variant>
    </vt:vector>
  </HeadingPairs>
  <TitlesOfParts>
    <vt:vector size="41" baseType="lpstr">
      <vt:lpstr>Arial</vt:lpstr>
      <vt:lpstr>Calibri</vt:lpstr>
      <vt:lpstr>Century Schoolbook</vt:lpstr>
      <vt:lpstr>Courier New</vt:lpstr>
      <vt:lpstr>Gill Sans MT</vt:lpstr>
      <vt:lpstr>Tahoma</vt:lpstr>
      <vt:lpstr>Times New Roman</vt:lpstr>
      <vt:lpstr>Wingdings</vt:lpstr>
      <vt:lpstr>Wingdings 2</vt:lpstr>
      <vt:lpstr>Office Theme</vt:lpstr>
      <vt:lpstr>3_Office Theme</vt:lpstr>
      <vt:lpstr>4_Office Theme</vt:lpstr>
      <vt:lpstr>Oriel</vt:lpstr>
      <vt:lpstr>Worksheet</vt:lpstr>
      <vt:lpstr>Equation</vt:lpstr>
      <vt:lpstr>CSE4020  -  Machine Learning  Winter Semester 2019 – 2020  B.Tech. (CSE) Programme </vt:lpstr>
      <vt:lpstr>5.2 Hierarchical: AGNES &amp;  DIANA   </vt:lpstr>
      <vt:lpstr>Hierarchical Clustering Techniques</vt:lpstr>
      <vt:lpstr>Hierarchical Clustering</vt:lpstr>
      <vt:lpstr>Contd….</vt:lpstr>
      <vt:lpstr>Contd….</vt:lpstr>
      <vt:lpstr>AGNES (Agglomerative Nesting)</vt:lpstr>
      <vt:lpstr>DIANA (Divisive Analysis)</vt:lpstr>
      <vt:lpstr>Comments on the Hierarchical Clustering </vt:lpstr>
      <vt:lpstr>Examples for Hierarchical Clustering </vt:lpstr>
      <vt:lpstr>Cluster Distance Measures </vt:lpstr>
      <vt:lpstr>Contd….</vt:lpstr>
      <vt:lpstr>Cluster Distance Measures </vt:lpstr>
      <vt:lpstr>Distance Measurements Between Data Points </vt:lpstr>
      <vt:lpstr>Distance Measurements Between Data Points </vt:lpstr>
      <vt:lpstr>Metrics for hierarchical clustering</vt:lpstr>
      <vt:lpstr> Agglomerative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Office User</cp:lastModifiedBy>
  <cp:revision>5</cp:revision>
  <dcterms:created xsi:type="dcterms:W3CDTF">2020-02-19T09:26:02Z</dcterms:created>
  <dcterms:modified xsi:type="dcterms:W3CDTF">2020-02-27T03:29:50Z</dcterms:modified>
</cp:coreProperties>
</file>