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5" r:id="rId21"/>
    <p:sldId id="306" r:id="rId22"/>
    <p:sldId id="307" r:id="rId23"/>
    <p:sldId id="308" r:id="rId24"/>
    <p:sldId id="309" r:id="rId25"/>
    <p:sldId id="313" r:id="rId26"/>
    <p:sldId id="332" r:id="rId27"/>
    <p:sldId id="333" r:id="rId28"/>
    <p:sldId id="314" r:id="rId29"/>
    <p:sldId id="315" r:id="rId30"/>
    <p:sldId id="275" r:id="rId31"/>
    <p:sldId id="316" r:id="rId32"/>
    <p:sldId id="304" r:id="rId33"/>
    <p:sldId id="317" r:id="rId34"/>
    <p:sldId id="318" r:id="rId35"/>
    <p:sldId id="276" r:id="rId36"/>
    <p:sldId id="319" r:id="rId37"/>
    <p:sldId id="320" r:id="rId38"/>
    <p:sldId id="322" r:id="rId39"/>
    <p:sldId id="321" r:id="rId40"/>
    <p:sldId id="277" r:id="rId41"/>
    <p:sldId id="330" r:id="rId42"/>
    <p:sldId id="323" r:id="rId43"/>
    <p:sldId id="324" r:id="rId44"/>
    <p:sldId id="325" r:id="rId45"/>
    <p:sldId id="326" r:id="rId46"/>
    <p:sldId id="278" r:id="rId47"/>
    <p:sldId id="327" r:id="rId48"/>
    <p:sldId id="328"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79C9A-C4A6-4489-9F87-3AD63462679A}" type="datetimeFigureOut">
              <a:rPr lang="en-IN" smtClean="0"/>
              <a:t>11-12-2019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AF7094-8E8F-4613-8C46-AAD98E144A8E}" type="slidenum">
              <a:rPr lang="en-IN" smtClean="0"/>
              <a:t>‹#›</a:t>
            </a:fld>
            <a:endParaRPr lang="en-IN"/>
          </a:p>
        </p:txBody>
      </p:sp>
    </p:spTree>
    <p:extLst>
      <p:ext uri="{BB962C8B-B14F-4D97-AF65-F5344CB8AC3E}">
        <p14:creationId xmlns:p14="http://schemas.microsoft.com/office/powerpoint/2010/main" val="233476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43000" y="685800"/>
            <a:ext cx="4572000" cy="3429000"/>
          </a:xfrm>
          <a:ln/>
        </p:spPr>
      </p:sp>
      <p:sp>
        <p:nvSpPr>
          <p:cNvPr id="34819" name="Rectangle 3"/>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A081D99-B779-4375-ACDE-3E9A8F082422}" type="slidenum">
              <a:rPr lang="en-IN" altLang="en-US"/>
              <a:pPr>
                <a:spcBef>
                  <a:spcPct val="0"/>
                </a:spcBef>
              </a:pPr>
              <a:t>49</a:t>
            </a:fld>
            <a:endParaRPr lang="en-IN" altLang="en-US"/>
          </a:p>
        </p:txBody>
      </p:sp>
      <p:sp>
        <p:nvSpPr>
          <p:cNvPr id="20483" name="Rectangle 1"/>
          <p:cNvSpPr>
            <a:spLocks noGrp="1" noRot="1" noChangeAspect="1" noChangeArrowheads="1" noTextEdit="1"/>
          </p:cNvSpPr>
          <p:nvPr>
            <p:ph type="sldImg"/>
          </p:nvPr>
        </p:nvSpPr>
        <p:spPr bwMode="auto">
          <a:xfrm>
            <a:off x="1144588" y="695325"/>
            <a:ext cx="4568825" cy="3427413"/>
          </a:xfrm>
          <a:solidFill>
            <a:srgbClr val="FFFFFF"/>
          </a:solidFill>
          <a:ln>
            <a:solidFill>
              <a:srgbClr val="000000"/>
            </a:solidFill>
            <a:miter lim="800000"/>
            <a:headEnd/>
            <a:tailEnd/>
          </a:ln>
        </p:spPr>
      </p:sp>
      <p:sp>
        <p:nvSpPr>
          <p:cNvPr id="2048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998B490-8A3C-4D90-AB49-D6FE8EBF8598}" type="slidenum">
              <a:rPr lang="en-IN" altLang="en-US"/>
              <a:pPr>
                <a:spcBef>
                  <a:spcPct val="0"/>
                </a:spcBef>
              </a:pPr>
              <a:t>50</a:t>
            </a:fld>
            <a:endParaRPr lang="en-IN" altLang="en-US"/>
          </a:p>
        </p:txBody>
      </p:sp>
      <p:sp>
        <p:nvSpPr>
          <p:cNvPr id="22531" name="Rectangle 1"/>
          <p:cNvSpPr>
            <a:spLocks noGrp="1" noRot="1" noChangeAspect="1" noChangeArrowheads="1" noTextEdit="1"/>
          </p:cNvSpPr>
          <p:nvPr>
            <p:ph type="sldImg"/>
          </p:nvPr>
        </p:nvSpPr>
        <p:spPr bwMode="auto">
          <a:xfrm>
            <a:off x="1144588" y="695325"/>
            <a:ext cx="4568825" cy="3427413"/>
          </a:xfrm>
          <a:solidFill>
            <a:srgbClr val="FFFFFF"/>
          </a:solidFill>
          <a:ln>
            <a:solidFill>
              <a:srgbClr val="000000"/>
            </a:solidFill>
            <a:miter lim="800000"/>
            <a:headEnd/>
            <a:tailEnd/>
          </a:ln>
        </p:spPr>
      </p:sp>
      <p:sp>
        <p:nvSpPr>
          <p:cNvPr id="2253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04A8EF7B-E8E6-4473-8129-806A97CAF4A2}" type="slidenum">
              <a:rPr lang="en-IN" altLang="en-US"/>
              <a:pPr>
                <a:spcBef>
                  <a:spcPct val="0"/>
                </a:spcBef>
              </a:pPr>
              <a:t>55</a:t>
            </a:fld>
            <a:endParaRPr lang="en-IN" altLang="en-US"/>
          </a:p>
        </p:txBody>
      </p:sp>
      <p:sp>
        <p:nvSpPr>
          <p:cNvPr id="28675" name="Rectangle 1"/>
          <p:cNvSpPr>
            <a:spLocks noGrp="1" noRot="1" noChangeAspect="1" noChangeArrowheads="1" noTextEdit="1"/>
          </p:cNvSpPr>
          <p:nvPr>
            <p:ph type="sldImg"/>
          </p:nvPr>
        </p:nvSpPr>
        <p:spPr bwMode="auto">
          <a:xfrm>
            <a:off x="1144588" y="695325"/>
            <a:ext cx="4568825" cy="3427413"/>
          </a:xfrm>
          <a:solidFill>
            <a:srgbClr val="FFFFFF"/>
          </a:solidFill>
          <a:ln>
            <a:solidFill>
              <a:srgbClr val="000000"/>
            </a:solidFill>
            <a:miter lim="800000"/>
            <a:headEnd/>
            <a:tailEnd/>
          </a:ln>
        </p:spPr>
      </p:sp>
      <p:sp>
        <p:nvSpPr>
          <p:cNvPr id="28676"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D63F674-DEC9-4FFF-9BC0-B6469DBBF204}" type="slidenum">
              <a:rPr lang="en-IN" altLang="en-US"/>
              <a:pPr>
                <a:spcBef>
                  <a:spcPct val="0"/>
                </a:spcBef>
              </a:pPr>
              <a:t>59</a:t>
            </a:fld>
            <a:endParaRPr lang="en-IN" altLang="en-US"/>
          </a:p>
        </p:txBody>
      </p:sp>
      <p:sp>
        <p:nvSpPr>
          <p:cNvPr id="32771" name="Rectangle 1"/>
          <p:cNvSpPr>
            <a:spLocks noGrp="1" noRot="1" noChangeAspect="1" noChangeArrowheads="1" noTextEdit="1"/>
          </p:cNvSpPr>
          <p:nvPr>
            <p:ph type="sldImg"/>
          </p:nvPr>
        </p:nvSpPr>
        <p:spPr bwMode="auto">
          <a:xfrm>
            <a:off x="1144588" y="695325"/>
            <a:ext cx="4568825" cy="3427413"/>
          </a:xfrm>
          <a:solidFill>
            <a:srgbClr val="FFFFFF"/>
          </a:solidFill>
          <a:ln>
            <a:solidFill>
              <a:srgbClr val="000000"/>
            </a:solidFill>
            <a:miter lim="800000"/>
            <a:headEnd/>
            <a:tailEnd/>
          </a:ln>
        </p:spPr>
      </p:sp>
      <p:sp>
        <p:nvSpPr>
          <p:cNvPr id="3277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DFA40643-16E5-48BF-917F-E10EB9D762FA}" type="slidenum">
              <a:rPr lang="en-IN" altLang="en-US"/>
              <a:pPr>
                <a:spcBef>
                  <a:spcPct val="0"/>
                </a:spcBef>
              </a:pPr>
              <a:t>60</a:t>
            </a:fld>
            <a:endParaRPr lang="en-IN" altLang="en-US"/>
          </a:p>
        </p:txBody>
      </p:sp>
      <p:sp>
        <p:nvSpPr>
          <p:cNvPr id="34819" name="Rectangle 1"/>
          <p:cNvSpPr>
            <a:spLocks noGrp="1" noRot="1" noChangeAspect="1" noChangeArrowheads="1" noTextEdit="1"/>
          </p:cNvSpPr>
          <p:nvPr>
            <p:ph type="sldImg"/>
          </p:nvPr>
        </p:nvSpPr>
        <p:spPr bwMode="auto">
          <a:xfrm>
            <a:off x="1144588" y="695325"/>
            <a:ext cx="4568825" cy="3427413"/>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9AA3642-8769-4701-BFA4-C93F1718FAE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437936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AA3642-8769-4701-BFA4-C93F1718FAE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99032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AA3642-8769-4701-BFA4-C93F1718FAE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10855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AA3642-8769-4701-BFA4-C93F1718FAE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381552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A3642-8769-4701-BFA4-C93F1718FAE8}"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395131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9AA3642-8769-4701-BFA4-C93F1718FAE8}" type="datetimeFigureOut">
              <a:rPr lang="en-IN" smtClean="0"/>
              <a:t>11-12-2019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68363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9AA3642-8769-4701-BFA4-C93F1718FAE8}" type="datetimeFigureOut">
              <a:rPr lang="en-IN" smtClean="0"/>
              <a:t>11-12-2019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135056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9AA3642-8769-4701-BFA4-C93F1718FAE8}" type="datetimeFigureOut">
              <a:rPr lang="en-IN" smtClean="0"/>
              <a:t>11-12-2019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404929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A3642-8769-4701-BFA4-C93F1718FAE8}" type="datetimeFigureOut">
              <a:rPr lang="en-IN" smtClean="0"/>
              <a:t>11-12-2019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280603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A3642-8769-4701-BFA4-C93F1718FAE8}" type="datetimeFigureOut">
              <a:rPr lang="en-IN" smtClean="0"/>
              <a:t>11-12-2019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110100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A3642-8769-4701-BFA4-C93F1718FAE8}" type="datetimeFigureOut">
              <a:rPr lang="en-IN" smtClean="0"/>
              <a:t>11-12-2019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6F1E5-AAE9-4C97-944E-E2CB4110C95C}" type="slidenum">
              <a:rPr lang="en-IN" smtClean="0"/>
              <a:t>‹#›</a:t>
            </a:fld>
            <a:endParaRPr lang="en-IN"/>
          </a:p>
        </p:txBody>
      </p:sp>
    </p:spTree>
    <p:extLst>
      <p:ext uri="{BB962C8B-B14F-4D97-AF65-F5344CB8AC3E}">
        <p14:creationId xmlns:p14="http://schemas.microsoft.com/office/powerpoint/2010/main" val="91124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A3642-8769-4701-BFA4-C93F1718FAE8}" type="datetimeFigureOut">
              <a:rPr lang="en-IN" smtClean="0"/>
              <a:t>11-12-2019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6F1E5-AAE9-4C97-944E-E2CB4110C95C}" type="slidenum">
              <a:rPr lang="en-IN" smtClean="0"/>
              <a:t>‹#›</a:t>
            </a:fld>
            <a:endParaRPr lang="en-IN"/>
          </a:p>
        </p:txBody>
      </p:sp>
    </p:spTree>
    <p:extLst>
      <p:ext uri="{BB962C8B-B14F-4D97-AF65-F5344CB8AC3E}">
        <p14:creationId xmlns:p14="http://schemas.microsoft.com/office/powerpoint/2010/main" val="1129507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Foundations of AI</a:t>
            </a:r>
            <a:endParaRPr lang="en-IN" dirty="0"/>
          </a:p>
        </p:txBody>
      </p:sp>
      <p:sp>
        <p:nvSpPr>
          <p:cNvPr id="3" name="Subtitle 2"/>
          <p:cNvSpPr>
            <a:spLocks noGrp="1"/>
          </p:cNvSpPr>
          <p:nvPr>
            <p:ph type="subTitle" idx="1"/>
          </p:nvPr>
        </p:nvSpPr>
        <p:spPr/>
        <p:txBody>
          <a:bodyPr>
            <a:noAutofit/>
          </a:bodyPr>
          <a:lstStyle/>
          <a:p>
            <a:r>
              <a:rPr lang="en-US" sz="2000" dirty="0"/>
              <a:t>Reference: </a:t>
            </a:r>
            <a:endParaRPr lang="en-US" sz="2000" dirty="0" smtClean="0"/>
          </a:p>
          <a:p>
            <a:r>
              <a:rPr lang="en-US" sz="2000" dirty="0" smtClean="0"/>
              <a:t>Russell</a:t>
            </a:r>
            <a:r>
              <a:rPr lang="en-US" sz="2000" dirty="0"/>
              <a:t>, S. J., and </a:t>
            </a:r>
            <a:r>
              <a:rPr lang="en-US" sz="2000" dirty="0" err="1"/>
              <a:t>Norvig</a:t>
            </a:r>
            <a:r>
              <a:rPr lang="en-US" sz="2000" dirty="0"/>
              <a:t>, P. (2016). Artificial intelligence: a modern approach. Malaysia; Pearson Education Limited,.</a:t>
            </a:r>
            <a:endParaRPr lang="en-IN" sz="2000" dirty="0"/>
          </a:p>
        </p:txBody>
      </p:sp>
    </p:spTree>
    <p:extLst>
      <p:ext uri="{BB962C8B-B14F-4D97-AF65-F5344CB8AC3E}">
        <p14:creationId xmlns:p14="http://schemas.microsoft.com/office/powerpoint/2010/main" val="1656085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cs typeface="Times New Roman" pitchFamily="18" charset="0"/>
              </a:rPr>
              <a:t>1 - Philosophy</a:t>
            </a:r>
            <a:endParaRPr lang="en-IN" dirty="0"/>
          </a:p>
        </p:txBody>
      </p:sp>
      <p:sp>
        <p:nvSpPr>
          <p:cNvPr id="3" name="Content Placeholder 2"/>
          <p:cNvSpPr>
            <a:spLocks noGrp="1"/>
          </p:cNvSpPr>
          <p:nvPr>
            <p:ph idx="1"/>
          </p:nvPr>
        </p:nvSpPr>
        <p:spPr/>
        <p:txBody>
          <a:bodyPr>
            <a:noAutofit/>
          </a:bodyPr>
          <a:lstStyle/>
          <a:p>
            <a:pPr algn="just"/>
            <a:r>
              <a:rPr lang="en-US" sz="2400" dirty="0" smtClean="0"/>
              <a:t>Confirmation theory of </a:t>
            </a:r>
            <a:r>
              <a:rPr lang="en-US" sz="2400" b="1" dirty="0" err="1" smtClean="0">
                <a:solidFill>
                  <a:srgbClr val="FF0000"/>
                </a:solidFill>
              </a:rPr>
              <a:t>Carnap</a:t>
            </a:r>
            <a:r>
              <a:rPr lang="en-US" sz="2400" b="1" dirty="0" smtClean="0">
                <a:solidFill>
                  <a:srgbClr val="FF0000"/>
                </a:solidFill>
              </a:rPr>
              <a:t> and Carl </a:t>
            </a:r>
            <a:r>
              <a:rPr lang="en-US" sz="2400" b="1" dirty="0" err="1" smtClean="0">
                <a:solidFill>
                  <a:srgbClr val="FF0000"/>
                </a:solidFill>
              </a:rPr>
              <a:t>Hempel</a:t>
            </a:r>
            <a:r>
              <a:rPr lang="en-US" sz="2400" b="1" dirty="0" smtClean="0">
                <a:solidFill>
                  <a:srgbClr val="FF0000"/>
                </a:solidFill>
              </a:rPr>
              <a:t> </a:t>
            </a:r>
            <a:r>
              <a:rPr lang="en-US" sz="2400" dirty="0" smtClean="0"/>
              <a:t>(1905–1997) attempted to </a:t>
            </a:r>
            <a:r>
              <a:rPr lang="en-US" sz="2400" b="1" dirty="0" smtClean="0"/>
              <a:t>analyze the acquisition of knowledge  from experience. </a:t>
            </a:r>
          </a:p>
          <a:p>
            <a:pPr algn="just"/>
            <a:r>
              <a:rPr lang="en-US" sz="2400" dirty="0" err="1" smtClean="0"/>
              <a:t>Carnap’s</a:t>
            </a:r>
            <a:r>
              <a:rPr lang="en-US" sz="2400" dirty="0" smtClean="0"/>
              <a:t> book The Logical Structure of the World (1928) defined an explicit computational procedure for extracting knowledge from elementary experiences. </a:t>
            </a:r>
          </a:p>
          <a:p>
            <a:pPr algn="just"/>
            <a:r>
              <a:rPr lang="en-US" sz="2400" dirty="0" smtClean="0"/>
              <a:t>It was probably the first theory of </a:t>
            </a:r>
            <a:r>
              <a:rPr lang="en-US" sz="2400" b="1" dirty="0" smtClean="0">
                <a:solidFill>
                  <a:srgbClr val="0000CC"/>
                </a:solidFill>
              </a:rPr>
              <a:t>mind as a computational process</a:t>
            </a:r>
            <a:r>
              <a:rPr lang="en-US" sz="2400" dirty="0" smtClean="0"/>
              <a:t>.</a:t>
            </a:r>
          </a:p>
          <a:p>
            <a:pPr algn="just"/>
            <a:r>
              <a:rPr lang="en-US" sz="2400" dirty="0" smtClean="0"/>
              <a:t>The final element in the philosophical picture of the mind is the </a:t>
            </a:r>
            <a:r>
              <a:rPr lang="en-US" sz="2400" b="1" dirty="0" smtClean="0">
                <a:solidFill>
                  <a:srgbClr val="0000CC"/>
                </a:solidFill>
              </a:rPr>
              <a:t>connection between knowledge and action</a:t>
            </a:r>
            <a:r>
              <a:rPr lang="en-US" sz="2400" dirty="0" smtClean="0"/>
              <a:t>. </a:t>
            </a:r>
          </a:p>
          <a:p>
            <a:pPr algn="just"/>
            <a:r>
              <a:rPr lang="en-US" sz="2400" dirty="0" smtClean="0"/>
              <a:t>This question is vital to AI because intelligence requires action as well as reasoning.</a:t>
            </a:r>
            <a:endParaRPr lang="en-IN" sz="2400" dirty="0"/>
          </a:p>
        </p:txBody>
      </p:sp>
    </p:spTree>
    <p:extLst>
      <p:ext uri="{BB962C8B-B14F-4D97-AF65-F5344CB8AC3E}">
        <p14:creationId xmlns:p14="http://schemas.microsoft.com/office/powerpoint/2010/main" val="1808182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cs typeface="Times New Roman" pitchFamily="18" charset="0"/>
              </a:rPr>
              <a:t>1 - Philosophy</a:t>
            </a:r>
            <a:endParaRPr lang="en-IN" dirty="0"/>
          </a:p>
        </p:txBody>
      </p:sp>
      <p:sp>
        <p:nvSpPr>
          <p:cNvPr id="3" name="Content Placeholder 2"/>
          <p:cNvSpPr>
            <a:spLocks noGrp="1"/>
          </p:cNvSpPr>
          <p:nvPr>
            <p:ph idx="1"/>
          </p:nvPr>
        </p:nvSpPr>
        <p:spPr/>
        <p:txBody>
          <a:bodyPr>
            <a:normAutofit/>
          </a:bodyPr>
          <a:lstStyle/>
          <a:p>
            <a:pPr algn="just"/>
            <a:r>
              <a:rPr lang="en-US" sz="2400" dirty="0" smtClean="0"/>
              <a:t>Aristotle argued (in De </a:t>
            </a:r>
            <a:r>
              <a:rPr lang="en-US" sz="2400" dirty="0" err="1" smtClean="0"/>
              <a:t>Motu</a:t>
            </a:r>
            <a:r>
              <a:rPr lang="en-US" sz="2400" dirty="0" smtClean="0"/>
              <a:t> </a:t>
            </a:r>
            <a:r>
              <a:rPr lang="en-US" sz="2400" dirty="0" err="1" smtClean="0"/>
              <a:t>Animalium</a:t>
            </a:r>
            <a:r>
              <a:rPr lang="en-US" sz="2400" dirty="0" smtClean="0"/>
              <a:t>) that actions are justified by a logical connection between goals and knowledge of the action’s outcome: </a:t>
            </a:r>
          </a:p>
          <a:p>
            <a:pPr lvl="1" algn="just"/>
            <a:r>
              <a:rPr lang="en-US" sz="2000" dirty="0" smtClean="0"/>
              <a:t>But how does it happen that thinking is sometimes accompanied by action and sometimes not, sometimes by motion, and sometimes not? It looks as if almost the same thing happens as in the case of reasoning and making inferences about unchanging objects.  But in that case the end is a speculative proposition . . . whereas here the conclusion which results from the two premises is an action. . . . I need covering; a cloak is a covering.  I need a cloak. What I need, I have to make; I need a cloak. I have to make a cloak. And the conclusion, the “I have to make a cloak,” is an action.</a:t>
            </a:r>
            <a:endParaRPr lang="en-IN" sz="2000" dirty="0"/>
          </a:p>
        </p:txBody>
      </p:sp>
    </p:spTree>
    <p:extLst>
      <p:ext uri="{BB962C8B-B14F-4D97-AF65-F5344CB8AC3E}">
        <p14:creationId xmlns:p14="http://schemas.microsoft.com/office/powerpoint/2010/main" val="528224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cs typeface="Times New Roman" pitchFamily="18" charset="0"/>
              </a:rPr>
              <a:t>1 - Philosophy</a:t>
            </a:r>
            <a:endParaRPr lang="en-IN" dirty="0"/>
          </a:p>
        </p:txBody>
      </p:sp>
      <p:sp>
        <p:nvSpPr>
          <p:cNvPr id="3" name="Content Placeholder 2"/>
          <p:cNvSpPr>
            <a:spLocks noGrp="1"/>
          </p:cNvSpPr>
          <p:nvPr>
            <p:ph idx="1"/>
          </p:nvPr>
        </p:nvSpPr>
        <p:spPr/>
        <p:txBody>
          <a:bodyPr>
            <a:noAutofit/>
          </a:bodyPr>
          <a:lstStyle/>
          <a:p>
            <a:pPr algn="just"/>
            <a:r>
              <a:rPr lang="en-US" sz="2000" dirty="0" smtClean="0"/>
              <a:t>In the </a:t>
            </a:r>
            <a:r>
              <a:rPr lang="en-US" sz="2000" dirty="0" err="1" smtClean="0"/>
              <a:t>Nicomachean</a:t>
            </a:r>
            <a:r>
              <a:rPr lang="en-US" sz="2000" dirty="0" smtClean="0"/>
              <a:t> Ethics, Aristotle further elaborates on this topic, suggesting an algorithm:</a:t>
            </a:r>
          </a:p>
          <a:p>
            <a:pPr lvl="1" algn="just"/>
            <a:r>
              <a:rPr lang="en-US" sz="2000" dirty="0" smtClean="0"/>
              <a:t>We deliberate not about ends, but about means. For a doctor does not deliberate whether he shall heal, nor an orator whether he shall persuade, . . . They assume the end and consider how and by what means it is attained, and if it seems easily and best produced thereby; while if it is achieved by one means only they consider how it will be achieved by this and by what means this will be achieved, till they come to the first cause, . . . and what is last in the order of analysis seems to be first in the order of becoming. And if we come on an impossibility, we give up the search, e.g., if we need money and this cannot be got; but if a thing appears possible we try to do it.</a:t>
            </a:r>
          </a:p>
          <a:p>
            <a:pPr algn="just"/>
            <a:r>
              <a:rPr lang="en-US" sz="2000" dirty="0" smtClean="0"/>
              <a:t>Aristotle’s algorithm was implemented 2300 years later by Newell and Simon in their GPS program. </a:t>
            </a:r>
            <a:endParaRPr lang="en-IN" sz="2000" dirty="0"/>
          </a:p>
        </p:txBody>
      </p:sp>
    </p:spTree>
    <p:extLst>
      <p:ext uri="{BB962C8B-B14F-4D97-AF65-F5344CB8AC3E}">
        <p14:creationId xmlns:p14="http://schemas.microsoft.com/office/powerpoint/2010/main" val="4050828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rPr>
              <a:t>Foundations of AI</a:t>
            </a:r>
            <a:endParaRPr lang="en-IN" dirty="0"/>
          </a:p>
        </p:txBody>
      </p:sp>
      <p:sp>
        <p:nvSpPr>
          <p:cNvPr id="3" name="Content Placeholder 2"/>
          <p:cNvSpPr>
            <a:spLocks noGrp="1"/>
          </p:cNvSpPr>
          <p:nvPr>
            <p:ph idx="1"/>
          </p:nvPr>
        </p:nvSpPr>
        <p:spPr/>
        <p:txBody>
          <a:bodyPr>
            <a:normAutofit/>
          </a:bodyPr>
          <a:lstStyle/>
          <a:p>
            <a:pPr algn="just"/>
            <a:r>
              <a:rPr lang="en-US" sz="2400" b="1" dirty="0" smtClean="0">
                <a:solidFill>
                  <a:srgbClr val="FF0000"/>
                </a:solidFill>
              </a:rPr>
              <a:t>Mathematics</a:t>
            </a:r>
          </a:p>
          <a:p>
            <a:pPr lvl="1" algn="just"/>
            <a:r>
              <a:rPr lang="en-US" sz="2400" dirty="0" smtClean="0"/>
              <a:t>What are the formal rules to draw valid conclusions?</a:t>
            </a:r>
          </a:p>
          <a:p>
            <a:pPr lvl="1" algn="just"/>
            <a:r>
              <a:rPr lang="en-US" sz="2400" dirty="0" smtClean="0"/>
              <a:t>What can be computed?</a:t>
            </a:r>
          </a:p>
          <a:p>
            <a:pPr lvl="1" algn="just"/>
            <a:r>
              <a:rPr lang="en-US" sz="2400" dirty="0" smtClean="0"/>
              <a:t>How do we reason with uncertain information?</a:t>
            </a:r>
          </a:p>
          <a:p>
            <a:pPr algn="just"/>
            <a:r>
              <a:rPr lang="en-US" sz="2400" dirty="0" smtClean="0"/>
              <a:t>Philosophers staked out some of the fundamental ideas of AI.</a:t>
            </a:r>
          </a:p>
          <a:p>
            <a:pPr algn="just"/>
            <a:r>
              <a:rPr lang="en-US" sz="2400" dirty="0" smtClean="0"/>
              <a:t>Formal science required a level of mathematical formalization in three fundamental areas: logic, computation and probability.</a:t>
            </a:r>
          </a:p>
        </p:txBody>
      </p:sp>
    </p:spTree>
    <p:extLst>
      <p:ext uri="{BB962C8B-B14F-4D97-AF65-F5344CB8AC3E}">
        <p14:creationId xmlns:p14="http://schemas.microsoft.com/office/powerpoint/2010/main" val="2570874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 Mathematics</a:t>
            </a:r>
            <a:endParaRPr lang="en-IN" dirty="0"/>
          </a:p>
        </p:txBody>
      </p:sp>
      <p:sp>
        <p:nvSpPr>
          <p:cNvPr id="3" name="Content Placeholder 2"/>
          <p:cNvSpPr>
            <a:spLocks noGrp="1"/>
          </p:cNvSpPr>
          <p:nvPr>
            <p:ph idx="1"/>
          </p:nvPr>
        </p:nvSpPr>
        <p:spPr/>
        <p:txBody>
          <a:bodyPr>
            <a:normAutofit lnSpcReduction="10000"/>
          </a:bodyPr>
          <a:lstStyle/>
          <a:p>
            <a:pPr algn="just"/>
            <a:r>
              <a:rPr lang="en-US" sz="2800" b="1" dirty="0" smtClean="0">
                <a:solidFill>
                  <a:srgbClr val="FF0000"/>
                </a:solidFill>
              </a:rPr>
              <a:t>Formal logic: </a:t>
            </a:r>
          </a:p>
          <a:p>
            <a:pPr lvl="1" algn="just"/>
            <a:r>
              <a:rPr lang="en-US" sz="2400" dirty="0" smtClean="0"/>
              <a:t>Traced back to the philosophers of ancient Greece, but its mathematical development really began with the work of </a:t>
            </a:r>
            <a:r>
              <a:rPr lang="en-US" sz="2400" dirty="0" err="1" smtClean="0"/>
              <a:t>Georgeo</a:t>
            </a:r>
            <a:r>
              <a:rPr lang="en-US" sz="2400" dirty="0" smtClean="0"/>
              <a:t> Boole.</a:t>
            </a:r>
          </a:p>
          <a:p>
            <a:pPr lvl="1" algn="just"/>
            <a:r>
              <a:rPr lang="en-US" sz="2400" dirty="0" smtClean="0"/>
              <a:t>George Boole</a:t>
            </a:r>
            <a:r>
              <a:rPr lang="en-US" sz="2400" b="1" dirty="0" smtClean="0">
                <a:solidFill>
                  <a:srgbClr val="0000CC"/>
                </a:solidFill>
              </a:rPr>
              <a:t> </a:t>
            </a:r>
            <a:r>
              <a:rPr lang="en-US" sz="2400" dirty="0" smtClean="0"/>
              <a:t>(1815–1864): Details of propositional, or Boolean, logic (Boole, 1847).</a:t>
            </a:r>
          </a:p>
          <a:p>
            <a:pPr lvl="1" algn="just"/>
            <a:r>
              <a:rPr lang="en-US" sz="2400" dirty="0" err="1" smtClean="0"/>
              <a:t>Gottlob</a:t>
            </a:r>
            <a:r>
              <a:rPr lang="en-US" sz="2400" dirty="0" smtClean="0"/>
              <a:t> </a:t>
            </a:r>
            <a:r>
              <a:rPr lang="en-US" sz="2400" dirty="0" err="1" smtClean="0"/>
              <a:t>Frege</a:t>
            </a:r>
            <a:r>
              <a:rPr lang="en-US" sz="2400" dirty="0" smtClean="0"/>
              <a:t> (1848–1925): Extended Boole’s logic to include </a:t>
            </a:r>
            <a:r>
              <a:rPr lang="en-US" sz="2400" b="1" dirty="0" smtClean="0">
                <a:solidFill>
                  <a:srgbClr val="0000CC"/>
                </a:solidFill>
              </a:rPr>
              <a:t>objects and relations, </a:t>
            </a:r>
            <a:r>
              <a:rPr lang="en-US" sz="2400" dirty="0" smtClean="0"/>
              <a:t>creating the first order logic used today.</a:t>
            </a:r>
          </a:p>
          <a:p>
            <a:pPr lvl="1" algn="just"/>
            <a:r>
              <a:rPr lang="en-US" sz="2400" dirty="0" smtClean="0"/>
              <a:t>Alfred </a:t>
            </a:r>
            <a:r>
              <a:rPr lang="en-US" sz="2400" dirty="0" err="1" smtClean="0"/>
              <a:t>Tarski</a:t>
            </a:r>
            <a:r>
              <a:rPr lang="en-US" sz="2400" dirty="0" smtClean="0"/>
              <a:t> (1902–1983): Introduced a </a:t>
            </a:r>
            <a:r>
              <a:rPr lang="en-US" sz="2400" b="1" dirty="0" smtClean="0">
                <a:solidFill>
                  <a:srgbClr val="0000CC"/>
                </a:solidFill>
              </a:rPr>
              <a:t>theory of reference </a:t>
            </a:r>
            <a:r>
              <a:rPr lang="en-US" sz="2400" dirty="0" smtClean="0"/>
              <a:t>showing </a:t>
            </a:r>
            <a:r>
              <a:rPr lang="en-US" sz="2400" b="1" dirty="0" smtClean="0">
                <a:solidFill>
                  <a:srgbClr val="FF0000"/>
                </a:solidFill>
              </a:rPr>
              <a:t>the relation between the objects </a:t>
            </a:r>
            <a:r>
              <a:rPr lang="en-US" sz="2400" dirty="0" smtClean="0"/>
              <a:t>in a logic to the real world.</a:t>
            </a:r>
            <a:endParaRPr lang="en-IN" sz="2400" dirty="0"/>
          </a:p>
        </p:txBody>
      </p:sp>
    </p:spTree>
    <p:extLst>
      <p:ext uri="{BB962C8B-B14F-4D97-AF65-F5344CB8AC3E}">
        <p14:creationId xmlns:p14="http://schemas.microsoft.com/office/powerpoint/2010/main" val="1845697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 Mathematics</a:t>
            </a:r>
            <a:endParaRPr lang="en-IN" dirty="0"/>
          </a:p>
        </p:txBody>
      </p:sp>
      <p:sp>
        <p:nvSpPr>
          <p:cNvPr id="3" name="Content Placeholder 2"/>
          <p:cNvSpPr>
            <a:spLocks noGrp="1"/>
          </p:cNvSpPr>
          <p:nvPr>
            <p:ph idx="1"/>
          </p:nvPr>
        </p:nvSpPr>
        <p:spPr/>
        <p:txBody>
          <a:bodyPr>
            <a:noAutofit/>
          </a:bodyPr>
          <a:lstStyle/>
          <a:p>
            <a:pPr algn="just">
              <a:spcBef>
                <a:spcPts val="0"/>
              </a:spcBef>
            </a:pPr>
            <a:r>
              <a:rPr lang="en-US" sz="2000" dirty="0" smtClean="0"/>
              <a:t>To determine the limits of what could be done with logic and computation.</a:t>
            </a:r>
          </a:p>
          <a:p>
            <a:pPr lvl="1" algn="just">
              <a:spcBef>
                <a:spcPts val="0"/>
              </a:spcBef>
            </a:pPr>
            <a:r>
              <a:rPr lang="en-US" sz="2000" b="1" dirty="0" smtClean="0">
                <a:solidFill>
                  <a:srgbClr val="0000CC"/>
                </a:solidFill>
              </a:rPr>
              <a:t>First nontrivial algorithm </a:t>
            </a:r>
            <a:r>
              <a:rPr lang="en-US" sz="2000" dirty="0" smtClean="0"/>
              <a:t>is </a:t>
            </a:r>
            <a:r>
              <a:rPr lang="en-US" sz="2000" b="1" dirty="0" smtClean="0"/>
              <a:t>Euclid’s algorithm</a:t>
            </a:r>
            <a:r>
              <a:rPr lang="en-US" sz="2000" dirty="0" smtClean="0"/>
              <a:t> for computing greatest common divisors. </a:t>
            </a:r>
          </a:p>
          <a:p>
            <a:pPr lvl="1" algn="just">
              <a:spcBef>
                <a:spcPts val="0"/>
              </a:spcBef>
            </a:pPr>
            <a:r>
              <a:rPr lang="en-US" sz="2000" dirty="0" smtClean="0"/>
              <a:t>The word </a:t>
            </a:r>
            <a:r>
              <a:rPr lang="en-US" sz="2000" b="1" dirty="0" smtClean="0">
                <a:solidFill>
                  <a:srgbClr val="FF0000"/>
                </a:solidFill>
              </a:rPr>
              <a:t>algorithm comes from al-</a:t>
            </a:r>
            <a:r>
              <a:rPr lang="en-US" sz="2000" b="1" dirty="0" err="1" smtClean="0">
                <a:solidFill>
                  <a:srgbClr val="FF0000"/>
                </a:solidFill>
              </a:rPr>
              <a:t>Khowarazmi</a:t>
            </a:r>
            <a:r>
              <a:rPr lang="en-US" sz="2000" dirty="0" smtClean="0"/>
              <a:t>, a Persian mathematician, whose writings also </a:t>
            </a:r>
            <a:r>
              <a:rPr lang="en-US" sz="2000" b="1" dirty="0" smtClean="0">
                <a:solidFill>
                  <a:srgbClr val="0000CC"/>
                </a:solidFill>
              </a:rPr>
              <a:t>introduced Arabic numerals and algebra</a:t>
            </a:r>
            <a:r>
              <a:rPr lang="en-US" sz="2000" dirty="0" smtClean="0"/>
              <a:t> to Europe. </a:t>
            </a:r>
          </a:p>
          <a:p>
            <a:pPr lvl="1" algn="just">
              <a:spcBef>
                <a:spcPts val="0"/>
              </a:spcBef>
            </a:pPr>
            <a:r>
              <a:rPr lang="en-US" sz="2000" dirty="0" smtClean="0"/>
              <a:t>Boole and others discussed </a:t>
            </a:r>
            <a:r>
              <a:rPr lang="en-US" sz="2000" b="1" dirty="0" smtClean="0">
                <a:solidFill>
                  <a:srgbClr val="FF0000"/>
                </a:solidFill>
              </a:rPr>
              <a:t>algorithms for logical deduction</a:t>
            </a:r>
            <a:r>
              <a:rPr lang="en-US" sz="2000" dirty="0" smtClean="0"/>
              <a:t>, efforts were under way to formalize general mathematical reasoning as logical deduction. </a:t>
            </a:r>
          </a:p>
          <a:p>
            <a:pPr algn="just">
              <a:spcBef>
                <a:spcPts val="0"/>
              </a:spcBef>
            </a:pPr>
            <a:r>
              <a:rPr lang="en-US" sz="2000" b="1" dirty="0" smtClean="0">
                <a:solidFill>
                  <a:srgbClr val="FF0000"/>
                </a:solidFill>
              </a:rPr>
              <a:t>Kurt </a:t>
            </a:r>
            <a:r>
              <a:rPr lang="en-US" sz="2000" b="1" dirty="0" err="1" smtClean="0">
                <a:solidFill>
                  <a:srgbClr val="FF0000"/>
                </a:solidFill>
              </a:rPr>
              <a:t>Godel</a:t>
            </a:r>
            <a:r>
              <a:rPr lang="en-US" sz="2000" b="1" dirty="0" smtClean="0">
                <a:solidFill>
                  <a:srgbClr val="FF0000"/>
                </a:solidFill>
              </a:rPr>
              <a:t> (1906–1978): </a:t>
            </a:r>
          </a:p>
          <a:p>
            <a:pPr lvl="1" algn="just">
              <a:spcBef>
                <a:spcPts val="0"/>
              </a:spcBef>
            </a:pPr>
            <a:r>
              <a:rPr lang="en-US" sz="2000" dirty="0" smtClean="0"/>
              <a:t>There exists an effective procedure to prove any true statement in the first-order logic.</a:t>
            </a:r>
          </a:p>
          <a:p>
            <a:pPr lvl="1" algn="just">
              <a:spcBef>
                <a:spcPts val="0"/>
              </a:spcBef>
            </a:pPr>
            <a:r>
              <a:rPr lang="en-US" sz="2000" dirty="0" smtClean="0"/>
              <a:t>First-order logic </a:t>
            </a:r>
            <a:r>
              <a:rPr lang="en-US" sz="2000" i="1" dirty="0" smtClean="0">
                <a:solidFill>
                  <a:srgbClr val="FF0066"/>
                </a:solidFill>
              </a:rPr>
              <a:t>could not capture the principle of mathematical induction </a:t>
            </a:r>
            <a:r>
              <a:rPr lang="en-US" sz="2000" dirty="0" smtClean="0"/>
              <a:t>needed to characterize the natural numbers. </a:t>
            </a:r>
          </a:p>
          <a:p>
            <a:pPr lvl="1" algn="just">
              <a:spcBef>
                <a:spcPts val="0"/>
              </a:spcBef>
            </a:pPr>
            <a:r>
              <a:rPr lang="en-US" sz="2000" dirty="0" smtClean="0"/>
              <a:t>Limits on deduction do exist, there </a:t>
            </a:r>
            <a:r>
              <a:rPr lang="en-US" sz="2000" b="1" dirty="0" smtClean="0">
                <a:solidFill>
                  <a:srgbClr val="0000CC"/>
                </a:solidFill>
              </a:rPr>
              <a:t>are true statements that are </a:t>
            </a:r>
            <a:r>
              <a:rPr lang="en-US" sz="2000" b="1" dirty="0" err="1" smtClean="0">
                <a:solidFill>
                  <a:srgbClr val="0000CC"/>
                </a:solidFill>
              </a:rPr>
              <a:t>undecidable</a:t>
            </a:r>
            <a:r>
              <a:rPr lang="en-US" sz="2000" b="1" dirty="0" smtClean="0">
                <a:solidFill>
                  <a:srgbClr val="0000CC"/>
                </a:solidFill>
              </a:rPr>
              <a:t> </a:t>
            </a:r>
            <a:r>
              <a:rPr lang="en-US" sz="2000" dirty="0" smtClean="0"/>
              <a:t>in the sense that they have no proof within the theory.</a:t>
            </a:r>
            <a:endParaRPr lang="en-IN" sz="2000" dirty="0"/>
          </a:p>
        </p:txBody>
      </p:sp>
    </p:spTree>
    <p:extLst>
      <p:ext uri="{BB962C8B-B14F-4D97-AF65-F5344CB8AC3E}">
        <p14:creationId xmlns:p14="http://schemas.microsoft.com/office/powerpoint/2010/main" val="777339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 Mathematics</a:t>
            </a:r>
            <a:endParaRPr lang="en-IN" dirty="0"/>
          </a:p>
        </p:txBody>
      </p:sp>
      <p:sp>
        <p:nvSpPr>
          <p:cNvPr id="3" name="Content Placeholder 2"/>
          <p:cNvSpPr>
            <a:spLocks noGrp="1"/>
          </p:cNvSpPr>
          <p:nvPr>
            <p:ph idx="1"/>
          </p:nvPr>
        </p:nvSpPr>
        <p:spPr/>
        <p:txBody>
          <a:bodyPr>
            <a:noAutofit/>
          </a:bodyPr>
          <a:lstStyle/>
          <a:p>
            <a:pPr algn="just"/>
            <a:r>
              <a:rPr lang="en-US" sz="2000" dirty="0" smtClean="0"/>
              <a:t>Fundamental result can be interpreted as showing that </a:t>
            </a:r>
            <a:r>
              <a:rPr lang="en-US" sz="2000" b="1" dirty="0" smtClean="0">
                <a:solidFill>
                  <a:srgbClr val="FF0000"/>
                </a:solidFill>
              </a:rPr>
              <a:t>some functions on the integers cannot be represented by an algorithm</a:t>
            </a:r>
            <a:r>
              <a:rPr lang="en-US" sz="2000" dirty="0" smtClean="0"/>
              <a:t>— they cannot be computed. </a:t>
            </a:r>
          </a:p>
          <a:p>
            <a:pPr algn="just"/>
            <a:r>
              <a:rPr lang="en-US" sz="2000" b="1" dirty="0" smtClean="0">
                <a:solidFill>
                  <a:srgbClr val="FF0000"/>
                </a:solidFill>
              </a:rPr>
              <a:t>Motivated Alan Turing (1912–1954): </a:t>
            </a:r>
            <a:r>
              <a:rPr lang="en-US" sz="2000" dirty="0" smtClean="0"/>
              <a:t>Characterized exactly which functions are computable—capable of being computed. </a:t>
            </a:r>
          </a:p>
          <a:p>
            <a:pPr algn="just"/>
            <a:r>
              <a:rPr lang="en-US" sz="2000" dirty="0" smtClean="0"/>
              <a:t>Church–Turing thesis, states that TM is capable of computing any computable function, is generally accepted as providing a sufficient definition. </a:t>
            </a:r>
          </a:p>
          <a:p>
            <a:pPr algn="just"/>
            <a:r>
              <a:rPr lang="en-US" sz="2000" dirty="0" smtClean="0"/>
              <a:t>Turing also showed that </a:t>
            </a:r>
            <a:r>
              <a:rPr lang="en-US" sz="2000" b="1" dirty="0" smtClean="0">
                <a:solidFill>
                  <a:srgbClr val="FF0000"/>
                </a:solidFill>
              </a:rPr>
              <a:t>there were some functions that no Turing machine can compute. </a:t>
            </a:r>
          </a:p>
        </p:txBody>
      </p:sp>
    </p:spTree>
    <p:extLst>
      <p:ext uri="{BB962C8B-B14F-4D97-AF65-F5344CB8AC3E}">
        <p14:creationId xmlns:p14="http://schemas.microsoft.com/office/powerpoint/2010/main" val="3622253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 Mathematics</a:t>
            </a:r>
            <a:endParaRPr lang="en-IN" dirty="0"/>
          </a:p>
        </p:txBody>
      </p:sp>
      <p:sp>
        <p:nvSpPr>
          <p:cNvPr id="3" name="Content Placeholder 2"/>
          <p:cNvSpPr>
            <a:spLocks noGrp="1"/>
          </p:cNvSpPr>
          <p:nvPr>
            <p:ph idx="1"/>
          </p:nvPr>
        </p:nvSpPr>
        <p:spPr/>
        <p:txBody>
          <a:bodyPr>
            <a:noAutofit/>
          </a:bodyPr>
          <a:lstStyle/>
          <a:p>
            <a:pPr marL="324000" algn="just">
              <a:spcBef>
                <a:spcPts val="0"/>
              </a:spcBef>
            </a:pPr>
            <a:r>
              <a:rPr lang="en-US" sz="2000" b="1" dirty="0" smtClean="0">
                <a:solidFill>
                  <a:srgbClr val="FF0000"/>
                </a:solidFill>
              </a:rPr>
              <a:t>Decidability and computability </a:t>
            </a:r>
            <a:r>
              <a:rPr lang="en-US" sz="2000" dirty="0" smtClean="0"/>
              <a:t>are important to an understanding of computation, the notion of </a:t>
            </a:r>
            <a:r>
              <a:rPr lang="en-US" sz="2000" b="1" dirty="0" smtClean="0">
                <a:solidFill>
                  <a:srgbClr val="0000CC"/>
                </a:solidFill>
              </a:rPr>
              <a:t>tractability</a:t>
            </a:r>
            <a:r>
              <a:rPr lang="en-US" sz="2000" dirty="0" smtClean="0"/>
              <a:t> had a greater impact. </a:t>
            </a:r>
          </a:p>
          <a:p>
            <a:pPr marL="324000" algn="just">
              <a:spcBef>
                <a:spcPts val="0"/>
              </a:spcBef>
            </a:pPr>
            <a:r>
              <a:rPr lang="en-US" sz="2000" dirty="0" smtClean="0"/>
              <a:t>A problem is called</a:t>
            </a:r>
            <a:r>
              <a:rPr lang="en-US" sz="2000" b="1" dirty="0" smtClean="0">
                <a:solidFill>
                  <a:srgbClr val="FF0000"/>
                </a:solidFill>
              </a:rPr>
              <a:t> intractable </a:t>
            </a:r>
            <a:r>
              <a:rPr lang="en-US" sz="2000" dirty="0" smtClean="0"/>
              <a:t>if the time required to solve instances of the problem grows exponentially with the size of the instances. </a:t>
            </a:r>
          </a:p>
          <a:p>
            <a:pPr marL="324000" algn="just">
              <a:spcBef>
                <a:spcPts val="0"/>
              </a:spcBef>
            </a:pPr>
            <a:r>
              <a:rPr lang="en-US" sz="2000" b="1" dirty="0" smtClean="0">
                <a:solidFill>
                  <a:srgbClr val="0000CC"/>
                </a:solidFill>
              </a:rPr>
              <a:t>Distinction between polynomial and exponential growth </a:t>
            </a:r>
            <a:r>
              <a:rPr lang="en-US" sz="2000" dirty="0" smtClean="0"/>
              <a:t>in complexity was first emphasized in the mid-1960s. </a:t>
            </a:r>
          </a:p>
          <a:p>
            <a:pPr marL="324000" algn="just">
              <a:spcBef>
                <a:spcPts val="0"/>
              </a:spcBef>
            </a:pPr>
            <a:r>
              <a:rPr lang="en-US" sz="2000" dirty="0" smtClean="0"/>
              <a:t>Exponential growth means large instances cannot be solved in any reasonable time. </a:t>
            </a:r>
          </a:p>
          <a:p>
            <a:pPr marL="324000" algn="just">
              <a:spcBef>
                <a:spcPts val="0"/>
              </a:spcBef>
            </a:pPr>
            <a:r>
              <a:rPr lang="en-US" sz="2000" dirty="0" smtClean="0"/>
              <a:t>Strive to divide the overall problem of </a:t>
            </a:r>
            <a:r>
              <a:rPr lang="en-US" sz="2000" b="1" dirty="0" smtClean="0">
                <a:solidFill>
                  <a:srgbClr val="FF0066"/>
                </a:solidFill>
              </a:rPr>
              <a:t>generating intelligent behavior into tractable </a:t>
            </a:r>
            <a:r>
              <a:rPr lang="en-US" sz="2000" b="1" dirty="0" err="1" smtClean="0">
                <a:solidFill>
                  <a:srgbClr val="FF0066"/>
                </a:solidFill>
              </a:rPr>
              <a:t>subproblems</a:t>
            </a:r>
            <a:r>
              <a:rPr lang="en-US" sz="2000" dirty="0" smtClean="0"/>
              <a:t> rather than intractable ones.</a:t>
            </a:r>
          </a:p>
          <a:p>
            <a:pPr marL="324000" algn="just">
              <a:spcBef>
                <a:spcPts val="0"/>
              </a:spcBef>
            </a:pPr>
            <a:r>
              <a:rPr lang="en-US" sz="2000" dirty="0" smtClean="0"/>
              <a:t>To recognize an intractable problem - Theory of NP-completeness, pioneered by Steven Cook (1971) and Richard Karp (1972). </a:t>
            </a:r>
          </a:p>
          <a:p>
            <a:pPr marL="324000" algn="just">
              <a:spcBef>
                <a:spcPts val="0"/>
              </a:spcBef>
            </a:pPr>
            <a:r>
              <a:rPr lang="en-US" sz="2000" dirty="0" smtClean="0"/>
              <a:t>Cook and Karp showed the existence of large classes of canonical combinatorial search and reasoning problems that are NP-complete. </a:t>
            </a:r>
          </a:p>
          <a:p>
            <a:pPr marL="324000" algn="just">
              <a:spcBef>
                <a:spcPts val="0"/>
              </a:spcBef>
            </a:pPr>
            <a:r>
              <a:rPr lang="en-US" sz="2000" dirty="0" smtClean="0"/>
              <a:t>Any problem class to which the class of NP-complete problems can be reduced is </a:t>
            </a:r>
            <a:r>
              <a:rPr lang="en-US" sz="2000" b="1" dirty="0" smtClean="0">
                <a:solidFill>
                  <a:srgbClr val="FF0000"/>
                </a:solidFill>
              </a:rPr>
              <a:t>likely to be intractable</a:t>
            </a:r>
            <a:r>
              <a:rPr lang="en-US" sz="2000" dirty="0" smtClean="0"/>
              <a:t>. </a:t>
            </a:r>
            <a:endParaRPr lang="en-IN" sz="2000" dirty="0" smtClean="0"/>
          </a:p>
        </p:txBody>
      </p:sp>
    </p:spTree>
    <p:extLst>
      <p:ext uri="{BB962C8B-B14F-4D97-AF65-F5344CB8AC3E}">
        <p14:creationId xmlns:p14="http://schemas.microsoft.com/office/powerpoint/2010/main" val="394274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Mathematics</a:t>
            </a:r>
            <a:endParaRPr lang="en-IN" dirty="0"/>
          </a:p>
        </p:txBody>
      </p:sp>
      <p:sp>
        <p:nvSpPr>
          <p:cNvPr id="3" name="Content Placeholder 2"/>
          <p:cNvSpPr>
            <a:spLocks noGrp="1"/>
          </p:cNvSpPr>
          <p:nvPr>
            <p:ph idx="1"/>
          </p:nvPr>
        </p:nvSpPr>
        <p:spPr/>
        <p:txBody>
          <a:bodyPr>
            <a:noAutofit/>
          </a:bodyPr>
          <a:lstStyle/>
          <a:p>
            <a:pPr algn="just">
              <a:spcBef>
                <a:spcPts val="0"/>
              </a:spcBef>
            </a:pPr>
            <a:r>
              <a:rPr lang="en-US" sz="2000" dirty="0" smtClean="0"/>
              <a:t>Third great contribution of mathematics to AI is </a:t>
            </a:r>
            <a:r>
              <a:rPr lang="en-US" sz="2000" b="1" dirty="0" smtClean="0">
                <a:solidFill>
                  <a:srgbClr val="FF0000"/>
                </a:solidFill>
              </a:rPr>
              <a:t>the theory of probability. </a:t>
            </a:r>
          </a:p>
          <a:p>
            <a:pPr algn="just">
              <a:spcBef>
                <a:spcPts val="0"/>
              </a:spcBef>
            </a:pPr>
            <a:r>
              <a:rPr lang="en-US" sz="2000" dirty="0" smtClean="0"/>
              <a:t>Italian </a:t>
            </a:r>
            <a:r>
              <a:rPr lang="en-US" sz="2000" dirty="0" err="1" smtClean="0"/>
              <a:t>Gerolamo</a:t>
            </a:r>
            <a:r>
              <a:rPr lang="en-US" sz="2000" dirty="0" smtClean="0"/>
              <a:t> </a:t>
            </a:r>
            <a:r>
              <a:rPr lang="en-US" sz="2000" dirty="0" err="1" smtClean="0"/>
              <a:t>Cardano</a:t>
            </a:r>
            <a:r>
              <a:rPr lang="en-US" sz="2000" dirty="0" smtClean="0"/>
              <a:t> (1501–1576): Framed the </a:t>
            </a:r>
            <a:r>
              <a:rPr lang="en-US" sz="2000" b="1" dirty="0" smtClean="0">
                <a:solidFill>
                  <a:srgbClr val="0000CC"/>
                </a:solidFill>
              </a:rPr>
              <a:t>idea of probability</a:t>
            </a:r>
            <a:r>
              <a:rPr lang="en-US" sz="2000" dirty="0" smtClean="0"/>
              <a:t>, describing it in terms of the possible outcomes of gambling events. </a:t>
            </a:r>
          </a:p>
          <a:p>
            <a:pPr algn="just">
              <a:spcBef>
                <a:spcPts val="0"/>
              </a:spcBef>
            </a:pPr>
            <a:r>
              <a:rPr lang="en-US" sz="2000" dirty="0" err="1" smtClean="0"/>
              <a:t>Blaise</a:t>
            </a:r>
            <a:r>
              <a:rPr lang="en-US" sz="2000" dirty="0" smtClean="0"/>
              <a:t> Pascal (1623–1662): In a letter to Pierre Fermat (1601–1665), showed how </a:t>
            </a:r>
            <a:r>
              <a:rPr lang="en-US" sz="2000" b="1" dirty="0" smtClean="0">
                <a:solidFill>
                  <a:srgbClr val="0000CC"/>
                </a:solidFill>
              </a:rPr>
              <a:t>to predict the future </a:t>
            </a:r>
            <a:r>
              <a:rPr lang="en-US" sz="2000" dirty="0" smtClean="0"/>
              <a:t>of an unfinished gambling game and assign average payoffs to the gamblers.</a:t>
            </a:r>
          </a:p>
          <a:p>
            <a:pPr algn="just">
              <a:spcBef>
                <a:spcPts val="0"/>
              </a:spcBef>
            </a:pPr>
            <a:r>
              <a:rPr lang="en-US" sz="2000" dirty="0" smtClean="0"/>
              <a:t>Probability quickly became an invaluable part of all the quantitative sciences, helping to deal with uncertain measurements and incomplete theories. </a:t>
            </a:r>
          </a:p>
          <a:p>
            <a:pPr algn="just">
              <a:spcBef>
                <a:spcPts val="0"/>
              </a:spcBef>
            </a:pPr>
            <a:r>
              <a:rPr lang="en-US" sz="2000" dirty="0" smtClean="0"/>
              <a:t>James Bernoulli (1654–1705), Pierre Laplace (1749–1827), and others </a:t>
            </a:r>
            <a:r>
              <a:rPr lang="en-US" sz="2000" b="1" dirty="0" smtClean="0">
                <a:solidFill>
                  <a:srgbClr val="FF0000"/>
                </a:solidFill>
              </a:rPr>
              <a:t>advanced the theory and introduced new statistical methods.</a:t>
            </a:r>
          </a:p>
          <a:p>
            <a:pPr algn="just">
              <a:spcBef>
                <a:spcPts val="0"/>
              </a:spcBef>
            </a:pPr>
            <a:r>
              <a:rPr lang="en-US" sz="2000" dirty="0" smtClean="0"/>
              <a:t>Thomas Bayes (1702–1761), </a:t>
            </a:r>
            <a:r>
              <a:rPr lang="en-US" sz="2000" b="1" dirty="0" smtClean="0">
                <a:solidFill>
                  <a:srgbClr val="0000CC"/>
                </a:solidFill>
              </a:rPr>
              <a:t>proposed a rule for updating probabilities </a:t>
            </a:r>
            <a:r>
              <a:rPr lang="en-US" sz="2000" dirty="0" smtClean="0"/>
              <a:t>in the light of new evidence. </a:t>
            </a:r>
          </a:p>
          <a:p>
            <a:pPr algn="just">
              <a:spcBef>
                <a:spcPts val="0"/>
              </a:spcBef>
            </a:pPr>
            <a:r>
              <a:rPr lang="en-US" sz="2000" dirty="0" smtClean="0"/>
              <a:t>Bayes’ rule underlies most modern approaches to uncertain reasoning in AI systems.</a:t>
            </a:r>
            <a:endParaRPr lang="en-IN" sz="2000" dirty="0"/>
          </a:p>
        </p:txBody>
      </p:sp>
    </p:spTree>
    <p:extLst>
      <p:ext uri="{BB962C8B-B14F-4D97-AF65-F5344CB8AC3E}">
        <p14:creationId xmlns:p14="http://schemas.microsoft.com/office/powerpoint/2010/main" val="2293503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2 - Mathematics</a:t>
            </a:r>
            <a:endParaRPr lang="en-US" altLang="ar-JO" dirty="0" smtClean="0"/>
          </a:p>
        </p:txBody>
      </p:sp>
      <p:sp>
        <p:nvSpPr>
          <p:cNvPr id="102403" name="Rectangle 3"/>
          <p:cNvSpPr>
            <a:spLocks noGrp="1" noChangeArrowheads="1"/>
          </p:cNvSpPr>
          <p:nvPr>
            <p:ph sz="quarter" idx="1"/>
          </p:nvPr>
        </p:nvSpPr>
        <p:spPr/>
        <p:txBody>
          <a:bodyPr>
            <a:normAutofit/>
          </a:bodyPr>
          <a:lstStyle/>
          <a:p>
            <a:pPr algn="just">
              <a:lnSpc>
                <a:spcPct val="90000"/>
              </a:lnSpc>
              <a:spcBef>
                <a:spcPts val="580"/>
              </a:spcBef>
              <a:defRPr/>
            </a:pPr>
            <a:r>
              <a:rPr lang="en-US" altLang="zh-TW" sz="2400" dirty="0"/>
              <a:t>Mathematics formalizes the three main area of AI: </a:t>
            </a:r>
            <a:r>
              <a:rPr lang="en-US" altLang="zh-TW" sz="2400" b="1" dirty="0">
                <a:solidFill>
                  <a:srgbClr val="FF0000"/>
                </a:solidFill>
              </a:rPr>
              <a:t>computation, logic, and probability</a:t>
            </a:r>
          </a:p>
          <a:p>
            <a:pPr marL="720090" lvl="1" indent="-457200" algn="just">
              <a:lnSpc>
                <a:spcPct val="90000"/>
              </a:lnSpc>
              <a:spcBef>
                <a:spcPts val="370"/>
              </a:spcBef>
              <a:defRPr/>
            </a:pPr>
            <a:r>
              <a:rPr lang="en-US" altLang="zh-TW" sz="2400" b="1" dirty="0">
                <a:solidFill>
                  <a:srgbClr val="0000CC"/>
                </a:solidFill>
              </a:rPr>
              <a:t>complexity </a:t>
            </a:r>
            <a:r>
              <a:rPr lang="en-US" altLang="zh-TW" sz="2400" b="1" dirty="0" smtClean="0">
                <a:solidFill>
                  <a:srgbClr val="0000CC"/>
                </a:solidFill>
              </a:rPr>
              <a:t>theory</a:t>
            </a:r>
            <a:r>
              <a:rPr lang="en-US" altLang="zh-TW" sz="2400" dirty="0" smtClean="0"/>
              <a:t> - Computation </a:t>
            </a:r>
            <a:r>
              <a:rPr lang="en-US" altLang="zh-TW" sz="2400" dirty="0"/>
              <a:t>leads to analysis of the problems that can be computed </a:t>
            </a:r>
          </a:p>
          <a:p>
            <a:pPr marL="720090" lvl="1" indent="-457200" algn="just">
              <a:lnSpc>
                <a:spcPct val="90000"/>
              </a:lnSpc>
              <a:spcBef>
                <a:spcPts val="370"/>
              </a:spcBef>
              <a:defRPr/>
            </a:pPr>
            <a:r>
              <a:rPr lang="en-US" altLang="zh-TW" sz="2400" dirty="0" smtClean="0"/>
              <a:t>Probability </a:t>
            </a:r>
            <a:r>
              <a:rPr lang="en-US" altLang="zh-TW" sz="2400" dirty="0"/>
              <a:t>contributes the </a:t>
            </a:r>
            <a:r>
              <a:rPr lang="en-US" altLang="zh-TW" sz="2400" i="1" dirty="0"/>
              <a:t>“degree of belief”</a:t>
            </a:r>
            <a:r>
              <a:rPr lang="en-US" altLang="zh-TW" sz="2400" dirty="0"/>
              <a:t> to handle </a:t>
            </a:r>
            <a:r>
              <a:rPr lang="en-US" altLang="zh-TW" sz="2400" b="1" dirty="0">
                <a:solidFill>
                  <a:srgbClr val="0000CC"/>
                </a:solidFill>
              </a:rPr>
              <a:t>uncertainty</a:t>
            </a:r>
            <a:r>
              <a:rPr lang="en-US" altLang="zh-TW" sz="2400" dirty="0"/>
              <a:t> in AI</a:t>
            </a:r>
            <a:endParaRPr lang="en-US" altLang="zh-TW" sz="2400" dirty="0">
              <a:effectLst>
                <a:outerShdw blurRad="38100" dist="38100" dir="2700000" algn="tl">
                  <a:srgbClr val="C0C0C0"/>
                </a:outerShdw>
              </a:effectLst>
            </a:endParaRPr>
          </a:p>
          <a:p>
            <a:pPr marL="720090" lvl="1" indent="-457200" algn="just">
              <a:lnSpc>
                <a:spcPct val="90000"/>
              </a:lnSpc>
              <a:spcBef>
                <a:spcPts val="370"/>
              </a:spcBef>
              <a:defRPr/>
            </a:pPr>
            <a:r>
              <a:rPr lang="en-US" altLang="zh-TW" sz="2400" b="1" dirty="0">
                <a:solidFill>
                  <a:srgbClr val="0000CC"/>
                </a:solidFill>
                <a:effectLst>
                  <a:outerShdw blurRad="38100" dist="38100" dir="2700000" algn="tl">
                    <a:srgbClr val="C0C0C0"/>
                  </a:outerShdw>
                </a:effectLst>
              </a:rPr>
              <a:t>Decision theory</a:t>
            </a:r>
            <a:r>
              <a:rPr lang="en-US" altLang="zh-TW" sz="2400" dirty="0"/>
              <a:t> combines </a:t>
            </a:r>
            <a:r>
              <a:rPr lang="en-US" altLang="zh-TW" sz="2400" i="1" dirty="0">
                <a:effectLst>
                  <a:outerShdw blurRad="38100" dist="38100" dir="2700000" algn="tl">
                    <a:srgbClr val="C0C0C0"/>
                  </a:outerShdw>
                </a:effectLst>
              </a:rPr>
              <a:t>probability theory</a:t>
            </a:r>
            <a:r>
              <a:rPr lang="en-US" altLang="zh-TW" sz="2400" dirty="0"/>
              <a:t> and </a:t>
            </a:r>
            <a:r>
              <a:rPr lang="en-US" altLang="zh-TW" sz="2400" i="1" dirty="0">
                <a:effectLst>
                  <a:outerShdw blurRad="38100" dist="38100" dir="2700000" algn="tl">
                    <a:srgbClr val="C0C0C0"/>
                  </a:outerShdw>
                </a:effectLst>
              </a:rPr>
              <a:t>utility </a:t>
            </a:r>
            <a:r>
              <a:rPr lang="en-US" altLang="zh-TW" sz="2400" i="1" dirty="0" smtClean="0">
                <a:effectLst>
                  <a:outerShdw blurRad="38100" dist="38100" dir="2700000" algn="tl">
                    <a:srgbClr val="C0C0C0"/>
                  </a:outerShdw>
                </a:effectLst>
              </a:rPr>
              <a:t>theory</a:t>
            </a:r>
            <a:r>
              <a:rPr lang="en-US" altLang="zh-TW" sz="2400" dirty="0"/>
              <a:t>.</a:t>
            </a:r>
            <a:r>
              <a:rPr lang="en-US" altLang="zh-TW" sz="2400" dirty="0" smtClean="0"/>
              <a:t> </a:t>
            </a:r>
            <a:endParaRPr lang="zh-TW" altLang="en-US" sz="2400" dirty="0"/>
          </a:p>
          <a:p>
            <a:pPr algn="just">
              <a:lnSpc>
                <a:spcPct val="90000"/>
              </a:lnSpc>
              <a:spcBef>
                <a:spcPts val="580"/>
              </a:spcBef>
              <a:defRPr/>
            </a:pPr>
            <a:endParaRPr lang="en-US" sz="2400" dirty="0"/>
          </a:p>
        </p:txBody>
      </p:sp>
    </p:spTree>
    <p:extLst>
      <p:ext uri="{BB962C8B-B14F-4D97-AF65-F5344CB8AC3E}">
        <p14:creationId xmlns:p14="http://schemas.microsoft.com/office/powerpoint/2010/main" val="360376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57200" y="1295400"/>
            <a:ext cx="7086600" cy="711200"/>
          </a:xfrm>
          <a:prstGeom prst="rect">
            <a:avLst/>
          </a:prstGeom>
          <a:solidFill>
            <a:srgbClr val="CCCCFF"/>
          </a:solidFill>
          <a:ln w="9525">
            <a:solidFill>
              <a:schemeClr val="accent2"/>
            </a:solidFill>
            <a:miter lim="800000"/>
            <a:headEnd/>
            <a:tailEnd/>
          </a:ln>
          <a:effectLst>
            <a:outerShdw dist="35921" dir="2700000" algn="ctr" rotWithShape="0">
              <a:schemeClr val="bg2"/>
            </a:outerShdw>
          </a:effectLst>
        </p:spPr>
        <p:txBody>
          <a:bodyPr>
            <a:spAutoFit/>
          </a:bodyPr>
          <a:lstStyle/>
          <a:p>
            <a:pPr>
              <a:spcBef>
                <a:spcPct val="50000"/>
              </a:spcBef>
              <a:defRPr/>
            </a:pPr>
            <a:r>
              <a:rPr lang="en-US" altLang="ja-JP" sz="2000" dirty="0">
                <a:ea typeface="ＭＳ Ｐゴシック" pitchFamily="50" charset="-128"/>
              </a:rPr>
              <a:t>AI </a:t>
            </a:r>
            <a:r>
              <a:rPr lang="en-US" altLang="ja-JP" sz="2000" dirty="0">
                <a:solidFill>
                  <a:srgbClr val="FF0000"/>
                </a:solidFill>
                <a:ea typeface="ＭＳ Ｐゴシック" pitchFamily="50" charset="-128"/>
              </a:rPr>
              <a:t>inherite</a:t>
            </a:r>
            <a:r>
              <a:rPr lang="en-US" altLang="ja-JP" sz="2000" dirty="0">
                <a:ea typeface="ＭＳ Ｐゴシック" pitchFamily="50" charset="-128"/>
              </a:rPr>
              <a:t>d many ideas, viewpoints and techniques from other </a:t>
            </a:r>
            <a:r>
              <a:rPr lang="en-US" altLang="ja-JP" sz="2000" dirty="0">
                <a:solidFill>
                  <a:srgbClr val="FF0000"/>
                </a:solidFill>
                <a:ea typeface="ＭＳ Ｐゴシック" pitchFamily="50" charset="-128"/>
              </a:rPr>
              <a:t>discipline</a:t>
            </a:r>
            <a:r>
              <a:rPr lang="en-US" altLang="ja-JP" sz="2000" dirty="0">
                <a:ea typeface="ＭＳ Ｐゴシック" pitchFamily="50" charset="-128"/>
              </a:rPr>
              <a:t>s.</a:t>
            </a:r>
          </a:p>
        </p:txBody>
      </p:sp>
      <p:sp>
        <p:nvSpPr>
          <p:cNvPr id="10244" name="Text Box 3"/>
          <p:cNvSpPr txBox="1">
            <a:spLocks noChangeArrowheads="1"/>
          </p:cNvSpPr>
          <p:nvPr/>
        </p:nvSpPr>
        <p:spPr bwMode="auto">
          <a:xfrm>
            <a:off x="381000" y="609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spcBef>
                <a:spcPct val="50000"/>
              </a:spcBef>
            </a:pPr>
            <a:r>
              <a:rPr lang="en-US" altLang="ja-JP" dirty="0"/>
              <a:t>AI　Foundations</a:t>
            </a:r>
            <a:r>
              <a:rPr lang="ja-JP" altLang="en-US" dirty="0"/>
              <a:t>?</a:t>
            </a:r>
          </a:p>
        </p:txBody>
      </p:sp>
      <p:sp>
        <p:nvSpPr>
          <p:cNvPr id="29701" name="Oval 5"/>
          <p:cNvSpPr>
            <a:spLocks noChangeArrowheads="1"/>
          </p:cNvSpPr>
          <p:nvPr/>
        </p:nvSpPr>
        <p:spPr bwMode="auto">
          <a:xfrm>
            <a:off x="2895600" y="2895600"/>
            <a:ext cx="2743200" cy="2133600"/>
          </a:xfrm>
          <a:prstGeom prst="ellipse">
            <a:avLst/>
          </a:prstGeom>
          <a:solidFill>
            <a:schemeClr val="accent2"/>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ja-JP">
                <a:ea typeface="ＭＳ Ｐゴシック" pitchFamily="50" charset="-128"/>
              </a:rPr>
              <a:t>AI</a:t>
            </a:r>
          </a:p>
        </p:txBody>
      </p:sp>
      <p:sp>
        <p:nvSpPr>
          <p:cNvPr id="10246" name="Oval 6"/>
          <p:cNvSpPr>
            <a:spLocks noChangeArrowheads="1"/>
          </p:cNvSpPr>
          <p:nvPr/>
        </p:nvSpPr>
        <p:spPr bwMode="auto">
          <a:xfrm rot="1915155">
            <a:off x="2362200" y="2438400"/>
            <a:ext cx="1828800" cy="1143000"/>
          </a:xfrm>
          <a:prstGeom prst="ellipse">
            <a:avLst/>
          </a:prstGeom>
          <a:solidFill>
            <a:srgbClr val="CCCCFF"/>
          </a:solidFill>
          <a:ln w="9525">
            <a:solidFill>
              <a:schemeClr val="tx1"/>
            </a:solidFill>
            <a:round/>
            <a:headEnd/>
            <a:tailEnd/>
          </a:ln>
        </p:spPr>
        <p:txBody>
          <a:bodyPr wrap="none" anchor="ctr"/>
          <a:lstStyle/>
          <a:p>
            <a:pPr algn="ctr"/>
            <a:endParaRPr lang="en-US" altLang="ja-JP" sz="2000"/>
          </a:p>
          <a:p>
            <a:pPr algn="ctr"/>
            <a:r>
              <a:rPr lang="en-US" altLang="ja-JP" sz="2000"/>
              <a:t>Psychology</a:t>
            </a:r>
          </a:p>
          <a:p>
            <a:pPr algn="ctr"/>
            <a:endParaRPr lang="ja-JP" altLang="en-US"/>
          </a:p>
        </p:txBody>
      </p:sp>
      <p:sp>
        <p:nvSpPr>
          <p:cNvPr id="10247" name="Oval 7"/>
          <p:cNvSpPr>
            <a:spLocks noChangeArrowheads="1"/>
          </p:cNvSpPr>
          <p:nvPr/>
        </p:nvSpPr>
        <p:spPr bwMode="auto">
          <a:xfrm>
            <a:off x="1752600" y="3886200"/>
            <a:ext cx="1905000" cy="1143000"/>
          </a:xfrm>
          <a:prstGeom prst="ellipse">
            <a:avLst/>
          </a:prstGeom>
          <a:solidFill>
            <a:srgbClr val="FFFF99"/>
          </a:solidFill>
          <a:ln w="9525">
            <a:solidFill>
              <a:schemeClr val="tx1"/>
            </a:solidFill>
            <a:round/>
            <a:headEnd/>
            <a:tailEnd/>
          </a:ln>
        </p:spPr>
        <p:txBody>
          <a:bodyPr wrap="none" anchor="ctr"/>
          <a:lstStyle/>
          <a:p>
            <a:pPr algn="ctr"/>
            <a:r>
              <a:rPr lang="en-US" altLang="ja-JP" sz="2000"/>
              <a:t>Linguistic</a:t>
            </a:r>
          </a:p>
        </p:txBody>
      </p:sp>
      <p:sp>
        <p:nvSpPr>
          <p:cNvPr id="10248" name="Oval 8"/>
          <p:cNvSpPr>
            <a:spLocks noChangeArrowheads="1"/>
          </p:cNvSpPr>
          <p:nvPr/>
        </p:nvSpPr>
        <p:spPr bwMode="auto">
          <a:xfrm>
            <a:off x="3581400" y="4572000"/>
            <a:ext cx="1143000" cy="1752600"/>
          </a:xfrm>
          <a:prstGeom prst="ellipse">
            <a:avLst/>
          </a:prstGeom>
          <a:solidFill>
            <a:srgbClr val="FFCC99"/>
          </a:solidFill>
          <a:ln w="9525">
            <a:solidFill>
              <a:schemeClr val="tx1"/>
            </a:solidFill>
            <a:round/>
            <a:headEnd/>
            <a:tailEnd/>
          </a:ln>
        </p:spPr>
        <p:txBody>
          <a:bodyPr wrap="none" anchor="ctr"/>
          <a:lstStyle/>
          <a:p>
            <a:pPr algn="ctr"/>
            <a:r>
              <a:rPr lang="en-US" altLang="ja-JP" sz="2000"/>
              <a:t>CS</a:t>
            </a:r>
          </a:p>
        </p:txBody>
      </p:sp>
      <p:sp>
        <p:nvSpPr>
          <p:cNvPr id="10249" name="Oval 9"/>
          <p:cNvSpPr>
            <a:spLocks noChangeArrowheads="1"/>
          </p:cNvSpPr>
          <p:nvPr/>
        </p:nvSpPr>
        <p:spPr bwMode="auto">
          <a:xfrm rot="-1933732">
            <a:off x="4419600" y="2514600"/>
            <a:ext cx="1752600" cy="1143000"/>
          </a:xfrm>
          <a:prstGeom prst="ellipse">
            <a:avLst/>
          </a:prstGeom>
          <a:solidFill>
            <a:srgbClr val="99FF99"/>
          </a:solidFill>
          <a:ln w="9525">
            <a:solidFill>
              <a:schemeClr val="tx1"/>
            </a:solidFill>
            <a:round/>
            <a:headEnd/>
            <a:tailEnd/>
          </a:ln>
        </p:spPr>
        <p:txBody>
          <a:bodyPr wrap="none" anchor="ctr"/>
          <a:lstStyle/>
          <a:p>
            <a:pPr algn="ctr"/>
            <a:r>
              <a:rPr lang="en-US" altLang="ja-JP" sz="2000"/>
              <a:t>Philosophy</a:t>
            </a:r>
          </a:p>
        </p:txBody>
      </p:sp>
      <p:sp>
        <p:nvSpPr>
          <p:cNvPr id="10250" name="Oval 10"/>
          <p:cNvSpPr>
            <a:spLocks noChangeArrowheads="1"/>
          </p:cNvSpPr>
          <p:nvPr/>
        </p:nvSpPr>
        <p:spPr bwMode="auto">
          <a:xfrm>
            <a:off x="4800600" y="4038600"/>
            <a:ext cx="1905000" cy="1143000"/>
          </a:xfrm>
          <a:prstGeom prst="ellipse">
            <a:avLst/>
          </a:prstGeom>
          <a:solidFill>
            <a:srgbClr val="66CCFF"/>
          </a:solidFill>
          <a:ln w="9525">
            <a:solidFill>
              <a:schemeClr val="tx1"/>
            </a:solidFill>
            <a:round/>
            <a:headEnd/>
            <a:tailEnd/>
          </a:ln>
        </p:spPr>
        <p:txBody>
          <a:bodyPr wrap="none" anchor="ctr"/>
          <a:lstStyle/>
          <a:p>
            <a:pPr algn="ctr"/>
            <a:r>
              <a:rPr lang="en-US" altLang="ja-JP" sz="2000"/>
              <a:t>Mathematics</a:t>
            </a:r>
          </a:p>
        </p:txBody>
      </p:sp>
      <p:sp>
        <p:nvSpPr>
          <p:cNvPr id="10251" name="Text Box 11"/>
          <p:cNvSpPr txBox="1">
            <a:spLocks noChangeArrowheads="1"/>
          </p:cNvSpPr>
          <p:nvPr/>
        </p:nvSpPr>
        <p:spPr bwMode="auto">
          <a:xfrm>
            <a:off x="5715000" y="2971800"/>
            <a:ext cx="1981200" cy="590550"/>
          </a:xfrm>
          <a:prstGeom prst="rect">
            <a:avLst/>
          </a:prstGeom>
          <a:solidFill>
            <a:schemeClr val="bg1"/>
          </a:solidFill>
          <a:ln w="9525">
            <a:solidFill>
              <a:srgbClr val="CC0000"/>
            </a:solidFill>
            <a:miter lim="800000"/>
            <a:headEnd/>
            <a:tailEnd/>
          </a:ln>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spcBef>
                <a:spcPct val="50000"/>
              </a:spcBef>
            </a:pPr>
            <a:r>
              <a:rPr lang="en-US" altLang="ja-JP" sz="1600"/>
              <a:t>Theories of reasoning and learning</a:t>
            </a:r>
          </a:p>
        </p:txBody>
      </p:sp>
      <p:sp>
        <p:nvSpPr>
          <p:cNvPr id="10252" name="Text Box 12"/>
          <p:cNvSpPr txBox="1">
            <a:spLocks noChangeArrowheads="1"/>
          </p:cNvSpPr>
          <p:nvPr/>
        </p:nvSpPr>
        <p:spPr bwMode="auto">
          <a:xfrm>
            <a:off x="6019800" y="4800600"/>
            <a:ext cx="2590800" cy="835025"/>
          </a:xfrm>
          <a:prstGeom prst="rect">
            <a:avLst/>
          </a:prstGeom>
          <a:solidFill>
            <a:schemeClr val="bg1"/>
          </a:solidFill>
          <a:ln w="9525">
            <a:solidFill>
              <a:srgbClr val="CC0000"/>
            </a:solidFill>
            <a:miter lim="800000"/>
            <a:headEnd/>
            <a:tailEnd/>
          </a:ln>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spcBef>
                <a:spcPct val="50000"/>
              </a:spcBef>
            </a:pPr>
            <a:r>
              <a:rPr lang="en-US" altLang="ja-JP" sz="1600"/>
              <a:t>Theories of logic probability, decision making and computation</a:t>
            </a:r>
          </a:p>
        </p:txBody>
      </p:sp>
      <p:sp>
        <p:nvSpPr>
          <p:cNvPr id="10253" name="Text Box 13"/>
          <p:cNvSpPr txBox="1">
            <a:spLocks noChangeArrowheads="1"/>
          </p:cNvSpPr>
          <p:nvPr/>
        </p:nvSpPr>
        <p:spPr bwMode="auto">
          <a:xfrm>
            <a:off x="3352800" y="6096000"/>
            <a:ext cx="1752600" cy="346075"/>
          </a:xfrm>
          <a:prstGeom prst="rect">
            <a:avLst/>
          </a:prstGeom>
          <a:solidFill>
            <a:schemeClr val="bg1"/>
          </a:solidFill>
          <a:ln w="9525">
            <a:solidFill>
              <a:srgbClr val="CC0000"/>
            </a:solidFill>
            <a:miter lim="800000"/>
            <a:headEnd/>
            <a:tailEnd/>
          </a:ln>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spcBef>
                <a:spcPct val="50000"/>
              </a:spcBef>
            </a:pPr>
            <a:r>
              <a:rPr lang="en-US" altLang="ja-JP" sz="1600"/>
              <a:t>Make AI a reality</a:t>
            </a:r>
          </a:p>
        </p:txBody>
      </p:sp>
      <p:sp>
        <p:nvSpPr>
          <p:cNvPr id="10254" name="Text Box 14"/>
          <p:cNvSpPr txBox="1">
            <a:spLocks noChangeArrowheads="1"/>
          </p:cNvSpPr>
          <p:nvPr/>
        </p:nvSpPr>
        <p:spPr bwMode="auto">
          <a:xfrm>
            <a:off x="533400" y="4724400"/>
            <a:ext cx="1981200" cy="590550"/>
          </a:xfrm>
          <a:prstGeom prst="rect">
            <a:avLst/>
          </a:prstGeom>
          <a:solidFill>
            <a:schemeClr val="bg1"/>
          </a:solidFill>
          <a:ln w="9525">
            <a:solidFill>
              <a:srgbClr val="CC0000"/>
            </a:solidFill>
            <a:miter lim="800000"/>
            <a:headEnd/>
            <a:tailEnd/>
          </a:ln>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spcBef>
                <a:spcPct val="50000"/>
              </a:spcBef>
            </a:pPr>
            <a:r>
              <a:rPr lang="en-US" altLang="ja-JP" sz="1600"/>
              <a:t>The meaning and structure of language</a:t>
            </a:r>
          </a:p>
        </p:txBody>
      </p:sp>
      <p:sp>
        <p:nvSpPr>
          <p:cNvPr id="10255" name="Text Box 15"/>
          <p:cNvSpPr txBox="1">
            <a:spLocks noChangeArrowheads="1"/>
          </p:cNvSpPr>
          <p:nvPr/>
        </p:nvSpPr>
        <p:spPr bwMode="auto">
          <a:xfrm>
            <a:off x="1219200" y="2819400"/>
            <a:ext cx="1447800" cy="590550"/>
          </a:xfrm>
          <a:prstGeom prst="rect">
            <a:avLst/>
          </a:prstGeom>
          <a:solidFill>
            <a:schemeClr val="bg1"/>
          </a:solidFill>
          <a:ln w="9525">
            <a:solidFill>
              <a:srgbClr val="CC0000"/>
            </a:solidFill>
            <a:miter lim="800000"/>
            <a:headEnd/>
            <a:tailEnd/>
          </a:ln>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spcBef>
                <a:spcPct val="50000"/>
              </a:spcBef>
            </a:pPr>
            <a:r>
              <a:rPr lang="en-US" altLang="ja-JP" sz="1600"/>
              <a:t>To investigate human mind</a:t>
            </a:r>
          </a:p>
        </p:txBody>
      </p:sp>
    </p:spTree>
    <p:extLst>
      <p:ext uri="{BB962C8B-B14F-4D97-AF65-F5344CB8AC3E}">
        <p14:creationId xmlns:p14="http://schemas.microsoft.com/office/powerpoint/2010/main" val="2398761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rPr>
              <a:t>The Foundation of AI</a:t>
            </a:r>
            <a:endParaRPr lang="en-IN" dirty="0"/>
          </a:p>
        </p:txBody>
      </p:sp>
      <p:sp>
        <p:nvSpPr>
          <p:cNvPr id="3" name="Content Placeholder 2"/>
          <p:cNvSpPr>
            <a:spLocks noGrp="1"/>
          </p:cNvSpPr>
          <p:nvPr>
            <p:ph idx="1"/>
          </p:nvPr>
        </p:nvSpPr>
        <p:spPr/>
        <p:txBody>
          <a:bodyPr>
            <a:normAutofit/>
          </a:bodyPr>
          <a:lstStyle/>
          <a:p>
            <a:r>
              <a:rPr lang="en-US" sz="2800" dirty="0" smtClean="0"/>
              <a:t>Economics</a:t>
            </a:r>
          </a:p>
          <a:p>
            <a:pPr lvl="1"/>
            <a:r>
              <a:rPr lang="en-US" sz="2400" dirty="0" smtClean="0"/>
              <a:t>How should we make decisions so as to maximize payoff?</a:t>
            </a:r>
          </a:p>
          <a:p>
            <a:pPr lvl="1"/>
            <a:r>
              <a:rPr lang="en-US" sz="2400" dirty="0" smtClean="0"/>
              <a:t>How should we do this when others may not go along?</a:t>
            </a:r>
          </a:p>
          <a:p>
            <a:pPr lvl="1"/>
            <a:r>
              <a:rPr lang="en-US" sz="2400" dirty="0" smtClean="0"/>
              <a:t>How should we do this when the payoff may be far in the future?</a:t>
            </a:r>
            <a:endParaRPr lang="en-IN" sz="2400" dirty="0"/>
          </a:p>
        </p:txBody>
      </p:sp>
    </p:spTree>
    <p:extLst>
      <p:ext uri="{BB962C8B-B14F-4D97-AF65-F5344CB8AC3E}">
        <p14:creationId xmlns:p14="http://schemas.microsoft.com/office/powerpoint/2010/main" val="1834280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Economics</a:t>
            </a:r>
            <a:endParaRPr lang="en-IN" dirty="0"/>
          </a:p>
        </p:txBody>
      </p:sp>
      <p:sp>
        <p:nvSpPr>
          <p:cNvPr id="3" name="Content Placeholder 2"/>
          <p:cNvSpPr>
            <a:spLocks noGrp="1"/>
          </p:cNvSpPr>
          <p:nvPr>
            <p:ph idx="1"/>
          </p:nvPr>
        </p:nvSpPr>
        <p:spPr/>
        <p:txBody>
          <a:bodyPr>
            <a:noAutofit/>
          </a:bodyPr>
          <a:lstStyle/>
          <a:p>
            <a:pPr algn="just">
              <a:spcBef>
                <a:spcPts val="0"/>
              </a:spcBef>
            </a:pPr>
            <a:r>
              <a:rPr lang="en-US" sz="2000" dirty="0" smtClean="0"/>
              <a:t>Science of economics is kick started in 1776 by Scottish philosopher Adam Smith (1723–1790).</a:t>
            </a:r>
          </a:p>
          <a:p>
            <a:pPr algn="just">
              <a:spcBef>
                <a:spcPts val="0"/>
              </a:spcBef>
            </a:pPr>
            <a:r>
              <a:rPr lang="en-US" sz="2000" dirty="0" smtClean="0"/>
              <a:t>Ancient Greeks and others made contributions to economic thought, </a:t>
            </a:r>
          </a:p>
          <a:p>
            <a:pPr algn="just">
              <a:spcBef>
                <a:spcPts val="0"/>
              </a:spcBef>
            </a:pPr>
            <a:r>
              <a:rPr lang="en-US" sz="2000" dirty="0" smtClean="0"/>
              <a:t>Smith was the first to treat it as a science, using the idea that economies can be thought of as </a:t>
            </a:r>
            <a:r>
              <a:rPr lang="en-US" sz="2000" b="1" dirty="0" smtClean="0"/>
              <a:t>consisting of individual agents maximizing their own economic well-being.</a:t>
            </a:r>
            <a:r>
              <a:rPr lang="en-US" sz="2000" dirty="0" smtClean="0"/>
              <a:t> </a:t>
            </a:r>
          </a:p>
          <a:p>
            <a:pPr algn="just">
              <a:spcBef>
                <a:spcPts val="0"/>
              </a:spcBef>
            </a:pPr>
            <a:r>
              <a:rPr lang="en-US" sz="2000" dirty="0" smtClean="0"/>
              <a:t>Most people think of economics as being about money, but economists will say that they are really studying </a:t>
            </a:r>
            <a:r>
              <a:rPr lang="en-US" sz="2000" b="1" dirty="0" smtClean="0"/>
              <a:t>how people make choices </a:t>
            </a:r>
            <a:r>
              <a:rPr lang="en-US" sz="2000" dirty="0" smtClean="0"/>
              <a:t>that lead to preferred outcomes. </a:t>
            </a:r>
          </a:p>
          <a:p>
            <a:pPr algn="just">
              <a:spcBef>
                <a:spcPts val="0"/>
              </a:spcBef>
            </a:pPr>
            <a:r>
              <a:rPr lang="en-US" sz="2000" dirty="0" err="1"/>
              <a:t>L´eon</a:t>
            </a:r>
            <a:r>
              <a:rPr lang="en-US" sz="2000" dirty="0"/>
              <a:t> </a:t>
            </a:r>
            <a:r>
              <a:rPr lang="en-US" sz="2000" dirty="0" err="1"/>
              <a:t>Walras</a:t>
            </a:r>
            <a:r>
              <a:rPr lang="en-US" sz="2000" dirty="0"/>
              <a:t> (1834-1910</a:t>
            </a:r>
            <a:r>
              <a:rPr lang="en-US" sz="2000" dirty="0" smtClean="0"/>
              <a:t>): </a:t>
            </a:r>
            <a:r>
              <a:rPr lang="en-US" sz="2000" b="1" dirty="0" smtClean="0">
                <a:solidFill>
                  <a:srgbClr val="FF0000"/>
                </a:solidFill>
              </a:rPr>
              <a:t>“preferred outcomes” or utility</a:t>
            </a:r>
            <a:r>
              <a:rPr lang="en-US" sz="2000" dirty="0" smtClean="0"/>
              <a:t> was first formalized</a:t>
            </a:r>
          </a:p>
          <a:p>
            <a:pPr algn="just">
              <a:spcBef>
                <a:spcPts val="0"/>
              </a:spcBef>
            </a:pPr>
            <a:r>
              <a:rPr lang="en-US" sz="2000" dirty="0" smtClean="0"/>
              <a:t>Improved by Frank Ramsey (1931) and later by John von Neumann and Oskar Morgenstern…. in their book  The Theory of Games and Economic Behavior (1944).</a:t>
            </a:r>
          </a:p>
        </p:txBody>
      </p:sp>
    </p:spTree>
    <p:extLst>
      <p:ext uri="{BB962C8B-B14F-4D97-AF65-F5344CB8AC3E}">
        <p14:creationId xmlns:p14="http://schemas.microsoft.com/office/powerpoint/2010/main" val="2146067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Economics</a:t>
            </a:r>
            <a:endParaRPr lang="en-IN" dirty="0"/>
          </a:p>
        </p:txBody>
      </p:sp>
      <p:sp>
        <p:nvSpPr>
          <p:cNvPr id="3" name="Content Placeholder 2"/>
          <p:cNvSpPr>
            <a:spLocks noGrp="1"/>
          </p:cNvSpPr>
          <p:nvPr>
            <p:ph idx="1"/>
          </p:nvPr>
        </p:nvSpPr>
        <p:spPr/>
        <p:txBody>
          <a:bodyPr>
            <a:noAutofit/>
          </a:bodyPr>
          <a:lstStyle/>
          <a:p>
            <a:pPr algn="just">
              <a:spcBef>
                <a:spcPts val="0"/>
              </a:spcBef>
            </a:pPr>
            <a:r>
              <a:rPr lang="en-US" sz="2000" b="1" dirty="0" smtClean="0">
                <a:solidFill>
                  <a:srgbClr val="FF0000"/>
                </a:solidFill>
              </a:rPr>
              <a:t>Decision theory, </a:t>
            </a:r>
            <a:r>
              <a:rPr lang="en-US" sz="2000" dirty="0" smtClean="0"/>
              <a:t>which combines probability theory with utility theory, </a:t>
            </a:r>
            <a:r>
              <a:rPr lang="en-US" sz="2000" b="1" dirty="0" smtClean="0">
                <a:solidFill>
                  <a:srgbClr val="0000CC"/>
                </a:solidFill>
              </a:rPr>
              <a:t>provides a formal and complete framework for decisions made under uncertainty</a:t>
            </a:r>
            <a:r>
              <a:rPr lang="en-US" sz="2000" dirty="0" smtClean="0"/>
              <a:t> - in cases where probabilistic descriptions appropriately capture the decision maker’s environment.</a:t>
            </a:r>
            <a:endParaRPr lang="en-IN" sz="2000" dirty="0" smtClean="0"/>
          </a:p>
          <a:p>
            <a:pPr algn="just">
              <a:spcBef>
                <a:spcPts val="0"/>
              </a:spcBef>
            </a:pPr>
            <a:r>
              <a:rPr lang="en-US" sz="2000" dirty="0" smtClean="0"/>
              <a:t>Suitable for “large” economies where </a:t>
            </a:r>
            <a:r>
              <a:rPr lang="en-US" sz="2000" b="1" dirty="0" smtClean="0"/>
              <a:t>each agent need pay no attention to the actions of other agents as individuals</a:t>
            </a:r>
            <a:r>
              <a:rPr lang="en-US" sz="2000" dirty="0" smtClean="0"/>
              <a:t>. </a:t>
            </a:r>
          </a:p>
          <a:p>
            <a:pPr algn="just">
              <a:spcBef>
                <a:spcPts val="0"/>
              </a:spcBef>
            </a:pPr>
            <a:r>
              <a:rPr lang="en-US" sz="2000" dirty="0" smtClean="0"/>
              <a:t>For “small” economies, the situation is much more like a game: </a:t>
            </a:r>
            <a:r>
              <a:rPr lang="en-US" sz="2000" b="1" dirty="0" smtClean="0">
                <a:solidFill>
                  <a:srgbClr val="0000CC"/>
                </a:solidFill>
              </a:rPr>
              <a:t>the actions of one player can significantly affect the utility of another. </a:t>
            </a:r>
          </a:p>
          <a:p>
            <a:pPr algn="just">
              <a:spcBef>
                <a:spcPts val="0"/>
              </a:spcBef>
            </a:pPr>
            <a:r>
              <a:rPr lang="en-US" sz="2000" dirty="0" smtClean="0"/>
              <a:t>Von Neumann and Morgenstern’s development of </a:t>
            </a:r>
            <a:r>
              <a:rPr lang="en-US" sz="2000" b="1" dirty="0" smtClean="0">
                <a:solidFill>
                  <a:srgbClr val="FF0000"/>
                </a:solidFill>
              </a:rPr>
              <a:t>game theory </a:t>
            </a:r>
            <a:r>
              <a:rPr lang="en-US" sz="2000" dirty="0" smtClean="0"/>
              <a:t>included the surprising result that, for some games, a </a:t>
            </a:r>
            <a:r>
              <a:rPr lang="en-US" sz="2000" b="1" dirty="0" smtClean="0">
                <a:solidFill>
                  <a:srgbClr val="0000CC"/>
                </a:solidFill>
              </a:rPr>
              <a:t>rational agent should adopt policies that are randomized.</a:t>
            </a:r>
            <a:r>
              <a:rPr lang="en-US" sz="2000" dirty="0" smtClean="0"/>
              <a:t> </a:t>
            </a:r>
          </a:p>
          <a:p>
            <a:pPr algn="just">
              <a:spcBef>
                <a:spcPts val="0"/>
              </a:spcBef>
            </a:pPr>
            <a:r>
              <a:rPr lang="en-US" sz="2000" i="1" dirty="0" smtClean="0">
                <a:solidFill>
                  <a:srgbClr val="FF0066"/>
                </a:solidFill>
              </a:rPr>
              <a:t>Unlike decision theory, game theory does not offer an unambiguous prescription for selecting actions.</a:t>
            </a:r>
          </a:p>
          <a:p>
            <a:pPr algn="just">
              <a:spcBef>
                <a:spcPts val="0"/>
              </a:spcBef>
            </a:pPr>
            <a:r>
              <a:rPr lang="en-US" sz="2000" b="1" i="1" dirty="0" smtClean="0"/>
              <a:t>Economists did not address</a:t>
            </a:r>
            <a:r>
              <a:rPr lang="en-US" sz="2000" dirty="0" smtClean="0"/>
              <a:t> - how to make rational decisions when payoffs from actions are not immediate but instead result from several actions taken in sequence. </a:t>
            </a:r>
          </a:p>
        </p:txBody>
      </p:sp>
    </p:spTree>
    <p:extLst>
      <p:ext uri="{BB962C8B-B14F-4D97-AF65-F5344CB8AC3E}">
        <p14:creationId xmlns:p14="http://schemas.microsoft.com/office/powerpoint/2010/main" val="4198751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Economics</a:t>
            </a:r>
            <a:endParaRPr lang="en-IN" dirty="0"/>
          </a:p>
        </p:txBody>
      </p:sp>
      <p:sp>
        <p:nvSpPr>
          <p:cNvPr id="3" name="Content Placeholder 2"/>
          <p:cNvSpPr>
            <a:spLocks noGrp="1"/>
          </p:cNvSpPr>
          <p:nvPr>
            <p:ph idx="1"/>
          </p:nvPr>
        </p:nvSpPr>
        <p:spPr/>
        <p:txBody>
          <a:bodyPr>
            <a:noAutofit/>
          </a:bodyPr>
          <a:lstStyle/>
          <a:p>
            <a:pPr algn="just"/>
            <a:r>
              <a:rPr lang="en-US" sz="2000" dirty="0" smtClean="0"/>
              <a:t>Field of </a:t>
            </a:r>
            <a:r>
              <a:rPr lang="en-US" sz="2000" b="1" dirty="0" smtClean="0">
                <a:solidFill>
                  <a:srgbClr val="FF0000"/>
                </a:solidFill>
              </a:rPr>
              <a:t>operations research</a:t>
            </a:r>
            <a:r>
              <a:rPr lang="en-US" sz="2000" dirty="0" smtClean="0"/>
              <a:t>, emerged in World War II OPERATIONS from efforts in Britain to optimize radar installations, and later found civilian applications in complex management decisions. </a:t>
            </a:r>
          </a:p>
          <a:p>
            <a:pPr algn="just"/>
            <a:r>
              <a:rPr lang="en-US" sz="2000" dirty="0" smtClean="0"/>
              <a:t>Richard Bellman (1957): Formalized a class of sequential decision problems called </a:t>
            </a:r>
            <a:r>
              <a:rPr lang="en-US" sz="2000" b="1" dirty="0" smtClean="0">
                <a:solidFill>
                  <a:srgbClr val="FF0000"/>
                </a:solidFill>
              </a:rPr>
              <a:t>Markov decision processes</a:t>
            </a:r>
            <a:r>
              <a:rPr lang="en-US" sz="2000" dirty="0" smtClean="0"/>
              <a:t>.</a:t>
            </a:r>
          </a:p>
          <a:p>
            <a:pPr algn="just"/>
            <a:r>
              <a:rPr lang="en-US" sz="2000" dirty="0" smtClean="0"/>
              <a:t>Economics and operations research has contributed much to rational agents. </a:t>
            </a:r>
          </a:p>
          <a:p>
            <a:pPr algn="just"/>
            <a:r>
              <a:rPr lang="en-US" sz="2000" dirty="0" smtClean="0"/>
              <a:t>Herbert Simon (1916–2001): Won the Nobel Prize in economics in 1978 for modeling work based </a:t>
            </a:r>
            <a:r>
              <a:rPr lang="en-US" sz="2000" b="1" dirty="0" smtClean="0">
                <a:solidFill>
                  <a:srgbClr val="FF0000"/>
                </a:solidFill>
              </a:rPr>
              <a:t>on satisficing</a:t>
            </a:r>
            <a:endParaRPr lang="en-US" sz="2000" dirty="0" smtClean="0"/>
          </a:p>
          <a:p>
            <a:pPr algn="just"/>
            <a:r>
              <a:rPr lang="en-US" sz="2000" b="1" dirty="0" smtClean="0"/>
              <a:t>Satisficing:</a:t>
            </a:r>
            <a:r>
              <a:rPr lang="en-US" sz="2000" dirty="0" smtClean="0"/>
              <a:t> Making decisions that are “good enough,” rather than laboriously calculating an optimal decision—gave a better description of actual human behavior (Simon, 1947). </a:t>
            </a:r>
          </a:p>
          <a:p>
            <a:pPr algn="just"/>
            <a:r>
              <a:rPr lang="en-US" sz="2000" dirty="0" smtClean="0"/>
              <a:t>Wellman (1995): Said a resurgence of interest in decision-theoretic techniques for agent systems.</a:t>
            </a:r>
          </a:p>
        </p:txBody>
      </p:sp>
    </p:spTree>
    <p:extLst>
      <p:ext uri="{BB962C8B-B14F-4D97-AF65-F5344CB8AC3E}">
        <p14:creationId xmlns:p14="http://schemas.microsoft.com/office/powerpoint/2010/main" val="12674410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rPr>
              <a:t>The Foundation of AI</a:t>
            </a:r>
            <a:endParaRPr lang="en-IN" dirty="0"/>
          </a:p>
        </p:txBody>
      </p:sp>
      <p:sp>
        <p:nvSpPr>
          <p:cNvPr id="3" name="Content Placeholder 2"/>
          <p:cNvSpPr>
            <a:spLocks noGrp="1"/>
          </p:cNvSpPr>
          <p:nvPr>
            <p:ph idx="1"/>
          </p:nvPr>
        </p:nvSpPr>
        <p:spPr/>
        <p:txBody>
          <a:bodyPr>
            <a:noAutofit/>
          </a:bodyPr>
          <a:lstStyle/>
          <a:p>
            <a:pPr algn="just"/>
            <a:r>
              <a:rPr lang="en-US" sz="2000" dirty="0" smtClean="0"/>
              <a:t>Neuroscience</a:t>
            </a:r>
          </a:p>
          <a:p>
            <a:pPr lvl="1" algn="just"/>
            <a:r>
              <a:rPr lang="en-US" sz="2000" dirty="0" smtClean="0"/>
              <a:t>How do brains process information?</a:t>
            </a:r>
          </a:p>
          <a:p>
            <a:pPr algn="just"/>
            <a:r>
              <a:rPr lang="en-US" sz="2000" b="1" dirty="0" smtClean="0">
                <a:solidFill>
                  <a:srgbClr val="FF0000"/>
                </a:solidFill>
              </a:rPr>
              <a:t>Neuroscience</a:t>
            </a:r>
            <a:r>
              <a:rPr lang="en-US" sz="2000" dirty="0" smtClean="0"/>
              <a:t> is the study of the nervous system, particularly the brain. </a:t>
            </a:r>
          </a:p>
          <a:p>
            <a:pPr algn="just"/>
            <a:r>
              <a:rPr lang="en-US" sz="2000" dirty="0" smtClean="0"/>
              <a:t>Human brains are different;</a:t>
            </a:r>
          </a:p>
          <a:p>
            <a:pPr algn="just"/>
            <a:r>
              <a:rPr lang="en-US" sz="2000" dirty="0" smtClean="0"/>
              <a:t>In 335 B.C. Aristotle wrote, “Of all the animals, man has the largest brain in proportion to his size.”</a:t>
            </a:r>
          </a:p>
          <a:p>
            <a:pPr algn="just"/>
            <a:r>
              <a:rPr lang="en-US" sz="2000" dirty="0"/>
              <a:t>Paul </a:t>
            </a:r>
            <a:r>
              <a:rPr lang="en-US" sz="2000" dirty="0" err="1"/>
              <a:t>Broca’s</a:t>
            </a:r>
            <a:r>
              <a:rPr lang="en-US" sz="2000" dirty="0"/>
              <a:t> (1824–1880): </a:t>
            </a:r>
            <a:endParaRPr lang="en-US" sz="2000" dirty="0" smtClean="0"/>
          </a:p>
          <a:p>
            <a:pPr lvl="1" algn="just"/>
            <a:r>
              <a:rPr lang="en-US" sz="2000" dirty="0" smtClean="0"/>
              <a:t>Study </a:t>
            </a:r>
            <a:r>
              <a:rPr lang="en-US" sz="2000" dirty="0"/>
              <a:t>of aphasia (speech deficit) in brain-damaged patients demonstrated the </a:t>
            </a:r>
            <a:r>
              <a:rPr lang="en-US" sz="2000" b="1" dirty="0"/>
              <a:t>existence of localized areas of the brain responsible for specific cognitive functions. </a:t>
            </a:r>
          </a:p>
          <a:p>
            <a:pPr lvl="1" algn="just"/>
            <a:r>
              <a:rPr lang="en-US" sz="2000" dirty="0" smtClean="0"/>
              <a:t>Speech </a:t>
            </a:r>
            <a:r>
              <a:rPr lang="en-US" sz="2000" dirty="0"/>
              <a:t>production was localized to the portion of the left hemisphere now called </a:t>
            </a:r>
            <a:r>
              <a:rPr lang="en-US" sz="2000" dirty="0" err="1"/>
              <a:t>Broca’s</a:t>
            </a:r>
            <a:r>
              <a:rPr lang="en-US" sz="2000" dirty="0"/>
              <a:t> area</a:t>
            </a:r>
            <a:r>
              <a:rPr lang="en-US" sz="2000" dirty="0" smtClean="0"/>
              <a:t>.</a:t>
            </a:r>
          </a:p>
          <a:p>
            <a:pPr lvl="1" algn="just"/>
            <a:r>
              <a:rPr lang="en-US" sz="2000" dirty="0" smtClean="0"/>
              <a:t>Known </a:t>
            </a:r>
            <a:r>
              <a:rPr lang="en-US" sz="2000" dirty="0"/>
              <a:t>that the brain consisted of </a:t>
            </a:r>
            <a:r>
              <a:rPr lang="en-US" sz="2000" b="1" dirty="0">
                <a:solidFill>
                  <a:srgbClr val="FF0000"/>
                </a:solidFill>
              </a:rPr>
              <a:t>nerve cells, or neurons,</a:t>
            </a:r>
            <a:endParaRPr lang="en-US" sz="2000" dirty="0"/>
          </a:p>
          <a:p>
            <a:pPr algn="just"/>
            <a:endParaRPr lang="en-US" sz="2000" dirty="0" smtClean="0"/>
          </a:p>
        </p:txBody>
      </p:sp>
    </p:spTree>
    <p:extLst>
      <p:ext uri="{BB962C8B-B14F-4D97-AF65-F5344CB8AC3E}">
        <p14:creationId xmlns:p14="http://schemas.microsoft.com/office/powerpoint/2010/main" val="42688459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Neuroscience</a:t>
            </a:r>
            <a:endParaRPr lang="en-IN" dirty="0"/>
          </a:p>
        </p:txBody>
      </p:sp>
      <p:sp>
        <p:nvSpPr>
          <p:cNvPr id="3" name="Content Placeholder 2"/>
          <p:cNvSpPr>
            <a:spLocks noGrp="1"/>
          </p:cNvSpPr>
          <p:nvPr>
            <p:ph sz="half" idx="1"/>
          </p:nvPr>
        </p:nvSpPr>
        <p:spPr>
          <a:xfrm>
            <a:off x="457200" y="1600200"/>
            <a:ext cx="3466728" cy="4525963"/>
          </a:xfrm>
        </p:spPr>
        <p:txBody>
          <a:bodyPr>
            <a:noAutofit/>
          </a:bodyPr>
          <a:lstStyle/>
          <a:p>
            <a:pPr algn="just"/>
            <a:r>
              <a:rPr lang="en-US" sz="2000" dirty="0" err="1" smtClean="0"/>
              <a:t>Camillo</a:t>
            </a:r>
            <a:r>
              <a:rPr lang="en-US" sz="2000" dirty="0" smtClean="0"/>
              <a:t> Golgi (1843–1926): developed a staining technique allowing the </a:t>
            </a:r>
            <a:r>
              <a:rPr lang="en-US" sz="2000" b="1" dirty="0" smtClean="0">
                <a:solidFill>
                  <a:srgbClr val="FF0000"/>
                </a:solidFill>
              </a:rPr>
              <a:t>observation of individual neurons in the brain</a:t>
            </a:r>
            <a:r>
              <a:rPr lang="en-US" sz="2000" dirty="0" smtClean="0"/>
              <a:t>. </a:t>
            </a:r>
            <a:endParaRPr lang="en-IN" sz="2000" dirty="0" smtClean="0"/>
          </a:p>
          <a:p>
            <a:pPr algn="just"/>
            <a:r>
              <a:rPr lang="en-US" sz="2000" dirty="0" smtClean="0"/>
              <a:t>Nicolas </a:t>
            </a:r>
            <a:r>
              <a:rPr lang="en-US" sz="2000" dirty="0" err="1" smtClean="0"/>
              <a:t>Rashevsky</a:t>
            </a:r>
            <a:r>
              <a:rPr lang="en-US" sz="2000" dirty="0" smtClean="0"/>
              <a:t> (1936, 1938): First to apply mathematical models to the study of the nervous system.</a:t>
            </a:r>
          </a:p>
        </p:txBody>
      </p:sp>
      <p:pic>
        <p:nvPicPr>
          <p:cNvPr id="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17727" y="1700808"/>
            <a:ext cx="5138693"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269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txBox="1">
            <a:spLocks noGrp="1"/>
          </p:cNvSpPr>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000">
                <a:latin typeface="Arial" charset="0"/>
              </a:rPr>
              <a:t>Sec 2: ANN</a:t>
            </a:r>
          </a:p>
        </p:txBody>
      </p:sp>
      <p:sp>
        <p:nvSpPr>
          <p:cNvPr id="1028" name="Slide Number Placeholder 5"/>
          <p:cNvSpPr txBox="1">
            <a:spLocks noGrp="1"/>
          </p:cNvSpPr>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DE70DE72-F8CC-4A75-A1A6-AA174DCC7B7B}" type="slidenum">
              <a:rPr lang="en-US" altLang="en-US" sz="1000">
                <a:latin typeface="Arial" charset="0"/>
              </a:rPr>
              <a:pPr algn="r" eaLnBrk="1" hangingPunct="1"/>
              <a:t>26</a:t>
            </a:fld>
            <a:endParaRPr lang="en-US" altLang="en-US" sz="1000">
              <a:latin typeface="Arial" charset="0"/>
            </a:endParaRPr>
          </a:p>
        </p:txBody>
      </p:sp>
      <p:sp>
        <p:nvSpPr>
          <p:cNvPr id="105474" name="Rectangle 2"/>
          <p:cNvSpPr>
            <a:spLocks noGrp="1" noChangeArrowheads="1"/>
          </p:cNvSpPr>
          <p:nvPr>
            <p:ph type="title" idx="4294967295"/>
          </p:nvPr>
        </p:nvSpPr>
        <p:spPr>
          <a:xfrm>
            <a:off x="457200" y="274639"/>
            <a:ext cx="8229600" cy="1143000"/>
          </a:xfrm>
          <a:ln>
            <a:miter lim="800000"/>
            <a:headEnd/>
            <a:tailEnd/>
          </a:ln>
        </p:spPr>
        <p:txBody>
          <a:bodyPr rtlCol="0">
            <a:normAutofit/>
            <a:scene3d>
              <a:camera prst="orthographicFront"/>
              <a:lightRig rig="soft" dir="t"/>
            </a:scene3d>
            <a:sp3d prstMaterial="softEdge">
              <a:bevelT w="25400" h="25400"/>
            </a:sp3d>
          </a:bodyPr>
          <a:lstStyle/>
          <a:p>
            <a:pPr algn="l" eaLnBrk="1" fontAlgn="auto" hangingPunct="1">
              <a:spcAft>
                <a:spcPts val="0"/>
              </a:spcAft>
              <a:defRPr/>
            </a:pPr>
            <a:r>
              <a:rPr lang="en-US" sz="4100" b="1" kern="1200" dirty="0">
                <a:effectLst>
                  <a:outerShdw blurRad="31750" dist="25400" dir="5400000" algn="tl" rotWithShape="0">
                    <a:srgbClr val="000000">
                      <a:alpha val="25000"/>
                    </a:srgbClr>
                  </a:outerShdw>
                </a:effectLst>
              </a:rPr>
              <a:t>Structure of a Biological Neuron</a:t>
            </a:r>
          </a:p>
        </p:txBody>
      </p:sp>
      <p:grpSp>
        <p:nvGrpSpPr>
          <p:cNvPr id="1030" name="Group 7"/>
          <p:cNvGrpSpPr>
            <a:grpSpLocks/>
          </p:cNvGrpSpPr>
          <p:nvPr/>
        </p:nvGrpSpPr>
        <p:grpSpPr bwMode="auto">
          <a:xfrm>
            <a:off x="381000" y="1371600"/>
            <a:ext cx="8077200" cy="3886200"/>
            <a:chOff x="1008" y="1296"/>
            <a:chExt cx="5319" cy="2448"/>
          </a:xfrm>
        </p:grpSpPr>
        <p:sp>
          <p:nvSpPr>
            <p:cNvPr id="1032" name="Text Box 8"/>
            <p:cNvSpPr txBox="1">
              <a:spLocks noChangeArrowheads="1"/>
            </p:cNvSpPr>
            <p:nvPr/>
          </p:nvSpPr>
          <p:spPr bwMode="auto">
            <a:xfrm>
              <a:off x="2614" y="1440"/>
              <a:ext cx="25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Dendrites: Accepts Inputs</a:t>
              </a:r>
            </a:p>
          </p:txBody>
        </p:sp>
        <p:sp>
          <p:nvSpPr>
            <p:cNvPr id="1033" name="Text Box 9"/>
            <p:cNvSpPr txBox="1">
              <a:spLocks noChangeArrowheads="1"/>
            </p:cNvSpPr>
            <p:nvPr/>
          </p:nvSpPr>
          <p:spPr bwMode="auto">
            <a:xfrm>
              <a:off x="2614" y="1824"/>
              <a:ext cx="316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Soma: Processes the Inputs</a:t>
              </a:r>
            </a:p>
          </p:txBody>
        </p:sp>
        <p:sp>
          <p:nvSpPr>
            <p:cNvPr id="1034" name="Text Box 10"/>
            <p:cNvSpPr txBox="1">
              <a:spLocks noChangeArrowheads="1"/>
            </p:cNvSpPr>
            <p:nvPr/>
          </p:nvSpPr>
          <p:spPr bwMode="auto">
            <a:xfrm>
              <a:off x="2614" y="2256"/>
              <a:ext cx="3613"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Axon: Turns the processed inputs into outputs</a:t>
              </a:r>
            </a:p>
          </p:txBody>
        </p:sp>
        <p:sp>
          <p:nvSpPr>
            <p:cNvPr id="1035" name="Text Box 11"/>
            <p:cNvSpPr txBox="1">
              <a:spLocks noChangeArrowheads="1"/>
            </p:cNvSpPr>
            <p:nvPr/>
          </p:nvSpPr>
          <p:spPr bwMode="auto">
            <a:xfrm>
              <a:off x="2614" y="2832"/>
              <a:ext cx="3713"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Synapses: The electrochemical contact between neurons</a:t>
              </a:r>
            </a:p>
          </p:txBody>
        </p:sp>
        <p:graphicFrame>
          <p:nvGraphicFramePr>
            <p:cNvPr id="1026" name="Object 12"/>
            <p:cNvGraphicFramePr>
              <a:graphicFrameLocks noChangeAspect="1"/>
            </p:cNvGraphicFramePr>
            <p:nvPr/>
          </p:nvGraphicFramePr>
          <p:xfrm>
            <a:off x="1008" y="1296"/>
            <a:ext cx="974" cy="2448"/>
          </p:xfrm>
          <a:graphic>
            <a:graphicData uri="http://schemas.openxmlformats.org/presentationml/2006/ole">
              <mc:AlternateContent xmlns:mc="http://schemas.openxmlformats.org/markup-compatibility/2006">
                <mc:Choice xmlns:v="urn:schemas-microsoft-com:vml" Requires="v">
                  <p:oleObj spid="_x0000_s2051" r:id="rId3" imgW="1352381" imgH="3161905" progId="PBrush">
                    <p:embed/>
                  </p:oleObj>
                </mc:Choice>
                <mc:Fallback>
                  <p:oleObj r:id="rId3" imgW="1352381" imgH="316190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1296"/>
                          <a:ext cx="974" cy="2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Line 13"/>
            <p:cNvSpPr>
              <a:spLocks noChangeShapeType="1"/>
            </p:cNvSpPr>
            <p:nvPr/>
          </p:nvSpPr>
          <p:spPr bwMode="auto">
            <a:xfrm flipH="1">
              <a:off x="1872" y="1555"/>
              <a:ext cx="692" cy="2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37" name="Line 14"/>
            <p:cNvSpPr>
              <a:spLocks noChangeShapeType="1"/>
            </p:cNvSpPr>
            <p:nvPr/>
          </p:nvSpPr>
          <p:spPr bwMode="auto">
            <a:xfrm flipH="1">
              <a:off x="1711" y="2016"/>
              <a:ext cx="853"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38" name="Line 15"/>
            <p:cNvSpPr>
              <a:spLocks noChangeShapeType="1"/>
            </p:cNvSpPr>
            <p:nvPr/>
          </p:nvSpPr>
          <p:spPr bwMode="auto">
            <a:xfrm flipH="1">
              <a:off x="1632" y="2448"/>
              <a:ext cx="982"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39" name="Line 16"/>
            <p:cNvSpPr>
              <a:spLocks noChangeShapeType="1"/>
            </p:cNvSpPr>
            <p:nvPr/>
          </p:nvSpPr>
          <p:spPr bwMode="auto">
            <a:xfrm flipH="1">
              <a:off x="1560" y="3024"/>
              <a:ext cx="1054" cy="52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pic>
        <p:nvPicPr>
          <p:cNvPr id="105489" name="Picture 17" descr="repo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602163"/>
            <a:ext cx="464820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450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5489"/>
                                        </p:tgtEl>
                                        <p:attrNameLst>
                                          <p:attrName>style.visibility</p:attrName>
                                        </p:attrNameLst>
                                      </p:cBhvr>
                                      <p:to>
                                        <p:strVal val="visible"/>
                                      </p:to>
                                    </p:set>
                                    <p:animEffect transition="in" filter="dissolve">
                                      <p:cBhvr>
                                        <p:cTn id="7" dur="500"/>
                                        <p:tgtEl>
                                          <p:spTgt spid="105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smtClean="0"/>
              <a:t>Sec 2: ANN</a:t>
            </a:r>
          </a:p>
        </p:txBody>
      </p:sp>
      <p:sp>
        <p:nvSpPr>
          <p:cNvPr id="102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FBD0867-850E-4D95-AB96-F620D914193B}" type="slidenum">
              <a:rPr lang="en-US" altLang="en-US" sz="1400" smtClean="0"/>
              <a:pPr eaLnBrk="1" hangingPunct="1"/>
              <a:t>27</a:t>
            </a:fld>
            <a:endParaRPr lang="en-US" altLang="en-US" sz="1400" smtClean="0"/>
          </a:p>
        </p:txBody>
      </p:sp>
      <p:sp>
        <p:nvSpPr>
          <p:cNvPr id="10244" name="Rectangle 2"/>
          <p:cNvSpPr>
            <a:spLocks noGrp="1" noChangeArrowheads="1"/>
          </p:cNvSpPr>
          <p:nvPr>
            <p:ph type="title"/>
          </p:nvPr>
        </p:nvSpPr>
        <p:spPr/>
        <p:txBody>
          <a:bodyPr/>
          <a:lstStyle/>
          <a:p>
            <a:r>
              <a:rPr lang="en-US" altLang="en-US" b="1" smtClean="0"/>
              <a:t>An Artificial Neuron</a:t>
            </a:r>
          </a:p>
        </p:txBody>
      </p:sp>
      <p:sp>
        <p:nvSpPr>
          <p:cNvPr id="10245" name="Rectangle 3"/>
          <p:cNvSpPr>
            <a:spLocks noChangeArrowheads="1"/>
          </p:cNvSpPr>
          <p:nvPr/>
        </p:nvSpPr>
        <p:spPr bwMode="auto">
          <a:xfrm>
            <a:off x="2217738" y="2373313"/>
            <a:ext cx="528637" cy="392112"/>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W</a:t>
            </a:r>
            <a:r>
              <a:rPr lang="en-US" altLang="en-US" baseline="-25000"/>
              <a:t>1</a:t>
            </a:r>
            <a:endParaRPr lang="en-US" altLang="en-US"/>
          </a:p>
        </p:txBody>
      </p:sp>
      <p:sp>
        <p:nvSpPr>
          <p:cNvPr id="10246" name="Rectangle 4"/>
          <p:cNvSpPr>
            <a:spLocks noChangeArrowheads="1"/>
          </p:cNvSpPr>
          <p:nvPr/>
        </p:nvSpPr>
        <p:spPr bwMode="auto">
          <a:xfrm>
            <a:off x="2217738" y="2895600"/>
            <a:ext cx="528637" cy="457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W</a:t>
            </a:r>
            <a:r>
              <a:rPr lang="en-US" altLang="en-US" baseline="-25000"/>
              <a:t>2</a:t>
            </a:r>
            <a:endParaRPr lang="en-US" altLang="en-US"/>
          </a:p>
        </p:txBody>
      </p:sp>
      <p:sp>
        <p:nvSpPr>
          <p:cNvPr id="10247" name="Rectangle 5"/>
          <p:cNvSpPr>
            <a:spLocks noChangeArrowheads="1"/>
          </p:cNvSpPr>
          <p:nvPr/>
        </p:nvSpPr>
        <p:spPr bwMode="auto">
          <a:xfrm>
            <a:off x="2217738" y="3494088"/>
            <a:ext cx="528637" cy="468312"/>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W</a:t>
            </a:r>
            <a:r>
              <a:rPr lang="en-US" altLang="en-US" baseline="-25000"/>
              <a:t>3</a:t>
            </a:r>
            <a:endParaRPr lang="en-US" altLang="en-US"/>
          </a:p>
        </p:txBody>
      </p:sp>
      <p:sp>
        <p:nvSpPr>
          <p:cNvPr id="10248" name="Rectangle 6"/>
          <p:cNvSpPr>
            <a:spLocks noChangeArrowheads="1"/>
          </p:cNvSpPr>
          <p:nvPr/>
        </p:nvSpPr>
        <p:spPr bwMode="auto">
          <a:xfrm>
            <a:off x="2217738" y="5048250"/>
            <a:ext cx="528637" cy="43815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W</a:t>
            </a:r>
            <a:r>
              <a:rPr lang="en-US" altLang="en-US" sz="2000" baseline="-25000"/>
              <a:t>n</a:t>
            </a:r>
            <a:endParaRPr lang="en-US" altLang="en-US" sz="2000"/>
          </a:p>
        </p:txBody>
      </p:sp>
      <p:sp>
        <p:nvSpPr>
          <p:cNvPr id="10249" name="Line 7"/>
          <p:cNvSpPr>
            <a:spLocks noChangeShapeType="1"/>
          </p:cNvSpPr>
          <p:nvPr/>
        </p:nvSpPr>
        <p:spPr bwMode="auto">
          <a:xfrm>
            <a:off x="2481263" y="4038600"/>
            <a:ext cx="0" cy="9477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0250" name="Line 8"/>
          <p:cNvSpPr>
            <a:spLocks noChangeShapeType="1"/>
          </p:cNvSpPr>
          <p:nvPr/>
        </p:nvSpPr>
        <p:spPr bwMode="auto">
          <a:xfrm>
            <a:off x="1425575" y="2571750"/>
            <a:ext cx="7921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1" name="Line 9"/>
          <p:cNvSpPr>
            <a:spLocks noChangeShapeType="1"/>
          </p:cNvSpPr>
          <p:nvPr/>
        </p:nvSpPr>
        <p:spPr bwMode="auto">
          <a:xfrm>
            <a:off x="1425575" y="3094038"/>
            <a:ext cx="7921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2" name="Line 10"/>
          <p:cNvSpPr>
            <a:spLocks noChangeShapeType="1"/>
          </p:cNvSpPr>
          <p:nvPr/>
        </p:nvSpPr>
        <p:spPr bwMode="auto">
          <a:xfrm>
            <a:off x="1425575" y="3630613"/>
            <a:ext cx="7921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3" name="Line 11"/>
          <p:cNvSpPr>
            <a:spLocks noChangeShapeType="1"/>
          </p:cNvSpPr>
          <p:nvPr/>
        </p:nvSpPr>
        <p:spPr bwMode="auto">
          <a:xfrm>
            <a:off x="1425575" y="5246688"/>
            <a:ext cx="7921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4" name="Oval 12"/>
          <p:cNvSpPr>
            <a:spLocks noChangeArrowheads="1"/>
          </p:cNvSpPr>
          <p:nvPr/>
        </p:nvSpPr>
        <p:spPr bwMode="auto">
          <a:xfrm>
            <a:off x="4332288" y="3287713"/>
            <a:ext cx="925512" cy="914400"/>
          </a:xfrm>
          <a:prstGeom prst="ellipse">
            <a:avLst/>
          </a:prstGeom>
          <a:solidFill>
            <a:srgbClr val="FFFFFF"/>
          </a:solidFill>
          <a:ln w="9525">
            <a:solidFill>
              <a:srgbClr val="000000"/>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sym typeface="Symbol" pitchFamily="18" charset="2"/>
              </a:rPr>
              <a:t></a:t>
            </a:r>
            <a:endParaRPr lang="en-US" altLang="en-US"/>
          </a:p>
        </p:txBody>
      </p:sp>
      <p:sp>
        <p:nvSpPr>
          <p:cNvPr id="10255" name="Line 13"/>
          <p:cNvSpPr>
            <a:spLocks noChangeShapeType="1"/>
          </p:cNvSpPr>
          <p:nvPr/>
        </p:nvSpPr>
        <p:spPr bwMode="auto">
          <a:xfrm>
            <a:off x="2746375" y="2571750"/>
            <a:ext cx="396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6" name="Line 14"/>
          <p:cNvSpPr>
            <a:spLocks noChangeShapeType="1"/>
          </p:cNvSpPr>
          <p:nvPr/>
        </p:nvSpPr>
        <p:spPr bwMode="auto">
          <a:xfrm>
            <a:off x="3143250" y="2571750"/>
            <a:ext cx="1320800" cy="784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7" name="Line 15"/>
          <p:cNvSpPr>
            <a:spLocks noChangeShapeType="1"/>
          </p:cNvSpPr>
          <p:nvPr/>
        </p:nvSpPr>
        <p:spPr bwMode="auto">
          <a:xfrm>
            <a:off x="2746375" y="3103563"/>
            <a:ext cx="396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8" name="Line 16"/>
          <p:cNvSpPr>
            <a:spLocks noChangeShapeType="1"/>
          </p:cNvSpPr>
          <p:nvPr/>
        </p:nvSpPr>
        <p:spPr bwMode="auto">
          <a:xfrm>
            <a:off x="3143250" y="3103563"/>
            <a:ext cx="1189038" cy="390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9" name="Line 17"/>
          <p:cNvSpPr>
            <a:spLocks noChangeShapeType="1"/>
          </p:cNvSpPr>
          <p:nvPr/>
        </p:nvSpPr>
        <p:spPr bwMode="auto">
          <a:xfrm>
            <a:off x="2746375" y="3603625"/>
            <a:ext cx="396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60" name="Line 18"/>
          <p:cNvSpPr>
            <a:spLocks noChangeShapeType="1"/>
          </p:cNvSpPr>
          <p:nvPr/>
        </p:nvSpPr>
        <p:spPr bwMode="auto">
          <a:xfrm>
            <a:off x="3143250" y="3603625"/>
            <a:ext cx="1189038" cy="2619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61" name="Line 19"/>
          <p:cNvSpPr>
            <a:spLocks noChangeShapeType="1"/>
          </p:cNvSpPr>
          <p:nvPr/>
        </p:nvSpPr>
        <p:spPr bwMode="auto">
          <a:xfrm>
            <a:off x="2746375" y="5246688"/>
            <a:ext cx="396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62" name="Line 20"/>
          <p:cNvSpPr>
            <a:spLocks noChangeShapeType="1"/>
          </p:cNvSpPr>
          <p:nvPr/>
        </p:nvSpPr>
        <p:spPr bwMode="auto">
          <a:xfrm flipV="1">
            <a:off x="3143250" y="4070350"/>
            <a:ext cx="1320800" cy="1176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63" name="Rectangle 21"/>
          <p:cNvSpPr>
            <a:spLocks noChangeArrowheads="1"/>
          </p:cNvSpPr>
          <p:nvPr/>
        </p:nvSpPr>
        <p:spPr bwMode="auto">
          <a:xfrm>
            <a:off x="5260975" y="4724400"/>
            <a:ext cx="528638" cy="457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W</a:t>
            </a:r>
            <a:r>
              <a:rPr lang="en-US" altLang="en-US" sz="2000" baseline="-25000"/>
              <a:t>0</a:t>
            </a:r>
            <a:endParaRPr lang="en-US" altLang="en-US" sz="2000"/>
          </a:p>
        </p:txBody>
      </p:sp>
      <p:sp>
        <p:nvSpPr>
          <p:cNvPr id="10264" name="Line 22"/>
          <p:cNvSpPr>
            <a:spLocks noChangeShapeType="1"/>
          </p:cNvSpPr>
          <p:nvPr/>
        </p:nvSpPr>
        <p:spPr bwMode="auto">
          <a:xfrm>
            <a:off x="5516563" y="4202113"/>
            <a:ext cx="0" cy="522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65" name="Line 23"/>
          <p:cNvSpPr>
            <a:spLocks noChangeShapeType="1"/>
          </p:cNvSpPr>
          <p:nvPr/>
        </p:nvSpPr>
        <p:spPr bwMode="auto">
          <a:xfrm>
            <a:off x="5272088" y="3768725"/>
            <a:ext cx="7921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66" name="Text Box 24"/>
          <p:cNvSpPr txBox="1">
            <a:spLocks noChangeArrowheads="1"/>
          </p:cNvSpPr>
          <p:nvPr/>
        </p:nvSpPr>
        <p:spPr bwMode="auto">
          <a:xfrm>
            <a:off x="6051550" y="3349625"/>
            <a:ext cx="660400" cy="7842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500" i="1"/>
              <a:t>f</a:t>
            </a:r>
          </a:p>
        </p:txBody>
      </p:sp>
      <p:sp>
        <p:nvSpPr>
          <p:cNvPr id="10267" name="Line 25"/>
          <p:cNvSpPr>
            <a:spLocks noChangeShapeType="1"/>
          </p:cNvSpPr>
          <p:nvPr/>
        </p:nvSpPr>
        <p:spPr bwMode="auto">
          <a:xfrm>
            <a:off x="6711950" y="3733800"/>
            <a:ext cx="105727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10268" name="Text Box 26"/>
          <p:cNvSpPr txBox="1">
            <a:spLocks noChangeArrowheads="1"/>
          </p:cNvSpPr>
          <p:nvPr/>
        </p:nvSpPr>
        <p:spPr bwMode="auto">
          <a:xfrm>
            <a:off x="838200" y="2373313"/>
            <a:ext cx="6604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a:t>X</a:t>
            </a:r>
            <a:r>
              <a:rPr lang="en-US" altLang="en-US" baseline="-25000"/>
              <a:t>1</a:t>
            </a:r>
          </a:p>
          <a:p>
            <a:pPr algn="r"/>
            <a:endParaRPr lang="en-US" altLang="en-US" sz="900" baseline="-25000"/>
          </a:p>
          <a:p>
            <a:pPr algn="r"/>
            <a:endParaRPr lang="en-US" altLang="en-US" sz="900"/>
          </a:p>
          <a:p>
            <a:pPr algn="r"/>
            <a:endParaRPr lang="en-US" altLang="en-US" sz="900"/>
          </a:p>
        </p:txBody>
      </p:sp>
      <p:sp>
        <p:nvSpPr>
          <p:cNvPr id="10269" name="Text Box 27"/>
          <p:cNvSpPr txBox="1">
            <a:spLocks noChangeArrowheads="1"/>
          </p:cNvSpPr>
          <p:nvPr/>
        </p:nvSpPr>
        <p:spPr bwMode="auto">
          <a:xfrm>
            <a:off x="838200" y="2895600"/>
            <a:ext cx="6619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a:t>X</a:t>
            </a:r>
            <a:r>
              <a:rPr lang="en-US" altLang="en-US" baseline="-25000"/>
              <a:t>2</a:t>
            </a:r>
          </a:p>
          <a:p>
            <a:pPr algn="r"/>
            <a:endParaRPr lang="en-US" altLang="en-US" sz="900" baseline="-25000"/>
          </a:p>
          <a:p>
            <a:pPr algn="r"/>
            <a:endParaRPr lang="en-US" altLang="en-US" sz="900"/>
          </a:p>
        </p:txBody>
      </p:sp>
      <p:sp>
        <p:nvSpPr>
          <p:cNvPr id="10270" name="Text Box 28"/>
          <p:cNvSpPr txBox="1">
            <a:spLocks noChangeArrowheads="1"/>
          </p:cNvSpPr>
          <p:nvPr/>
        </p:nvSpPr>
        <p:spPr bwMode="auto">
          <a:xfrm>
            <a:off x="838200" y="3417888"/>
            <a:ext cx="6604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a:t>X</a:t>
            </a:r>
            <a:r>
              <a:rPr lang="en-US" altLang="en-US" baseline="-25000"/>
              <a:t>3</a:t>
            </a:r>
          </a:p>
          <a:p>
            <a:pPr algn="r"/>
            <a:endParaRPr lang="en-US" altLang="en-US" sz="900"/>
          </a:p>
        </p:txBody>
      </p:sp>
      <p:sp>
        <p:nvSpPr>
          <p:cNvPr id="10271" name="Text Box 29"/>
          <p:cNvSpPr txBox="1">
            <a:spLocks noChangeArrowheads="1"/>
          </p:cNvSpPr>
          <p:nvPr/>
        </p:nvSpPr>
        <p:spPr bwMode="auto">
          <a:xfrm>
            <a:off x="838200" y="5054600"/>
            <a:ext cx="660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a:t>Xn</a:t>
            </a:r>
            <a:endParaRPr lang="en-US" altLang="en-US" baseline="-25000"/>
          </a:p>
          <a:p>
            <a:pPr algn="r"/>
            <a:endParaRPr lang="en-US" altLang="en-US" sz="900" baseline="-25000"/>
          </a:p>
          <a:p>
            <a:pPr algn="r"/>
            <a:endParaRPr lang="en-US" altLang="en-US" sz="900"/>
          </a:p>
        </p:txBody>
      </p:sp>
      <p:sp>
        <p:nvSpPr>
          <p:cNvPr id="10272" name="Text Box 30"/>
          <p:cNvSpPr txBox="1">
            <a:spLocks noChangeArrowheads="1"/>
          </p:cNvSpPr>
          <p:nvPr/>
        </p:nvSpPr>
        <p:spPr bwMode="auto">
          <a:xfrm>
            <a:off x="771525" y="1981200"/>
            <a:ext cx="9810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Axons</a:t>
            </a:r>
          </a:p>
        </p:txBody>
      </p:sp>
      <p:sp>
        <p:nvSpPr>
          <p:cNvPr id="10273" name="Text Box 31"/>
          <p:cNvSpPr txBox="1">
            <a:spLocks noChangeArrowheads="1"/>
          </p:cNvSpPr>
          <p:nvPr/>
        </p:nvSpPr>
        <p:spPr bwMode="auto">
          <a:xfrm>
            <a:off x="1865313" y="1981200"/>
            <a:ext cx="12588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Synapses</a:t>
            </a:r>
          </a:p>
        </p:txBody>
      </p:sp>
      <p:sp>
        <p:nvSpPr>
          <p:cNvPr id="10274" name="Text Box 32"/>
          <p:cNvSpPr txBox="1">
            <a:spLocks noChangeArrowheads="1"/>
          </p:cNvSpPr>
          <p:nvPr/>
        </p:nvSpPr>
        <p:spPr bwMode="auto">
          <a:xfrm>
            <a:off x="3011488" y="1981200"/>
            <a:ext cx="117951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Dendrites</a:t>
            </a:r>
          </a:p>
        </p:txBody>
      </p:sp>
      <p:sp>
        <p:nvSpPr>
          <p:cNvPr id="10275" name="Text Box 33"/>
          <p:cNvSpPr txBox="1">
            <a:spLocks noChangeArrowheads="1"/>
          </p:cNvSpPr>
          <p:nvPr/>
        </p:nvSpPr>
        <p:spPr bwMode="auto">
          <a:xfrm>
            <a:off x="5105400" y="1981200"/>
            <a:ext cx="1143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 Body (Soma)</a:t>
            </a:r>
          </a:p>
        </p:txBody>
      </p:sp>
      <p:sp>
        <p:nvSpPr>
          <p:cNvPr id="10276" name="Text Box 35"/>
          <p:cNvSpPr txBox="1">
            <a:spLocks noChangeArrowheads="1"/>
          </p:cNvSpPr>
          <p:nvPr/>
        </p:nvSpPr>
        <p:spPr bwMode="auto">
          <a:xfrm>
            <a:off x="7207250" y="2030413"/>
            <a:ext cx="7937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Axon</a:t>
            </a:r>
          </a:p>
        </p:txBody>
      </p:sp>
      <p:sp>
        <p:nvSpPr>
          <p:cNvPr id="10277" name="Text Box 36"/>
          <p:cNvSpPr txBox="1">
            <a:spLocks noChangeArrowheads="1"/>
          </p:cNvSpPr>
          <p:nvPr/>
        </p:nvSpPr>
        <p:spPr bwMode="auto">
          <a:xfrm>
            <a:off x="5257800" y="5246688"/>
            <a:ext cx="7937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Bias</a:t>
            </a:r>
          </a:p>
        </p:txBody>
      </p:sp>
      <p:sp>
        <p:nvSpPr>
          <p:cNvPr id="10278" name="Text Box 37"/>
          <p:cNvSpPr txBox="1">
            <a:spLocks noChangeArrowheads="1"/>
          </p:cNvSpPr>
          <p:nvPr/>
        </p:nvSpPr>
        <p:spPr bwMode="auto">
          <a:xfrm>
            <a:off x="7183438" y="3940175"/>
            <a:ext cx="14271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Output (y)</a:t>
            </a:r>
          </a:p>
        </p:txBody>
      </p:sp>
      <p:sp>
        <p:nvSpPr>
          <p:cNvPr id="10279" name="Rectangle 38"/>
          <p:cNvSpPr>
            <a:spLocks noChangeArrowheads="1"/>
          </p:cNvSpPr>
          <p:nvPr/>
        </p:nvSpPr>
        <p:spPr bwMode="auto">
          <a:xfrm>
            <a:off x="4327525" y="3048000"/>
            <a:ext cx="2454275" cy="1219200"/>
          </a:xfrm>
          <a:prstGeom prst="rect">
            <a:avLst/>
          </a:prstGeom>
          <a:solidFill>
            <a:schemeClr val="tx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pic>
        <p:nvPicPr>
          <p:cNvPr id="10280" name="Picture 2" descr="http://moodle.epfl.ch/file.php/216/WebsitePics/Neural_network_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0"/>
            <a:ext cx="203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753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Neuroscience</a:t>
            </a:r>
            <a:endParaRPr lang="en-IN" dirty="0"/>
          </a:p>
        </p:txBody>
      </p:sp>
      <p:sp>
        <p:nvSpPr>
          <p:cNvPr id="3" name="Content Placeholder 2"/>
          <p:cNvSpPr>
            <a:spLocks noGrp="1"/>
          </p:cNvSpPr>
          <p:nvPr>
            <p:ph idx="1"/>
          </p:nvPr>
        </p:nvSpPr>
        <p:spPr/>
        <p:txBody>
          <a:bodyPr>
            <a:noAutofit/>
          </a:bodyPr>
          <a:lstStyle/>
          <a:p>
            <a:pPr algn="just"/>
            <a:r>
              <a:rPr lang="en-US" sz="2000" b="1" dirty="0" smtClean="0">
                <a:solidFill>
                  <a:srgbClr val="0000CC"/>
                </a:solidFill>
              </a:rPr>
              <a:t>Mapping between areas of the brain and the parts of the body exists</a:t>
            </a:r>
            <a:r>
              <a:rPr lang="en-US" sz="2000" dirty="0" smtClean="0"/>
              <a:t> and they control or from which they receive sensory input. </a:t>
            </a:r>
          </a:p>
          <a:p>
            <a:pPr algn="just"/>
            <a:r>
              <a:rPr lang="en-US" sz="2000" dirty="0" smtClean="0"/>
              <a:t>Such mappings are able to change radically over the course of a few weeks, and some animals seem to have multiple maps. </a:t>
            </a:r>
          </a:p>
          <a:p>
            <a:pPr algn="just"/>
            <a:r>
              <a:rPr lang="en-US" sz="2000" dirty="0"/>
              <a:t>(Han and Boyden, 2007</a:t>
            </a:r>
            <a:r>
              <a:rPr lang="en-US" sz="2000" dirty="0" smtClean="0"/>
              <a:t>): </a:t>
            </a:r>
            <a:r>
              <a:rPr lang="en-US" sz="2000" b="1" dirty="0" smtClean="0">
                <a:solidFill>
                  <a:srgbClr val="FF0000"/>
                </a:solidFill>
              </a:rPr>
              <a:t>Individual </a:t>
            </a:r>
            <a:r>
              <a:rPr lang="en-US" sz="2000" b="1" dirty="0">
                <a:solidFill>
                  <a:srgbClr val="FF0000"/>
                </a:solidFill>
              </a:rPr>
              <a:t>neurons </a:t>
            </a:r>
            <a:r>
              <a:rPr lang="en-US" sz="2000" dirty="0"/>
              <a:t>can be stimulated electrically, chemically, or even </a:t>
            </a:r>
            <a:r>
              <a:rPr lang="en-US" sz="2000" dirty="0" smtClean="0"/>
              <a:t>optically allowing </a:t>
            </a:r>
            <a:r>
              <a:rPr lang="en-US" sz="2000" dirty="0"/>
              <a:t>neuronal input–output relationships to be mapped. </a:t>
            </a:r>
          </a:p>
          <a:p>
            <a:pPr algn="just"/>
            <a:r>
              <a:rPr lang="en-US" sz="2000" dirty="0" smtClean="0"/>
              <a:t>But a </a:t>
            </a:r>
            <a:r>
              <a:rPr lang="en-US" sz="2000" dirty="0"/>
              <a:t>long </a:t>
            </a:r>
            <a:r>
              <a:rPr lang="en-US" sz="2000" dirty="0" smtClean="0"/>
              <a:t>way to go for </a:t>
            </a:r>
            <a:r>
              <a:rPr lang="en-US" sz="2000" dirty="0"/>
              <a:t>understanding how cognitive processes actually work.</a:t>
            </a:r>
          </a:p>
          <a:p>
            <a:pPr algn="just"/>
            <a:r>
              <a:rPr lang="en-US" sz="2000" b="1" dirty="0" smtClean="0"/>
              <a:t>Conclusion:</a:t>
            </a:r>
            <a:r>
              <a:rPr lang="en-US" sz="2000" dirty="0" smtClean="0"/>
              <a:t> Collection </a:t>
            </a:r>
            <a:r>
              <a:rPr lang="en-US" sz="2000" dirty="0"/>
              <a:t>of simple cells can </a:t>
            </a:r>
            <a:r>
              <a:rPr lang="en-US" sz="2000" b="1" dirty="0">
                <a:solidFill>
                  <a:srgbClr val="FF0066"/>
                </a:solidFill>
              </a:rPr>
              <a:t>lead to thought, action, and </a:t>
            </a:r>
            <a:r>
              <a:rPr lang="en-US" sz="2000" b="1" dirty="0" smtClean="0">
                <a:solidFill>
                  <a:srgbClr val="FF0066"/>
                </a:solidFill>
              </a:rPr>
              <a:t>consciousness</a:t>
            </a:r>
            <a:r>
              <a:rPr lang="en-US" sz="2000" dirty="0" smtClean="0"/>
              <a:t>, John </a:t>
            </a:r>
            <a:r>
              <a:rPr lang="en-US" sz="2000" dirty="0"/>
              <a:t>Searle (1992), brains cause minds.</a:t>
            </a:r>
          </a:p>
          <a:p>
            <a:pPr algn="just"/>
            <a:r>
              <a:rPr lang="en-US" sz="2000" dirty="0" smtClean="0"/>
              <a:t>Real </a:t>
            </a:r>
            <a:r>
              <a:rPr lang="en-US" sz="2000" dirty="0"/>
              <a:t>alternative theory is </a:t>
            </a:r>
            <a:r>
              <a:rPr lang="en-US" sz="2000" b="1" dirty="0">
                <a:solidFill>
                  <a:srgbClr val="FF0000"/>
                </a:solidFill>
              </a:rPr>
              <a:t>mysticism</a:t>
            </a:r>
            <a:r>
              <a:rPr lang="en-US" sz="2000" dirty="0"/>
              <a:t>: </a:t>
            </a:r>
            <a:r>
              <a:rPr lang="en-US" sz="2000" dirty="0" smtClean="0"/>
              <a:t>Mind </a:t>
            </a:r>
            <a:r>
              <a:rPr lang="en-US" sz="2000" dirty="0"/>
              <a:t>operate in some mystical realm that is beyond physical science.</a:t>
            </a:r>
          </a:p>
          <a:p>
            <a:pPr algn="just"/>
            <a:r>
              <a:rPr lang="en-US" sz="2000" dirty="0"/>
              <a:t>Brains and digital computers have somewhat different properties. </a:t>
            </a:r>
          </a:p>
        </p:txBody>
      </p:sp>
    </p:spTree>
    <p:extLst>
      <p:ext uri="{BB962C8B-B14F-4D97-AF65-F5344CB8AC3E}">
        <p14:creationId xmlns:p14="http://schemas.microsoft.com/office/powerpoint/2010/main" val="3430476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Neuroscience</a:t>
            </a:r>
            <a:endParaRPr lang="en-IN" dirty="0"/>
          </a:p>
        </p:txBody>
      </p:sp>
      <p:sp>
        <p:nvSpPr>
          <p:cNvPr id="3" name="Content Placeholder 2"/>
          <p:cNvSpPr>
            <a:spLocks noGrp="1"/>
          </p:cNvSpPr>
          <p:nvPr>
            <p:ph idx="1"/>
          </p:nvPr>
        </p:nvSpPr>
        <p:spPr/>
        <p:txBody>
          <a:bodyPr>
            <a:noAutofit/>
          </a:bodyPr>
          <a:lstStyle/>
          <a:p>
            <a:pPr algn="just"/>
            <a:r>
              <a:rPr lang="en-US" sz="2000" dirty="0" smtClean="0"/>
              <a:t>Computers have a cycle time that is a million times faster than a brain. </a:t>
            </a:r>
          </a:p>
          <a:p>
            <a:pPr algn="just"/>
            <a:r>
              <a:rPr lang="en-US" sz="2000" dirty="0" smtClean="0"/>
              <a:t>Brain makes up for that with far more storage and interconnection than even a high-end personal computer, although the largest supercomputers have a capacity that is similar to the brain’s. </a:t>
            </a:r>
          </a:p>
          <a:p>
            <a:pPr algn="just"/>
            <a:r>
              <a:rPr lang="en-US" sz="2000" b="1" dirty="0" smtClean="0">
                <a:solidFill>
                  <a:srgbClr val="FF0000"/>
                </a:solidFill>
              </a:rPr>
              <a:t>Singularity: </a:t>
            </a:r>
            <a:r>
              <a:rPr lang="en-US" sz="2000" dirty="0" smtClean="0"/>
              <a:t>Computers reach a superhuman level of performance (</a:t>
            </a:r>
            <a:r>
              <a:rPr lang="en-US" sz="2000" dirty="0" err="1" smtClean="0"/>
              <a:t>Vinge</a:t>
            </a:r>
            <a:r>
              <a:rPr lang="en-US" sz="2000" dirty="0" smtClean="0"/>
              <a:t>, 1993; Kurzweil, 2005), but the raw comparisons are not especially informative. </a:t>
            </a:r>
          </a:p>
          <a:p>
            <a:pPr algn="just"/>
            <a:r>
              <a:rPr lang="en-US" sz="2000" dirty="0" smtClean="0"/>
              <a:t>Even with a computer of virtually unlimited capacity, we still would not know how to achieve the brain’s level of intelligence.</a:t>
            </a:r>
            <a:endParaRPr lang="en-IN" sz="20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8383"/>
          <a:stretch/>
        </p:blipFill>
        <p:spPr bwMode="auto">
          <a:xfrm>
            <a:off x="628650" y="4581128"/>
            <a:ext cx="7886700" cy="211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1240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16632"/>
            <a:ext cx="7772400" cy="1143000"/>
          </a:xfrm>
        </p:spPr>
        <p:txBody>
          <a:bodyPr/>
          <a:lstStyle/>
          <a:p>
            <a:r>
              <a:rPr lang="en-US" altLang="zh-TW" sz="3600" dirty="0" smtClean="0">
                <a:ea typeface="新細明體" pitchFamily="18" charset="-120"/>
              </a:rPr>
              <a:t>Foundations of AI</a:t>
            </a:r>
            <a:endParaRPr lang="en-US" sz="3600" dirty="0" smtClean="0"/>
          </a:p>
        </p:txBody>
      </p:sp>
      <p:sp>
        <p:nvSpPr>
          <p:cNvPr id="33795" name="Rectangle 3"/>
          <p:cNvSpPr>
            <a:spLocks noGrp="1" noChangeArrowheads="1"/>
          </p:cNvSpPr>
          <p:nvPr>
            <p:ph idx="1"/>
          </p:nvPr>
        </p:nvSpPr>
        <p:spPr>
          <a:xfrm>
            <a:off x="685800" y="1488232"/>
            <a:ext cx="7772400" cy="4114800"/>
          </a:xfrm>
        </p:spPr>
        <p:txBody>
          <a:bodyPr>
            <a:noAutofit/>
          </a:bodyPr>
          <a:lstStyle/>
          <a:p>
            <a:pPr algn="just">
              <a:lnSpc>
                <a:spcPct val="80000"/>
              </a:lnSpc>
            </a:pPr>
            <a:r>
              <a:rPr lang="en-US" sz="2000" dirty="0" smtClean="0"/>
              <a:t>Philosophy		Logic, methods of reasoning, mind as physical </a:t>
            </a:r>
            <a:br>
              <a:rPr lang="en-US" sz="2000" dirty="0" smtClean="0"/>
            </a:br>
            <a:r>
              <a:rPr lang="en-US" sz="2000" dirty="0" smtClean="0"/>
              <a:t>		 	system, foundations of learning, language,</a:t>
            </a:r>
            <a:br>
              <a:rPr lang="en-US" sz="2000" dirty="0" smtClean="0"/>
            </a:br>
            <a:r>
              <a:rPr lang="en-US" sz="2000" dirty="0" smtClean="0"/>
              <a:t>			rationality.</a:t>
            </a:r>
          </a:p>
          <a:p>
            <a:pPr algn="just">
              <a:lnSpc>
                <a:spcPct val="80000"/>
              </a:lnSpc>
            </a:pPr>
            <a:r>
              <a:rPr lang="en-US" sz="2000" dirty="0" smtClean="0"/>
              <a:t>Mathematics		Formal representation and proof, algorithms,</a:t>
            </a:r>
            <a:br>
              <a:rPr lang="en-US" sz="2000" dirty="0" smtClean="0"/>
            </a:br>
            <a:r>
              <a:rPr lang="en-US" sz="2000" dirty="0" smtClean="0"/>
              <a:t>			computation, (un)decidability, (in)tractability,</a:t>
            </a:r>
            <a:br>
              <a:rPr lang="en-US" sz="2000" dirty="0" smtClean="0"/>
            </a:br>
            <a:r>
              <a:rPr lang="en-US" sz="2000" dirty="0" smtClean="0"/>
              <a:t>			probability.</a:t>
            </a:r>
          </a:p>
          <a:p>
            <a:pPr algn="just">
              <a:lnSpc>
                <a:spcPct val="80000"/>
              </a:lnSpc>
            </a:pPr>
            <a:r>
              <a:rPr lang="en-US" sz="2000" dirty="0" smtClean="0"/>
              <a:t>Economics		utility, decision theory, rational economic 				agents </a:t>
            </a:r>
          </a:p>
          <a:p>
            <a:pPr algn="just">
              <a:lnSpc>
                <a:spcPct val="80000"/>
              </a:lnSpc>
            </a:pPr>
            <a:r>
              <a:rPr lang="en-US" sz="2000" dirty="0" smtClean="0"/>
              <a:t>Neuroscience		neurons as information processing units.</a:t>
            </a:r>
          </a:p>
          <a:p>
            <a:pPr algn="just">
              <a:lnSpc>
                <a:spcPct val="80000"/>
              </a:lnSpc>
            </a:pPr>
            <a:r>
              <a:rPr lang="en-US" sz="2000" dirty="0" smtClean="0"/>
              <a:t>Psychology/       	how do people behave, perceive, process Cognitive Science	information,  represent knowledge.</a:t>
            </a:r>
            <a:br>
              <a:rPr lang="en-US" sz="2000" dirty="0" smtClean="0"/>
            </a:br>
            <a:r>
              <a:rPr lang="en-US" sz="2000" dirty="0" smtClean="0"/>
              <a:t>     		</a:t>
            </a:r>
          </a:p>
          <a:p>
            <a:pPr algn="just">
              <a:lnSpc>
                <a:spcPct val="80000"/>
              </a:lnSpc>
            </a:pPr>
            <a:r>
              <a:rPr lang="en-US" sz="2000" dirty="0" smtClean="0"/>
              <a:t>Computer 		building fast computers </a:t>
            </a:r>
            <a:br>
              <a:rPr lang="en-US" sz="2000" dirty="0" smtClean="0"/>
            </a:br>
            <a:r>
              <a:rPr lang="en-US" sz="2000" dirty="0" smtClean="0"/>
              <a:t>engineering</a:t>
            </a:r>
          </a:p>
          <a:p>
            <a:pPr algn="just">
              <a:lnSpc>
                <a:spcPct val="80000"/>
              </a:lnSpc>
            </a:pPr>
            <a:r>
              <a:rPr lang="en-US" sz="2000" dirty="0" smtClean="0"/>
              <a:t>Control theory	design systems that maximize an objective</a:t>
            </a:r>
            <a:br>
              <a:rPr lang="en-US" sz="2000" dirty="0" smtClean="0"/>
            </a:br>
            <a:r>
              <a:rPr lang="en-US" sz="2000" dirty="0" smtClean="0"/>
              <a:t>			function over time </a:t>
            </a:r>
          </a:p>
          <a:p>
            <a:pPr algn="just">
              <a:lnSpc>
                <a:spcPct val="80000"/>
              </a:lnSpc>
            </a:pPr>
            <a:r>
              <a:rPr lang="en-US" sz="2000" dirty="0" smtClean="0"/>
              <a:t>Linguistics		knowledge representation, grammar</a:t>
            </a:r>
          </a:p>
        </p:txBody>
      </p:sp>
    </p:spTree>
    <p:extLst>
      <p:ext uri="{BB962C8B-B14F-4D97-AF65-F5344CB8AC3E}">
        <p14:creationId xmlns:p14="http://schemas.microsoft.com/office/powerpoint/2010/main" val="3461842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TW" dirty="0" smtClean="0">
                <a:ea typeface="新細明體" pitchFamily="18" charset="-120"/>
              </a:rPr>
              <a:t>The Foundation of AI</a:t>
            </a:r>
            <a:endParaRPr lang="en-US" altLang="ar-JO" dirty="0" smtClean="0"/>
          </a:p>
        </p:txBody>
      </p:sp>
      <p:sp>
        <p:nvSpPr>
          <p:cNvPr id="28675" name="Rectangle 3"/>
          <p:cNvSpPr>
            <a:spLocks noGrp="1" noChangeArrowheads="1"/>
          </p:cNvSpPr>
          <p:nvPr>
            <p:ph sz="quarter" idx="1"/>
          </p:nvPr>
        </p:nvSpPr>
        <p:spPr/>
        <p:txBody>
          <a:bodyPr/>
          <a:lstStyle/>
          <a:p>
            <a:pPr eaLnBrk="1" hangingPunct="1"/>
            <a:r>
              <a:rPr lang="en-US" altLang="zh-TW" dirty="0" smtClean="0">
                <a:ea typeface="新細明體" pitchFamily="18" charset="-120"/>
              </a:rPr>
              <a:t>Psychology </a:t>
            </a:r>
          </a:p>
          <a:p>
            <a:pPr lvl="1" eaLnBrk="1" hangingPunct="1"/>
            <a:r>
              <a:rPr lang="en-US" altLang="zh-TW" dirty="0" smtClean="0">
                <a:ea typeface="新細明體" pitchFamily="18" charset="-120"/>
              </a:rPr>
              <a:t>How do humans think and act?</a:t>
            </a:r>
          </a:p>
          <a:p>
            <a:pPr lvl="1" eaLnBrk="1" hangingPunct="1"/>
            <a:r>
              <a:rPr lang="en-US" altLang="zh-TW" dirty="0" smtClean="0">
                <a:ea typeface="新細明體" pitchFamily="18" charset="-120"/>
              </a:rPr>
              <a:t>Study of human reasoning and acting</a:t>
            </a:r>
          </a:p>
          <a:p>
            <a:pPr lvl="1" eaLnBrk="1" hangingPunct="1"/>
            <a:r>
              <a:rPr lang="en-US" altLang="zh-TW" dirty="0" smtClean="0">
                <a:ea typeface="新細明體" pitchFamily="18" charset="-120"/>
              </a:rPr>
              <a:t>Provides reasoning models for AI</a:t>
            </a:r>
          </a:p>
          <a:p>
            <a:pPr lvl="1" eaLnBrk="1" hangingPunct="1"/>
            <a:r>
              <a:rPr lang="en-US" altLang="zh-TW" dirty="0" smtClean="0">
                <a:ea typeface="新細明體" pitchFamily="18" charset="-120"/>
              </a:rPr>
              <a:t>Strengthen the ideas </a:t>
            </a:r>
          </a:p>
          <a:p>
            <a:pPr lvl="2" eaLnBrk="1" hangingPunct="1"/>
            <a:r>
              <a:rPr lang="en-US" altLang="zh-TW" dirty="0" smtClean="0">
                <a:ea typeface="新細明體" pitchFamily="18" charset="-120"/>
              </a:rPr>
              <a:t>humans and other animals can be considered as information processing machines </a:t>
            </a:r>
            <a:endParaRPr lang="zh-TW" altLang="en-US" dirty="0" smtClean="0">
              <a:ea typeface="新細明體" pitchFamily="18" charset="-120"/>
            </a:endParaRPr>
          </a:p>
          <a:p>
            <a:pPr eaLnBrk="1" hangingPunct="1"/>
            <a:endParaRPr lang="en-US" altLang="ar-JO" dirty="0" smtClean="0"/>
          </a:p>
        </p:txBody>
      </p:sp>
    </p:spTree>
    <p:extLst>
      <p:ext uri="{BB962C8B-B14F-4D97-AF65-F5344CB8AC3E}">
        <p14:creationId xmlns:p14="http://schemas.microsoft.com/office/powerpoint/2010/main" val="3349914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Psychology</a:t>
            </a:r>
            <a:endParaRPr lang="en-IN" dirty="0"/>
          </a:p>
        </p:txBody>
      </p:sp>
      <p:sp>
        <p:nvSpPr>
          <p:cNvPr id="3" name="Content Placeholder 2"/>
          <p:cNvSpPr>
            <a:spLocks noGrp="1"/>
          </p:cNvSpPr>
          <p:nvPr>
            <p:ph idx="1"/>
          </p:nvPr>
        </p:nvSpPr>
        <p:spPr/>
        <p:txBody>
          <a:bodyPr>
            <a:noAutofit/>
          </a:bodyPr>
          <a:lstStyle/>
          <a:p>
            <a:pPr algn="just"/>
            <a:r>
              <a:rPr lang="en-US" sz="2000" dirty="0" smtClean="0"/>
              <a:t>Origin of scientific psychology are usually traced to the work of the German physicist Hermann von Helmholtz (1821–1894) and his student Wilhelm Wundt (1832–1920).</a:t>
            </a:r>
          </a:p>
          <a:p>
            <a:pPr algn="just"/>
            <a:r>
              <a:rPr lang="en-US" sz="2000" dirty="0" smtClean="0"/>
              <a:t>Helmholtz applied the scientific method to the </a:t>
            </a:r>
            <a:r>
              <a:rPr lang="en-US" sz="2000" b="1" dirty="0" smtClean="0">
                <a:solidFill>
                  <a:srgbClr val="0000CC"/>
                </a:solidFill>
              </a:rPr>
              <a:t>study of human vision</a:t>
            </a:r>
            <a:r>
              <a:rPr lang="en-US" sz="2000" dirty="0" smtClean="0"/>
              <a:t>.</a:t>
            </a:r>
          </a:p>
          <a:p>
            <a:pPr algn="just"/>
            <a:r>
              <a:rPr lang="en-US" sz="2000" dirty="0"/>
              <a:t>Wundt (</a:t>
            </a:r>
            <a:r>
              <a:rPr lang="en-US" sz="2000" dirty="0" smtClean="0"/>
              <a:t>1879): Opened the first laboratory of experimental psychology, at the University of Leipzig. </a:t>
            </a:r>
          </a:p>
          <a:p>
            <a:pPr algn="just"/>
            <a:r>
              <a:rPr lang="en-US" sz="2000" dirty="0" smtClean="0"/>
              <a:t>Wundt insisted on carefully controlled experiments in which his workers would </a:t>
            </a:r>
            <a:r>
              <a:rPr lang="en-US" sz="2000" b="1" dirty="0" smtClean="0">
                <a:solidFill>
                  <a:srgbClr val="FF0000"/>
                </a:solidFill>
              </a:rPr>
              <a:t>perform a perceptual or associative task</a:t>
            </a:r>
            <a:r>
              <a:rPr lang="en-US" sz="2000" dirty="0" smtClean="0"/>
              <a:t> while introspecting on their thought processes. </a:t>
            </a:r>
          </a:p>
          <a:p>
            <a:pPr algn="just"/>
            <a:r>
              <a:rPr lang="en-US" sz="2000" dirty="0" smtClean="0"/>
              <a:t>The careful controls went a long way toward making psychology a science, but the subjective nature of the data made it unlikely that an experimenter would ever disconfirm his or her own theories.</a:t>
            </a:r>
            <a:endParaRPr lang="en-IN" sz="2000" dirty="0"/>
          </a:p>
        </p:txBody>
      </p:sp>
    </p:spTree>
    <p:extLst>
      <p:ext uri="{BB962C8B-B14F-4D97-AF65-F5344CB8AC3E}">
        <p14:creationId xmlns:p14="http://schemas.microsoft.com/office/powerpoint/2010/main" val="704790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Psychology</a:t>
            </a:r>
            <a:endParaRPr lang="en-IN" dirty="0"/>
          </a:p>
        </p:txBody>
      </p:sp>
      <p:sp>
        <p:nvSpPr>
          <p:cNvPr id="3" name="Content Placeholder 2"/>
          <p:cNvSpPr>
            <a:spLocks noGrp="1"/>
          </p:cNvSpPr>
          <p:nvPr>
            <p:ph idx="1"/>
          </p:nvPr>
        </p:nvSpPr>
        <p:spPr/>
        <p:txBody>
          <a:bodyPr>
            <a:noAutofit/>
          </a:bodyPr>
          <a:lstStyle/>
          <a:p>
            <a:pPr algn="just"/>
            <a:r>
              <a:rPr lang="en-US" sz="2000" dirty="0" smtClean="0"/>
              <a:t>Biologists studying animal behavior, lacked introspective data and developed an objective methodology.</a:t>
            </a:r>
          </a:p>
          <a:p>
            <a:pPr algn="just"/>
            <a:r>
              <a:rPr lang="en-US" sz="2000" dirty="0" smtClean="0"/>
              <a:t>H. S. Jennings (1906): Influences work Behavior of the Lower Organisms. </a:t>
            </a:r>
          </a:p>
          <a:p>
            <a:pPr algn="just"/>
            <a:r>
              <a:rPr lang="en-US" sz="2000" dirty="0"/>
              <a:t>John Watson (1878–1958</a:t>
            </a:r>
            <a:r>
              <a:rPr lang="en-US" sz="2000" dirty="0" smtClean="0"/>
              <a:t>): </a:t>
            </a:r>
            <a:r>
              <a:rPr lang="en-US" sz="2000" b="1" dirty="0" smtClean="0">
                <a:solidFill>
                  <a:srgbClr val="FF0000"/>
                </a:solidFill>
              </a:rPr>
              <a:t>Behaviorism movement</a:t>
            </a:r>
            <a:r>
              <a:rPr lang="en-US" sz="2000" dirty="0" smtClean="0"/>
              <a:t>, rejected any theory involving mental processes on the grounds that introspection could not provide reliable evidence. </a:t>
            </a:r>
          </a:p>
          <a:p>
            <a:pPr algn="just"/>
            <a:r>
              <a:rPr lang="en-US" sz="2000" dirty="0" smtClean="0"/>
              <a:t>Behaviorists insisted on </a:t>
            </a:r>
            <a:r>
              <a:rPr lang="en-US" sz="2000" b="1" dirty="0" smtClean="0">
                <a:solidFill>
                  <a:srgbClr val="0000CC"/>
                </a:solidFill>
              </a:rPr>
              <a:t>studying only objective measures</a:t>
            </a:r>
            <a:r>
              <a:rPr lang="en-US" sz="2000" dirty="0" smtClean="0"/>
              <a:t> of the percepts (or stimulus) given to an animal and its resulting actions (or response). </a:t>
            </a:r>
          </a:p>
          <a:p>
            <a:pPr algn="just"/>
            <a:r>
              <a:rPr lang="en-US" sz="2000" dirty="0" smtClean="0"/>
              <a:t>Behaviorism discovered a lot about rats and pigeons but had less success at understanding humans.</a:t>
            </a:r>
          </a:p>
          <a:p>
            <a:pPr algn="just"/>
            <a:r>
              <a:rPr lang="en-US" sz="2000" b="1" dirty="0" smtClean="0">
                <a:solidFill>
                  <a:srgbClr val="FF0000"/>
                </a:solidFill>
              </a:rPr>
              <a:t>Cognitive psychology</a:t>
            </a:r>
            <a:r>
              <a:rPr lang="en-US" sz="2000" dirty="0" smtClean="0"/>
              <a:t>, views the brain as an information-processing device, can be traced back at least to the works of William James (1842–1910). </a:t>
            </a:r>
          </a:p>
          <a:p>
            <a:pPr algn="just"/>
            <a:r>
              <a:rPr lang="en-US" sz="2000" dirty="0" smtClean="0"/>
              <a:t>Helmholtz also insisted that perception involved a form of unconscious logical inference. </a:t>
            </a:r>
          </a:p>
        </p:txBody>
      </p:sp>
    </p:spTree>
    <p:extLst>
      <p:ext uri="{BB962C8B-B14F-4D97-AF65-F5344CB8AC3E}">
        <p14:creationId xmlns:p14="http://schemas.microsoft.com/office/powerpoint/2010/main" val="3024677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Psychology</a:t>
            </a:r>
            <a:endParaRPr lang="en-IN" dirty="0"/>
          </a:p>
        </p:txBody>
      </p:sp>
      <p:sp>
        <p:nvSpPr>
          <p:cNvPr id="3" name="Content Placeholder 2"/>
          <p:cNvSpPr>
            <a:spLocks noGrp="1"/>
          </p:cNvSpPr>
          <p:nvPr>
            <p:ph idx="1"/>
          </p:nvPr>
        </p:nvSpPr>
        <p:spPr/>
        <p:txBody>
          <a:bodyPr>
            <a:noAutofit/>
          </a:bodyPr>
          <a:lstStyle/>
          <a:p>
            <a:pPr algn="just"/>
            <a:r>
              <a:rPr lang="en-US" sz="2000" dirty="0" err="1" smtClean="0"/>
              <a:t>Craik</a:t>
            </a:r>
            <a:r>
              <a:rPr lang="en-US" sz="2000" dirty="0" smtClean="0"/>
              <a:t> specified the </a:t>
            </a:r>
            <a:r>
              <a:rPr lang="en-US" sz="2000" b="1" dirty="0" smtClean="0">
                <a:solidFill>
                  <a:srgbClr val="FF0000"/>
                </a:solidFill>
              </a:rPr>
              <a:t>three key steps of a knowledge-based agent</a:t>
            </a:r>
            <a:r>
              <a:rPr lang="en-US" sz="2000" dirty="0" smtClean="0"/>
              <a:t>: </a:t>
            </a:r>
          </a:p>
          <a:p>
            <a:pPr marL="914400" lvl="1" indent="-457200" algn="just">
              <a:buFont typeface="+mj-lt"/>
              <a:buAutoNum type="arabicPeriod"/>
            </a:pPr>
            <a:r>
              <a:rPr lang="en-US" sz="2000" dirty="0" smtClean="0"/>
              <a:t>the stimulus must be translated into an internal representation, </a:t>
            </a:r>
          </a:p>
          <a:p>
            <a:pPr marL="914400" lvl="1" indent="-457200" algn="just">
              <a:buFont typeface="+mj-lt"/>
              <a:buAutoNum type="arabicPeriod"/>
            </a:pPr>
            <a:r>
              <a:rPr lang="en-US" sz="2000" dirty="0" smtClean="0"/>
              <a:t>the representation is manipulated by cognitive processes to derive new internal representations, and </a:t>
            </a:r>
          </a:p>
          <a:p>
            <a:pPr marL="914400" lvl="1" indent="-457200" algn="just">
              <a:buFont typeface="+mj-lt"/>
              <a:buAutoNum type="arabicPeriod"/>
            </a:pPr>
            <a:r>
              <a:rPr lang="en-US" sz="2000" dirty="0" smtClean="0"/>
              <a:t>these are in turn retranslated back into action. </a:t>
            </a:r>
          </a:p>
          <a:p>
            <a:pPr algn="just"/>
            <a:r>
              <a:rPr lang="en-US" sz="2000" b="1" dirty="0" smtClean="0">
                <a:solidFill>
                  <a:srgbClr val="0000CC"/>
                </a:solidFill>
              </a:rPr>
              <a:t>Good design for an agent:</a:t>
            </a:r>
          </a:p>
          <a:p>
            <a:pPr lvl="1" algn="just"/>
            <a:r>
              <a:rPr lang="en-US" sz="2000" dirty="0" smtClean="0"/>
              <a:t>If the organism carries a “small-scale model” of external reality and of its own possible actions within its head, it is able to try out various alternatives, conclude which is the best of them, react to future situations before they arise, utilize the knowledge of past events in dealing with the present and future, and in every way to react in a much fuller, safer, and more competent manner to the emergencies which face it. (</a:t>
            </a:r>
            <a:r>
              <a:rPr lang="en-US" sz="2000" dirty="0" err="1" smtClean="0"/>
              <a:t>Craik</a:t>
            </a:r>
            <a:r>
              <a:rPr lang="en-US" sz="2000" dirty="0" smtClean="0"/>
              <a:t>, 1943)</a:t>
            </a:r>
          </a:p>
        </p:txBody>
      </p:sp>
    </p:spTree>
    <p:extLst>
      <p:ext uri="{BB962C8B-B14F-4D97-AF65-F5344CB8AC3E}">
        <p14:creationId xmlns:p14="http://schemas.microsoft.com/office/powerpoint/2010/main" val="24883046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Psychology</a:t>
            </a:r>
            <a:endParaRPr lang="en-IN" dirty="0"/>
          </a:p>
        </p:txBody>
      </p:sp>
      <p:sp>
        <p:nvSpPr>
          <p:cNvPr id="3" name="Content Placeholder 2"/>
          <p:cNvSpPr>
            <a:spLocks noGrp="1"/>
          </p:cNvSpPr>
          <p:nvPr>
            <p:ph idx="1"/>
          </p:nvPr>
        </p:nvSpPr>
        <p:spPr/>
        <p:txBody>
          <a:bodyPr>
            <a:noAutofit/>
          </a:bodyPr>
          <a:lstStyle/>
          <a:p>
            <a:pPr algn="just"/>
            <a:r>
              <a:rPr lang="en-US" sz="2000" dirty="0" smtClean="0"/>
              <a:t>Donald Broadbent (1958) -  </a:t>
            </a:r>
            <a:r>
              <a:rPr lang="en-US" sz="2000" b="1" dirty="0" smtClean="0">
                <a:solidFill>
                  <a:srgbClr val="0000CC"/>
                </a:solidFill>
              </a:rPr>
              <a:t>Perception and Communication </a:t>
            </a:r>
            <a:r>
              <a:rPr lang="en-US" sz="2000" dirty="0" smtClean="0"/>
              <a:t>was one of the first works to model psychological phenomena as information processing. </a:t>
            </a:r>
          </a:p>
          <a:p>
            <a:pPr algn="just"/>
            <a:r>
              <a:rPr lang="en-US" sz="2000" dirty="0" smtClean="0"/>
              <a:t>Development of computer modeling led to the creation of the field of cognitive science. </a:t>
            </a:r>
          </a:p>
          <a:p>
            <a:pPr algn="just"/>
            <a:r>
              <a:rPr lang="en-US" sz="2000" dirty="0" smtClean="0"/>
              <a:t>The field can be said to have started at a workshop in September 1956 at MIT.</a:t>
            </a:r>
          </a:p>
          <a:p>
            <a:pPr lvl="1" algn="just"/>
            <a:r>
              <a:rPr lang="en-US" sz="2000" dirty="0" smtClean="0"/>
              <a:t>At the workshop, George Miller </a:t>
            </a:r>
            <a:r>
              <a:rPr lang="en-US" sz="2000" b="1" dirty="0" smtClean="0"/>
              <a:t>presented The Magic Number Seven</a:t>
            </a:r>
            <a:r>
              <a:rPr lang="en-US" sz="2000" dirty="0" smtClean="0"/>
              <a:t>, Noam Chomsky presented </a:t>
            </a:r>
            <a:r>
              <a:rPr lang="en-US" sz="2000" b="1" dirty="0" smtClean="0"/>
              <a:t>Three Models of Language</a:t>
            </a:r>
            <a:r>
              <a:rPr lang="en-US" sz="2000" dirty="0" smtClean="0"/>
              <a:t>, and Allen Newell and Herbert Simon presented </a:t>
            </a:r>
            <a:r>
              <a:rPr lang="en-US" sz="2000" b="1" dirty="0" smtClean="0"/>
              <a:t>The Logic Theory Machine</a:t>
            </a:r>
            <a:r>
              <a:rPr lang="en-US" sz="2000" dirty="0" smtClean="0"/>
              <a:t>.</a:t>
            </a:r>
          </a:p>
          <a:p>
            <a:pPr lvl="1" algn="just"/>
            <a:r>
              <a:rPr lang="en-US" sz="2000" dirty="0" smtClean="0"/>
              <a:t>These three influential papers showed how computer models could be used to address the </a:t>
            </a:r>
            <a:r>
              <a:rPr lang="en-US" sz="2000" b="1" dirty="0" smtClean="0">
                <a:solidFill>
                  <a:srgbClr val="FF0000"/>
                </a:solidFill>
              </a:rPr>
              <a:t>psychology of memory, language, and logical thinking, respectively. </a:t>
            </a:r>
          </a:p>
          <a:p>
            <a:pPr algn="just"/>
            <a:r>
              <a:rPr lang="en-US" sz="2000" dirty="0" smtClean="0"/>
              <a:t>Anderson (1980</a:t>
            </a:r>
            <a:r>
              <a:rPr lang="en-US" sz="2000" dirty="0"/>
              <a:t>) </a:t>
            </a:r>
            <a:r>
              <a:rPr lang="en-US" sz="2000" dirty="0" smtClean="0"/>
              <a:t>“</a:t>
            </a:r>
            <a:r>
              <a:rPr lang="en-US" sz="2000" b="1" dirty="0" smtClean="0">
                <a:solidFill>
                  <a:srgbClr val="FF0000"/>
                </a:solidFill>
              </a:rPr>
              <a:t>a cognitive theory should be like a computer program</a:t>
            </a:r>
            <a:r>
              <a:rPr lang="en-US" sz="2000" dirty="0" smtClean="0"/>
              <a:t>” - describe a detailed information processing mechanism whereby some cognitive function might be implemented.</a:t>
            </a:r>
            <a:endParaRPr lang="en-IN" sz="2000" dirty="0"/>
          </a:p>
        </p:txBody>
      </p:sp>
    </p:spTree>
    <p:extLst>
      <p:ext uri="{BB962C8B-B14F-4D97-AF65-F5344CB8AC3E}">
        <p14:creationId xmlns:p14="http://schemas.microsoft.com/office/powerpoint/2010/main" val="1500558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dirty="0" smtClean="0">
                <a:ea typeface="新細明體" pitchFamily="18" charset="-120"/>
              </a:rPr>
              <a:t>The Foundation of AI</a:t>
            </a:r>
            <a:endParaRPr lang="en-US" altLang="ar-JO" dirty="0" smtClean="0"/>
          </a:p>
        </p:txBody>
      </p:sp>
      <p:sp>
        <p:nvSpPr>
          <p:cNvPr id="29699" name="Rectangle 3"/>
          <p:cNvSpPr>
            <a:spLocks noGrp="1" noChangeArrowheads="1"/>
          </p:cNvSpPr>
          <p:nvPr>
            <p:ph sz="quarter" idx="1"/>
          </p:nvPr>
        </p:nvSpPr>
        <p:spPr/>
        <p:txBody>
          <a:bodyPr>
            <a:normAutofit/>
          </a:bodyPr>
          <a:lstStyle/>
          <a:p>
            <a:pPr eaLnBrk="1" hangingPunct="1">
              <a:lnSpc>
                <a:spcPct val="90000"/>
              </a:lnSpc>
            </a:pPr>
            <a:r>
              <a:rPr lang="en-US" altLang="zh-TW" sz="2400" dirty="0" smtClean="0">
                <a:ea typeface="新細明體" pitchFamily="18" charset="-120"/>
              </a:rPr>
              <a:t>Computer Engineering</a:t>
            </a:r>
          </a:p>
          <a:p>
            <a:pPr lvl="1" eaLnBrk="1" hangingPunct="1">
              <a:lnSpc>
                <a:spcPct val="90000"/>
              </a:lnSpc>
            </a:pPr>
            <a:r>
              <a:rPr lang="en-US" altLang="zh-TW" sz="2400" dirty="0" smtClean="0">
                <a:ea typeface="新細明體" pitchFamily="18" charset="-120"/>
              </a:rPr>
              <a:t>How to build an efficient computer? </a:t>
            </a:r>
          </a:p>
          <a:p>
            <a:pPr lvl="1" eaLnBrk="1" hangingPunct="1">
              <a:lnSpc>
                <a:spcPct val="90000"/>
              </a:lnSpc>
            </a:pPr>
            <a:r>
              <a:rPr lang="en-US" altLang="zh-TW" sz="2400" dirty="0" smtClean="0">
                <a:ea typeface="新細明體" pitchFamily="18" charset="-120"/>
              </a:rPr>
              <a:t>Provides the artifact that makes AI application possible</a:t>
            </a:r>
          </a:p>
          <a:p>
            <a:pPr lvl="1" eaLnBrk="1" hangingPunct="1">
              <a:lnSpc>
                <a:spcPct val="90000"/>
              </a:lnSpc>
            </a:pPr>
            <a:r>
              <a:rPr lang="en-US" altLang="zh-TW" sz="2400" dirty="0" smtClean="0">
                <a:ea typeface="新細明體" pitchFamily="18" charset="-120"/>
              </a:rPr>
              <a:t>Power of computer makes computation of large and difficult problems more easily</a:t>
            </a:r>
          </a:p>
          <a:p>
            <a:pPr lvl="1" eaLnBrk="1" hangingPunct="1">
              <a:lnSpc>
                <a:spcPct val="90000"/>
              </a:lnSpc>
            </a:pPr>
            <a:r>
              <a:rPr lang="en-US" altLang="zh-TW" sz="2400" dirty="0" smtClean="0">
                <a:ea typeface="新細明體" pitchFamily="18" charset="-120"/>
              </a:rPr>
              <a:t>AI has also contributed its own work to computer science, including: time-sharing, the linked list data type, OOP, etc. </a:t>
            </a:r>
            <a:endParaRPr lang="zh-TW" altLang="en-US" sz="2400" dirty="0" smtClean="0">
              <a:ea typeface="新細明體" pitchFamily="18" charset="-120"/>
            </a:endParaRPr>
          </a:p>
          <a:p>
            <a:pPr eaLnBrk="1" hangingPunct="1">
              <a:lnSpc>
                <a:spcPct val="90000"/>
              </a:lnSpc>
            </a:pPr>
            <a:endParaRPr lang="en-US" altLang="ar-JO" sz="2400" dirty="0" smtClean="0"/>
          </a:p>
        </p:txBody>
      </p:sp>
    </p:spTree>
    <p:extLst>
      <p:ext uri="{BB962C8B-B14F-4D97-AF65-F5344CB8AC3E}">
        <p14:creationId xmlns:p14="http://schemas.microsoft.com/office/powerpoint/2010/main" val="11335884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rPr>
              <a:t>The Foundation of AI</a:t>
            </a:r>
            <a:endParaRPr lang="en-IN" dirty="0"/>
          </a:p>
        </p:txBody>
      </p:sp>
      <p:sp>
        <p:nvSpPr>
          <p:cNvPr id="3" name="Content Placeholder 2"/>
          <p:cNvSpPr>
            <a:spLocks noGrp="1"/>
          </p:cNvSpPr>
          <p:nvPr>
            <p:ph idx="1"/>
          </p:nvPr>
        </p:nvSpPr>
        <p:spPr/>
        <p:txBody>
          <a:bodyPr>
            <a:noAutofit/>
          </a:bodyPr>
          <a:lstStyle/>
          <a:p>
            <a:pPr algn="just"/>
            <a:r>
              <a:rPr lang="en-US" sz="2000" dirty="0" smtClean="0"/>
              <a:t>Computer engineering</a:t>
            </a:r>
          </a:p>
          <a:p>
            <a:pPr lvl="1" algn="just"/>
            <a:r>
              <a:rPr lang="en-US" sz="2000" dirty="0" smtClean="0"/>
              <a:t>How can we build an efficient computer?</a:t>
            </a:r>
          </a:p>
          <a:p>
            <a:pPr algn="just"/>
            <a:r>
              <a:rPr lang="en-US" sz="2000" dirty="0" smtClean="0"/>
              <a:t>For artificial intelligence to succeed, we need two things: </a:t>
            </a:r>
            <a:r>
              <a:rPr lang="en-US" sz="2000" b="1" dirty="0" smtClean="0"/>
              <a:t>intelligence and an artifact. </a:t>
            </a:r>
          </a:p>
          <a:p>
            <a:pPr algn="just"/>
            <a:r>
              <a:rPr lang="en-US" sz="2000" b="1" dirty="0" smtClean="0">
                <a:solidFill>
                  <a:srgbClr val="FF0000"/>
                </a:solidFill>
              </a:rPr>
              <a:t>Computer has been the artifact of choice. </a:t>
            </a:r>
          </a:p>
          <a:p>
            <a:pPr algn="just"/>
            <a:r>
              <a:rPr lang="en-US" sz="2000" dirty="0" smtClean="0"/>
              <a:t>Modern digital electronic computer was invented independently and simultaneously by scientists in three countries embattled in World War II. </a:t>
            </a:r>
          </a:p>
          <a:p>
            <a:pPr algn="just"/>
            <a:r>
              <a:rPr lang="en-US" sz="2000" dirty="0" smtClean="0"/>
              <a:t>First operational computer was the electromechanical Heath Robinson, built in 1940 by Alan Turing’s team for a single purpose: </a:t>
            </a:r>
            <a:r>
              <a:rPr lang="en-US" sz="2000" b="1" dirty="0" smtClean="0"/>
              <a:t>deciphering German messages</a:t>
            </a:r>
            <a:r>
              <a:rPr lang="en-US" sz="2000" dirty="0" smtClean="0"/>
              <a:t>. </a:t>
            </a:r>
          </a:p>
          <a:p>
            <a:pPr algn="just"/>
            <a:r>
              <a:rPr lang="en-US" sz="2000" dirty="0" smtClean="0"/>
              <a:t>In 1943, the same group developed the Colossus, </a:t>
            </a:r>
            <a:r>
              <a:rPr lang="en-US" sz="2000" b="1" dirty="0" smtClean="0"/>
              <a:t>a powerful general-purpose machine based on vacuum tubes.</a:t>
            </a:r>
          </a:p>
          <a:p>
            <a:pPr algn="just"/>
            <a:r>
              <a:rPr lang="en-US" sz="2000" dirty="0" smtClean="0"/>
              <a:t>First operational </a:t>
            </a:r>
            <a:r>
              <a:rPr lang="en-US" sz="2000" b="1" dirty="0" smtClean="0"/>
              <a:t>programmable computer was the Z-3</a:t>
            </a:r>
            <a:r>
              <a:rPr lang="en-US" sz="2000" dirty="0" smtClean="0"/>
              <a:t>, the invention of </a:t>
            </a:r>
            <a:r>
              <a:rPr lang="en-US" sz="2000" dirty="0" err="1" smtClean="0"/>
              <a:t>Konrad</a:t>
            </a:r>
            <a:r>
              <a:rPr lang="en-US" sz="2000" dirty="0" smtClean="0"/>
              <a:t> </a:t>
            </a:r>
            <a:r>
              <a:rPr lang="en-US" sz="2000" dirty="0" err="1" smtClean="0"/>
              <a:t>Zuse</a:t>
            </a:r>
            <a:r>
              <a:rPr lang="en-US" sz="2000" dirty="0" smtClean="0"/>
              <a:t> in Germany in 1941.</a:t>
            </a:r>
          </a:p>
          <a:p>
            <a:pPr algn="just"/>
            <a:r>
              <a:rPr lang="en-US" sz="2000" dirty="0" err="1" smtClean="0"/>
              <a:t>Zuse</a:t>
            </a:r>
            <a:r>
              <a:rPr lang="en-US" sz="2000" dirty="0" smtClean="0"/>
              <a:t> also invented floating-point numbers and the first high-level. </a:t>
            </a:r>
            <a:endParaRPr lang="en-IN" sz="2000" dirty="0"/>
          </a:p>
        </p:txBody>
      </p:sp>
    </p:spTree>
    <p:extLst>
      <p:ext uri="{BB962C8B-B14F-4D97-AF65-F5344CB8AC3E}">
        <p14:creationId xmlns:p14="http://schemas.microsoft.com/office/powerpoint/2010/main" val="1286385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 Computer engineering</a:t>
            </a:r>
            <a:endParaRPr lang="en-IN" dirty="0"/>
          </a:p>
        </p:txBody>
      </p:sp>
      <p:sp>
        <p:nvSpPr>
          <p:cNvPr id="3" name="Content Placeholder 2"/>
          <p:cNvSpPr>
            <a:spLocks noGrp="1"/>
          </p:cNvSpPr>
          <p:nvPr>
            <p:ph idx="1"/>
          </p:nvPr>
        </p:nvSpPr>
        <p:spPr/>
        <p:txBody>
          <a:bodyPr>
            <a:noAutofit/>
          </a:bodyPr>
          <a:lstStyle/>
          <a:p>
            <a:pPr algn="just"/>
            <a:r>
              <a:rPr lang="en-US" sz="2000" dirty="0" smtClean="0"/>
              <a:t>First electronic computer, the ABC, was assembled by John </a:t>
            </a:r>
            <a:r>
              <a:rPr lang="en-US" sz="2000" dirty="0" err="1" smtClean="0"/>
              <a:t>Atanasoff</a:t>
            </a:r>
            <a:r>
              <a:rPr lang="en-US" sz="2000" dirty="0" smtClean="0"/>
              <a:t> and his student Clifford Berry between 1940 and 1942 at Iowa State University. </a:t>
            </a:r>
          </a:p>
          <a:p>
            <a:pPr algn="just"/>
            <a:r>
              <a:rPr lang="en-US" sz="2000" dirty="0" err="1" smtClean="0"/>
              <a:t>Atanasoff’s</a:t>
            </a:r>
            <a:r>
              <a:rPr lang="en-US" sz="2000" dirty="0" smtClean="0"/>
              <a:t> research received little support or recognition; it was the </a:t>
            </a:r>
            <a:r>
              <a:rPr lang="en-US" sz="2000" b="1" dirty="0" smtClean="0"/>
              <a:t>ENIAC, developed as part of a secret military project </a:t>
            </a:r>
            <a:r>
              <a:rPr lang="en-US" sz="2000" dirty="0" smtClean="0"/>
              <a:t>at the University of Pennsylvania by a team including John </a:t>
            </a:r>
            <a:r>
              <a:rPr lang="en-US" sz="2000" dirty="0" err="1" smtClean="0"/>
              <a:t>Mauchly</a:t>
            </a:r>
            <a:r>
              <a:rPr lang="en-US" sz="2000" dirty="0" smtClean="0"/>
              <a:t> and John Eckert, that proved to be the most influential forerunner of modern computers.</a:t>
            </a:r>
          </a:p>
          <a:p>
            <a:pPr algn="just"/>
            <a:r>
              <a:rPr lang="en-US" sz="2000" i="1" dirty="0" smtClean="0">
                <a:solidFill>
                  <a:srgbClr val="0000CC"/>
                </a:solidFill>
              </a:rPr>
              <a:t>Since that time, each generation of computer hardware has brought an increase in speed and capacity and a decrease in price. </a:t>
            </a:r>
          </a:p>
          <a:p>
            <a:pPr algn="just"/>
            <a:r>
              <a:rPr lang="en-US" sz="2000" b="1" dirty="0" smtClean="0">
                <a:solidFill>
                  <a:srgbClr val="FF0066"/>
                </a:solidFill>
              </a:rPr>
              <a:t>Performance doubled every 18 months or so until around 2005</a:t>
            </a:r>
            <a:r>
              <a:rPr lang="en-US" sz="2000" dirty="0" smtClean="0"/>
              <a:t>, when power dissipation problems led manufacturers to start multiplying the number of CPU cores rather than the clock speed. </a:t>
            </a:r>
          </a:p>
          <a:p>
            <a:pPr algn="just"/>
            <a:r>
              <a:rPr lang="en-US" sz="2000" dirty="0" smtClean="0"/>
              <a:t>Current expectations are that </a:t>
            </a:r>
            <a:r>
              <a:rPr lang="en-US" sz="2000" b="1" dirty="0" smtClean="0">
                <a:solidFill>
                  <a:srgbClr val="FF0000"/>
                </a:solidFill>
              </a:rPr>
              <a:t>future increases in power will come from massive parallelism</a:t>
            </a:r>
            <a:r>
              <a:rPr lang="en-US" sz="2000" dirty="0" smtClean="0"/>
              <a:t>—a curious convergence with the properties of the brain.</a:t>
            </a:r>
          </a:p>
        </p:txBody>
      </p:sp>
    </p:spTree>
    <p:extLst>
      <p:ext uri="{BB962C8B-B14F-4D97-AF65-F5344CB8AC3E}">
        <p14:creationId xmlns:p14="http://schemas.microsoft.com/office/powerpoint/2010/main" val="36456347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 Computer engineering</a:t>
            </a:r>
            <a:endParaRPr lang="en-IN" dirty="0"/>
          </a:p>
        </p:txBody>
      </p:sp>
      <p:sp>
        <p:nvSpPr>
          <p:cNvPr id="3" name="Content Placeholder 2"/>
          <p:cNvSpPr>
            <a:spLocks noGrp="1"/>
          </p:cNvSpPr>
          <p:nvPr>
            <p:ph idx="1"/>
          </p:nvPr>
        </p:nvSpPr>
        <p:spPr/>
        <p:txBody>
          <a:bodyPr>
            <a:noAutofit/>
          </a:bodyPr>
          <a:lstStyle/>
          <a:p>
            <a:pPr algn="just"/>
            <a:r>
              <a:rPr lang="en-US" sz="2000" b="1" dirty="0"/>
              <a:t>Joseph Marie Jacquard (1752–1834</a:t>
            </a:r>
            <a:r>
              <a:rPr lang="en-US" sz="2000" b="1" dirty="0" smtClean="0"/>
              <a:t>):</a:t>
            </a:r>
            <a:r>
              <a:rPr lang="en-US" sz="2000" dirty="0" smtClean="0"/>
              <a:t> First programmable machine was a loom, devised in 1805, that used punched cards to store instructions for the pattern to be woven. </a:t>
            </a:r>
          </a:p>
          <a:p>
            <a:pPr algn="just"/>
            <a:r>
              <a:rPr lang="en-US" sz="2000" b="1" dirty="0" smtClean="0"/>
              <a:t>Charles Babbage (1792–1871):</a:t>
            </a:r>
            <a:r>
              <a:rPr lang="en-US" sz="2000" dirty="0" smtClean="0"/>
              <a:t> designed two machines, neither of which he completed.</a:t>
            </a:r>
          </a:p>
          <a:p>
            <a:pPr algn="just"/>
            <a:r>
              <a:rPr lang="en-US" sz="2000" dirty="0" smtClean="0"/>
              <a:t>Difference Engine was intended to </a:t>
            </a:r>
            <a:r>
              <a:rPr lang="en-US" sz="2000" b="1" dirty="0" smtClean="0">
                <a:solidFill>
                  <a:srgbClr val="0000CC"/>
                </a:solidFill>
              </a:rPr>
              <a:t>compute mathematical tables for engineering and scientific projects. </a:t>
            </a:r>
          </a:p>
          <a:p>
            <a:pPr algn="just"/>
            <a:r>
              <a:rPr lang="en-US" sz="2000" dirty="0" smtClean="0"/>
              <a:t>It was finally built and shown to work in 1991 at the Science Museum in London (</a:t>
            </a:r>
            <a:r>
              <a:rPr lang="en-US" sz="2000" dirty="0" err="1" smtClean="0"/>
              <a:t>Swade</a:t>
            </a:r>
            <a:r>
              <a:rPr lang="en-US" sz="2000" dirty="0" smtClean="0"/>
              <a:t>, 2000). </a:t>
            </a:r>
          </a:p>
          <a:p>
            <a:pPr algn="just"/>
            <a:r>
              <a:rPr lang="en-US" sz="2000" b="1" dirty="0" smtClean="0">
                <a:solidFill>
                  <a:srgbClr val="FF0000"/>
                </a:solidFill>
              </a:rPr>
              <a:t>Babbage’s Analytical Engine was far more ambitious:</a:t>
            </a:r>
            <a:r>
              <a:rPr lang="en-US" sz="2000" dirty="0" smtClean="0"/>
              <a:t> it included addressable memory, stored programs, and conditional jumps and was the first artifact capable of universal computation. </a:t>
            </a:r>
          </a:p>
          <a:p>
            <a:pPr algn="just"/>
            <a:endParaRPr lang="en-IN" sz="2000" dirty="0"/>
          </a:p>
        </p:txBody>
      </p:sp>
    </p:spTree>
    <p:extLst>
      <p:ext uri="{BB962C8B-B14F-4D97-AF65-F5344CB8AC3E}">
        <p14:creationId xmlns:p14="http://schemas.microsoft.com/office/powerpoint/2010/main" val="35882077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 Computer engineering</a:t>
            </a:r>
            <a:endParaRPr lang="en-IN" dirty="0"/>
          </a:p>
        </p:txBody>
      </p:sp>
      <p:sp>
        <p:nvSpPr>
          <p:cNvPr id="3" name="Content Placeholder 2"/>
          <p:cNvSpPr>
            <a:spLocks noGrp="1"/>
          </p:cNvSpPr>
          <p:nvPr>
            <p:ph idx="1"/>
          </p:nvPr>
        </p:nvSpPr>
        <p:spPr/>
        <p:txBody>
          <a:bodyPr>
            <a:noAutofit/>
          </a:bodyPr>
          <a:lstStyle/>
          <a:p>
            <a:pPr algn="just"/>
            <a:r>
              <a:rPr lang="en-US" sz="2000" b="1" dirty="0" smtClean="0">
                <a:solidFill>
                  <a:srgbClr val="0000CC"/>
                </a:solidFill>
              </a:rPr>
              <a:t>Babbage’s colleague Ada Lovelace</a:t>
            </a:r>
            <a:r>
              <a:rPr lang="en-US" sz="2000" dirty="0" smtClean="0"/>
              <a:t>, daughter of the poet Lord Byron, was perhaps the world’s first programmer. </a:t>
            </a:r>
          </a:p>
          <a:p>
            <a:pPr algn="just"/>
            <a:r>
              <a:rPr lang="en-US" sz="2000" dirty="0" smtClean="0"/>
              <a:t>She </a:t>
            </a:r>
            <a:r>
              <a:rPr lang="en-US" sz="2000" b="1" dirty="0" smtClean="0"/>
              <a:t>wrote programs </a:t>
            </a:r>
            <a:r>
              <a:rPr lang="en-US" sz="2000" dirty="0" smtClean="0"/>
              <a:t>for the unfinished Analytical Engine and even speculated that the machine could play chess or compose music.</a:t>
            </a:r>
          </a:p>
          <a:p>
            <a:pPr algn="just"/>
            <a:r>
              <a:rPr lang="en-US" sz="2000" dirty="0" smtClean="0"/>
              <a:t>AI also owes a debt to the software side of computer science, which has supplied the operating systems, programming languages, and tools needed to write modern programs.</a:t>
            </a:r>
          </a:p>
          <a:p>
            <a:pPr algn="just"/>
            <a:r>
              <a:rPr lang="en-US" sz="2000" dirty="0" smtClean="0"/>
              <a:t>Work in AI has pioneered many ideas that have made their way back to </a:t>
            </a:r>
            <a:r>
              <a:rPr lang="en-US" sz="2000" i="1" dirty="0" smtClean="0">
                <a:solidFill>
                  <a:srgbClr val="FF0000"/>
                </a:solidFill>
              </a:rPr>
              <a:t>mainstream computer science, including time sharing, interactive interpreters, personal computers with windows and mice, rapid development environments, the linked list data type, automatic storage management, and key concepts of symbolic, functional, declarative, and object-oriented programming.</a:t>
            </a:r>
            <a:endParaRPr lang="en-IN" sz="2000" i="1" dirty="0">
              <a:solidFill>
                <a:srgbClr val="FF0000"/>
              </a:solidFill>
            </a:endParaRPr>
          </a:p>
        </p:txBody>
      </p:sp>
    </p:spTree>
    <p:extLst>
      <p:ext uri="{BB962C8B-B14F-4D97-AF65-F5344CB8AC3E}">
        <p14:creationId xmlns:p14="http://schemas.microsoft.com/office/powerpoint/2010/main" val="3391583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cs typeface="Times New Roman" pitchFamily="18" charset="0"/>
              </a:rPr>
              <a:t>1 - Philosophy</a:t>
            </a:r>
          </a:p>
        </p:txBody>
      </p:sp>
      <p:sp>
        <p:nvSpPr>
          <p:cNvPr id="3" name="Content Placeholder 2"/>
          <p:cNvSpPr>
            <a:spLocks noGrp="1"/>
          </p:cNvSpPr>
          <p:nvPr>
            <p:ph idx="1"/>
          </p:nvPr>
        </p:nvSpPr>
        <p:spPr/>
        <p:txBody>
          <a:bodyPr>
            <a:normAutofit fontScale="92500"/>
          </a:bodyPr>
          <a:lstStyle/>
          <a:p>
            <a:pPr algn="just"/>
            <a:r>
              <a:rPr lang="en-US" altLang="zh-TW" dirty="0" smtClean="0">
                <a:ea typeface="新細明體" pitchFamily="18" charset="-120"/>
                <a:cs typeface="Times New Roman" pitchFamily="18" charset="0"/>
              </a:rPr>
              <a:t>At that time, the study of human intelligence began with no formal expression</a:t>
            </a:r>
          </a:p>
          <a:p>
            <a:pPr algn="just"/>
            <a:r>
              <a:rPr lang="en-US" altLang="zh-TW" dirty="0" smtClean="0">
                <a:ea typeface="新細明體" pitchFamily="18" charset="-120"/>
                <a:cs typeface="Times New Roman" pitchFamily="18" charset="0"/>
              </a:rPr>
              <a:t>Initiate the idea of mind as a machine and its internal operations</a:t>
            </a:r>
          </a:p>
          <a:p>
            <a:pPr algn="just"/>
            <a:r>
              <a:rPr lang="en-US" altLang="zh-TW" dirty="0" smtClean="0">
                <a:ea typeface="新細明體" pitchFamily="18" charset="-120"/>
                <a:cs typeface="Times New Roman" pitchFamily="18" charset="0"/>
              </a:rPr>
              <a:t>Need to answer…</a:t>
            </a:r>
          </a:p>
          <a:p>
            <a:pPr lvl="1" algn="just"/>
            <a:r>
              <a:rPr lang="en-US" dirty="0" smtClean="0"/>
              <a:t>Can formal rules be used to draw valid conclusions?</a:t>
            </a:r>
          </a:p>
          <a:p>
            <a:pPr lvl="1" algn="just"/>
            <a:r>
              <a:rPr lang="en-US" dirty="0" smtClean="0"/>
              <a:t>How does the mind arise from a physical brain?</a:t>
            </a:r>
          </a:p>
          <a:p>
            <a:pPr lvl="1" algn="just"/>
            <a:r>
              <a:rPr lang="en-US" dirty="0" smtClean="0"/>
              <a:t>Where does knowledge come from?</a:t>
            </a:r>
          </a:p>
          <a:p>
            <a:pPr lvl="1" algn="just"/>
            <a:r>
              <a:rPr lang="en-US" dirty="0" smtClean="0"/>
              <a:t>How does knowledge lead to action?</a:t>
            </a:r>
          </a:p>
        </p:txBody>
      </p:sp>
    </p:spTree>
    <p:extLst>
      <p:ext uri="{BB962C8B-B14F-4D97-AF65-F5344CB8AC3E}">
        <p14:creationId xmlns:p14="http://schemas.microsoft.com/office/powerpoint/2010/main" val="1555909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smtClean="0">
                <a:ea typeface="新細明體" pitchFamily="18" charset="-120"/>
              </a:rPr>
              <a:t>The Foundation of AI</a:t>
            </a:r>
            <a:endParaRPr lang="en-US" altLang="ar-JO" smtClean="0"/>
          </a:p>
        </p:txBody>
      </p:sp>
      <p:sp>
        <p:nvSpPr>
          <p:cNvPr id="30723" name="Rectangle 3"/>
          <p:cNvSpPr>
            <a:spLocks noGrp="1" noChangeArrowheads="1"/>
          </p:cNvSpPr>
          <p:nvPr>
            <p:ph sz="quarter" idx="1"/>
          </p:nvPr>
        </p:nvSpPr>
        <p:spPr/>
        <p:txBody>
          <a:bodyPr/>
          <a:lstStyle/>
          <a:p>
            <a:pPr algn="just" eaLnBrk="1" hangingPunct="1"/>
            <a:r>
              <a:rPr lang="en-US" altLang="zh-TW" sz="2800" b="1" dirty="0" smtClean="0">
                <a:ea typeface="新細明體" pitchFamily="18" charset="-120"/>
              </a:rPr>
              <a:t>Control theory and Cybernetics</a:t>
            </a:r>
          </a:p>
          <a:p>
            <a:pPr lvl="1" algn="just" eaLnBrk="1" hangingPunct="1"/>
            <a:r>
              <a:rPr lang="en-US" altLang="zh-TW" dirty="0" smtClean="0">
                <a:ea typeface="新細明體" pitchFamily="18" charset="-120"/>
              </a:rPr>
              <a:t>How can artifacts operate under their own control?</a:t>
            </a:r>
          </a:p>
          <a:p>
            <a:pPr lvl="1" algn="just" eaLnBrk="1" hangingPunct="1"/>
            <a:r>
              <a:rPr lang="en-US" altLang="zh-TW" dirty="0" smtClean="0">
                <a:ea typeface="新細明體" pitchFamily="18" charset="-120"/>
              </a:rPr>
              <a:t>Artifacts adjust their actions</a:t>
            </a:r>
          </a:p>
          <a:p>
            <a:pPr lvl="2" algn="just" eaLnBrk="1" hangingPunct="1"/>
            <a:r>
              <a:rPr lang="en-US" altLang="zh-TW" dirty="0" smtClean="0">
                <a:ea typeface="新細明體" pitchFamily="18" charset="-120"/>
              </a:rPr>
              <a:t>To do better for the environment over time</a:t>
            </a:r>
          </a:p>
          <a:p>
            <a:pPr lvl="2" algn="just" eaLnBrk="1" hangingPunct="1"/>
            <a:r>
              <a:rPr lang="en-US" altLang="zh-TW" dirty="0" smtClean="0">
                <a:ea typeface="新細明體" pitchFamily="18" charset="-120"/>
              </a:rPr>
              <a:t>Based on an objective function and feedback from the environment</a:t>
            </a:r>
          </a:p>
          <a:p>
            <a:pPr lvl="1" algn="just" eaLnBrk="1" hangingPunct="1"/>
            <a:r>
              <a:rPr lang="en-US" altLang="zh-TW" dirty="0" smtClean="0">
                <a:ea typeface="新細明體" pitchFamily="18" charset="-120"/>
              </a:rPr>
              <a:t>Not limited only to linear systems but also other problems </a:t>
            </a:r>
          </a:p>
          <a:p>
            <a:pPr lvl="2" algn="just" eaLnBrk="1" hangingPunct="1"/>
            <a:r>
              <a:rPr lang="en-US" altLang="zh-TW" dirty="0" smtClean="0">
                <a:ea typeface="新細明體" pitchFamily="18" charset="-120"/>
              </a:rPr>
              <a:t>as language, vision, and planning, etc.</a:t>
            </a:r>
          </a:p>
          <a:p>
            <a:pPr algn="just" eaLnBrk="1" hangingPunct="1"/>
            <a:endParaRPr lang="en-US" altLang="ar-JO" sz="2800" dirty="0" smtClean="0"/>
          </a:p>
        </p:txBody>
      </p:sp>
    </p:spTree>
    <p:extLst>
      <p:ext uri="{BB962C8B-B14F-4D97-AF65-F5344CB8AC3E}">
        <p14:creationId xmlns:p14="http://schemas.microsoft.com/office/powerpoint/2010/main" val="5565869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309563"/>
            <a:ext cx="9124950" cy="623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94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ea typeface="新細明體" pitchFamily="18" charset="-120"/>
              </a:rPr>
              <a:t>7 - Control theory and Cybernetics</a:t>
            </a:r>
            <a:endParaRPr lang="en-IN" dirty="0"/>
          </a:p>
        </p:txBody>
      </p:sp>
      <p:sp>
        <p:nvSpPr>
          <p:cNvPr id="3" name="Content Placeholder 2"/>
          <p:cNvSpPr>
            <a:spLocks noGrp="1"/>
          </p:cNvSpPr>
          <p:nvPr>
            <p:ph idx="1"/>
          </p:nvPr>
        </p:nvSpPr>
        <p:spPr/>
        <p:txBody>
          <a:bodyPr>
            <a:noAutofit/>
          </a:bodyPr>
          <a:lstStyle/>
          <a:p>
            <a:pPr algn="just"/>
            <a:r>
              <a:rPr lang="en-US" sz="2000" dirty="0"/>
              <a:t>Control theory and cybernetics</a:t>
            </a:r>
          </a:p>
          <a:p>
            <a:pPr lvl="1" algn="just"/>
            <a:r>
              <a:rPr lang="en-US" sz="2000" dirty="0" smtClean="0"/>
              <a:t>How </a:t>
            </a:r>
            <a:r>
              <a:rPr lang="en-US" sz="2000" dirty="0"/>
              <a:t>can artifacts operate under their own control?</a:t>
            </a:r>
          </a:p>
          <a:p>
            <a:pPr algn="just"/>
            <a:r>
              <a:rPr lang="en-US" sz="2000" dirty="0" err="1"/>
              <a:t>Ktesibios</a:t>
            </a:r>
            <a:r>
              <a:rPr lang="en-US" sz="2000" dirty="0"/>
              <a:t> of Alexandria (c. 250 B.C.) built the first </a:t>
            </a:r>
            <a:r>
              <a:rPr lang="en-US" sz="2000" b="1" dirty="0">
                <a:solidFill>
                  <a:srgbClr val="FF0000"/>
                </a:solidFill>
              </a:rPr>
              <a:t>self-controlling machine</a:t>
            </a:r>
            <a:r>
              <a:rPr lang="en-US" sz="2000" dirty="0"/>
              <a:t>: a water clock with a regulator that maintained a constant flow rate. </a:t>
            </a:r>
          </a:p>
          <a:p>
            <a:pPr algn="just"/>
            <a:r>
              <a:rPr lang="en-US" sz="2000" dirty="0"/>
              <a:t>This invention changed the definition of what an artifact could do. </a:t>
            </a:r>
          </a:p>
          <a:p>
            <a:pPr algn="just"/>
            <a:r>
              <a:rPr lang="en-US" sz="2000" dirty="0"/>
              <a:t>Previously, </a:t>
            </a:r>
            <a:r>
              <a:rPr lang="en-US" sz="2000" b="1" dirty="0">
                <a:solidFill>
                  <a:srgbClr val="FF0000"/>
                </a:solidFill>
              </a:rPr>
              <a:t>only living things could modify their behavior</a:t>
            </a:r>
            <a:r>
              <a:rPr lang="en-US" sz="2000" dirty="0"/>
              <a:t> in response to changes in the environment. </a:t>
            </a:r>
          </a:p>
          <a:p>
            <a:pPr algn="just"/>
            <a:r>
              <a:rPr lang="en-US" sz="2000" dirty="0"/>
              <a:t>Other examples of </a:t>
            </a:r>
            <a:r>
              <a:rPr lang="en-US" sz="2000" b="1" dirty="0">
                <a:solidFill>
                  <a:srgbClr val="FF0000"/>
                </a:solidFill>
              </a:rPr>
              <a:t>self-regulating feedback control systems </a:t>
            </a:r>
            <a:r>
              <a:rPr lang="en-US" sz="2000" dirty="0"/>
              <a:t>include the steam engine governor, created by James Watt (1736–1819), and the thermostat, invented by </a:t>
            </a:r>
            <a:r>
              <a:rPr lang="en-US" sz="2000" dirty="0" err="1"/>
              <a:t>Cornelis</a:t>
            </a:r>
            <a:r>
              <a:rPr lang="en-US" sz="2000" dirty="0"/>
              <a:t> </a:t>
            </a:r>
            <a:r>
              <a:rPr lang="en-US" sz="2000" dirty="0" err="1"/>
              <a:t>Drebbel</a:t>
            </a:r>
            <a:r>
              <a:rPr lang="en-US" sz="2000" dirty="0"/>
              <a:t> (1572–1633), who also invented the submarine.</a:t>
            </a:r>
          </a:p>
          <a:p>
            <a:pPr algn="just"/>
            <a:r>
              <a:rPr lang="en-US" sz="2000" dirty="0"/>
              <a:t>The mathematical theory of </a:t>
            </a:r>
            <a:r>
              <a:rPr lang="en-US" sz="2000" b="1" dirty="0">
                <a:solidFill>
                  <a:srgbClr val="0000CC"/>
                </a:solidFill>
              </a:rPr>
              <a:t>stable feedback systems </a:t>
            </a:r>
            <a:r>
              <a:rPr lang="en-US" sz="2000" dirty="0"/>
              <a:t>was developed in the 19th century.</a:t>
            </a:r>
          </a:p>
          <a:p>
            <a:pPr algn="just"/>
            <a:r>
              <a:rPr lang="en-US" sz="2000" dirty="0"/>
              <a:t>The central figure in the creation of what is </a:t>
            </a:r>
            <a:r>
              <a:rPr lang="en-US" sz="2000" dirty="0" smtClean="0"/>
              <a:t>now </a:t>
            </a:r>
            <a:r>
              <a:rPr lang="en-US" sz="2000" dirty="0"/>
              <a:t>called </a:t>
            </a:r>
            <a:r>
              <a:rPr lang="en-US" sz="2000" b="1" dirty="0">
                <a:solidFill>
                  <a:srgbClr val="FF0000"/>
                </a:solidFill>
              </a:rPr>
              <a:t>control theory</a:t>
            </a:r>
            <a:r>
              <a:rPr lang="en-US" sz="2000" dirty="0"/>
              <a:t> was </a:t>
            </a:r>
            <a:r>
              <a:rPr lang="en-US" sz="2000" dirty="0" smtClean="0"/>
              <a:t>Norbert Wiener </a:t>
            </a:r>
            <a:r>
              <a:rPr lang="en-US" sz="2000" dirty="0"/>
              <a:t>(1894–1964). </a:t>
            </a:r>
            <a:endParaRPr lang="en-IN" sz="2000" dirty="0"/>
          </a:p>
        </p:txBody>
      </p:sp>
    </p:spTree>
    <p:extLst>
      <p:ext uri="{BB962C8B-B14F-4D97-AF65-F5344CB8AC3E}">
        <p14:creationId xmlns:p14="http://schemas.microsoft.com/office/powerpoint/2010/main" val="19301078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pitchFamily="18" charset="-120"/>
              </a:rPr>
              <a:t>7 - Control theory and Cybernetics</a:t>
            </a:r>
            <a:endParaRPr lang="en-IN" dirty="0"/>
          </a:p>
        </p:txBody>
      </p:sp>
      <p:sp>
        <p:nvSpPr>
          <p:cNvPr id="3" name="Content Placeholder 2"/>
          <p:cNvSpPr>
            <a:spLocks noGrp="1"/>
          </p:cNvSpPr>
          <p:nvPr>
            <p:ph idx="1"/>
          </p:nvPr>
        </p:nvSpPr>
        <p:spPr/>
        <p:txBody>
          <a:bodyPr>
            <a:noAutofit/>
          </a:bodyPr>
          <a:lstStyle/>
          <a:p>
            <a:pPr algn="just"/>
            <a:r>
              <a:rPr lang="en-US" sz="2000" dirty="0"/>
              <a:t>Wiener was a brilliant mathematician who worked with Bertrand Russell, among others, before developing an interest in biological and mechanical control systems and their connection to cognition. </a:t>
            </a:r>
          </a:p>
          <a:p>
            <a:pPr algn="just"/>
            <a:r>
              <a:rPr lang="en-US" sz="2000" dirty="0"/>
              <a:t>Like </a:t>
            </a:r>
            <a:r>
              <a:rPr lang="en-US" sz="2000" dirty="0" err="1"/>
              <a:t>Craik</a:t>
            </a:r>
            <a:r>
              <a:rPr lang="en-US" sz="2000" dirty="0"/>
              <a:t> (who also used control systems as psychological models), Wiener and his colleagues Arturo </a:t>
            </a:r>
            <a:r>
              <a:rPr lang="en-US" sz="2000" dirty="0" err="1"/>
              <a:t>Rosenblueth</a:t>
            </a:r>
            <a:r>
              <a:rPr lang="en-US" sz="2000" dirty="0"/>
              <a:t> and Julian Bigelow challenged the behaviorist orthodoxy (</a:t>
            </a:r>
            <a:r>
              <a:rPr lang="en-US" sz="2000" dirty="0" err="1"/>
              <a:t>Rosenblueth</a:t>
            </a:r>
            <a:r>
              <a:rPr lang="en-US" sz="2000" dirty="0"/>
              <a:t> et al., 1943). </a:t>
            </a:r>
          </a:p>
          <a:p>
            <a:pPr algn="just"/>
            <a:r>
              <a:rPr lang="en-US" sz="2000" dirty="0"/>
              <a:t>They viewed purposive behavior as arising from a regulatory mechanism trying to minimize “error”—the difference between current state and goal state. </a:t>
            </a:r>
          </a:p>
          <a:p>
            <a:pPr algn="just"/>
            <a:r>
              <a:rPr lang="en-US" sz="2000" dirty="0"/>
              <a:t>In the late 1940s, Wiener, along with Warren McCulloch, Walter Pitts, and John von Neumann, organized a series of influential conferences that explored the new mathematical and computational models of cognition. </a:t>
            </a:r>
          </a:p>
          <a:p>
            <a:pPr algn="just"/>
            <a:r>
              <a:rPr lang="en-US" sz="2000" dirty="0"/>
              <a:t>Wiener’s book Cybernetics (1948) became a bestseller and awoke the public to the possibility of artificially intelligent machines. </a:t>
            </a:r>
          </a:p>
          <a:p>
            <a:pPr algn="just"/>
            <a:r>
              <a:rPr lang="en-US" sz="2000" dirty="0"/>
              <a:t>Meanwhile, in Britain, W. Ross Ashby (Ashby, 1940) pioneered similar ideas. </a:t>
            </a:r>
          </a:p>
        </p:txBody>
      </p:sp>
    </p:spTree>
    <p:extLst>
      <p:ext uri="{BB962C8B-B14F-4D97-AF65-F5344CB8AC3E}">
        <p14:creationId xmlns:p14="http://schemas.microsoft.com/office/powerpoint/2010/main" val="2531187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pitchFamily="18" charset="-120"/>
              </a:rPr>
              <a:t>7 - Control theory and Cybernetics</a:t>
            </a:r>
            <a:endParaRPr lang="en-IN" dirty="0"/>
          </a:p>
        </p:txBody>
      </p:sp>
      <p:sp>
        <p:nvSpPr>
          <p:cNvPr id="3" name="Content Placeholder 2"/>
          <p:cNvSpPr>
            <a:spLocks noGrp="1"/>
          </p:cNvSpPr>
          <p:nvPr>
            <p:ph idx="1"/>
          </p:nvPr>
        </p:nvSpPr>
        <p:spPr/>
        <p:txBody>
          <a:bodyPr>
            <a:noAutofit/>
          </a:bodyPr>
          <a:lstStyle/>
          <a:p>
            <a:pPr algn="just"/>
            <a:r>
              <a:rPr lang="en-US" sz="2400" dirty="0"/>
              <a:t>Ashby, Alan Turing, Grey Walter, and others formed the Ratio Club for “those who had Wiener’s ideas before Wiener’s book appeared.” </a:t>
            </a:r>
            <a:endParaRPr lang="en-IN" sz="2400" dirty="0"/>
          </a:p>
          <a:p>
            <a:pPr algn="just"/>
            <a:r>
              <a:rPr lang="en-US" sz="2400" dirty="0"/>
              <a:t>Ashby’s Design for a Brain (1948, 1952) elaborated on his idea that </a:t>
            </a:r>
            <a:r>
              <a:rPr lang="en-US" sz="2400" b="1" dirty="0">
                <a:solidFill>
                  <a:srgbClr val="FF0000"/>
                </a:solidFill>
              </a:rPr>
              <a:t>intelligence could be created by the use of homeostatic devices </a:t>
            </a:r>
            <a:r>
              <a:rPr lang="en-US" sz="2400" dirty="0"/>
              <a:t>containing appropriate feedback loops to achieve stable adaptive behavior.</a:t>
            </a:r>
          </a:p>
          <a:p>
            <a:pPr algn="just"/>
            <a:r>
              <a:rPr lang="en-US" sz="2400" dirty="0"/>
              <a:t>Modern control theory, especially the branch known as </a:t>
            </a:r>
            <a:r>
              <a:rPr lang="en-US" sz="2400" b="1" dirty="0">
                <a:solidFill>
                  <a:srgbClr val="0000CC"/>
                </a:solidFill>
              </a:rPr>
              <a:t>stochastic optimal control</a:t>
            </a:r>
            <a:r>
              <a:rPr lang="en-US" sz="2400" dirty="0"/>
              <a:t>, has as its goal the design of systems that maximize an objective function over time. </a:t>
            </a:r>
          </a:p>
          <a:p>
            <a:pPr algn="just"/>
            <a:r>
              <a:rPr lang="en-US" sz="2400" dirty="0"/>
              <a:t>This roughly matches our view of AI: designing systems that behave optimally. </a:t>
            </a:r>
          </a:p>
        </p:txBody>
      </p:sp>
    </p:spTree>
    <p:extLst>
      <p:ext uri="{BB962C8B-B14F-4D97-AF65-F5344CB8AC3E}">
        <p14:creationId xmlns:p14="http://schemas.microsoft.com/office/powerpoint/2010/main" val="435877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pitchFamily="18" charset="-120"/>
              </a:rPr>
              <a:t>7 - Control theory and Cybernetics</a:t>
            </a:r>
            <a:endParaRPr lang="en-IN" dirty="0"/>
          </a:p>
        </p:txBody>
      </p:sp>
      <p:sp>
        <p:nvSpPr>
          <p:cNvPr id="3" name="Content Placeholder 2"/>
          <p:cNvSpPr>
            <a:spLocks noGrp="1"/>
          </p:cNvSpPr>
          <p:nvPr>
            <p:ph idx="1"/>
          </p:nvPr>
        </p:nvSpPr>
        <p:spPr/>
        <p:txBody>
          <a:bodyPr>
            <a:normAutofit/>
          </a:bodyPr>
          <a:lstStyle/>
          <a:p>
            <a:pPr algn="just"/>
            <a:r>
              <a:rPr lang="en-US" sz="2000" dirty="0"/>
              <a:t>Why, then, are AI and control theory two different fields, despite the close connections among their founders? </a:t>
            </a:r>
          </a:p>
          <a:p>
            <a:pPr algn="just"/>
            <a:r>
              <a:rPr lang="en-US" sz="2000" dirty="0"/>
              <a:t>The answer lies in the close coupling between the mathematical techniques that were familiar to the participants and the corresponding sets of problems that were encompassed in each world view. </a:t>
            </a:r>
          </a:p>
          <a:p>
            <a:pPr algn="just"/>
            <a:r>
              <a:rPr lang="en-US" sz="2000" dirty="0"/>
              <a:t>Calculus and matrix algebra, the tools of control theory, lend themselves to systems that are describable by fixed sets of continuous variables, whereas AI was founded in part as a way to escape from the these perceived limitations. </a:t>
            </a:r>
          </a:p>
          <a:p>
            <a:pPr algn="just"/>
            <a:r>
              <a:rPr lang="en-US" sz="2000" dirty="0"/>
              <a:t>The tools of logical inference and computation allowed AI researchers to consider problems such as language, vision, and planning that fell completely outside the control theorist’s purview.</a:t>
            </a:r>
            <a:endParaRPr lang="en-IN" sz="2000" dirty="0"/>
          </a:p>
        </p:txBody>
      </p:sp>
    </p:spTree>
    <p:extLst>
      <p:ext uri="{BB962C8B-B14F-4D97-AF65-F5344CB8AC3E}">
        <p14:creationId xmlns:p14="http://schemas.microsoft.com/office/powerpoint/2010/main" val="3480806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smtClean="0">
                <a:ea typeface="新細明體" pitchFamily="18" charset="-120"/>
              </a:rPr>
              <a:t>The Foundation of AI</a:t>
            </a:r>
            <a:endParaRPr lang="en-US" altLang="ar-JO" smtClean="0"/>
          </a:p>
        </p:txBody>
      </p:sp>
      <p:sp>
        <p:nvSpPr>
          <p:cNvPr id="31747" name="Rectangle 3"/>
          <p:cNvSpPr>
            <a:spLocks noGrp="1" noChangeArrowheads="1"/>
          </p:cNvSpPr>
          <p:nvPr>
            <p:ph sz="quarter" idx="1"/>
          </p:nvPr>
        </p:nvSpPr>
        <p:spPr/>
        <p:txBody>
          <a:bodyPr>
            <a:normAutofit/>
          </a:bodyPr>
          <a:lstStyle/>
          <a:p>
            <a:pPr algn="just" eaLnBrk="1" hangingPunct="1"/>
            <a:r>
              <a:rPr lang="en-US" altLang="zh-TW" sz="2400" dirty="0" smtClean="0">
                <a:ea typeface="新細明體" pitchFamily="18" charset="-120"/>
              </a:rPr>
              <a:t>Linguistics </a:t>
            </a:r>
          </a:p>
          <a:p>
            <a:pPr lvl="1" algn="just" eaLnBrk="1" hangingPunct="1"/>
            <a:r>
              <a:rPr lang="en-US" altLang="zh-TW" sz="2400" dirty="0" smtClean="0">
                <a:ea typeface="新細明體" pitchFamily="18" charset="-120"/>
              </a:rPr>
              <a:t>For understanding natural languages </a:t>
            </a:r>
          </a:p>
          <a:p>
            <a:pPr lvl="2" algn="just" eaLnBrk="1" hangingPunct="1"/>
            <a:r>
              <a:rPr lang="en-US" altLang="zh-TW" dirty="0" smtClean="0">
                <a:ea typeface="新細明體" pitchFamily="18" charset="-120"/>
              </a:rPr>
              <a:t>different approaches has been adopted from the linguistic work</a:t>
            </a:r>
          </a:p>
          <a:p>
            <a:pPr lvl="1" algn="just" eaLnBrk="1" hangingPunct="1"/>
            <a:r>
              <a:rPr lang="en-US" altLang="zh-TW" sz="2400" dirty="0" smtClean="0">
                <a:ea typeface="新細明體" pitchFamily="18" charset="-120"/>
              </a:rPr>
              <a:t>Formal languages</a:t>
            </a:r>
          </a:p>
          <a:p>
            <a:pPr lvl="1" algn="just" eaLnBrk="1" hangingPunct="1"/>
            <a:r>
              <a:rPr lang="en-US" altLang="zh-TW" sz="2400" dirty="0" smtClean="0">
                <a:ea typeface="新細明體" pitchFamily="18" charset="-120"/>
              </a:rPr>
              <a:t>Syntactic and semantic analysis</a:t>
            </a:r>
          </a:p>
          <a:p>
            <a:pPr lvl="1" algn="just" eaLnBrk="1" hangingPunct="1"/>
            <a:r>
              <a:rPr lang="en-US" altLang="zh-TW" sz="2400" dirty="0" smtClean="0">
                <a:ea typeface="新細明體" pitchFamily="18" charset="-120"/>
              </a:rPr>
              <a:t>Knowledge representation </a:t>
            </a:r>
            <a:endParaRPr lang="zh-TW" altLang="en-US" sz="2400" dirty="0" smtClean="0">
              <a:ea typeface="新細明體" pitchFamily="18" charset="-120"/>
            </a:endParaRPr>
          </a:p>
        </p:txBody>
      </p:sp>
    </p:spTree>
    <p:extLst>
      <p:ext uri="{BB962C8B-B14F-4D97-AF65-F5344CB8AC3E}">
        <p14:creationId xmlns:p14="http://schemas.microsoft.com/office/powerpoint/2010/main" val="35396791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8 - Linguistics</a:t>
            </a:r>
            <a:endParaRPr lang="en-IN" dirty="0"/>
          </a:p>
        </p:txBody>
      </p:sp>
      <p:sp>
        <p:nvSpPr>
          <p:cNvPr id="3" name="Content Placeholder 2"/>
          <p:cNvSpPr>
            <a:spLocks noGrp="1"/>
          </p:cNvSpPr>
          <p:nvPr>
            <p:ph idx="1"/>
          </p:nvPr>
        </p:nvSpPr>
        <p:spPr/>
        <p:txBody>
          <a:bodyPr>
            <a:noAutofit/>
          </a:bodyPr>
          <a:lstStyle/>
          <a:p>
            <a:pPr algn="just"/>
            <a:r>
              <a:rPr lang="en-US" sz="2400" dirty="0" smtClean="0"/>
              <a:t>How does language relate to thought?</a:t>
            </a:r>
          </a:p>
          <a:p>
            <a:pPr algn="just"/>
            <a:r>
              <a:rPr lang="en-US" sz="2400" dirty="0" smtClean="0"/>
              <a:t>In </a:t>
            </a:r>
            <a:r>
              <a:rPr lang="en-US" sz="2400" dirty="0"/>
              <a:t>1957, B. F. Skinner published </a:t>
            </a:r>
            <a:r>
              <a:rPr lang="en-US" sz="2400" b="1" dirty="0">
                <a:solidFill>
                  <a:srgbClr val="FF0000"/>
                </a:solidFill>
              </a:rPr>
              <a:t>Verbal </a:t>
            </a:r>
            <a:r>
              <a:rPr lang="en-US" sz="2400" b="1" dirty="0" smtClean="0">
                <a:solidFill>
                  <a:srgbClr val="FF0000"/>
                </a:solidFill>
              </a:rPr>
              <a:t>Behavior</a:t>
            </a:r>
            <a:r>
              <a:rPr lang="en-US" sz="2400" dirty="0" smtClean="0"/>
              <a:t>, was </a:t>
            </a:r>
            <a:r>
              <a:rPr lang="en-US" sz="2400" dirty="0"/>
              <a:t>a comprehensive, detailed account of the behaviorist approach to language learning, written by the foremost expert in the field. </a:t>
            </a:r>
          </a:p>
          <a:p>
            <a:pPr algn="just"/>
            <a:r>
              <a:rPr lang="en-US" sz="2400" dirty="0" smtClean="0"/>
              <a:t>The </a:t>
            </a:r>
            <a:r>
              <a:rPr lang="en-US" sz="2400" dirty="0"/>
              <a:t>author of the review was the linguist Noam Chomsky, who had just published a book on his own theory, </a:t>
            </a:r>
            <a:r>
              <a:rPr lang="en-US" sz="2400" b="1" dirty="0">
                <a:solidFill>
                  <a:srgbClr val="FF0000"/>
                </a:solidFill>
              </a:rPr>
              <a:t>Syntactic Structures.</a:t>
            </a:r>
          </a:p>
          <a:p>
            <a:pPr algn="just"/>
            <a:r>
              <a:rPr lang="en-US" sz="2400" dirty="0"/>
              <a:t>Chomsky pointed out that the behaviorist theory </a:t>
            </a:r>
            <a:r>
              <a:rPr lang="en-US" sz="2400" b="1" dirty="0">
                <a:solidFill>
                  <a:srgbClr val="0000CC"/>
                </a:solidFill>
              </a:rPr>
              <a:t>did not address the notion of creativity in language</a:t>
            </a:r>
            <a:r>
              <a:rPr lang="en-US" sz="2400" dirty="0"/>
              <a:t>—it did not explain how a child could understand and make up sentences that he or she had never heard before. </a:t>
            </a:r>
          </a:p>
          <a:p>
            <a:pPr algn="just"/>
            <a:endParaRPr lang="en-IN" sz="2400" dirty="0"/>
          </a:p>
        </p:txBody>
      </p:sp>
    </p:spTree>
    <p:extLst>
      <p:ext uri="{BB962C8B-B14F-4D97-AF65-F5344CB8AC3E}">
        <p14:creationId xmlns:p14="http://schemas.microsoft.com/office/powerpoint/2010/main" val="13779734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 Linguistics</a:t>
            </a:r>
            <a:endParaRPr lang="en-IN" dirty="0"/>
          </a:p>
        </p:txBody>
      </p:sp>
      <p:sp>
        <p:nvSpPr>
          <p:cNvPr id="3" name="Content Placeholder 2"/>
          <p:cNvSpPr>
            <a:spLocks noGrp="1"/>
          </p:cNvSpPr>
          <p:nvPr>
            <p:ph idx="1"/>
          </p:nvPr>
        </p:nvSpPr>
        <p:spPr/>
        <p:txBody>
          <a:bodyPr>
            <a:noAutofit/>
          </a:bodyPr>
          <a:lstStyle/>
          <a:p>
            <a:pPr algn="just"/>
            <a:r>
              <a:rPr lang="en-US" sz="2200" dirty="0" smtClean="0"/>
              <a:t>Modern </a:t>
            </a:r>
            <a:r>
              <a:rPr lang="en-US" sz="2200" dirty="0"/>
              <a:t>linguistics and AI, then, were “born” at about the same time, and grew up together, intersecting in a hybrid field called </a:t>
            </a:r>
            <a:r>
              <a:rPr lang="en-US" sz="2200" b="1" dirty="0">
                <a:solidFill>
                  <a:srgbClr val="FF0000"/>
                </a:solidFill>
              </a:rPr>
              <a:t>computational linguistics or natural language processing. </a:t>
            </a:r>
            <a:endParaRPr lang="en-US" sz="2200" b="1" dirty="0" smtClean="0">
              <a:solidFill>
                <a:srgbClr val="FF0000"/>
              </a:solidFill>
            </a:endParaRPr>
          </a:p>
          <a:p>
            <a:pPr algn="just"/>
            <a:r>
              <a:rPr lang="en-US" sz="2200" dirty="0" smtClean="0"/>
              <a:t>The </a:t>
            </a:r>
            <a:r>
              <a:rPr lang="en-US" sz="2200" dirty="0"/>
              <a:t>problem of understanding language soon turned out to be considerably </a:t>
            </a:r>
            <a:r>
              <a:rPr lang="en-US" sz="2200" b="1" dirty="0">
                <a:solidFill>
                  <a:srgbClr val="0000CC"/>
                </a:solidFill>
              </a:rPr>
              <a:t>more complex</a:t>
            </a:r>
            <a:r>
              <a:rPr lang="en-US" sz="2200" dirty="0"/>
              <a:t> than it seemed in 1957. </a:t>
            </a:r>
          </a:p>
          <a:p>
            <a:pPr algn="just"/>
            <a:r>
              <a:rPr lang="en-US" sz="2200" dirty="0"/>
              <a:t>Understanding language requires an understanding of the subject matter and context, not just an understanding of the structure of sentences. </a:t>
            </a:r>
          </a:p>
          <a:p>
            <a:pPr algn="just"/>
            <a:r>
              <a:rPr lang="en-US" sz="2200" b="1" dirty="0" smtClean="0">
                <a:solidFill>
                  <a:srgbClr val="FF0000"/>
                </a:solidFill>
              </a:rPr>
              <a:t>Knowledge </a:t>
            </a:r>
            <a:r>
              <a:rPr lang="en-US" sz="2200" b="1" dirty="0">
                <a:solidFill>
                  <a:srgbClr val="FF0000"/>
                </a:solidFill>
              </a:rPr>
              <a:t>representation </a:t>
            </a:r>
            <a:r>
              <a:rPr lang="en-US" sz="2200" dirty="0" smtClean="0"/>
              <a:t>- Study </a:t>
            </a:r>
            <a:r>
              <a:rPr lang="en-US" sz="2200" dirty="0"/>
              <a:t>of how to put knowledge into a form that a computer can reason </a:t>
            </a:r>
            <a:r>
              <a:rPr lang="en-US" sz="2200" dirty="0" smtClean="0"/>
              <a:t>with</a:t>
            </a:r>
          </a:p>
          <a:p>
            <a:pPr algn="just"/>
            <a:r>
              <a:rPr lang="en-US" sz="2200" dirty="0" smtClean="0"/>
              <a:t>It was </a:t>
            </a:r>
            <a:r>
              <a:rPr lang="en-US" sz="2200" dirty="0"/>
              <a:t>tied to language and informed by research in linguistics, which was connected in turn to decades of work on the philosophical analysis of language.</a:t>
            </a:r>
            <a:endParaRPr lang="en-IN" sz="2200" dirty="0"/>
          </a:p>
        </p:txBody>
      </p:sp>
    </p:spTree>
    <p:extLst>
      <p:ext uri="{BB962C8B-B14F-4D97-AF65-F5344CB8AC3E}">
        <p14:creationId xmlns:p14="http://schemas.microsoft.com/office/powerpoint/2010/main" val="4128179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1"/>
          <p:cNvSpPr>
            <a:spLocks noChangeArrowheads="1"/>
          </p:cNvSpPr>
          <p:nvPr/>
        </p:nvSpPr>
        <p:spPr bwMode="auto">
          <a:xfrm>
            <a:off x="457200" y="152400"/>
            <a:ext cx="8224838" cy="987425"/>
          </a:xfrm>
          <a:custGeom>
            <a:avLst/>
            <a:gdLst>
              <a:gd name="T0" fmla="*/ 8219966 w 8225280"/>
              <a:gd name="T1" fmla="*/ 498807 h 986504"/>
              <a:gd name="T2" fmla="*/ 4109983 w 8225280"/>
              <a:gd name="T3" fmla="*/ 997614 h 986504"/>
              <a:gd name="T4" fmla="*/ 0 w 8225280"/>
              <a:gd name="T5" fmla="*/ 498807 h 986504"/>
              <a:gd name="T6" fmla="*/ 4109983 w 8225280"/>
              <a:gd name="T7" fmla="*/ 0 h 986504"/>
              <a:gd name="T8" fmla="*/ 0 60000 65536"/>
              <a:gd name="T9" fmla="*/ 5898240 60000 65536"/>
              <a:gd name="T10" fmla="*/ 11796480 60000 65536"/>
              <a:gd name="T11" fmla="*/ 17694720 60000 65536"/>
              <a:gd name="T12" fmla="*/ 0 w 8225280"/>
              <a:gd name="T13" fmla="*/ 0 h 986504"/>
              <a:gd name="T14" fmla="*/ 8225280 w 8225280"/>
              <a:gd name="T15" fmla="*/ 986504 h 986504"/>
            </a:gdLst>
            <a:ahLst/>
            <a:cxnLst>
              <a:cxn ang="T8">
                <a:pos x="T0" y="T1"/>
              </a:cxn>
              <a:cxn ang="T9">
                <a:pos x="T2" y="T3"/>
              </a:cxn>
              <a:cxn ang="T10">
                <a:pos x="T4" y="T5"/>
              </a:cxn>
              <a:cxn ang="T11">
                <a:pos x="T6" y="T7"/>
              </a:cxn>
            </a:cxnLst>
            <a:rect l="T12" t="T13" r="T14" b="T15"/>
            <a:pathLst>
              <a:path w="8225280" h="986504">
                <a:moveTo>
                  <a:pt x="0" y="0"/>
                </a:moveTo>
                <a:lnTo>
                  <a:pt x="25190" y="0"/>
                </a:lnTo>
                <a:lnTo>
                  <a:pt x="25190" y="3023"/>
                </a:lnTo>
                <a:lnTo>
                  <a:pt x="0" y="302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nchor="b"/>
          <a:lstStyle/>
          <a:p>
            <a:endParaRPr lang="en-IN"/>
          </a:p>
        </p:txBody>
      </p:sp>
      <p:sp>
        <p:nvSpPr>
          <p:cNvPr id="19459" name="AutoShape 2"/>
          <p:cNvSpPr>
            <a:spLocks noChangeArrowheads="1"/>
          </p:cNvSpPr>
          <p:nvPr/>
        </p:nvSpPr>
        <p:spPr bwMode="auto">
          <a:xfrm>
            <a:off x="457200" y="1219200"/>
            <a:ext cx="8224838" cy="4933950"/>
          </a:xfrm>
          <a:custGeom>
            <a:avLst/>
            <a:gdLst>
              <a:gd name="T0" fmla="*/ 8219966 w 8225280"/>
              <a:gd name="T1" fmla="*/ 2466931 h 4933958"/>
              <a:gd name="T2" fmla="*/ 4109983 w 8225280"/>
              <a:gd name="T3" fmla="*/ 4933862 h 4933958"/>
              <a:gd name="T4" fmla="*/ 0 w 8225280"/>
              <a:gd name="T5" fmla="*/ 2466931 h 4933958"/>
              <a:gd name="T6" fmla="*/ 4109983 w 8225280"/>
              <a:gd name="T7" fmla="*/ 0 h 4933958"/>
              <a:gd name="T8" fmla="*/ 0 60000 65536"/>
              <a:gd name="T9" fmla="*/ 5898240 60000 65536"/>
              <a:gd name="T10" fmla="*/ 11796480 60000 65536"/>
              <a:gd name="T11" fmla="*/ 17694720 60000 65536"/>
              <a:gd name="T12" fmla="*/ 0 w 8225280"/>
              <a:gd name="T13" fmla="*/ 0 h 4933958"/>
              <a:gd name="T14" fmla="*/ 8225280 w 8225280"/>
              <a:gd name="T15" fmla="*/ 4933958 h 4933958"/>
            </a:gdLst>
            <a:ahLst/>
            <a:cxnLst>
              <a:cxn ang="T8">
                <a:pos x="T0" y="T1"/>
              </a:cxn>
              <a:cxn ang="T9">
                <a:pos x="T2" y="T3"/>
              </a:cxn>
              <a:cxn ang="T10">
                <a:pos x="T4" y="T5"/>
              </a:cxn>
              <a:cxn ang="T11">
                <a:pos x="T6" y="T7"/>
              </a:cxn>
            </a:cxnLst>
            <a:rect l="T12" t="T13" r="T14" b="T15"/>
            <a:pathLst>
              <a:path w="8225280" h="4933958">
                <a:moveTo>
                  <a:pt x="0" y="0"/>
                </a:moveTo>
                <a:lnTo>
                  <a:pt x="25190" y="0"/>
                </a:lnTo>
                <a:lnTo>
                  <a:pt x="25190" y="15110"/>
                </a:lnTo>
                <a:lnTo>
                  <a:pt x="0" y="1511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marL="195263" indent="-195263">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3200">
                <a:solidFill>
                  <a:schemeClr val="tx1"/>
                </a:solidFill>
                <a:latin typeface="Calibri" pitchFamily="34" charset="0"/>
              </a:defRPr>
            </a:lvl1pPr>
            <a:lvl2pPr marL="742950" indent="-28575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800">
                <a:solidFill>
                  <a:schemeClr val="tx1"/>
                </a:solidFill>
                <a:latin typeface="Calibri" pitchFamily="34" charset="0"/>
              </a:defRPr>
            </a:lvl2pPr>
            <a:lvl3pPr marL="11430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400">
                <a:solidFill>
                  <a:schemeClr val="tx1"/>
                </a:solidFill>
                <a:latin typeface="Calibri" pitchFamily="34" charset="0"/>
              </a:defRPr>
            </a:lvl3pPr>
            <a:lvl4pPr marL="16002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4pPr>
            <a:lvl5pPr marL="20574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9pPr>
          </a:lstStyle>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2000250"/>
            <a:ext cx="3081337"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9461" name="AutoShape 4"/>
          <p:cNvSpPr>
            <a:spLocks noChangeArrowheads="1"/>
          </p:cNvSpPr>
          <p:nvPr/>
        </p:nvSpPr>
        <p:spPr bwMode="auto">
          <a:xfrm>
            <a:off x="1368425" y="6467475"/>
            <a:ext cx="588963" cy="298450"/>
          </a:xfrm>
          <a:custGeom>
            <a:avLst/>
            <a:gdLst>
              <a:gd name="T0" fmla="*/ 588996 w 588960"/>
              <a:gd name="T1" fmla="*/ 151103 h 298111"/>
              <a:gd name="T2" fmla="*/ 294504 w 588960"/>
              <a:gd name="T3" fmla="*/ 302204 h 298111"/>
              <a:gd name="T4" fmla="*/ 0 w 588960"/>
              <a:gd name="T5" fmla="*/ 151103 h 298111"/>
              <a:gd name="T6" fmla="*/ 294504 w 588960"/>
              <a:gd name="T7" fmla="*/ 0 h 298111"/>
              <a:gd name="T8" fmla="*/ 0 60000 65536"/>
              <a:gd name="T9" fmla="*/ 5898240 60000 65536"/>
              <a:gd name="T10" fmla="*/ 11796480 60000 65536"/>
              <a:gd name="T11" fmla="*/ 17694720 60000 65536"/>
              <a:gd name="T12" fmla="*/ 0 w 588960"/>
              <a:gd name="T13" fmla="*/ 0 h 298111"/>
              <a:gd name="T14" fmla="*/ 588960 w 588960"/>
              <a:gd name="T15" fmla="*/ 298111 h 298111"/>
            </a:gdLst>
            <a:ahLst/>
            <a:cxnLst>
              <a:cxn ang="T8">
                <a:pos x="T0" y="T1"/>
              </a:cxn>
              <a:cxn ang="T9">
                <a:pos x="T2" y="T3"/>
              </a:cxn>
              <a:cxn ang="T10">
                <a:pos x="T4" y="T5"/>
              </a:cxn>
              <a:cxn ang="T11">
                <a:pos x="T6" y="T7"/>
              </a:cxn>
            </a:cxnLst>
            <a:rect l="T12" t="T13" r="T14" b="T15"/>
            <a:pathLst>
              <a:path w="588960" h="298111">
                <a:moveTo>
                  <a:pt x="0" y="0"/>
                </a:moveTo>
                <a:lnTo>
                  <a:pt x="1803" y="0"/>
                </a:lnTo>
                <a:lnTo>
                  <a:pt x="1803" y="912"/>
                </a:lnTo>
                <a:lnTo>
                  <a:pt x="0" y="91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a:spcBef>
                <a:spcPct val="20000"/>
              </a:spcBef>
              <a:buFont typeface="Arial" pitchFamily="34" charset="0"/>
              <a:buChar char="•"/>
              <a:tabLst>
                <a:tab pos="406400" algn="l"/>
              </a:tabLst>
              <a:defRPr sz="3200">
                <a:solidFill>
                  <a:schemeClr val="tx1"/>
                </a:solidFill>
                <a:latin typeface="Calibri" pitchFamily="34" charset="0"/>
              </a:defRPr>
            </a:lvl1pPr>
            <a:lvl2pPr marL="742950" indent="-285750">
              <a:spcBef>
                <a:spcPct val="20000"/>
              </a:spcBef>
              <a:buFont typeface="Arial" pitchFamily="34" charset="0"/>
              <a:buChar char="–"/>
              <a:tabLst>
                <a:tab pos="406400" algn="l"/>
              </a:tabLst>
              <a:defRPr sz="2800">
                <a:solidFill>
                  <a:schemeClr val="tx1"/>
                </a:solidFill>
                <a:latin typeface="Calibri" pitchFamily="34" charset="0"/>
              </a:defRPr>
            </a:lvl2pPr>
            <a:lvl3pPr marL="1143000" indent="-228600">
              <a:spcBef>
                <a:spcPct val="20000"/>
              </a:spcBef>
              <a:buFont typeface="Arial" pitchFamily="34" charset="0"/>
              <a:buChar char="•"/>
              <a:tabLst>
                <a:tab pos="406400" algn="l"/>
              </a:tabLst>
              <a:defRPr sz="2400">
                <a:solidFill>
                  <a:schemeClr val="tx1"/>
                </a:solidFill>
                <a:latin typeface="Calibri" pitchFamily="34" charset="0"/>
              </a:defRPr>
            </a:lvl3pPr>
            <a:lvl4pPr marL="1600200" indent="-228600">
              <a:spcBef>
                <a:spcPct val="20000"/>
              </a:spcBef>
              <a:buFont typeface="Arial" pitchFamily="34" charset="0"/>
              <a:buChar char="–"/>
              <a:tabLst>
                <a:tab pos="406400" algn="l"/>
              </a:tabLst>
              <a:defRPr sz="2000">
                <a:solidFill>
                  <a:schemeClr val="tx1"/>
                </a:solidFill>
                <a:latin typeface="Calibri" pitchFamily="34" charset="0"/>
              </a:defRPr>
            </a:lvl4pPr>
            <a:lvl5pPr marL="2057400" indent="-228600">
              <a:spcBef>
                <a:spcPct val="20000"/>
              </a:spcBef>
              <a:buFont typeface="Arial" pitchFamily="34" charset="0"/>
              <a:buChar char="»"/>
              <a:tabLst>
                <a:tab pos="406400"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406400"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406400"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406400"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406400" algn="l"/>
              </a:tabLst>
              <a:defRPr sz="2000">
                <a:solidFill>
                  <a:schemeClr val="tx1"/>
                </a:solidFill>
                <a:latin typeface="Calibri" pitchFamily="34" charset="0"/>
              </a:defRPr>
            </a:lvl9pPr>
          </a:lstStyle>
          <a:p>
            <a:pPr eaLnBrk="1" hangingPunct="1">
              <a:spcBef>
                <a:spcPct val="0"/>
              </a:spcBef>
              <a:buFontTx/>
              <a:buNone/>
            </a:pPr>
            <a:r>
              <a:rPr lang="en-IN" altLang="en-US" sz="1300">
                <a:solidFill>
                  <a:srgbClr val="000000"/>
                </a:solidFill>
                <a:latin typeface="Gill Sans MT" pitchFamily="34" charset="0"/>
                <a:ea typeface="Droid Sans"/>
                <a:cs typeface="Droid Sans"/>
              </a:rPr>
              <a:t>CMU</a:t>
            </a:r>
          </a:p>
        </p:txBody>
      </p:sp>
      <p:sp>
        <p:nvSpPr>
          <p:cNvPr id="19462" name="AutoShape 5"/>
          <p:cNvSpPr>
            <a:spLocks noChangeArrowheads="1"/>
          </p:cNvSpPr>
          <p:nvPr/>
        </p:nvSpPr>
        <p:spPr bwMode="auto">
          <a:xfrm>
            <a:off x="457200" y="6356350"/>
            <a:ext cx="2130425" cy="363538"/>
          </a:xfrm>
          <a:custGeom>
            <a:avLst/>
            <a:gdLst>
              <a:gd name="T0" fmla="*/ 2121917 w 2131200"/>
              <a:gd name="T1" fmla="*/ 185215 h 362918"/>
              <a:gd name="T2" fmla="*/ 1060960 w 2131200"/>
              <a:gd name="T3" fmla="*/ 370428 h 362918"/>
              <a:gd name="T4" fmla="*/ 0 w 2131200"/>
              <a:gd name="T5" fmla="*/ 185215 h 362918"/>
              <a:gd name="T6" fmla="*/ 1060960 w 2131200"/>
              <a:gd name="T7" fmla="*/ 0 h 362918"/>
              <a:gd name="T8" fmla="*/ 0 60000 65536"/>
              <a:gd name="T9" fmla="*/ 5898240 60000 65536"/>
              <a:gd name="T10" fmla="*/ 11796480 60000 65536"/>
              <a:gd name="T11" fmla="*/ 17694720 60000 65536"/>
              <a:gd name="T12" fmla="*/ 0 w 2131200"/>
              <a:gd name="T13" fmla="*/ 0 h 362918"/>
              <a:gd name="T14" fmla="*/ 2131200 w 2131200"/>
              <a:gd name="T15" fmla="*/ 362918 h 362918"/>
            </a:gdLst>
            <a:ahLst/>
            <a:cxnLst>
              <a:cxn ang="T8">
                <a:pos x="T0" y="T1"/>
              </a:cxn>
              <a:cxn ang="T9">
                <a:pos x="T2" y="T3"/>
              </a:cxn>
              <a:cxn ang="T10">
                <a:pos x="T4" y="T5"/>
              </a:cxn>
              <a:cxn ang="T11">
                <a:pos x="T6" y="T7"/>
              </a:cxn>
            </a:cxnLst>
            <a:rect l="T12" t="T13" r="T14" b="T15"/>
            <a:pathLst>
              <a:path w="2131200" h="362918">
                <a:moveTo>
                  <a:pt x="0" y="0"/>
                </a:moveTo>
                <a:lnTo>
                  <a:pt x="6529" y="0"/>
                </a:lnTo>
                <a:lnTo>
                  <a:pt x="6529" y="1114"/>
                </a:lnTo>
                <a:lnTo>
                  <a:pt x="0" y="111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nchor="ctr"/>
          <a:lstStyle/>
          <a:p>
            <a:endParaRPr lang="en-IN"/>
          </a:p>
        </p:txBody>
      </p:sp>
      <p:sp>
        <p:nvSpPr>
          <p:cNvPr id="19463" name="AutoShape 6"/>
          <p:cNvSpPr>
            <a:spLocks noChangeArrowheads="1"/>
          </p:cNvSpPr>
          <p:nvPr/>
        </p:nvSpPr>
        <p:spPr bwMode="auto">
          <a:xfrm>
            <a:off x="6551613" y="6356350"/>
            <a:ext cx="2132012" cy="363538"/>
          </a:xfrm>
          <a:custGeom>
            <a:avLst/>
            <a:gdLst>
              <a:gd name="T0" fmla="*/ 2140961 w 2131200"/>
              <a:gd name="T1" fmla="*/ 185215 h 362918"/>
              <a:gd name="T2" fmla="*/ 1070482 w 2131200"/>
              <a:gd name="T3" fmla="*/ 370428 h 362918"/>
              <a:gd name="T4" fmla="*/ 0 w 2131200"/>
              <a:gd name="T5" fmla="*/ 185215 h 362918"/>
              <a:gd name="T6" fmla="*/ 1070482 w 2131200"/>
              <a:gd name="T7" fmla="*/ 0 h 362918"/>
              <a:gd name="T8" fmla="*/ 0 60000 65536"/>
              <a:gd name="T9" fmla="*/ 5898240 60000 65536"/>
              <a:gd name="T10" fmla="*/ 11796480 60000 65536"/>
              <a:gd name="T11" fmla="*/ 17694720 60000 65536"/>
              <a:gd name="T12" fmla="*/ 0 w 2131200"/>
              <a:gd name="T13" fmla="*/ 0 h 362918"/>
              <a:gd name="T14" fmla="*/ 2131200 w 2131200"/>
              <a:gd name="T15" fmla="*/ 362918 h 362918"/>
            </a:gdLst>
            <a:ahLst/>
            <a:cxnLst>
              <a:cxn ang="T8">
                <a:pos x="T0" y="T1"/>
              </a:cxn>
              <a:cxn ang="T9">
                <a:pos x="T2" y="T3"/>
              </a:cxn>
              <a:cxn ang="T10">
                <a:pos x="T4" y="T5"/>
              </a:cxn>
              <a:cxn ang="T11">
                <a:pos x="T6" y="T7"/>
              </a:cxn>
            </a:cxnLst>
            <a:rect l="T12" t="T13" r="T14" b="T15"/>
            <a:pathLst>
              <a:path w="2131200" h="362918">
                <a:moveTo>
                  <a:pt x="0" y="0"/>
                </a:moveTo>
                <a:lnTo>
                  <a:pt x="6529" y="0"/>
                </a:lnTo>
                <a:lnTo>
                  <a:pt x="6529" y="1114"/>
                </a:lnTo>
                <a:lnTo>
                  <a:pt x="0" y="111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en-IN"/>
          </a:p>
        </p:txBody>
      </p:sp>
      <p:sp>
        <p:nvSpPr>
          <p:cNvPr id="19464" name="AutoShape 7"/>
          <p:cNvSpPr>
            <a:spLocks noChangeArrowheads="1"/>
          </p:cNvSpPr>
          <p:nvPr/>
        </p:nvSpPr>
        <p:spPr bwMode="auto">
          <a:xfrm>
            <a:off x="3122613" y="6356350"/>
            <a:ext cx="2894012" cy="363538"/>
          </a:xfrm>
          <a:custGeom>
            <a:avLst/>
            <a:gdLst>
              <a:gd name="T0" fmla="*/ 2905607 w 2892960"/>
              <a:gd name="T1" fmla="*/ 185215 h 362918"/>
              <a:gd name="T2" fmla="*/ 1452805 w 2892960"/>
              <a:gd name="T3" fmla="*/ 370428 h 362918"/>
              <a:gd name="T4" fmla="*/ 0 w 2892960"/>
              <a:gd name="T5" fmla="*/ 185215 h 362918"/>
              <a:gd name="T6" fmla="*/ 1452805 w 2892960"/>
              <a:gd name="T7" fmla="*/ 0 h 362918"/>
              <a:gd name="T8" fmla="*/ 0 60000 65536"/>
              <a:gd name="T9" fmla="*/ 5898240 60000 65536"/>
              <a:gd name="T10" fmla="*/ 11796480 60000 65536"/>
              <a:gd name="T11" fmla="*/ 17694720 60000 65536"/>
              <a:gd name="T12" fmla="*/ 0 w 2892960"/>
              <a:gd name="T13" fmla="*/ 0 h 362918"/>
              <a:gd name="T14" fmla="*/ 2892960 w 2892960"/>
              <a:gd name="T15" fmla="*/ 362918 h 362918"/>
            </a:gdLst>
            <a:ahLst/>
            <a:cxnLst>
              <a:cxn ang="T8">
                <a:pos x="T0" y="T1"/>
              </a:cxn>
              <a:cxn ang="T9">
                <a:pos x="T2" y="T3"/>
              </a:cxn>
              <a:cxn ang="T10">
                <a:pos x="T4" y="T5"/>
              </a:cxn>
              <a:cxn ang="T11">
                <a:pos x="T6" y="T7"/>
              </a:cxn>
            </a:cxnLst>
            <a:rect l="T12" t="T13" r="T14" b="T15"/>
            <a:pathLst>
              <a:path w="2892960" h="362918">
                <a:moveTo>
                  <a:pt x="0" y="0"/>
                </a:moveTo>
                <a:lnTo>
                  <a:pt x="8862" y="0"/>
                </a:lnTo>
                <a:lnTo>
                  <a:pt x="8862" y="1113"/>
                </a:lnTo>
                <a:lnTo>
                  <a:pt x="0" y="111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nchor="ctr"/>
          <a:lstStyle/>
          <a:p>
            <a:endParaRPr lang="en-IN"/>
          </a:p>
        </p:txBody>
      </p:sp>
      <p:sp>
        <p:nvSpPr>
          <p:cNvPr id="19465" name="Title 14"/>
          <p:cNvSpPr>
            <a:spLocks noGrp="1"/>
          </p:cNvSpPr>
          <p:nvPr>
            <p:ph type="title"/>
          </p:nvPr>
        </p:nvSpPr>
        <p:spPr/>
        <p:txBody>
          <a:bodyPr/>
          <a:lstStyle/>
          <a:p>
            <a:pPr eaLnBrk="1" hangingPunct="1"/>
            <a:r>
              <a:rPr lang="en-IN" altLang="en-US" sz="3200" b="1" smtClean="0">
                <a:latin typeface="Arial" pitchFamily="34" charset="0"/>
                <a:ea typeface="Droid Sans"/>
                <a:cs typeface="Arial" pitchFamily="34" charset="0"/>
              </a:rPr>
              <a:t>Agent</a:t>
            </a:r>
            <a:endParaRPr lang="en-US" altLang="en-US" sz="3200" smtClean="0">
              <a:latin typeface="Arial" pitchFamily="34" charset="0"/>
              <a:ea typeface="Droid Sans"/>
              <a:cs typeface="Arial" pitchFamily="34" charset="0"/>
            </a:endParaRPr>
          </a:p>
        </p:txBody>
      </p:sp>
      <p:sp>
        <p:nvSpPr>
          <p:cNvPr id="16" name="Content Placeholder 15"/>
          <p:cNvSpPr>
            <a:spLocks noGrp="1"/>
          </p:cNvSpPr>
          <p:nvPr>
            <p:ph idx="1"/>
          </p:nvPr>
        </p:nvSpPr>
        <p:spPr>
          <a:xfrm>
            <a:off x="457200" y="1371600"/>
            <a:ext cx="8229600" cy="4754563"/>
          </a:xfrm>
        </p:spPr>
        <p:txBody>
          <a:bodyPr rtlCol="0">
            <a:noAutofit/>
          </a:bodyPr>
          <a:lstStyle/>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Sensors &amp; Actuators</a:t>
            </a:r>
          </a:p>
          <a:p>
            <a:pPr marL="195843" indent="-195843" eaLnBrk="1" fontAlgn="auto" hangingPunct="1">
              <a:spcAft>
                <a:spcPts val="0"/>
              </a:spcAft>
              <a:buSzPct val="76000"/>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Examples of Agents</a:t>
            </a: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FF0000"/>
                </a:solidFill>
                <a:latin typeface="Arial" pitchFamily="34" charset="0"/>
                <a:ea typeface="Droid Sans" charset="0"/>
                <a:cs typeface="Arial" pitchFamily="34" charset="0"/>
              </a:rPr>
              <a:t>Humans</a:t>
            </a:r>
            <a:r>
              <a:rPr lang="en-IN" sz="2400" dirty="0" smtClean="0">
                <a:solidFill>
                  <a:srgbClr val="000000"/>
                </a:solidFill>
                <a:latin typeface="Arial" pitchFamily="34" charset="0"/>
                <a:ea typeface="Droid Sans" charset="0"/>
                <a:cs typeface="Arial" pitchFamily="34" charset="0"/>
              </a:rPr>
              <a:t> -&gt;They have eyes, ears, skin, taste buds, etc. for sensors; and hands, fingers, legs, mouth for effectors</a:t>
            </a: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FF0000"/>
                </a:solidFill>
                <a:latin typeface="Arial" pitchFamily="34" charset="0"/>
                <a:ea typeface="Droid Sans" charset="0"/>
                <a:cs typeface="Arial" pitchFamily="34" charset="0"/>
              </a:rPr>
              <a:t>Robots </a:t>
            </a:r>
            <a:r>
              <a:rPr lang="en-IN" sz="2400" dirty="0" smtClean="0">
                <a:solidFill>
                  <a:srgbClr val="000000"/>
                </a:solidFill>
                <a:latin typeface="Arial" pitchFamily="34" charset="0"/>
                <a:ea typeface="Droid Sans" charset="0"/>
                <a:cs typeface="Arial" pitchFamily="34" charset="0"/>
              </a:rPr>
              <a:t>-&gt; Robots may have camera, sonar, infrared, bumper, etc. for sensors. They can have grippers, wheels, lights, speakers, etc. for actuators. </a:t>
            </a:r>
          </a:p>
          <a:p>
            <a:pPr marL="195843" indent="-195843"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eaLnBrk="1" fontAlgn="auto" hangingPunct="1">
              <a:spcAft>
                <a:spcPts val="0"/>
              </a:spcAft>
              <a:defRPr/>
            </a:pPr>
            <a:endParaRPr lang="en-US" sz="2400" dirty="0">
              <a:latin typeface="Arial" pitchFamily="34" charset="0"/>
              <a:cs typeface="Arial" pitchFamily="34" charset="0"/>
            </a:endParaRPr>
          </a:p>
        </p:txBody>
      </p:sp>
      <p:sp>
        <p:nvSpPr>
          <p:cNvPr id="9" name="Date Placeholder 8"/>
          <p:cNvSpPr>
            <a:spLocks noGrp="1"/>
          </p:cNvSpPr>
          <p:nvPr>
            <p:ph type="dt" sz="quarter" idx="10"/>
          </p:nvPr>
        </p:nvSpPr>
        <p:spPr/>
        <p:txBody>
          <a:bodyPr/>
          <a:lstStyle/>
          <a:p>
            <a:pPr>
              <a:defRPr/>
            </a:pPr>
            <a:fld id="{81FEF176-F35A-47FB-8BB9-C5FED253CA04}" type="datetime1">
              <a:rPr lang="en-US"/>
              <a:pPr>
                <a:defRPr/>
              </a:pPr>
              <a:t>12/11/2019</a:t>
            </a:fld>
            <a:endParaRPr lang="en-US" dirty="0"/>
          </a:p>
        </p:txBody>
      </p:sp>
      <p:sp>
        <p:nvSpPr>
          <p:cNvPr id="11" name="Footer Placeholder 10"/>
          <p:cNvSpPr>
            <a:spLocks noGrp="1"/>
          </p:cNvSpPr>
          <p:nvPr>
            <p:ph type="ftr" sz="quarter" idx="11"/>
          </p:nvPr>
        </p:nvSpPr>
        <p:spPr/>
        <p:txBody>
          <a:bodyPr/>
          <a:lstStyle/>
          <a:p>
            <a:pPr>
              <a:defRPr/>
            </a:pPr>
            <a:r>
              <a:rPr lang="en-US"/>
              <a:t>Artificial Intelligence</a:t>
            </a:r>
          </a:p>
        </p:txBody>
      </p:sp>
      <p:sp>
        <p:nvSpPr>
          <p:cNvPr id="19469"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90AAE72E-3CA9-4C4F-9ED3-9B55C6A88FC2}" type="slidenum">
              <a:rPr lang="en-US" altLang="en-US" sz="1200">
                <a:solidFill>
                  <a:srgbClr val="898989"/>
                </a:solidFill>
              </a:rPr>
              <a:pPr>
                <a:spcBef>
                  <a:spcPct val="0"/>
                </a:spcBef>
                <a:buFontTx/>
                <a:buNone/>
              </a:pPr>
              <a:t>49</a:t>
            </a:fld>
            <a:endParaRPr lang="en-US" altLang="en-US" sz="1200">
              <a:solidFill>
                <a:srgbClr val="898989"/>
              </a:solidFill>
            </a:endParaRPr>
          </a:p>
        </p:txBody>
      </p:sp>
      <p:sp>
        <p:nvSpPr>
          <p:cNvPr id="19470" name="AutoShape 15" descr="https://thecustomizewindows.com/wp-content/uploads/2012/05/Intelligent-agent.jpg"/>
          <p:cNvSpPr>
            <a:spLocks noChangeAspect="1" noChangeArrowheads="1"/>
          </p:cNvSpPr>
          <p:nvPr/>
        </p:nvSpPr>
        <p:spPr bwMode="auto">
          <a:xfrm>
            <a:off x="144463" y="-1798638"/>
            <a:ext cx="2628900" cy="375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pitchFamily="34" charset="0"/>
            </a:endParaRPr>
          </a:p>
        </p:txBody>
      </p:sp>
      <p:sp>
        <p:nvSpPr>
          <p:cNvPr id="19471" name="AutoShape 17" descr="https://thecustomizewindows.com/wp-content/uploads/2012/05/Intelligent-agent.jpg"/>
          <p:cNvSpPr>
            <a:spLocks noChangeAspect="1" noChangeArrowheads="1"/>
          </p:cNvSpPr>
          <p:nvPr/>
        </p:nvSpPr>
        <p:spPr bwMode="auto">
          <a:xfrm>
            <a:off x="144463" y="-1798638"/>
            <a:ext cx="2628900" cy="375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pitchFamily="34" charset="0"/>
            </a:endParaRPr>
          </a:p>
        </p:txBody>
      </p:sp>
      <p:sp>
        <p:nvSpPr>
          <p:cNvPr id="19472" name="AutoShape 19" descr="https://thecustomizewindows.com/wp-content/uploads/2012/05/Intelligent-agent.jpg"/>
          <p:cNvSpPr>
            <a:spLocks noChangeAspect="1" noChangeArrowheads="1"/>
          </p:cNvSpPr>
          <p:nvPr/>
        </p:nvSpPr>
        <p:spPr bwMode="auto">
          <a:xfrm>
            <a:off x="144463" y="-1798638"/>
            <a:ext cx="2628900" cy="375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pitchFamily="34" charset="0"/>
            </a:endParaRPr>
          </a:p>
        </p:txBody>
      </p:sp>
      <p:sp>
        <p:nvSpPr>
          <p:cNvPr id="19473" name="AutoShape 21" descr="https://thecustomizewindows.com/wp-content/uploads/2012/05/Intelligent-agent.jpg"/>
          <p:cNvSpPr>
            <a:spLocks noChangeAspect="1" noChangeArrowheads="1"/>
          </p:cNvSpPr>
          <p:nvPr/>
        </p:nvSpPr>
        <p:spPr bwMode="auto">
          <a:xfrm>
            <a:off x="144463" y="-1798638"/>
            <a:ext cx="2628900" cy="375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pitchFamily="34" charset="0"/>
            </a:endParaRPr>
          </a:p>
        </p:txBody>
      </p:sp>
      <p:sp>
        <p:nvSpPr>
          <p:cNvPr id="19474" name="AutoShape 23" descr="https://thecustomizewindows.com/wp-content/uploads/2012/05/Intelligent-agent.jpg"/>
          <p:cNvSpPr>
            <a:spLocks noChangeAspect="1" noChangeArrowheads="1"/>
          </p:cNvSpPr>
          <p:nvPr/>
        </p:nvSpPr>
        <p:spPr bwMode="auto">
          <a:xfrm>
            <a:off x="144463" y="-1798638"/>
            <a:ext cx="2628900" cy="375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pitchFamily="34" charset="0"/>
            </a:endParaRPr>
          </a:p>
        </p:txBody>
      </p:sp>
      <p:pic>
        <p:nvPicPr>
          <p:cNvPr id="19475"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914400"/>
            <a:ext cx="217487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Picture 10" descr="Image result for artificial intelligence  ag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905000"/>
            <a:ext cx="32766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41411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cs typeface="Times New Roman" pitchFamily="18" charset="0"/>
              </a:rPr>
              <a:t>1 - Philosophy</a:t>
            </a:r>
          </a:p>
        </p:txBody>
      </p:sp>
      <p:sp>
        <p:nvSpPr>
          <p:cNvPr id="3" name="Content Placeholder 2"/>
          <p:cNvSpPr>
            <a:spLocks noGrp="1"/>
          </p:cNvSpPr>
          <p:nvPr>
            <p:ph idx="1"/>
          </p:nvPr>
        </p:nvSpPr>
        <p:spPr/>
        <p:txBody>
          <a:bodyPr>
            <a:noAutofit/>
          </a:bodyPr>
          <a:lstStyle/>
          <a:p>
            <a:pPr algn="just">
              <a:spcBef>
                <a:spcPts val="0"/>
              </a:spcBef>
            </a:pPr>
            <a:r>
              <a:rPr lang="en-US" sz="2400" dirty="0" smtClean="0"/>
              <a:t>Aristotle (384–322 B.C.):</a:t>
            </a:r>
          </a:p>
          <a:p>
            <a:pPr lvl="1" algn="just">
              <a:spcBef>
                <a:spcPts val="0"/>
              </a:spcBef>
            </a:pPr>
            <a:r>
              <a:rPr lang="en-US" sz="2000" dirty="0" smtClean="0"/>
              <a:t>First to </a:t>
            </a:r>
            <a:r>
              <a:rPr lang="en-US" sz="2000" b="1" dirty="0" smtClean="0">
                <a:solidFill>
                  <a:srgbClr val="FF0000"/>
                </a:solidFill>
              </a:rPr>
              <a:t>formulate a precise set of laws </a:t>
            </a:r>
            <a:r>
              <a:rPr lang="en-US" sz="2000" dirty="0" smtClean="0"/>
              <a:t>governing the rational part of the mind. </a:t>
            </a:r>
          </a:p>
          <a:p>
            <a:pPr lvl="1" algn="just">
              <a:spcBef>
                <a:spcPts val="0"/>
              </a:spcBef>
            </a:pPr>
            <a:r>
              <a:rPr lang="en-US" sz="2000" dirty="0" smtClean="0"/>
              <a:t>Developed an </a:t>
            </a:r>
            <a:r>
              <a:rPr lang="en-US" sz="2000" b="1" dirty="0" smtClean="0">
                <a:solidFill>
                  <a:srgbClr val="FF0000"/>
                </a:solidFill>
              </a:rPr>
              <a:t>informal system of syllogisms</a:t>
            </a:r>
            <a:r>
              <a:rPr lang="en-US" sz="2000" dirty="0" smtClean="0"/>
              <a:t> for proper reasoning, which in principle allowed one to generate conclusions mechanically, given initial premises. </a:t>
            </a:r>
          </a:p>
          <a:p>
            <a:pPr algn="just">
              <a:spcBef>
                <a:spcPts val="0"/>
              </a:spcBef>
            </a:pPr>
            <a:r>
              <a:rPr lang="en-US" sz="2400" dirty="0" smtClean="0"/>
              <a:t>Ramon Lull (d. 1315):</a:t>
            </a:r>
          </a:p>
          <a:p>
            <a:pPr lvl="1" algn="just">
              <a:spcBef>
                <a:spcPts val="0"/>
              </a:spcBef>
            </a:pPr>
            <a:r>
              <a:rPr lang="en-US" sz="2000" dirty="0" smtClean="0"/>
              <a:t>Useful </a:t>
            </a:r>
            <a:r>
              <a:rPr lang="en-US" sz="2000" b="1" dirty="0" smtClean="0">
                <a:solidFill>
                  <a:srgbClr val="FF0000"/>
                </a:solidFill>
              </a:rPr>
              <a:t>reasoning</a:t>
            </a:r>
            <a:r>
              <a:rPr lang="en-US" sz="2000" dirty="0" smtClean="0"/>
              <a:t> could actually be carried out by a mechanical artifact. </a:t>
            </a:r>
          </a:p>
          <a:p>
            <a:pPr algn="just">
              <a:spcBef>
                <a:spcPts val="0"/>
              </a:spcBef>
            </a:pPr>
            <a:r>
              <a:rPr lang="en-US" sz="2400" dirty="0" smtClean="0"/>
              <a:t>Thomas Hobbes (1588–1679):</a:t>
            </a:r>
          </a:p>
          <a:p>
            <a:pPr lvl="1" algn="just">
              <a:spcBef>
                <a:spcPts val="0"/>
              </a:spcBef>
            </a:pPr>
            <a:r>
              <a:rPr lang="en-US" sz="2000" b="1" dirty="0" smtClean="0">
                <a:solidFill>
                  <a:srgbClr val="FF0000"/>
                </a:solidFill>
              </a:rPr>
              <a:t>Proposed reasoning for numerical computation</a:t>
            </a:r>
            <a:r>
              <a:rPr lang="en-US" sz="2000" dirty="0" smtClean="0"/>
              <a:t> like “we add and subtract in our silent thoughts.” </a:t>
            </a:r>
          </a:p>
          <a:p>
            <a:pPr lvl="1" algn="just">
              <a:spcBef>
                <a:spcPts val="0"/>
              </a:spcBef>
            </a:pPr>
            <a:r>
              <a:rPr lang="en-US" sz="2000" dirty="0" smtClean="0"/>
              <a:t>Automation of computation was already well under way. </a:t>
            </a:r>
            <a:endParaRPr lang="en-IN" sz="2000" dirty="0" smtClean="0"/>
          </a:p>
          <a:p>
            <a:pPr algn="just">
              <a:spcBef>
                <a:spcPts val="0"/>
              </a:spcBef>
            </a:pPr>
            <a:r>
              <a:rPr lang="en-US" sz="2400" dirty="0" smtClean="0"/>
              <a:t>Leonardo da Vinci (1452–1519):</a:t>
            </a:r>
          </a:p>
          <a:p>
            <a:pPr lvl="1" algn="just">
              <a:spcBef>
                <a:spcPts val="0"/>
              </a:spcBef>
            </a:pPr>
            <a:r>
              <a:rPr lang="en-US" sz="2000" b="1" dirty="0" smtClean="0">
                <a:solidFill>
                  <a:srgbClr val="FF0000"/>
                </a:solidFill>
              </a:rPr>
              <a:t>Designed but did not build a mechanical calculator</a:t>
            </a:r>
          </a:p>
          <a:p>
            <a:pPr lvl="1" algn="just">
              <a:spcBef>
                <a:spcPts val="0"/>
              </a:spcBef>
            </a:pPr>
            <a:r>
              <a:rPr lang="en-US" sz="2000" dirty="0" smtClean="0"/>
              <a:t>recent reconstructions have shown the design to be functional. </a:t>
            </a:r>
          </a:p>
        </p:txBody>
      </p:sp>
    </p:spTree>
    <p:extLst>
      <p:ext uri="{BB962C8B-B14F-4D97-AF65-F5344CB8AC3E}">
        <p14:creationId xmlns:p14="http://schemas.microsoft.com/office/powerpoint/2010/main" val="2257067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1"/>
          <p:cNvSpPr>
            <a:spLocks noChangeArrowheads="1"/>
          </p:cNvSpPr>
          <p:nvPr/>
        </p:nvSpPr>
        <p:spPr bwMode="auto">
          <a:xfrm>
            <a:off x="457200" y="152400"/>
            <a:ext cx="8224838" cy="987425"/>
          </a:xfrm>
          <a:custGeom>
            <a:avLst/>
            <a:gdLst>
              <a:gd name="T0" fmla="*/ 8219966 w 8225280"/>
              <a:gd name="T1" fmla="*/ 490868 h 987944"/>
              <a:gd name="T2" fmla="*/ 4109983 w 8225280"/>
              <a:gd name="T3" fmla="*/ 981734 h 987944"/>
              <a:gd name="T4" fmla="*/ 0 w 8225280"/>
              <a:gd name="T5" fmla="*/ 490868 h 987944"/>
              <a:gd name="T6" fmla="*/ 4109983 w 8225280"/>
              <a:gd name="T7" fmla="*/ 0 h 987944"/>
              <a:gd name="T8" fmla="*/ 0 60000 65536"/>
              <a:gd name="T9" fmla="*/ 5898240 60000 65536"/>
              <a:gd name="T10" fmla="*/ 11796480 60000 65536"/>
              <a:gd name="T11" fmla="*/ 17694720 60000 65536"/>
              <a:gd name="T12" fmla="*/ 0 w 8225280"/>
              <a:gd name="T13" fmla="*/ 0 h 987944"/>
              <a:gd name="T14" fmla="*/ 8225280 w 8225280"/>
              <a:gd name="T15" fmla="*/ 987944 h 987944"/>
            </a:gdLst>
            <a:ahLst/>
            <a:cxnLst>
              <a:cxn ang="T8">
                <a:pos x="T0" y="T1"/>
              </a:cxn>
              <a:cxn ang="T9">
                <a:pos x="T2" y="T3"/>
              </a:cxn>
              <a:cxn ang="T10">
                <a:pos x="T4" y="T5"/>
              </a:cxn>
              <a:cxn ang="T11">
                <a:pos x="T6" y="T7"/>
              </a:cxn>
            </a:cxnLst>
            <a:rect l="T12" t="T13" r="T14" b="T15"/>
            <a:pathLst>
              <a:path w="8225280" h="987944">
                <a:moveTo>
                  <a:pt x="0" y="0"/>
                </a:moveTo>
                <a:lnTo>
                  <a:pt x="25190" y="0"/>
                </a:lnTo>
                <a:lnTo>
                  <a:pt x="25190" y="3024"/>
                </a:lnTo>
                <a:lnTo>
                  <a:pt x="0" y="302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en-IN"/>
          </a:p>
        </p:txBody>
      </p:sp>
      <p:sp>
        <p:nvSpPr>
          <p:cNvPr id="21507" name="AutoShape 2"/>
          <p:cNvSpPr>
            <a:spLocks noChangeArrowheads="1"/>
          </p:cNvSpPr>
          <p:nvPr/>
        </p:nvSpPr>
        <p:spPr bwMode="auto">
          <a:xfrm>
            <a:off x="457200" y="1219200"/>
            <a:ext cx="8224838" cy="4933950"/>
          </a:xfrm>
          <a:custGeom>
            <a:avLst/>
            <a:gdLst>
              <a:gd name="T0" fmla="*/ 8219966 w 8225280"/>
              <a:gd name="T1" fmla="*/ 2466931 h 4933958"/>
              <a:gd name="T2" fmla="*/ 4109983 w 8225280"/>
              <a:gd name="T3" fmla="*/ 4933862 h 4933958"/>
              <a:gd name="T4" fmla="*/ 0 w 8225280"/>
              <a:gd name="T5" fmla="*/ 2466931 h 4933958"/>
              <a:gd name="T6" fmla="*/ 4109983 w 8225280"/>
              <a:gd name="T7" fmla="*/ 0 h 4933958"/>
              <a:gd name="T8" fmla="*/ 0 60000 65536"/>
              <a:gd name="T9" fmla="*/ 5898240 60000 65536"/>
              <a:gd name="T10" fmla="*/ 11796480 60000 65536"/>
              <a:gd name="T11" fmla="*/ 17694720 60000 65536"/>
              <a:gd name="T12" fmla="*/ 0 w 8225280"/>
              <a:gd name="T13" fmla="*/ 0 h 4933958"/>
              <a:gd name="T14" fmla="*/ 8225280 w 8225280"/>
              <a:gd name="T15" fmla="*/ 4933958 h 4933958"/>
            </a:gdLst>
            <a:ahLst/>
            <a:cxnLst>
              <a:cxn ang="T8">
                <a:pos x="T0" y="T1"/>
              </a:cxn>
              <a:cxn ang="T9">
                <a:pos x="T2" y="T3"/>
              </a:cxn>
              <a:cxn ang="T10">
                <a:pos x="T4" y="T5"/>
              </a:cxn>
              <a:cxn ang="T11">
                <a:pos x="T6" y="T7"/>
              </a:cxn>
            </a:cxnLst>
            <a:rect l="T12" t="T13" r="T14" b="T15"/>
            <a:pathLst>
              <a:path w="8225280" h="4933958">
                <a:moveTo>
                  <a:pt x="0" y="0"/>
                </a:moveTo>
                <a:lnTo>
                  <a:pt x="25190" y="0"/>
                </a:lnTo>
                <a:lnTo>
                  <a:pt x="25190" y="15110"/>
                </a:lnTo>
                <a:lnTo>
                  <a:pt x="0" y="1511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marL="195263" indent="-195263">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3200">
                <a:solidFill>
                  <a:schemeClr val="tx1"/>
                </a:solidFill>
                <a:latin typeface="Calibri" pitchFamily="34" charset="0"/>
              </a:defRPr>
            </a:lvl1pPr>
            <a:lvl2pPr marL="742950" indent="-28575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800">
                <a:solidFill>
                  <a:schemeClr val="tx1"/>
                </a:solidFill>
                <a:latin typeface="Calibri" pitchFamily="34" charset="0"/>
              </a:defRPr>
            </a:lvl2pPr>
            <a:lvl3pPr marL="11430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400">
                <a:solidFill>
                  <a:schemeClr val="tx1"/>
                </a:solidFill>
                <a:latin typeface="Calibri" pitchFamily="34" charset="0"/>
              </a:defRPr>
            </a:lvl3pPr>
            <a:lvl4pPr marL="16002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4pPr>
            <a:lvl5pPr marL="20574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9pPr>
          </a:lstStyle>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r>
              <a:rPr lang="en-IN" altLang="en-US" sz="1500">
                <a:solidFill>
                  <a:srgbClr val="000000"/>
                </a:solidFill>
                <a:latin typeface="Gill Sans MT" pitchFamily="34" charset="0"/>
                <a:ea typeface="Droid Sans"/>
                <a:cs typeface="Droid Sans"/>
              </a:rPr>
              <a:t>                      </a:t>
            </a:r>
          </a:p>
          <a:p>
            <a:pPr eaLnBrk="1" hangingPunct="1">
              <a:spcBef>
                <a:spcPct val="0"/>
              </a:spcBef>
              <a:buFontTx/>
              <a:buNone/>
            </a:pPr>
            <a:r>
              <a:rPr lang="en-IN" altLang="en-US" sz="1500">
                <a:solidFill>
                  <a:srgbClr val="000000"/>
                </a:solidFill>
                <a:latin typeface="Gill Sans MT" pitchFamily="34" charset="0"/>
                <a:ea typeface="Droid Sans"/>
                <a:cs typeface="Droid Sans"/>
              </a:rPr>
              <a:t>	     		   CMU									AIBO entertainment ROBO</a:t>
            </a:r>
          </a:p>
          <a:p>
            <a:pPr eaLnBrk="1" hangingPunct="1">
              <a:spcBef>
                <a:spcPct val="0"/>
              </a:spcBef>
              <a:buFontTx/>
              <a:buNone/>
            </a:pPr>
            <a:endParaRPr lang="en-IN" altLang="en-US" sz="1500">
              <a:solidFill>
                <a:srgbClr val="000000"/>
              </a:solidFill>
              <a:latin typeface="Gill Sans MT" pitchFamily="34" charset="0"/>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p:txBody>
      </p:sp>
      <p:sp>
        <p:nvSpPr>
          <p:cNvPr id="21508" name="AutoShape 3"/>
          <p:cNvSpPr>
            <a:spLocks noChangeArrowheads="1"/>
          </p:cNvSpPr>
          <p:nvPr/>
        </p:nvSpPr>
        <p:spPr bwMode="auto">
          <a:xfrm>
            <a:off x="457200" y="274638"/>
            <a:ext cx="8228013" cy="1141412"/>
          </a:xfrm>
          <a:custGeom>
            <a:avLst/>
            <a:gdLst>
              <a:gd name="T0" fmla="*/ 8226391 w 8228160"/>
              <a:gd name="T1" fmla="*/ 575191 h 1140600"/>
              <a:gd name="T2" fmla="*/ 4113199 w 8228160"/>
              <a:gd name="T3" fmla="*/ 1150382 h 1140600"/>
              <a:gd name="T4" fmla="*/ 0 w 8228160"/>
              <a:gd name="T5" fmla="*/ 575191 h 1140600"/>
              <a:gd name="T6" fmla="*/ 4113199 w 8228160"/>
              <a:gd name="T7" fmla="*/ 0 h 1140600"/>
              <a:gd name="T8" fmla="*/ 0 60000 65536"/>
              <a:gd name="T9" fmla="*/ 5898240 60000 65536"/>
              <a:gd name="T10" fmla="*/ 11796480 60000 65536"/>
              <a:gd name="T11" fmla="*/ 17694720 60000 65536"/>
              <a:gd name="T12" fmla="*/ 0 w 8228160"/>
              <a:gd name="T13" fmla="*/ 0 h 1140600"/>
              <a:gd name="T14" fmla="*/ 8228160 w 8228160"/>
              <a:gd name="T15" fmla="*/ 1140600 h 1140600"/>
            </a:gdLst>
            <a:ahLst/>
            <a:cxnLst>
              <a:cxn ang="T8">
                <a:pos x="T0" y="T1"/>
              </a:cxn>
              <a:cxn ang="T9">
                <a:pos x="T2" y="T3"/>
              </a:cxn>
              <a:cxn ang="T10">
                <a:pos x="T4" y="T5"/>
              </a:cxn>
              <a:cxn ang="T11">
                <a:pos x="T6" y="T7"/>
              </a:cxn>
            </a:cxnLst>
            <a:rect l="T12" t="T13" r="T14" b="T15"/>
            <a:pathLst>
              <a:path w="8228160" h="1140600">
                <a:moveTo>
                  <a:pt x="0" y="0"/>
                </a:moveTo>
                <a:lnTo>
                  <a:pt x="25196" y="0"/>
                </a:lnTo>
                <a:lnTo>
                  <a:pt x="25196" y="3495"/>
                </a:lnTo>
                <a:lnTo>
                  <a:pt x="0" y="349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nchor="ctr"/>
          <a:lstStyle/>
          <a:p>
            <a:endParaRPr lang="en-IN"/>
          </a:p>
        </p:txBody>
      </p:sp>
      <p:sp>
        <p:nvSpPr>
          <p:cNvPr id="21509" name="AutoShape 4"/>
          <p:cNvSpPr>
            <a:spLocks noChangeArrowheads="1"/>
          </p:cNvSpPr>
          <p:nvPr/>
        </p:nvSpPr>
        <p:spPr bwMode="auto">
          <a:xfrm>
            <a:off x="457200" y="1600200"/>
            <a:ext cx="8228013" cy="4522788"/>
          </a:xfrm>
          <a:custGeom>
            <a:avLst/>
            <a:gdLst>
              <a:gd name="T0" fmla="*/ 8226391 w 8228160"/>
              <a:gd name="T1" fmla="*/ 2257409 h 4523514"/>
              <a:gd name="T2" fmla="*/ 4113199 w 8228160"/>
              <a:gd name="T3" fmla="*/ 4514819 h 4523514"/>
              <a:gd name="T4" fmla="*/ 0 w 8228160"/>
              <a:gd name="T5" fmla="*/ 2257409 h 4523514"/>
              <a:gd name="T6" fmla="*/ 4113199 w 8228160"/>
              <a:gd name="T7" fmla="*/ 0 h 4523514"/>
              <a:gd name="T8" fmla="*/ 0 60000 65536"/>
              <a:gd name="T9" fmla="*/ 5898240 60000 65536"/>
              <a:gd name="T10" fmla="*/ 11796480 60000 65536"/>
              <a:gd name="T11" fmla="*/ 17694720 60000 65536"/>
              <a:gd name="T12" fmla="*/ 0 w 8228160"/>
              <a:gd name="T13" fmla="*/ 0 h 4523514"/>
              <a:gd name="T14" fmla="*/ 8228160 w 8228160"/>
              <a:gd name="T15" fmla="*/ 4523514 h 4523514"/>
            </a:gdLst>
            <a:ahLst/>
            <a:cxnLst>
              <a:cxn ang="T8">
                <a:pos x="T0" y="T1"/>
              </a:cxn>
              <a:cxn ang="T9">
                <a:pos x="T2" y="T3"/>
              </a:cxn>
              <a:cxn ang="T10">
                <a:pos x="T4" y="T5"/>
              </a:cxn>
              <a:cxn ang="T11">
                <a:pos x="T6" y="T7"/>
              </a:cxn>
            </a:cxnLst>
            <a:rect l="T12" t="T13" r="T14" b="T15"/>
            <a:pathLst>
              <a:path w="8228160" h="4523514">
                <a:moveTo>
                  <a:pt x="0" y="0"/>
                </a:moveTo>
                <a:lnTo>
                  <a:pt x="25196" y="0"/>
                </a:lnTo>
                <a:lnTo>
                  <a:pt x="25196" y="13854"/>
                </a:lnTo>
                <a:lnTo>
                  <a:pt x="0" y="1385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3200">
                <a:solidFill>
                  <a:schemeClr val="tx1"/>
                </a:solidFill>
                <a:latin typeface="Calibri" pitchFamily="34" charset="0"/>
              </a:defRPr>
            </a:lvl1pPr>
            <a:lvl2pPr marL="742950" indent="-28575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800">
                <a:solidFill>
                  <a:schemeClr val="tx1"/>
                </a:solidFill>
                <a:latin typeface="Calibri" pitchFamily="34" charset="0"/>
              </a:defRPr>
            </a:lvl2pPr>
            <a:lvl3pPr marL="11430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400">
                <a:solidFill>
                  <a:schemeClr val="tx1"/>
                </a:solidFill>
                <a:latin typeface="Calibri" pitchFamily="34" charset="0"/>
              </a:defRPr>
            </a:lvl3pPr>
            <a:lvl4pPr marL="16002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4pPr>
            <a:lvl5pPr marL="20574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sz="2000">
                <a:solidFill>
                  <a:schemeClr val="tx1"/>
                </a:solidFill>
                <a:latin typeface="Calibri" pitchFamily="34" charset="0"/>
              </a:defRPr>
            </a:lvl9pPr>
          </a:lstStyle>
          <a:p>
            <a:pPr eaLnBrk="1" hangingPunct="1">
              <a:spcBef>
                <a:spcPct val="0"/>
              </a:spcBef>
              <a:buFontTx/>
              <a:buNone/>
            </a:pPr>
            <a:endParaRPr lang="en-IN" altLang="en-US" sz="1800">
              <a:solidFill>
                <a:srgbClr val="000000"/>
              </a:solidFill>
              <a:ea typeface="Droid Sans"/>
              <a:cs typeface="Droid Sans"/>
            </a:endParaRPr>
          </a:p>
          <a:p>
            <a:pPr eaLnBrk="1" hangingPunct="1">
              <a:spcBef>
                <a:spcPct val="0"/>
              </a:spcBef>
              <a:buFontTx/>
              <a:buNone/>
            </a:pPr>
            <a:endParaRPr lang="en-IN" altLang="en-US" sz="1800">
              <a:solidFill>
                <a:srgbClr val="000000"/>
              </a:solidFill>
              <a:ea typeface="Droid Sans"/>
              <a:cs typeface="Droid Sans"/>
            </a:endParaRPr>
          </a:p>
        </p:txBody>
      </p:sp>
      <p:sp>
        <p:nvSpPr>
          <p:cNvPr id="21510" name="AutoShape 5"/>
          <p:cNvSpPr>
            <a:spLocks noChangeArrowheads="1"/>
          </p:cNvSpPr>
          <p:nvPr/>
        </p:nvSpPr>
        <p:spPr bwMode="auto">
          <a:xfrm>
            <a:off x="457200" y="6356350"/>
            <a:ext cx="2130425" cy="363538"/>
          </a:xfrm>
          <a:custGeom>
            <a:avLst/>
            <a:gdLst>
              <a:gd name="T0" fmla="*/ 2121917 w 2131200"/>
              <a:gd name="T1" fmla="*/ 185215 h 362918"/>
              <a:gd name="T2" fmla="*/ 1060960 w 2131200"/>
              <a:gd name="T3" fmla="*/ 370428 h 362918"/>
              <a:gd name="T4" fmla="*/ 0 w 2131200"/>
              <a:gd name="T5" fmla="*/ 185215 h 362918"/>
              <a:gd name="T6" fmla="*/ 1060960 w 2131200"/>
              <a:gd name="T7" fmla="*/ 0 h 362918"/>
              <a:gd name="T8" fmla="*/ 0 60000 65536"/>
              <a:gd name="T9" fmla="*/ 5898240 60000 65536"/>
              <a:gd name="T10" fmla="*/ 11796480 60000 65536"/>
              <a:gd name="T11" fmla="*/ 17694720 60000 65536"/>
              <a:gd name="T12" fmla="*/ 0 w 2131200"/>
              <a:gd name="T13" fmla="*/ 0 h 362918"/>
              <a:gd name="T14" fmla="*/ 2131200 w 2131200"/>
              <a:gd name="T15" fmla="*/ 362918 h 362918"/>
            </a:gdLst>
            <a:ahLst/>
            <a:cxnLst>
              <a:cxn ang="T8">
                <a:pos x="T0" y="T1"/>
              </a:cxn>
              <a:cxn ang="T9">
                <a:pos x="T2" y="T3"/>
              </a:cxn>
              <a:cxn ang="T10">
                <a:pos x="T4" y="T5"/>
              </a:cxn>
              <a:cxn ang="T11">
                <a:pos x="T6" y="T7"/>
              </a:cxn>
            </a:cxnLst>
            <a:rect l="T12" t="T13" r="T14" b="T15"/>
            <a:pathLst>
              <a:path w="2131200" h="362918">
                <a:moveTo>
                  <a:pt x="0" y="0"/>
                </a:moveTo>
                <a:lnTo>
                  <a:pt x="6529" y="0"/>
                </a:lnTo>
                <a:lnTo>
                  <a:pt x="6529" y="1114"/>
                </a:lnTo>
                <a:lnTo>
                  <a:pt x="0" y="111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nchor="ctr"/>
          <a:lstStyle/>
          <a:p>
            <a:endParaRPr lang="en-IN"/>
          </a:p>
        </p:txBody>
      </p:sp>
      <p:sp>
        <p:nvSpPr>
          <p:cNvPr id="21511" name="AutoShape 6"/>
          <p:cNvSpPr>
            <a:spLocks noChangeArrowheads="1"/>
          </p:cNvSpPr>
          <p:nvPr/>
        </p:nvSpPr>
        <p:spPr bwMode="auto">
          <a:xfrm>
            <a:off x="3122613" y="6356350"/>
            <a:ext cx="2894012" cy="363538"/>
          </a:xfrm>
          <a:custGeom>
            <a:avLst/>
            <a:gdLst>
              <a:gd name="T0" fmla="*/ 2905607 w 2892960"/>
              <a:gd name="T1" fmla="*/ 185215 h 362918"/>
              <a:gd name="T2" fmla="*/ 1452805 w 2892960"/>
              <a:gd name="T3" fmla="*/ 370428 h 362918"/>
              <a:gd name="T4" fmla="*/ 0 w 2892960"/>
              <a:gd name="T5" fmla="*/ 185215 h 362918"/>
              <a:gd name="T6" fmla="*/ 1452805 w 2892960"/>
              <a:gd name="T7" fmla="*/ 0 h 362918"/>
              <a:gd name="T8" fmla="*/ 0 60000 65536"/>
              <a:gd name="T9" fmla="*/ 5898240 60000 65536"/>
              <a:gd name="T10" fmla="*/ 11796480 60000 65536"/>
              <a:gd name="T11" fmla="*/ 17694720 60000 65536"/>
              <a:gd name="T12" fmla="*/ 0 w 2892960"/>
              <a:gd name="T13" fmla="*/ 0 h 362918"/>
              <a:gd name="T14" fmla="*/ 2892960 w 2892960"/>
              <a:gd name="T15" fmla="*/ 362918 h 362918"/>
            </a:gdLst>
            <a:ahLst/>
            <a:cxnLst>
              <a:cxn ang="T8">
                <a:pos x="T0" y="T1"/>
              </a:cxn>
              <a:cxn ang="T9">
                <a:pos x="T2" y="T3"/>
              </a:cxn>
              <a:cxn ang="T10">
                <a:pos x="T4" y="T5"/>
              </a:cxn>
              <a:cxn ang="T11">
                <a:pos x="T6" y="T7"/>
              </a:cxn>
            </a:cxnLst>
            <a:rect l="T12" t="T13" r="T14" b="T15"/>
            <a:pathLst>
              <a:path w="2892960" h="362918">
                <a:moveTo>
                  <a:pt x="0" y="0"/>
                </a:moveTo>
                <a:lnTo>
                  <a:pt x="8862" y="0"/>
                </a:lnTo>
                <a:lnTo>
                  <a:pt x="8862" y="1113"/>
                </a:lnTo>
                <a:lnTo>
                  <a:pt x="0" y="111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nchor="ctr"/>
          <a:lstStyle/>
          <a:p>
            <a:endParaRPr lang="en-IN"/>
          </a:p>
        </p:txBody>
      </p:sp>
      <p:sp>
        <p:nvSpPr>
          <p:cNvPr id="21512" name="AutoShape 7"/>
          <p:cNvSpPr>
            <a:spLocks noChangeArrowheads="1"/>
          </p:cNvSpPr>
          <p:nvPr/>
        </p:nvSpPr>
        <p:spPr bwMode="auto">
          <a:xfrm>
            <a:off x="6551613" y="6356350"/>
            <a:ext cx="2132012" cy="363538"/>
          </a:xfrm>
          <a:custGeom>
            <a:avLst/>
            <a:gdLst>
              <a:gd name="T0" fmla="*/ 2140961 w 2131200"/>
              <a:gd name="T1" fmla="*/ 185215 h 362918"/>
              <a:gd name="T2" fmla="*/ 1070482 w 2131200"/>
              <a:gd name="T3" fmla="*/ 370428 h 362918"/>
              <a:gd name="T4" fmla="*/ 0 w 2131200"/>
              <a:gd name="T5" fmla="*/ 185215 h 362918"/>
              <a:gd name="T6" fmla="*/ 1070482 w 2131200"/>
              <a:gd name="T7" fmla="*/ 0 h 362918"/>
              <a:gd name="T8" fmla="*/ 0 60000 65536"/>
              <a:gd name="T9" fmla="*/ 5898240 60000 65536"/>
              <a:gd name="T10" fmla="*/ 11796480 60000 65536"/>
              <a:gd name="T11" fmla="*/ 17694720 60000 65536"/>
              <a:gd name="T12" fmla="*/ 0 w 2131200"/>
              <a:gd name="T13" fmla="*/ 0 h 362918"/>
              <a:gd name="T14" fmla="*/ 2131200 w 2131200"/>
              <a:gd name="T15" fmla="*/ 362918 h 362918"/>
            </a:gdLst>
            <a:ahLst/>
            <a:cxnLst>
              <a:cxn ang="T8">
                <a:pos x="T0" y="T1"/>
              </a:cxn>
              <a:cxn ang="T9">
                <a:pos x="T2" y="T3"/>
              </a:cxn>
              <a:cxn ang="T10">
                <a:pos x="T4" y="T5"/>
              </a:cxn>
              <a:cxn ang="T11">
                <a:pos x="T6" y="T7"/>
              </a:cxn>
            </a:cxnLst>
            <a:rect l="T12" t="T13" r="T14" b="T15"/>
            <a:pathLst>
              <a:path w="2131200" h="362918">
                <a:moveTo>
                  <a:pt x="0" y="0"/>
                </a:moveTo>
                <a:lnTo>
                  <a:pt x="6529" y="0"/>
                </a:lnTo>
                <a:lnTo>
                  <a:pt x="6529" y="1113"/>
                </a:lnTo>
                <a:lnTo>
                  <a:pt x="0" y="111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en-IN"/>
          </a:p>
        </p:txBody>
      </p:sp>
      <p:pic>
        <p:nvPicPr>
          <p:cNvPr id="2151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08150"/>
            <a:ext cx="81756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pic>
      <p:pic>
        <p:nvPicPr>
          <p:cNvPr id="2151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600200"/>
            <a:ext cx="15113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pic>
      <p:sp>
        <p:nvSpPr>
          <p:cNvPr id="21515" name="Title 13"/>
          <p:cNvSpPr>
            <a:spLocks noGrp="1"/>
          </p:cNvSpPr>
          <p:nvPr>
            <p:ph type="title"/>
          </p:nvPr>
        </p:nvSpPr>
        <p:spPr/>
        <p:txBody>
          <a:bodyPr/>
          <a:lstStyle/>
          <a:p>
            <a:pPr eaLnBrk="1" hangingPunct="1"/>
            <a:r>
              <a:rPr lang="en-IN" altLang="en-US" sz="3200" b="1" smtClean="0">
                <a:solidFill>
                  <a:srgbClr val="000000"/>
                </a:solidFill>
                <a:latin typeface="Arial" pitchFamily="34" charset="0"/>
                <a:ea typeface="Droid Sans"/>
                <a:cs typeface="Arial" pitchFamily="34" charset="0"/>
              </a:rPr>
              <a:t>Contd..</a:t>
            </a:r>
            <a:endParaRPr lang="en-US" altLang="en-US" sz="3200" smtClean="0">
              <a:latin typeface="Arial" pitchFamily="34" charset="0"/>
              <a:ea typeface="Droid Sans"/>
              <a:cs typeface="Arial" pitchFamily="34" charset="0"/>
            </a:endParaRPr>
          </a:p>
        </p:txBody>
      </p:sp>
      <p:sp>
        <p:nvSpPr>
          <p:cNvPr id="15" name="Content Placeholder 14"/>
          <p:cNvSpPr>
            <a:spLocks noGrp="1"/>
          </p:cNvSpPr>
          <p:nvPr>
            <p:ph idx="1"/>
          </p:nvPr>
        </p:nvSpPr>
        <p:spPr/>
        <p:txBody>
          <a:bodyPr rtlCol="0">
            <a:normAutofit fontScale="47500" lnSpcReduction="20000"/>
          </a:bodyPr>
          <a:lstStyle/>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dirty="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dirty="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dirty="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4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4400" dirty="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4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5100" dirty="0" smtClean="0">
                <a:solidFill>
                  <a:srgbClr val="000000"/>
                </a:solidFill>
                <a:latin typeface="Arial" pitchFamily="34" charset="0"/>
                <a:ea typeface="Droid Sans" charset="0"/>
                <a:cs typeface="Arial" pitchFamily="34" charset="0"/>
              </a:rPr>
              <a:t>Expert systems like the Cardiologist is an agent.</a:t>
            </a:r>
          </a:p>
          <a:p>
            <a:pPr marL="195843" indent="-195843"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51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5100" dirty="0" smtClean="0">
                <a:solidFill>
                  <a:srgbClr val="000000"/>
                </a:solidFill>
                <a:latin typeface="Arial" pitchFamily="34" charset="0"/>
                <a:ea typeface="Droid Sans" charset="0"/>
                <a:cs typeface="Arial" pitchFamily="34" charset="0"/>
              </a:rPr>
              <a:t> Autonomous spacecrafts. </a:t>
            </a:r>
          </a:p>
          <a:p>
            <a:pPr marL="195843" indent="-195843"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51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5100" dirty="0" smtClean="0">
                <a:solidFill>
                  <a:srgbClr val="000000"/>
                </a:solidFill>
                <a:latin typeface="Arial" pitchFamily="34" charset="0"/>
                <a:ea typeface="Droid Sans" charset="0"/>
                <a:cs typeface="Arial" pitchFamily="34" charset="0"/>
              </a:rPr>
              <a:t>Intelligent buildings </a:t>
            </a:r>
          </a:p>
          <a:p>
            <a:pPr eaLnBrk="1" fontAlgn="auto" hangingPunct="1">
              <a:spcAft>
                <a:spcPts val="0"/>
              </a:spcAft>
              <a:defRPr/>
            </a:pPr>
            <a:endParaRPr lang="en-US" dirty="0"/>
          </a:p>
        </p:txBody>
      </p:sp>
      <p:sp>
        <p:nvSpPr>
          <p:cNvPr id="11" name="Date Placeholder 10"/>
          <p:cNvSpPr>
            <a:spLocks noGrp="1"/>
          </p:cNvSpPr>
          <p:nvPr>
            <p:ph type="dt" sz="quarter" idx="10"/>
          </p:nvPr>
        </p:nvSpPr>
        <p:spPr/>
        <p:txBody>
          <a:bodyPr/>
          <a:lstStyle/>
          <a:p>
            <a:pPr>
              <a:defRPr/>
            </a:pPr>
            <a:fld id="{D737E9EC-63A3-4668-81B2-97547A281CF6}" type="datetime1">
              <a:rPr lang="en-US"/>
              <a:pPr>
                <a:defRPr/>
              </a:pPr>
              <a:t>12/11/2019</a:t>
            </a:fld>
            <a:endParaRPr lang="en-US" dirty="0"/>
          </a:p>
        </p:txBody>
      </p:sp>
      <p:sp>
        <p:nvSpPr>
          <p:cNvPr id="13" name="Footer Placeholder 12"/>
          <p:cNvSpPr>
            <a:spLocks noGrp="1"/>
          </p:cNvSpPr>
          <p:nvPr>
            <p:ph type="ftr" sz="quarter" idx="11"/>
          </p:nvPr>
        </p:nvSpPr>
        <p:spPr/>
        <p:txBody>
          <a:bodyPr/>
          <a:lstStyle/>
          <a:p>
            <a:pPr>
              <a:defRPr/>
            </a:pPr>
            <a:r>
              <a:rPr lang="en-US"/>
              <a:t>Artificial Intelligence</a:t>
            </a:r>
          </a:p>
        </p:txBody>
      </p:sp>
      <p:sp>
        <p:nvSpPr>
          <p:cNvPr id="21519"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534E1AD2-FCA5-4A2E-93E4-F3CA778A81B6}" type="slidenum">
              <a:rPr lang="en-US" altLang="en-US" sz="1200">
                <a:solidFill>
                  <a:srgbClr val="898989"/>
                </a:solidFill>
              </a:rPr>
              <a:pPr>
                <a:spcBef>
                  <a:spcPct val="0"/>
                </a:spcBef>
                <a:buFontTx/>
                <a:buNone/>
              </a:pPr>
              <a:t>50</a:t>
            </a:fld>
            <a:endParaRPr lang="en-US" altLang="en-US" sz="1200">
              <a:solidFill>
                <a:srgbClr val="898989"/>
              </a:solidFill>
            </a:endParaRPr>
          </a:p>
        </p:txBody>
      </p:sp>
    </p:spTree>
    <p:extLst>
      <p:ext uri="{BB962C8B-B14F-4D97-AF65-F5344CB8AC3E}">
        <p14:creationId xmlns:p14="http://schemas.microsoft.com/office/powerpoint/2010/main" val="8315143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IN" altLang="en-US" sz="3200" b="1" smtClean="0">
                <a:solidFill>
                  <a:srgbClr val="000000"/>
                </a:solidFill>
                <a:latin typeface="Arial" pitchFamily="34" charset="0"/>
                <a:ea typeface="Droid Sans"/>
                <a:cs typeface="Arial" pitchFamily="34" charset="0"/>
              </a:rPr>
              <a:t>Agent Program and Agent Function</a:t>
            </a:r>
            <a:endParaRPr lang="en-US" altLang="en-US" sz="3200" smtClean="0">
              <a:ea typeface="Droid Sans"/>
              <a:cs typeface="Arial" pitchFamily="34" charset="0"/>
            </a:endParaRPr>
          </a:p>
        </p:txBody>
      </p:sp>
      <p:sp>
        <p:nvSpPr>
          <p:cNvPr id="3" name="Content Placeholder 2"/>
          <p:cNvSpPr>
            <a:spLocks noGrp="1"/>
          </p:cNvSpPr>
          <p:nvPr>
            <p:ph idx="1"/>
          </p:nvPr>
        </p:nvSpPr>
        <p:spPr/>
        <p:txBody>
          <a:bodyPr rtlCol="0">
            <a:normAutofit/>
          </a:bodyPr>
          <a:lstStyle/>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Percept-perceptual inputs</a:t>
            </a: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Percept Sequence-complete history</a:t>
            </a: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Agent function</a:t>
            </a:r>
          </a:p>
          <a:p>
            <a:pPr marL="195843" indent="-195843"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The agent function maps from percept histories to actions:</a:t>
            </a:r>
          </a:p>
          <a:p>
            <a:pPr marL="195843" indent="-195843" algn="ct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a:t>
            </a:r>
            <a:r>
              <a:rPr lang="en-IN" sz="2400" i="1" dirty="0" smtClean="0">
                <a:solidFill>
                  <a:srgbClr val="000000"/>
                </a:solidFill>
                <a:latin typeface="Arial" pitchFamily="34" charset="0"/>
                <a:ea typeface="Droid Sans" charset="0"/>
                <a:cs typeface="Arial" pitchFamily="34" charset="0"/>
              </a:rPr>
              <a:t>f</a:t>
            </a:r>
            <a:r>
              <a:rPr lang="en-IN" sz="2400" dirty="0" smtClean="0">
                <a:solidFill>
                  <a:srgbClr val="000000"/>
                </a:solidFill>
                <a:latin typeface="Arial" pitchFamily="34" charset="0"/>
                <a:ea typeface="Droid Sans" charset="0"/>
                <a:cs typeface="Arial" pitchFamily="34" charset="0"/>
              </a:rPr>
              <a:t>: P* U A]</a:t>
            </a:r>
          </a:p>
          <a:p>
            <a:pPr marL="195843" indent="-195843"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The agent program runs on the physical architecture to produce </a:t>
            </a:r>
            <a:r>
              <a:rPr lang="en-IN" sz="2400" i="1" dirty="0" smtClean="0">
                <a:solidFill>
                  <a:srgbClr val="000000"/>
                </a:solidFill>
                <a:latin typeface="Arial" pitchFamily="34" charset="0"/>
                <a:ea typeface="Droid Sans" charset="0"/>
                <a:cs typeface="Arial" pitchFamily="34" charset="0"/>
              </a:rPr>
              <a:t>f</a:t>
            </a:r>
          </a:p>
          <a:p>
            <a:pPr eaLnBrk="1" fontAlgn="auto" hangingPunct="1">
              <a:spcAft>
                <a:spcPts val="0"/>
              </a:spcAft>
              <a:defRPr/>
            </a:pPr>
            <a:endParaRPr lang="en-US" sz="2400" dirty="0"/>
          </a:p>
        </p:txBody>
      </p:sp>
      <p:sp>
        <p:nvSpPr>
          <p:cNvPr id="4" name="Date Placeholder 3"/>
          <p:cNvSpPr>
            <a:spLocks noGrp="1"/>
          </p:cNvSpPr>
          <p:nvPr>
            <p:ph type="dt" sz="quarter" idx="10"/>
          </p:nvPr>
        </p:nvSpPr>
        <p:spPr/>
        <p:txBody>
          <a:bodyPr/>
          <a:lstStyle/>
          <a:p>
            <a:pPr>
              <a:defRPr/>
            </a:pPr>
            <a:fld id="{29A1B780-A9BE-4780-A8C3-9E2D0972FA6F}" type="datetime1">
              <a:rPr lang="en-US"/>
              <a:pPr>
                <a:defRPr/>
              </a:pPr>
              <a:t>12/11/2019</a:t>
            </a:fld>
            <a:endParaRPr lang="en-US"/>
          </a:p>
        </p:txBody>
      </p:sp>
      <p:sp>
        <p:nvSpPr>
          <p:cNvPr id="5" name="Footer Placeholder 4"/>
          <p:cNvSpPr>
            <a:spLocks noGrp="1"/>
          </p:cNvSpPr>
          <p:nvPr>
            <p:ph type="ftr" sz="quarter" idx="11"/>
          </p:nvPr>
        </p:nvSpPr>
        <p:spPr/>
        <p:txBody>
          <a:bodyPr/>
          <a:lstStyle/>
          <a:p>
            <a:pPr>
              <a:defRPr/>
            </a:pPr>
            <a:r>
              <a:rPr lang="en-US"/>
              <a:t>Artificial Intelligence</a:t>
            </a:r>
          </a:p>
        </p:txBody>
      </p:sp>
      <p:sp>
        <p:nvSpPr>
          <p:cNvPr id="235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AD403FEB-670D-4F1E-96A7-B66BDA43951B}" type="slidenum">
              <a:rPr lang="en-US" altLang="en-US" sz="1200">
                <a:solidFill>
                  <a:srgbClr val="898989"/>
                </a:solidFill>
              </a:rPr>
              <a:pPr>
                <a:spcBef>
                  <a:spcPct val="0"/>
                </a:spcBef>
                <a:buFontTx/>
                <a:buNone/>
              </a:pPr>
              <a:t>51</a:t>
            </a:fld>
            <a:endParaRPr lang="en-US" altLang="en-US" sz="1200">
              <a:solidFill>
                <a:srgbClr val="898989"/>
              </a:solidFill>
            </a:endParaRPr>
          </a:p>
        </p:txBody>
      </p:sp>
      <p:pic>
        <p:nvPicPr>
          <p:cNvPr id="23559" name="Picture 7" descr="E:\images\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447800"/>
            <a:ext cx="271462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817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IN" altLang="en-US" sz="3200" b="1" smtClean="0">
                <a:latin typeface="Arial" pitchFamily="34" charset="0"/>
                <a:ea typeface="Droid Sans"/>
                <a:cs typeface="Arial" pitchFamily="34" charset="0"/>
              </a:rPr>
              <a:t>Vacuum-cleaner world</a:t>
            </a:r>
            <a:endParaRPr lang="en-US" altLang="en-US" sz="3200" smtClean="0">
              <a:latin typeface="Arial" pitchFamily="34" charset="0"/>
              <a:ea typeface="Droid Sans"/>
              <a:cs typeface="Arial" pitchFamily="34" charset="0"/>
            </a:endParaRPr>
          </a:p>
        </p:txBody>
      </p:sp>
      <p:sp>
        <p:nvSpPr>
          <p:cNvPr id="9" name="Content Placeholder 8"/>
          <p:cNvSpPr>
            <a:spLocks noGrp="1"/>
          </p:cNvSpPr>
          <p:nvPr>
            <p:ph idx="1"/>
          </p:nvPr>
        </p:nvSpPr>
        <p:spPr/>
        <p:txBody>
          <a:bodyPr rtlCol="0">
            <a:normAutofit fontScale="25000" lnSpcReduction="20000"/>
          </a:bodyPr>
          <a:lstStyle/>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9600" dirty="0" err="1" smtClean="0">
                <a:latin typeface="Arial" pitchFamily="34" charset="0"/>
                <a:ea typeface="Droid Sans" charset="0"/>
                <a:cs typeface="Arial" pitchFamily="34" charset="0"/>
              </a:rPr>
              <a:t>Percepts</a:t>
            </a:r>
            <a:r>
              <a:rPr lang="en-IN" sz="9600" dirty="0" smtClean="0">
                <a:latin typeface="Arial" pitchFamily="34" charset="0"/>
                <a:ea typeface="Droid Sans" charset="0"/>
                <a:cs typeface="Arial" pitchFamily="34" charset="0"/>
              </a:rPr>
              <a:t>: location and contents, e.g., [</a:t>
            </a:r>
            <a:r>
              <a:rPr lang="en-IN" sz="9600" dirty="0" err="1" smtClean="0">
                <a:latin typeface="Arial" pitchFamily="34" charset="0"/>
                <a:ea typeface="Droid Sans" charset="0"/>
                <a:cs typeface="Arial" pitchFamily="34" charset="0"/>
              </a:rPr>
              <a:t>A,Dirty</a:t>
            </a:r>
            <a:r>
              <a:rPr lang="en-IN" sz="9600" dirty="0" smtClean="0">
                <a:latin typeface="Arial" pitchFamily="34" charset="0"/>
                <a:ea typeface="Droid Sans" charset="0"/>
                <a:cs typeface="Arial" pitchFamily="34" charset="0"/>
              </a:rPr>
              <a:t>]</a:t>
            </a:r>
          </a:p>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9600" dirty="0" smtClean="0">
                <a:latin typeface="Arial" pitchFamily="34" charset="0"/>
                <a:ea typeface="Droid Sans" charset="0"/>
                <a:cs typeface="Arial" pitchFamily="34" charset="0"/>
              </a:rPr>
              <a:t>Actions: </a:t>
            </a:r>
            <a:r>
              <a:rPr lang="en-IN" sz="9600" i="1" dirty="0" smtClean="0">
                <a:latin typeface="Arial" pitchFamily="34" charset="0"/>
                <a:ea typeface="Droid Sans" charset="0"/>
                <a:cs typeface="Arial" pitchFamily="34" charset="0"/>
              </a:rPr>
              <a:t>Left</a:t>
            </a:r>
            <a:r>
              <a:rPr lang="en-IN" sz="9600" dirty="0" smtClean="0">
                <a:latin typeface="Arial" pitchFamily="34" charset="0"/>
                <a:ea typeface="Droid Sans" charset="0"/>
                <a:cs typeface="Arial" pitchFamily="34" charset="0"/>
              </a:rPr>
              <a:t>, </a:t>
            </a:r>
            <a:r>
              <a:rPr lang="en-IN" sz="9600" i="1" dirty="0" smtClean="0">
                <a:latin typeface="Arial" pitchFamily="34" charset="0"/>
                <a:ea typeface="Droid Sans" charset="0"/>
                <a:cs typeface="Arial" pitchFamily="34" charset="0"/>
              </a:rPr>
              <a:t>Right</a:t>
            </a:r>
            <a:r>
              <a:rPr lang="en-IN" sz="9600" dirty="0" smtClean="0">
                <a:latin typeface="Arial" pitchFamily="34" charset="0"/>
                <a:ea typeface="Droid Sans" charset="0"/>
                <a:cs typeface="Arial" pitchFamily="34" charset="0"/>
              </a:rPr>
              <a:t>, </a:t>
            </a:r>
            <a:r>
              <a:rPr lang="en-IN" sz="9600" i="1" dirty="0" smtClean="0">
                <a:latin typeface="Arial" pitchFamily="34" charset="0"/>
                <a:ea typeface="Droid Sans" charset="0"/>
                <a:cs typeface="Arial" pitchFamily="34" charset="0"/>
              </a:rPr>
              <a:t>Suck</a:t>
            </a:r>
            <a:r>
              <a:rPr lang="en-IN" sz="9600" dirty="0" smtClean="0">
                <a:latin typeface="Arial" pitchFamily="34" charset="0"/>
                <a:ea typeface="Droid Sans" charset="0"/>
                <a:cs typeface="Arial" pitchFamily="34" charset="0"/>
              </a:rPr>
              <a:t>, </a:t>
            </a:r>
            <a:r>
              <a:rPr lang="en-IN" sz="9600" i="1" dirty="0" err="1" smtClean="0">
                <a:latin typeface="Arial" pitchFamily="34" charset="0"/>
                <a:ea typeface="Droid Sans" charset="0"/>
                <a:cs typeface="Arial" pitchFamily="34" charset="0"/>
              </a:rPr>
              <a:t>NoOp</a:t>
            </a:r>
            <a:endParaRPr lang="en-IN" sz="9600" i="1" dirty="0" smtClean="0">
              <a:latin typeface="Arial" pitchFamily="34" charset="0"/>
              <a:ea typeface="Droid Sans" charset="0"/>
              <a:cs typeface="Arial" pitchFamily="34" charset="0"/>
            </a:endParaRPr>
          </a:p>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9600" i="1" dirty="0" smtClean="0">
              <a:latin typeface="Arial" pitchFamily="34" charset="0"/>
              <a:ea typeface="Droid Sans" charset="0"/>
              <a:cs typeface="Arial" pitchFamily="34" charset="0"/>
            </a:endParaRPr>
          </a:p>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9600" b="1" dirty="0" smtClean="0">
                <a:latin typeface="Arial" pitchFamily="34" charset="0"/>
                <a:ea typeface="Droid Sans" charset="0"/>
                <a:cs typeface="Arial" pitchFamily="34" charset="0"/>
              </a:rPr>
              <a:t>Percept Sequence			Action</a:t>
            </a:r>
          </a:p>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9600" dirty="0" smtClean="0">
                <a:latin typeface="Arial" pitchFamily="34" charset="0"/>
                <a:ea typeface="Droid Sans" charset="0"/>
                <a:cs typeface="Arial" pitchFamily="34" charset="0"/>
              </a:rPr>
              <a:t>[A, Clean]					Right</a:t>
            </a:r>
          </a:p>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9600" dirty="0" smtClean="0">
                <a:latin typeface="Arial" pitchFamily="34" charset="0"/>
                <a:ea typeface="Droid Sans" charset="0"/>
                <a:cs typeface="Arial" pitchFamily="34" charset="0"/>
              </a:rPr>
              <a:t>[A, Dirty]					Suck</a:t>
            </a:r>
          </a:p>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9600" dirty="0" smtClean="0">
                <a:latin typeface="Arial" pitchFamily="34" charset="0"/>
                <a:ea typeface="Droid Sans" charset="0"/>
                <a:cs typeface="Arial" pitchFamily="34" charset="0"/>
              </a:rPr>
              <a:t>[B, Clean]					Left</a:t>
            </a:r>
          </a:p>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9600" dirty="0" smtClean="0">
                <a:latin typeface="Arial" pitchFamily="34" charset="0"/>
                <a:ea typeface="Droid Sans" charset="0"/>
                <a:cs typeface="Arial" pitchFamily="34" charset="0"/>
              </a:rPr>
              <a:t>[B, Dirty]					Suck</a:t>
            </a:r>
          </a:p>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9600" dirty="0" smtClean="0">
                <a:latin typeface="Arial" pitchFamily="34" charset="0"/>
                <a:ea typeface="Droid Sans" charset="0"/>
                <a:cs typeface="Arial" pitchFamily="34" charset="0"/>
              </a:rPr>
              <a:t>[A, Clean], [A, Clean]			Right</a:t>
            </a:r>
          </a:p>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9600" dirty="0" smtClean="0">
                <a:latin typeface="Arial" pitchFamily="34" charset="0"/>
                <a:ea typeface="Droid Sans" charset="0"/>
                <a:cs typeface="Arial" pitchFamily="34" charset="0"/>
              </a:rPr>
              <a:t>[A, Clean], [A, Dirty] 			Suck</a:t>
            </a:r>
          </a:p>
          <a:p>
            <a:pPr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9600" b="1" dirty="0" smtClean="0">
                <a:latin typeface="Arial" pitchFamily="34" charset="0"/>
                <a:ea typeface="Droid Sans" charset="0"/>
                <a:cs typeface="Arial" pitchFamily="34" charset="0"/>
              </a:rPr>
              <a:t> </a:t>
            </a:r>
          </a:p>
          <a:p>
            <a:pPr eaLnBrk="1" fontAlgn="auto" hangingPunct="1">
              <a:spcAft>
                <a:spcPts val="0"/>
              </a:spcAft>
              <a:defRPr/>
            </a:pPr>
            <a:endParaRPr lang="en-US" sz="8000" dirty="0"/>
          </a:p>
        </p:txBody>
      </p:sp>
      <p:sp>
        <p:nvSpPr>
          <p:cNvPr id="4" name="Date Placeholder 3"/>
          <p:cNvSpPr>
            <a:spLocks noGrp="1"/>
          </p:cNvSpPr>
          <p:nvPr>
            <p:ph type="dt" sz="quarter" idx="10"/>
          </p:nvPr>
        </p:nvSpPr>
        <p:spPr/>
        <p:txBody>
          <a:bodyPr/>
          <a:lstStyle/>
          <a:p>
            <a:pPr>
              <a:defRPr/>
            </a:pPr>
            <a:fld id="{51A09BC1-D827-407B-83C0-858F1794BFA7}" type="datetime1">
              <a:rPr lang="en-US"/>
              <a:pPr>
                <a:defRPr/>
              </a:pPr>
              <a:t>12/11/2019</a:t>
            </a:fld>
            <a:endParaRPr lang="en-US"/>
          </a:p>
        </p:txBody>
      </p:sp>
      <p:sp>
        <p:nvSpPr>
          <p:cNvPr id="5" name="Footer Placeholder 4"/>
          <p:cNvSpPr>
            <a:spLocks noGrp="1"/>
          </p:cNvSpPr>
          <p:nvPr>
            <p:ph type="ftr" sz="quarter" idx="11"/>
          </p:nvPr>
        </p:nvSpPr>
        <p:spPr/>
        <p:txBody>
          <a:bodyPr/>
          <a:lstStyle/>
          <a:p>
            <a:pPr>
              <a:defRPr/>
            </a:pPr>
            <a:r>
              <a:rPr lang="en-US"/>
              <a:t>Artificial Intelligence</a:t>
            </a:r>
          </a:p>
        </p:txBody>
      </p:sp>
      <p:sp>
        <p:nvSpPr>
          <p:cNvPr id="245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7613475D-D976-42C6-AAAA-5F7BEB52C915}" type="slidenum">
              <a:rPr lang="en-US" altLang="en-US" sz="1200">
                <a:solidFill>
                  <a:srgbClr val="898989"/>
                </a:solidFill>
              </a:rPr>
              <a:pPr>
                <a:spcBef>
                  <a:spcPct val="0"/>
                </a:spcBef>
                <a:buFontTx/>
                <a:buNone/>
              </a:pPr>
              <a:t>52</a:t>
            </a:fld>
            <a:endParaRPr lang="en-US" altLang="en-US" sz="1200">
              <a:solidFill>
                <a:srgbClr val="898989"/>
              </a:solidFill>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200400"/>
            <a:ext cx="245427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297342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fill="hold" nodeType="clickEffect">
                                  <p:stCondLst>
                                    <p:cond delay="0"/>
                                  </p:stCondLst>
                                  <p:childTnLst>
                                    <p:set>
                                      <p:cBhvr additive="repl">
                                        <p:cTn id="6" dur="1" fill="hold">
                                          <p:stCondLst>
                                            <p:cond delay="0"/>
                                          </p:stCondLst>
                                        </p:cTn>
                                        <p:tgtEl>
                                          <p:spTgt spid="10"/>
                                        </p:tgtEl>
                                        <p:attrNameLst>
                                          <p:attrName>style.visibility</p:attrName>
                                        </p:attrNameLst>
                                      </p:cBhvr>
                                      <p:to>
                                        <p:strVal val="visible"/>
                                      </p:to>
                                    </p:set>
                                    <p:anim calcmode="lin" valueType="str">
                                      <p:cBhvr additive="repl">
                                        <p:cTn id="7" dur="500" fill="hold">
                                          <p:stCondLst>
                                            <p:cond delay="0"/>
                                          </p:stCondLst>
                                        </p:cTn>
                                        <p:tgtEl>
                                          <p:spTgt spid="10"/>
                                        </p:tgtEl>
                                      </p:cBhvr>
                                      <p:tavLst>
                                        <p:tav tm="100000">
                                          <p:val>
                                            <p:strVal val="-90"/>
                                          </p:val>
                                        </p:tav>
                                        <p:tav tm="100000">
                                          <p:val>
                                            <p:strVal val="0"/>
                                          </p:val>
                                        </p:tav>
                                      </p:tavLst>
                                    </p:anim>
                                    <p:anim calcmode="lin" valueType="str">
                                      <p:cBhvr additive="repl">
                                        <p:cTn id="8" dur="500" fill="hold">
                                          <p:stCondLst>
                                            <p:cond delay="0"/>
                                          </p:stCondLst>
                                        </p:cTn>
                                        <p:tgtEl>
                                          <p:spTgt spid="10"/>
                                        </p:tgtEl>
                                      </p:cBhvr>
                                      <p:tavLst>
                                        <p:tav tm="100000">
                                          <p:val>
                                            <p:strVal val="width"/>
                                          </p:val>
                                        </p:tav>
                                        <p:tav tm="100000">
                                          <p:val>
                                            <p:strVal val="width*.05"/>
                                          </p:val>
                                        </p:tav>
                                      </p:tavLst>
                                    </p:anim>
                                    <p:anim calcmode="lin" valueType="str">
                                      <p:cBhvr additive="repl">
                                        <p:cTn id="9" dur="500" fill="hold">
                                          <p:stCondLst>
                                            <p:cond delay="500"/>
                                          </p:stCondLst>
                                        </p:cTn>
                                        <p:tgtEl>
                                          <p:spTgt spid="10"/>
                                        </p:tgtEl>
                                      </p:cBhvr>
                                      <p:tavLst>
                                        <p:tav tm="100000">
                                          <p:val>
                                            <p:strVal val="width*.05"/>
                                          </p:val>
                                        </p:tav>
                                        <p:tav tm="100000">
                                          <p:val>
                                            <p:strVal val="width"/>
                                          </p:val>
                                        </p:tav>
                                      </p:tavLst>
                                    </p:anim>
                                    <p:anim calcmode="lin" valueType="str">
                                      <p:cBhvr additive="repl">
                                        <p:cTn id="10" dur="1000" fill="hold"/>
                                        <p:tgtEl>
                                          <p:spTgt spid="10"/>
                                        </p:tgtEl>
                                      </p:cBhvr>
                                      <p:tavLst>
                                        <p:tav tm="100000">
                                          <p:val>
                                            <p:strVal val="height"/>
                                          </p:val>
                                        </p:tav>
                                        <p:tav tm="100000">
                                          <p:val>
                                            <p:strVal val="height"/>
                                          </p:val>
                                        </p:tav>
                                      </p:tavLst>
                                    </p:anim>
                                    <p:anim calcmode="lin" valueType="num">
                                      <p:cBhvr additive="repl">
                                        <p:cTn id="11" dur="500" fill="hold">
                                          <p:stCondLst>
                                            <p:cond delay="0"/>
                                          </p:stCondLst>
                                        </p:cTn>
                                        <p:tgtEl>
                                          <p:spTgt spid="10"/>
                                        </p:tgtEl>
                                        <p:attrNameLst>
                                          <p:attrName>ppt_x</p:attrName>
                                        </p:attrNameLst>
                                      </p:cBhvr>
                                      <p:tavLst>
                                        <p:tav tm="100000">
                                          <p:val>
                                            <p:strVal val="#ppt_x+.4"/>
                                          </p:val>
                                        </p:tav>
                                        <p:tav tm="100000">
                                          <p:val>
                                            <p:strVal val="#ppt_x"/>
                                          </p:val>
                                        </p:tav>
                                      </p:tavLst>
                                    </p:anim>
                                    <p:anim calcmode="lin" valueType="num">
                                      <p:cBhvr additive="repl">
                                        <p:cTn id="12" dur="500" fill="hold">
                                          <p:stCondLst>
                                            <p:cond delay="0"/>
                                          </p:stCondLst>
                                        </p:cTn>
                                        <p:tgtEl>
                                          <p:spTgt spid="10"/>
                                        </p:tgtEl>
                                        <p:attrNameLst>
                                          <p:attrName>ppt_y</p:attrName>
                                        </p:attrNameLst>
                                      </p:cBhvr>
                                      <p:tavLst>
                                        <p:tav tm="100000">
                                          <p:val>
                                            <p:strVal val="#ppt_y-.2"/>
                                          </p:val>
                                        </p:tav>
                                        <p:tav tm="100000">
                                          <p:val>
                                            <p:strVal val="#ppt_y+.1"/>
                                          </p:val>
                                        </p:tav>
                                      </p:tavLst>
                                    </p:anim>
                                    <p:anim calcmode="lin" valueType="num">
                                      <p:cBhvr additive="repl">
                                        <p:cTn id="13" dur="500" fill="hold">
                                          <p:stCondLst>
                                            <p:cond delay="500"/>
                                          </p:stCondLst>
                                        </p:cTn>
                                        <p:tgtEl>
                                          <p:spTgt spid="10"/>
                                        </p:tgtEl>
                                        <p:attrNameLst>
                                          <p:attrName>ppt_y</p:attrName>
                                        </p:attrNameLst>
                                      </p:cBhvr>
                                      <p:tavLst>
                                        <p:tav tm="100000">
                                          <p:val>
                                            <p:strVal val="#ppt_y+.1"/>
                                          </p:val>
                                        </p:tav>
                                        <p:tav tm="100000">
                                          <p:val>
                                            <p:strVal val="#ppt_y"/>
                                          </p:val>
                                        </p:tav>
                                      </p:tavLst>
                                    </p:anim>
                                    <p:animEffect transition="in" filter="fade">
                                      <p:cBhvr additive="repl">
                                        <p:cTn id="14" dur="1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z="3200" b="1" smtClean="0">
                <a:latin typeface="Arial" pitchFamily="34" charset="0"/>
                <a:cs typeface="Arial" pitchFamily="34" charset="0"/>
              </a:rPr>
              <a:t>Agent Program-Eg</a:t>
            </a:r>
          </a:p>
        </p:txBody>
      </p:sp>
      <p:sp>
        <p:nvSpPr>
          <p:cNvPr id="25603" name="Content Placeholder 2"/>
          <p:cNvSpPr>
            <a:spLocks noGrp="1"/>
          </p:cNvSpPr>
          <p:nvPr>
            <p:ph idx="1"/>
          </p:nvPr>
        </p:nvSpPr>
        <p:spPr>
          <a:xfrm>
            <a:off x="1676400" y="1905000"/>
            <a:ext cx="7162800" cy="3611563"/>
          </a:xfrm>
        </p:spPr>
        <p:txBody>
          <a:bodyPr/>
          <a:lstStyle/>
          <a:p>
            <a:pPr eaLnBrk="1" hangingPunct="1">
              <a:buFont typeface="Arial" pitchFamily="34" charset="0"/>
              <a:buNone/>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IN" altLang="en-US" sz="2400" smtClean="0">
                <a:latin typeface="Arial" pitchFamily="34" charset="0"/>
                <a:ea typeface="Droid Sans"/>
                <a:cs typeface="Arial" pitchFamily="34" charset="0"/>
              </a:rPr>
              <a:t>Function REFLEX-VACCUM-AGENT([location,status])return as an action</a:t>
            </a:r>
          </a:p>
          <a:p>
            <a:pPr eaLnBrk="1" hangingPunct="1">
              <a:buFont typeface="Arial" pitchFamily="34" charset="0"/>
              <a:buNone/>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IN" altLang="en-US" sz="2400" smtClean="0">
                <a:latin typeface="Arial" pitchFamily="34" charset="0"/>
                <a:ea typeface="Droid Sans"/>
                <a:cs typeface="Arial" pitchFamily="34" charset="0"/>
              </a:rPr>
              <a:t>If </a:t>
            </a:r>
            <a:r>
              <a:rPr lang="en-IN" altLang="en-US" sz="2400" i="1" smtClean="0">
                <a:latin typeface="Arial" pitchFamily="34" charset="0"/>
                <a:ea typeface="Droid Sans"/>
                <a:cs typeface="Arial" pitchFamily="34" charset="0"/>
              </a:rPr>
              <a:t>status</a:t>
            </a:r>
            <a:r>
              <a:rPr lang="en-IN" altLang="en-US" sz="2400" smtClean="0">
                <a:latin typeface="Arial" pitchFamily="34" charset="0"/>
                <a:ea typeface="Droid Sans"/>
                <a:cs typeface="Arial" pitchFamily="34" charset="0"/>
              </a:rPr>
              <a:t>=Dirty then return </a:t>
            </a:r>
            <a:r>
              <a:rPr lang="en-IN" altLang="en-US" sz="2400" i="1" smtClean="0">
                <a:latin typeface="Arial" pitchFamily="34" charset="0"/>
                <a:ea typeface="Droid Sans"/>
                <a:cs typeface="Arial" pitchFamily="34" charset="0"/>
              </a:rPr>
              <a:t>Suck</a:t>
            </a:r>
          </a:p>
          <a:p>
            <a:pPr eaLnBrk="1" hangingPunct="1">
              <a:buFont typeface="Arial" pitchFamily="34" charset="0"/>
              <a:buNone/>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IN" altLang="en-US" sz="2400" smtClean="0">
                <a:latin typeface="Arial" pitchFamily="34" charset="0"/>
                <a:ea typeface="Droid Sans"/>
                <a:cs typeface="Arial" pitchFamily="34" charset="0"/>
              </a:rPr>
              <a:t>Else if </a:t>
            </a:r>
            <a:r>
              <a:rPr lang="en-IN" altLang="en-US" sz="2400" i="1" smtClean="0">
                <a:latin typeface="Arial" pitchFamily="34" charset="0"/>
                <a:ea typeface="Droid Sans"/>
                <a:cs typeface="Arial" pitchFamily="34" charset="0"/>
              </a:rPr>
              <a:t>location</a:t>
            </a:r>
            <a:r>
              <a:rPr lang="en-IN" altLang="en-US" sz="2400" smtClean="0">
                <a:latin typeface="Arial" pitchFamily="34" charset="0"/>
                <a:ea typeface="Droid Sans"/>
                <a:cs typeface="Arial" pitchFamily="34" charset="0"/>
              </a:rPr>
              <a:t>=A then return </a:t>
            </a:r>
            <a:r>
              <a:rPr lang="en-IN" altLang="en-US" sz="2400" i="1" smtClean="0">
                <a:latin typeface="Arial" pitchFamily="34" charset="0"/>
                <a:ea typeface="Droid Sans"/>
                <a:cs typeface="Arial" pitchFamily="34" charset="0"/>
              </a:rPr>
              <a:t>Right</a:t>
            </a:r>
          </a:p>
          <a:p>
            <a:pPr eaLnBrk="1" hangingPunct="1">
              <a:buFont typeface="Arial" pitchFamily="34" charset="0"/>
              <a:buNone/>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IN" altLang="en-US" sz="2400" smtClean="0">
                <a:latin typeface="Arial" pitchFamily="34" charset="0"/>
                <a:ea typeface="Droid Sans"/>
                <a:cs typeface="Arial" pitchFamily="34" charset="0"/>
              </a:rPr>
              <a:t>Else if  </a:t>
            </a:r>
            <a:r>
              <a:rPr lang="en-IN" altLang="en-US" sz="2400" i="1" smtClean="0">
                <a:latin typeface="Arial" pitchFamily="34" charset="0"/>
                <a:ea typeface="Droid Sans"/>
                <a:cs typeface="Arial" pitchFamily="34" charset="0"/>
              </a:rPr>
              <a:t>location</a:t>
            </a:r>
            <a:r>
              <a:rPr lang="en-IN" altLang="en-US" sz="2400" smtClean="0">
                <a:latin typeface="Arial" pitchFamily="34" charset="0"/>
                <a:ea typeface="Droid Sans"/>
                <a:cs typeface="Arial" pitchFamily="34" charset="0"/>
              </a:rPr>
              <a:t>=B then return </a:t>
            </a:r>
            <a:r>
              <a:rPr lang="en-IN" altLang="en-US" sz="2400" i="1" smtClean="0">
                <a:latin typeface="Arial" pitchFamily="34" charset="0"/>
                <a:ea typeface="Droid Sans"/>
                <a:cs typeface="Arial" pitchFamily="34" charset="0"/>
              </a:rPr>
              <a:t>Left</a:t>
            </a:r>
          </a:p>
          <a:p>
            <a:pPr eaLnBrk="1" hangingPunct="1">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endParaRPr lang="en-US" altLang="en-US" sz="2400" smtClean="0">
              <a:ea typeface="Droid Sans"/>
              <a:cs typeface="Arial" pitchFamily="34" charset="0"/>
            </a:endParaRPr>
          </a:p>
        </p:txBody>
      </p:sp>
      <p:sp>
        <p:nvSpPr>
          <p:cNvPr id="4" name="Date Placeholder 3"/>
          <p:cNvSpPr>
            <a:spLocks noGrp="1"/>
          </p:cNvSpPr>
          <p:nvPr>
            <p:ph type="dt" sz="quarter" idx="10"/>
          </p:nvPr>
        </p:nvSpPr>
        <p:spPr/>
        <p:txBody>
          <a:bodyPr/>
          <a:lstStyle/>
          <a:p>
            <a:pPr>
              <a:defRPr/>
            </a:pPr>
            <a:fld id="{3AF107DD-0A6F-49E9-9BC6-74D66DBC377A}" type="datetime1">
              <a:rPr lang="en-US"/>
              <a:pPr>
                <a:defRPr/>
              </a:pPr>
              <a:t>12/11/2019</a:t>
            </a:fld>
            <a:endParaRPr lang="en-US"/>
          </a:p>
        </p:txBody>
      </p:sp>
      <p:sp>
        <p:nvSpPr>
          <p:cNvPr id="5" name="Footer Placeholder 4"/>
          <p:cNvSpPr>
            <a:spLocks noGrp="1"/>
          </p:cNvSpPr>
          <p:nvPr>
            <p:ph type="ftr" sz="quarter" idx="11"/>
          </p:nvPr>
        </p:nvSpPr>
        <p:spPr/>
        <p:txBody>
          <a:bodyPr/>
          <a:lstStyle/>
          <a:p>
            <a:pPr>
              <a:defRPr/>
            </a:pPr>
            <a:r>
              <a:rPr lang="en-US"/>
              <a:t>Artificial Intelligence</a:t>
            </a:r>
          </a:p>
        </p:txBody>
      </p:sp>
      <p:sp>
        <p:nvSpPr>
          <p:cNvPr id="256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EA85E3C9-6AD3-4C54-B629-ACE7B4A9BE04}" type="slidenum">
              <a:rPr lang="en-US" altLang="en-US" sz="1200">
                <a:solidFill>
                  <a:srgbClr val="898989"/>
                </a:solidFill>
              </a:rPr>
              <a:pPr>
                <a:spcBef>
                  <a:spcPct val="0"/>
                </a:spcBef>
                <a:buFontTx/>
                <a:buNone/>
              </a:pPr>
              <a:t>53</a:t>
            </a:fld>
            <a:endParaRPr lang="en-US" altLang="en-US" sz="1200">
              <a:solidFill>
                <a:srgbClr val="898989"/>
              </a:solidFill>
            </a:endParaRPr>
          </a:p>
        </p:txBody>
      </p:sp>
    </p:spTree>
    <p:extLst>
      <p:ext uri="{BB962C8B-B14F-4D97-AF65-F5344CB8AC3E}">
        <p14:creationId xmlns:p14="http://schemas.microsoft.com/office/powerpoint/2010/main" val="29563163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IN" altLang="en-US" sz="3200" b="1" smtClean="0">
                <a:latin typeface="Arial" pitchFamily="34" charset="0"/>
                <a:ea typeface="Droid Sans"/>
                <a:cs typeface="Arial" pitchFamily="34" charset="0"/>
              </a:rPr>
              <a:t>GOOD BEHAVIOUR</a:t>
            </a:r>
            <a:endParaRPr lang="en-US" altLang="en-US" sz="3200" smtClean="0">
              <a:ea typeface="Droid Sans"/>
              <a:cs typeface="Arial" pitchFamily="34" charset="0"/>
            </a:endParaRPr>
          </a:p>
        </p:txBody>
      </p:sp>
      <p:sp>
        <p:nvSpPr>
          <p:cNvPr id="3" name="Content Placeholder 2"/>
          <p:cNvSpPr>
            <a:spLocks noGrp="1"/>
          </p:cNvSpPr>
          <p:nvPr>
            <p:ph idx="1"/>
          </p:nvPr>
        </p:nvSpPr>
        <p:spPr/>
        <p:txBody>
          <a:bodyPr rtlCol="0">
            <a:noAutofit/>
          </a:bodyPr>
          <a:lstStyle/>
          <a:p>
            <a:pPr marL="195843" indent="-195843" algn="just"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Rational agent-One does the right thing</a:t>
            </a:r>
          </a:p>
          <a:p>
            <a:pPr marL="195843" indent="-195843" algn="just" eaLnBrk="1" fontAlgn="auto" hangingPunct="1">
              <a:spcAft>
                <a:spcPts val="0"/>
              </a:spcAft>
              <a:buSzPct val="76000"/>
              <a:buFont typeface="Wingdings 3"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FF0000"/>
                </a:solidFill>
                <a:latin typeface="Arial" pitchFamily="34" charset="0"/>
                <a:ea typeface="Droid Sans" charset="0"/>
                <a:cs typeface="Arial" pitchFamily="34" charset="0"/>
              </a:rPr>
              <a:t>Performance measures- </a:t>
            </a:r>
            <a:r>
              <a:rPr lang="en-IN" sz="2400" dirty="0" smtClean="0">
                <a:solidFill>
                  <a:srgbClr val="000000"/>
                </a:solidFill>
                <a:latin typeface="Arial" pitchFamily="34" charset="0"/>
                <a:ea typeface="Droid Sans" charset="0"/>
                <a:cs typeface="Arial" pitchFamily="34" charset="0"/>
              </a:rPr>
              <a:t>criterion for success of an agent's behaviour</a:t>
            </a:r>
          </a:p>
          <a:p>
            <a:pPr marL="195843" indent="-195843" algn="just"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FF0000"/>
                </a:solidFill>
                <a:latin typeface="Arial" pitchFamily="34" charset="0"/>
                <a:ea typeface="Droid Sans" charset="0"/>
                <a:cs typeface="Arial" pitchFamily="34" charset="0"/>
              </a:rPr>
              <a:t>Task environments</a:t>
            </a:r>
            <a:r>
              <a:rPr lang="en-IN" sz="2400" dirty="0" smtClean="0">
                <a:solidFill>
                  <a:srgbClr val="000000"/>
                </a:solidFill>
                <a:latin typeface="Arial" pitchFamily="34" charset="0"/>
                <a:ea typeface="Droid Sans" charset="0"/>
                <a:cs typeface="Arial" pitchFamily="34" charset="0"/>
              </a:rPr>
              <a:t>-Problems and Solutions</a:t>
            </a:r>
          </a:p>
          <a:p>
            <a:pPr marL="195843" indent="-195843" algn="just"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Specifying the task environment</a:t>
            </a:r>
          </a:p>
          <a:p>
            <a:pPr marL="195843" indent="-195843" algn="just" eaLnBrk="1" fontAlgn="auto" hangingPunct="1">
              <a:spcAft>
                <a:spcPts val="0"/>
              </a:spcAft>
              <a:buFont typeface="Arial" pitchFamily="34" charset="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      The rationality of the simple vacuum-cleaner agent, needs specification of </a:t>
            </a:r>
          </a:p>
          <a:p>
            <a:pPr marL="195843" indent="-195843" algn="just"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the </a:t>
            </a:r>
            <a:r>
              <a:rPr lang="en-IN" sz="2400" dirty="0" smtClean="0">
                <a:solidFill>
                  <a:srgbClr val="FF0000"/>
                </a:solidFill>
                <a:latin typeface="Arial" pitchFamily="34" charset="0"/>
                <a:ea typeface="Droid Sans" charset="0"/>
                <a:cs typeface="Arial" pitchFamily="34" charset="0"/>
              </a:rPr>
              <a:t>performance measure</a:t>
            </a:r>
          </a:p>
          <a:p>
            <a:pPr marL="195843" indent="-195843" algn="just"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FF0000"/>
                </a:solidFill>
                <a:latin typeface="Arial" pitchFamily="34" charset="0"/>
                <a:ea typeface="Droid Sans" charset="0"/>
                <a:cs typeface="Arial" pitchFamily="34" charset="0"/>
              </a:rPr>
              <a:t> the environment</a:t>
            </a:r>
          </a:p>
          <a:p>
            <a:pPr marL="195843" indent="-195843" algn="just"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 the </a:t>
            </a:r>
            <a:r>
              <a:rPr lang="en-IN" sz="2400" dirty="0" smtClean="0">
                <a:solidFill>
                  <a:srgbClr val="FF0000"/>
                </a:solidFill>
                <a:latin typeface="Arial" pitchFamily="34" charset="0"/>
                <a:ea typeface="Droid Sans" charset="0"/>
                <a:cs typeface="Arial" pitchFamily="34" charset="0"/>
              </a:rPr>
              <a:t>agent's actuators </a:t>
            </a:r>
            <a:r>
              <a:rPr lang="en-IN" sz="2400" dirty="0" smtClean="0">
                <a:solidFill>
                  <a:srgbClr val="000000"/>
                </a:solidFill>
                <a:latin typeface="Arial" pitchFamily="34" charset="0"/>
                <a:ea typeface="Droid Sans" charset="0"/>
                <a:cs typeface="Arial" pitchFamily="34" charset="0"/>
              </a:rPr>
              <a:t>and</a:t>
            </a:r>
          </a:p>
          <a:p>
            <a:pPr marL="195843" indent="-195843" algn="just"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 </a:t>
            </a:r>
            <a:r>
              <a:rPr lang="en-IN" sz="2400" dirty="0" smtClean="0">
                <a:solidFill>
                  <a:srgbClr val="FF0000"/>
                </a:solidFill>
                <a:latin typeface="Arial" pitchFamily="34" charset="0"/>
                <a:ea typeface="Droid Sans" charset="0"/>
                <a:cs typeface="Arial" pitchFamily="34" charset="0"/>
              </a:rPr>
              <a:t>sensors</a:t>
            </a:r>
          </a:p>
          <a:p>
            <a:pPr algn="just" eaLnBrk="1" fontAlgn="auto" hangingPunct="1">
              <a:spcAft>
                <a:spcPts val="0"/>
              </a:spcAft>
              <a:defRPr/>
            </a:pPr>
            <a:endParaRPr lang="en-US" sz="2400" dirty="0"/>
          </a:p>
        </p:txBody>
      </p:sp>
      <p:sp>
        <p:nvSpPr>
          <p:cNvPr id="4" name="Date Placeholder 3"/>
          <p:cNvSpPr>
            <a:spLocks noGrp="1"/>
          </p:cNvSpPr>
          <p:nvPr>
            <p:ph type="dt" sz="quarter" idx="10"/>
          </p:nvPr>
        </p:nvSpPr>
        <p:spPr/>
        <p:txBody>
          <a:bodyPr/>
          <a:lstStyle/>
          <a:p>
            <a:pPr>
              <a:defRPr/>
            </a:pPr>
            <a:fld id="{44A4CCE2-516A-4A84-9594-2A64795502C6}" type="datetime1">
              <a:rPr lang="en-US"/>
              <a:pPr>
                <a:defRPr/>
              </a:pPr>
              <a:t>12/11/2019</a:t>
            </a:fld>
            <a:endParaRPr lang="en-US"/>
          </a:p>
        </p:txBody>
      </p:sp>
      <p:sp>
        <p:nvSpPr>
          <p:cNvPr id="5" name="Footer Placeholder 4"/>
          <p:cNvSpPr>
            <a:spLocks noGrp="1"/>
          </p:cNvSpPr>
          <p:nvPr>
            <p:ph type="ftr" sz="quarter" idx="11"/>
          </p:nvPr>
        </p:nvSpPr>
        <p:spPr/>
        <p:txBody>
          <a:bodyPr/>
          <a:lstStyle/>
          <a:p>
            <a:pPr>
              <a:defRPr/>
            </a:pPr>
            <a:r>
              <a:rPr lang="en-US"/>
              <a:t>Artificial Intelligence</a:t>
            </a:r>
          </a:p>
        </p:txBody>
      </p:sp>
      <p:sp>
        <p:nvSpPr>
          <p:cNvPr id="266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CBD71A41-0103-4BC9-8806-C794E7263F10}" type="slidenum">
              <a:rPr lang="en-US" altLang="en-US" sz="1200">
                <a:solidFill>
                  <a:srgbClr val="898989"/>
                </a:solidFill>
              </a:rPr>
              <a:pPr>
                <a:spcBef>
                  <a:spcPct val="0"/>
                </a:spcBef>
                <a:buFontTx/>
                <a:buNone/>
              </a:pPr>
              <a:t>54</a:t>
            </a:fld>
            <a:endParaRPr lang="en-US" altLang="en-US" sz="1200">
              <a:solidFill>
                <a:srgbClr val="898989"/>
              </a:solidFill>
            </a:endParaRPr>
          </a:p>
        </p:txBody>
      </p:sp>
    </p:spTree>
    <p:extLst>
      <p:ext uri="{BB962C8B-B14F-4D97-AF65-F5344CB8AC3E}">
        <p14:creationId xmlns:p14="http://schemas.microsoft.com/office/powerpoint/2010/main" val="1002855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1"/>
          <p:cNvSpPr>
            <a:spLocks noChangeArrowheads="1"/>
          </p:cNvSpPr>
          <p:nvPr/>
        </p:nvSpPr>
        <p:spPr bwMode="auto">
          <a:xfrm>
            <a:off x="457200" y="273050"/>
            <a:ext cx="8228013" cy="1146175"/>
          </a:xfrm>
          <a:custGeom>
            <a:avLst/>
            <a:gdLst>
              <a:gd name="T0" fmla="*/ 8226391 w 8228160"/>
              <a:gd name="T1" fmla="*/ 580031 h 1144921"/>
              <a:gd name="T2" fmla="*/ 4113199 w 8228160"/>
              <a:gd name="T3" fmla="*/ 1160060 h 1144921"/>
              <a:gd name="T4" fmla="*/ 0 w 8228160"/>
              <a:gd name="T5" fmla="*/ 580031 h 1144921"/>
              <a:gd name="T6" fmla="*/ 4113199 w 8228160"/>
              <a:gd name="T7" fmla="*/ 0 h 1144921"/>
              <a:gd name="T8" fmla="*/ 0 60000 65536"/>
              <a:gd name="T9" fmla="*/ 5898240 60000 65536"/>
              <a:gd name="T10" fmla="*/ 11796480 60000 65536"/>
              <a:gd name="T11" fmla="*/ 17694720 60000 65536"/>
              <a:gd name="T12" fmla="*/ 0 w 8228160"/>
              <a:gd name="T13" fmla="*/ 0 h 1144921"/>
              <a:gd name="T14" fmla="*/ 8228160 w 8228160"/>
              <a:gd name="T15" fmla="*/ 1144921 h 1144921"/>
            </a:gdLst>
            <a:ahLst/>
            <a:cxnLst>
              <a:cxn ang="T8">
                <a:pos x="T0" y="T1"/>
              </a:cxn>
              <a:cxn ang="T9">
                <a:pos x="T2" y="T3"/>
              </a:cxn>
              <a:cxn ang="T10">
                <a:pos x="T4" y="T5"/>
              </a:cxn>
              <a:cxn ang="T11">
                <a:pos x="T6" y="T7"/>
              </a:cxn>
            </a:cxnLst>
            <a:rect l="T12" t="T13" r="T14" b="T15"/>
            <a:pathLst>
              <a:path w="8228160" h="1144921">
                <a:moveTo>
                  <a:pt x="0" y="0"/>
                </a:moveTo>
                <a:lnTo>
                  <a:pt x="25197" y="0"/>
                </a:lnTo>
                <a:lnTo>
                  <a:pt x="25197" y="3506"/>
                </a:lnTo>
                <a:lnTo>
                  <a:pt x="0" y="350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IN"/>
          </a:p>
        </p:txBody>
      </p:sp>
      <p:sp>
        <p:nvSpPr>
          <p:cNvPr id="27651" name="AutoShape 2"/>
          <p:cNvSpPr>
            <a:spLocks noChangeArrowheads="1"/>
          </p:cNvSpPr>
          <p:nvPr/>
        </p:nvSpPr>
        <p:spPr bwMode="auto">
          <a:xfrm>
            <a:off x="457200" y="1604963"/>
            <a:ext cx="8228013" cy="3975100"/>
          </a:xfrm>
          <a:custGeom>
            <a:avLst/>
            <a:gdLst>
              <a:gd name="T0" fmla="*/ 8226391 w 8228160"/>
              <a:gd name="T1" fmla="*/ 1981193 h 3976258"/>
              <a:gd name="T2" fmla="*/ 4113199 w 8228160"/>
              <a:gd name="T3" fmla="*/ 3962381 h 3976258"/>
              <a:gd name="T4" fmla="*/ 0 w 8228160"/>
              <a:gd name="T5" fmla="*/ 1981193 h 3976258"/>
              <a:gd name="T6" fmla="*/ 4113199 w 8228160"/>
              <a:gd name="T7" fmla="*/ 0 h 3976258"/>
              <a:gd name="T8" fmla="*/ 0 60000 65536"/>
              <a:gd name="T9" fmla="*/ 5898240 60000 65536"/>
              <a:gd name="T10" fmla="*/ 11796480 60000 65536"/>
              <a:gd name="T11" fmla="*/ 17694720 60000 65536"/>
              <a:gd name="T12" fmla="*/ 0 w 8228160"/>
              <a:gd name="T13" fmla="*/ 0 h 3976258"/>
              <a:gd name="T14" fmla="*/ 8228160 w 8228160"/>
              <a:gd name="T15" fmla="*/ 3976258 h 3976258"/>
            </a:gdLst>
            <a:ahLst/>
            <a:cxnLst>
              <a:cxn ang="T8">
                <a:pos x="T0" y="T1"/>
              </a:cxn>
              <a:cxn ang="T9">
                <a:pos x="T2" y="T3"/>
              </a:cxn>
              <a:cxn ang="T10">
                <a:pos x="T4" y="T5"/>
              </a:cxn>
              <a:cxn ang="T11">
                <a:pos x="T6" y="T7"/>
              </a:cxn>
            </a:cxnLst>
            <a:rect l="T12" t="T13" r="T14" b="T15"/>
            <a:pathLst>
              <a:path w="8228160" h="3976258">
                <a:moveTo>
                  <a:pt x="0" y="0"/>
                </a:moveTo>
                <a:lnTo>
                  <a:pt x="25197" y="0"/>
                </a:lnTo>
                <a:lnTo>
                  <a:pt x="25197" y="12176"/>
                </a:lnTo>
                <a:lnTo>
                  <a:pt x="0" y="1217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27652" name="Title 7"/>
          <p:cNvSpPr>
            <a:spLocks noGrp="1"/>
          </p:cNvSpPr>
          <p:nvPr>
            <p:ph type="title"/>
          </p:nvPr>
        </p:nvSpPr>
        <p:spPr/>
        <p:txBody>
          <a:bodyPr>
            <a:normAutofit fontScale="90000"/>
          </a:bodyPr>
          <a:lstStyle/>
          <a:p>
            <a:pPr eaLnBrk="1" hangingPunct="1"/>
            <a:r>
              <a:rPr lang="en-IN" altLang="en-US" sz="3200" b="1" smtClean="0">
                <a:solidFill>
                  <a:srgbClr val="000000"/>
                </a:solidFill>
                <a:latin typeface="Arial" pitchFamily="34" charset="0"/>
                <a:ea typeface="Droid Sans"/>
                <a:cs typeface="Arial" pitchFamily="34" charset="0"/>
              </a:rPr>
              <a:t/>
            </a:r>
            <a:br>
              <a:rPr lang="en-IN" altLang="en-US" sz="3200" b="1" smtClean="0">
                <a:solidFill>
                  <a:srgbClr val="000000"/>
                </a:solidFill>
                <a:latin typeface="Arial" pitchFamily="34" charset="0"/>
                <a:ea typeface="Droid Sans"/>
                <a:cs typeface="Arial" pitchFamily="34" charset="0"/>
              </a:rPr>
            </a:br>
            <a:r>
              <a:rPr lang="en-IN" altLang="en-US" sz="3200" b="1" smtClean="0">
                <a:solidFill>
                  <a:srgbClr val="000000"/>
                </a:solidFill>
                <a:latin typeface="Arial" pitchFamily="34" charset="0"/>
                <a:ea typeface="Droid Sans"/>
                <a:cs typeface="Arial" pitchFamily="34" charset="0"/>
              </a:rPr>
              <a:t>PEAS</a:t>
            </a:r>
            <a:r>
              <a:rPr lang="en-IN" altLang="en-US" sz="3200" b="1" smtClean="0">
                <a:solidFill>
                  <a:srgbClr val="000000"/>
                </a:solidFill>
                <a:ea typeface="Droid Sans"/>
                <a:cs typeface="Arial" pitchFamily="34" charset="0"/>
              </a:rPr>
              <a:t/>
            </a:r>
            <a:br>
              <a:rPr lang="en-IN" altLang="en-US" sz="3200" b="1" smtClean="0">
                <a:solidFill>
                  <a:srgbClr val="000000"/>
                </a:solidFill>
                <a:ea typeface="Droid Sans"/>
                <a:cs typeface="Arial" pitchFamily="34" charset="0"/>
              </a:rPr>
            </a:br>
            <a:endParaRPr lang="en-US" altLang="en-US" sz="3200" smtClean="0">
              <a:ea typeface="Droid Sans"/>
              <a:cs typeface="Arial" pitchFamily="34" charset="0"/>
            </a:endParaRPr>
          </a:p>
        </p:txBody>
      </p:sp>
      <p:sp>
        <p:nvSpPr>
          <p:cNvPr id="9" name="Content Placeholder 8"/>
          <p:cNvSpPr>
            <a:spLocks noGrp="1"/>
          </p:cNvSpPr>
          <p:nvPr>
            <p:ph idx="1"/>
          </p:nvPr>
        </p:nvSpPr>
        <p:spPr/>
        <p:txBody>
          <a:bodyPr rtlCol="0">
            <a:normAutofit/>
          </a:bodyPr>
          <a:lstStyle/>
          <a:p>
            <a:pPr marL="195843" indent="-195843" eaLnBrk="1" fontAlgn="auto" hangingPunct="1">
              <a:spcAft>
                <a:spcPts val="0"/>
              </a:spcAft>
              <a:buSzPct val="45000"/>
              <a:buFont typeface="Wingdings" charset="0"/>
              <a:buChar char="l"/>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 </a:t>
            </a:r>
            <a:r>
              <a:rPr lang="en-IN" sz="2400" dirty="0">
                <a:solidFill>
                  <a:srgbClr val="000000"/>
                </a:solidFill>
                <a:latin typeface="Arial" pitchFamily="34" charset="0"/>
                <a:ea typeface="Droid Sans" charset="0"/>
                <a:cs typeface="Arial" pitchFamily="34" charset="0"/>
              </a:rPr>
              <a:t>E</a:t>
            </a:r>
            <a:r>
              <a:rPr lang="en-IN" sz="2400" dirty="0" smtClean="0">
                <a:solidFill>
                  <a:srgbClr val="000000"/>
                </a:solidFill>
                <a:latin typeface="Arial" pitchFamily="34" charset="0"/>
                <a:ea typeface="Droid Sans" charset="0"/>
                <a:cs typeface="Arial" pitchFamily="34" charset="0"/>
              </a:rPr>
              <a:t>.g., the task of designing an automated </a:t>
            </a:r>
            <a:r>
              <a:rPr lang="en-IN" sz="2400" dirty="0" smtClean="0">
                <a:solidFill>
                  <a:srgbClr val="000000"/>
                </a:solidFill>
                <a:latin typeface="Arial" pitchFamily="34" charset="0"/>
                <a:ea typeface="Droid Sans" charset="0"/>
                <a:cs typeface="Arial" pitchFamily="34" charset="0"/>
              </a:rPr>
              <a:t>taxi</a:t>
            </a:r>
          </a:p>
          <a:p>
            <a:pPr marL="0" indent="0" eaLnBrk="1" fontAlgn="auto" hangingPunct="1">
              <a:spcAft>
                <a:spcPts val="0"/>
              </a:spcAft>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45000"/>
              <a:buFont typeface="Wingdings" charset="0"/>
              <a:buChar char="l"/>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Performance measure?? </a:t>
            </a: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45000"/>
              <a:buFont typeface="Wingdings" charset="0"/>
              <a:buChar char="l"/>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Environment</a:t>
            </a:r>
            <a:r>
              <a:rPr lang="en-IN" sz="2400" dirty="0" smtClean="0">
                <a:solidFill>
                  <a:srgbClr val="000000"/>
                </a:solidFill>
                <a:latin typeface="Arial" pitchFamily="34" charset="0"/>
                <a:ea typeface="Droid Sans" charset="0"/>
                <a:cs typeface="Arial" pitchFamily="34" charset="0"/>
              </a:rPr>
              <a:t>?? </a:t>
            </a: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45000"/>
              <a:buFont typeface="Wingdings" charset="0"/>
              <a:buChar char="l"/>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Actuators</a:t>
            </a:r>
            <a:r>
              <a:rPr lang="en-IN" sz="2400" dirty="0" smtClean="0">
                <a:solidFill>
                  <a:srgbClr val="000000"/>
                </a:solidFill>
                <a:latin typeface="Arial" pitchFamily="34" charset="0"/>
                <a:ea typeface="Droid Sans" charset="0"/>
                <a:cs typeface="Arial" pitchFamily="34" charset="0"/>
              </a:rPr>
              <a:t>?? </a:t>
            </a:r>
            <a:endParaRPr lang="en-IN" sz="2400" dirty="0" smtClean="0">
              <a:solidFill>
                <a:srgbClr val="000000"/>
              </a:solidFill>
              <a:latin typeface="Arial" pitchFamily="34" charset="0"/>
              <a:ea typeface="Droid Sans" charset="0"/>
              <a:cs typeface="Arial" pitchFamily="34" charset="0"/>
            </a:endParaRPr>
          </a:p>
          <a:p>
            <a:pPr marL="195843" indent="-195843" eaLnBrk="1" fontAlgn="auto" hangingPunct="1">
              <a:spcAft>
                <a:spcPts val="0"/>
              </a:spcAft>
              <a:buSzPct val="45000"/>
              <a:buFont typeface="Wingdings" charset="0"/>
              <a:buChar char="l"/>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sz="2400" dirty="0" smtClean="0">
                <a:solidFill>
                  <a:srgbClr val="000000"/>
                </a:solidFill>
                <a:latin typeface="Arial" pitchFamily="34" charset="0"/>
                <a:ea typeface="Droid Sans" charset="0"/>
                <a:cs typeface="Arial" pitchFamily="34" charset="0"/>
              </a:rPr>
              <a:t>Sensors</a:t>
            </a:r>
            <a:r>
              <a:rPr lang="en-IN" sz="2400" dirty="0" smtClean="0">
                <a:solidFill>
                  <a:srgbClr val="000000"/>
                </a:solidFill>
                <a:latin typeface="Arial" pitchFamily="34" charset="0"/>
                <a:ea typeface="Droid Sans" charset="0"/>
                <a:cs typeface="Arial" pitchFamily="34" charset="0"/>
              </a:rPr>
              <a:t>?? </a:t>
            </a:r>
          </a:p>
          <a:p>
            <a:pPr marL="195843" indent="-195843"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sz="2400" dirty="0" smtClean="0">
              <a:solidFill>
                <a:srgbClr val="000000"/>
              </a:solidFill>
              <a:latin typeface="Arial" pitchFamily="34" charset="0"/>
              <a:ea typeface="Droid Sans" charset="0"/>
              <a:cs typeface="Arial" pitchFamily="34" charset="0"/>
            </a:endParaRPr>
          </a:p>
          <a:p>
            <a:pPr eaLnBrk="1" fontAlgn="auto" hangingPunct="1">
              <a:spcAft>
                <a:spcPts val="0"/>
              </a:spcAft>
              <a:defRPr/>
            </a:pPr>
            <a:endParaRPr lang="en-US" sz="2400" dirty="0">
              <a:latin typeface="Arial" pitchFamily="34" charset="0"/>
              <a:cs typeface="Arial" pitchFamily="34" charset="0"/>
            </a:endParaRPr>
          </a:p>
        </p:txBody>
      </p:sp>
      <p:sp>
        <p:nvSpPr>
          <p:cNvPr id="5" name="Date Placeholder 4"/>
          <p:cNvSpPr>
            <a:spLocks noGrp="1"/>
          </p:cNvSpPr>
          <p:nvPr>
            <p:ph type="dt" sz="quarter" idx="10"/>
          </p:nvPr>
        </p:nvSpPr>
        <p:spPr/>
        <p:txBody>
          <a:bodyPr/>
          <a:lstStyle/>
          <a:p>
            <a:pPr>
              <a:defRPr/>
            </a:pPr>
            <a:fld id="{841DBC19-8AE7-4CFB-A05B-E4009D3342CB}" type="datetime1">
              <a:rPr lang="en-US"/>
              <a:pPr>
                <a:defRPr/>
              </a:pPr>
              <a:t>12/11/2019</a:t>
            </a:fld>
            <a:endParaRPr lang="en-US"/>
          </a:p>
        </p:txBody>
      </p:sp>
      <p:sp>
        <p:nvSpPr>
          <p:cNvPr id="7" name="Footer Placeholder 6"/>
          <p:cNvSpPr>
            <a:spLocks noGrp="1"/>
          </p:cNvSpPr>
          <p:nvPr>
            <p:ph type="ftr" sz="quarter" idx="11"/>
          </p:nvPr>
        </p:nvSpPr>
        <p:spPr/>
        <p:txBody>
          <a:bodyPr/>
          <a:lstStyle/>
          <a:p>
            <a:pPr>
              <a:defRPr/>
            </a:pPr>
            <a:r>
              <a:rPr lang="en-US"/>
              <a:t>Artificial Intelligence</a:t>
            </a:r>
          </a:p>
        </p:txBody>
      </p:sp>
      <p:sp>
        <p:nvSpPr>
          <p:cNvPr id="276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0CA681D9-FA91-4803-8DC0-F16AB0F43001}" type="slidenum">
              <a:rPr lang="en-US" altLang="en-US" sz="1200">
                <a:solidFill>
                  <a:srgbClr val="898989"/>
                </a:solidFill>
              </a:rPr>
              <a:pPr>
                <a:spcBef>
                  <a:spcPct val="0"/>
                </a:spcBef>
                <a:buFontTx/>
                <a:buNone/>
              </a:pPr>
              <a:t>55</a:t>
            </a:fld>
            <a:endParaRPr lang="en-US" altLang="en-US" sz="1200">
              <a:solidFill>
                <a:srgbClr val="898989"/>
              </a:solidFill>
            </a:endParaRPr>
          </a:p>
        </p:txBody>
      </p:sp>
    </p:spTree>
    <p:extLst>
      <p:ext uri="{BB962C8B-B14F-4D97-AF65-F5344CB8AC3E}">
        <p14:creationId xmlns:p14="http://schemas.microsoft.com/office/powerpoint/2010/main" val="398837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195843" indent="-195843" eaLnBrk="1" fontAlgn="auto" hangingPunct="1">
              <a:spcAft>
                <a:spcPts val="0"/>
              </a:spcAft>
              <a:buSzPct val="45000"/>
              <a:buFont typeface="Wingdings" charset="0"/>
              <a:buChar char="l"/>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dirty="0" smtClean="0">
                <a:solidFill>
                  <a:srgbClr val="FF0000"/>
                </a:solidFill>
                <a:latin typeface="Arial" pitchFamily="34" charset="0"/>
                <a:ea typeface="Droid Sans" charset="0"/>
                <a:cs typeface="Arial" pitchFamily="34" charset="0"/>
              </a:rPr>
              <a:t>Performance measure </a:t>
            </a:r>
            <a:r>
              <a:rPr lang="en-IN" dirty="0" smtClean="0">
                <a:solidFill>
                  <a:srgbClr val="000000"/>
                </a:solidFill>
                <a:latin typeface="Arial" pitchFamily="34" charset="0"/>
                <a:ea typeface="Droid Sans" charset="0"/>
                <a:cs typeface="Arial" pitchFamily="34" charset="0"/>
              </a:rPr>
              <a:t>-  </a:t>
            </a:r>
            <a:r>
              <a:rPr lang="en-IN" dirty="0">
                <a:solidFill>
                  <a:srgbClr val="000000"/>
                </a:solidFill>
                <a:latin typeface="Arial" pitchFamily="34" charset="0"/>
                <a:ea typeface="Droid Sans" charset="0"/>
                <a:cs typeface="Arial" pitchFamily="34" charset="0"/>
              </a:rPr>
              <a:t>safety, destination, </a:t>
            </a:r>
            <a:r>
              <a:rPr lang="en-IN" dirty="0" err="1">
                <a:solidFill>
                  <a:srgbClr val="000000"/>
                </a:solidFill>
                <a:latin typeface="Arial" pitchFamily="34" charset="0"/>
                <a:ea typeface="Droid Sans" charset="0"/>
                <a:cs typeface="Arial" pitchFamily="34" charset="0"/>
              </a:rPr>
              <a:t>prots</a:t>
            </a:r>
            <a:r>
              <a:rPr lang="en-IN" dirty="0">
                <a:solidFill>
                  <a:srgbClr val="000000"/>
                </a:solidFill>
                <a:latin typeface="Arial" pitchFamily="34" charset="0"/>
                <a:ea typeface="Droid Sans" charset="0"/>
                <a:cs typeface="Arial" pitchFamily="34" charset="0"/>
              </a:rPr>
              <a:t>, legality, comfort</a:t>
            </a:r>
          </a:p>
          <a:p>
            <a:pPr marL="195843" indent="-195843" eaLnBrk="1" fontAlgn="auto" hangingPunct="1">
              <a:spcAft>
                <a:spcPts val="0"/>
              </a:spcAft>
              <a:buSzPct val="45000"/>
              <a:buFont typeface="Wingdings" charset="0"/>
              <a:buChar char="l"/>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dirty="0" smtClean="0">
                <a:solidFill>
                  <a:srgbClr val="FF0000"/>
                </a:solidFill>
                <a:latin typeface="Arial" pitchFamily="34" charset="0"/>
                <a:ea typeface="Droid Sans" charset="0"/>
                <a:cs typeface="Arial" pitchFamily="34" charset="0"/>
              </a:rPr>
              <a:t>Environment</a:t>
            </a:r>
            <a:r>
              <a:rPr lang="en-IN" dirty="0" smtClean="0">
                <a:solidFill>
                  <a:srgbClr val="000000"/>
                </a:solidFill>
                <a:latin typeface="Arial" pitchFamily="34" charset="0"/>
                <a:ea typeface="Droid Sans" charset="0"/>
                <a:cs typeface="Arial" pitchFamily="34" charset="0"/>
              </a:rPr>
              <a:t> - streets/freeways</a:t>
            </a:r>
            <a:r>
              <a:rPr lang="en-IN" dirty="0">
                <a:solidFill>
                  <a:srgbClr val="000000"/>
                </a:solidFill>
                <a:latin typeface="Arial" pitchFamily="34" charset="0"/>
                <a:ea typeface="Droid Sans" charset="0"/>
                <a:cs typeface="Arial" pitchFamily="34" charset="0"/>
              </a:rPr>
              <a:t>, </a:t>
            </a:r>
            <a:r>
              <a:rPr lang="en-IN" dirty="0" err="1">
                <a:solidFill>
                  <a:srgbClr val="000000"/>
                </a:solidFill>
                <a:latin typeface="Arial" pitchFamily="34" charset="0"/>
                <a:ea typeface="Droid Sans" charset="0"/>
                <a:cs typeface="Arial" pitchFamily="34" charset="0"/>
              </a:rPr>
              <a:t>trac</a:t>
            </a:r>
            <a:r>
              <a:rPr lang="en-IN" dirty="0">
                <a:solidFill>
                  <a:srgbClr val="000000"/>
                </a:solidFill>
                <a:latin typeface="Arial" pitchFamily="34" charset="0"/>
                <a:ea typeface="Droid Sans" charset="0"/>
                <a:cs typeface="Arial" pitchFamily="34" charset="0"/>
              </a:rPr>
              <a:t>, pedestrians, weather</a:t>
            </a:r>
          </a:p>
          <a:p>
            <a:pPr marL="195843" indent="-195843" eaLnBrk="1" fontAlgn="auto" hangingPunct="1">
              <a:spcAft>
                <a:spcPts val="0"/>
              </a:spcAft>
              <a:buSzPct val="45000"/>
              <a:buFont typeface="Wingdings" charset="0"/>
              <a:buChar char="l"/>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dirty="0" smtClean="0">
                <a:solidFill>
                  <a:srgbClr val="FF0000"/>
                </a:solidFill>
                <a:latin typeface="Arial" pitchFamily="34" charset="0"/>
                <a:ea typeface="Droid Sans" charset="0"/>
                <a:cs typeface="Arial" pitchFamily="34" charset="0"/>
              </a:rPr>
              <a:t>Actuators</a:t>
            </a:r>
            <a:r>
              <a:rPr lang="en-IN" dirty="0" smtClean="0">
                <a:solidFill>
                  <a:srgbClr val="000000"/>
                </a:solidFill>
                <a:latin typeface="Arial" pitchFamily="34" charset="0"/>
                <a:ea typeface="Droid Sans" charset="0"/>
                <a:cs typeface="Arial" pitchFamily="34" charset="0"/>
              </a:rPr>
              <a:t> - steering</a:t>
            </a:r>
            <a:r>
              <a:rPr lang="en-IN" dirty="0">
                <a:solidFill>
                  <a:srgbClr val="000000"/>
                </a:solidFill>
                <a:latin typeface="Arial" pitchFamily="34" charset="0"/>
                <a:ea typeface="Droid Sans" charset="0"/>
                <a:cs typeface="Arial" pitchFamily="34" charset="0"/>
              </a:rPr>
              <a:t>, accelerator, brake, horn, speaker/display</a:t>
            </a:r>
          </a:p>
          <a:p>
            <a:pPr marL="195843" indent="-195843" eaLnBrk="1" fontAlgn="auto" hangingPunct="1">
              <a:spcAft>
                <a:spcPts val="0"/>
              </a:spcAft>
              <a:buSzPct val="45000"/>
              <a:buFont typeface="Wingdings" charset="0"/>
              <a:buChar char="l"/>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IN" dirty="0" smtClean="0">
                <a:solidFill>
                  <a:srgbClr val="FF0000"/>
                </a:solidFill>
                <a:latin typeface="Arial" pitchFamily="34" charset="0"/>
                <a:ea typeface="Droid Sans" charset="0"/>
                <a:cs typeface="Arial" pitchFamily="34" charset="0"/>
              </a:rPr>
              <a:t>Sensors</a:t>
            </a:r>
            <a:r>
              <a:rPr lang="en-IN" dirty="0" smtClean="0">
                <a:solidFill>
                  <a:srgbClr val="000000"/>
                </a:solidFill>
                <a:latin typeface="Arial" pitchFamily="34" charset="0"/>
                <a:ea typeface="Droid Sans" charset="0"/>
                <a:cs typeface="Arial" pitchFamily="34" charset="0"/>
              </a:rPr>
              <a:t> - </a:t>
            </a:r>
            <a:r>
              <a:rPr lang="en-IN" dirty="0">
                <a:solidFill>
                  <a:srgbClr val="000000"/>
                </a:solidFill>
                <a:latin typeface="Arial" pitchFamily="34" charset="0"/>
                <a:ea typeface="Droid Sans" charset="0"/>
                <a:cs typeface="Arial" pitchFamily="34" charset="0"/>
              </a:rPr>
              <a:t>video, accelerometers, gauges, engine sensors, keyboard, GPS</a:t>
            </a:r>
          </a:p>
          <a:p>
            <a:pPr marL="195843" indent="-195843"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endParaRPr lang="en-IN" dirty="0">
              <a:solidFill>
                <a:srgbClr val="000000"/>
              </a:solidFill>
              <a:latin typeface="Arial" pitchFamily="34" charset="0"/>
              <a:ea typeface="Droid Sans" charset="0"/>
              <a:cs typeface="Arial" pitchFamily="34" charset="0"/>
            </a:endParaRPr>
          </a:p>
          <a:p>
            <a:pPr eaLnBrk="1" fontAlgn="auto" hangingPunct="1">
              <a:spcAft>
                <a:spcPts val="0"/>
              </a:spcAft>
              <a:defRPr/>
            </a:pPr>
            <a:endParaRPr lang="en-US"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2248305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z="3200" b="1" smtClean="0">
                <a:latin typeface="Arial" pitchFamily="34" charset="0"/>
                <a:cs typeface="Arial" pitchFamily="34" charset="0"/>
              </a:rPr>
              <a:t>Examples</a:t>
            </a:r>
          </a:p>
        </p:txBody>
      </p:sp>
      <p:sp>
        <p:nvSpPr>
          <p:cNvPr id="29699" name="Content Placeholder 2"/>
          <p:cNvSpPr>
            <a:spLocks noGrp="1"/>
          </p:cNvSpPr>
          <p:nvPr>
            <p:ph idx="1"/>
          </p:nvPr>
        </p:nvSpPr>
        <p:spPr/>
        <p:txBody>
          <a:bodyPr/>
          <a:lstStyle/>
          <a:p>
            <a:pPr eaLnBrk="1" hangingPunct="1"/>
            <a:endParaRPr lang="en-US" altLang="en-US" smtClean="0"/>
          </a:p>
        </p:txBody>
      </p:sp>
      <p:sp>
        <p:nvSpPr>
          <p:cNvPr id="4" name="Date Placeholder 3"/>
          <p:cNvSpPr>
            <a:spLocks noGrp="1"/>
          </p:cNvSpPr>
          <p:nvPr>
            <p:ph type="dt" sz="quarter" idx="10"/>
          </p:nvPr>
        </p:nvSpPr>
        <p:spPr/>
        <p:txBody>
          <a:bodyPr/>
          <a:lstStyle/>
          <a:p>
            <a:pPr>
              <a:defRPr/>
            </a:pPr>
            <a:fld id="{EFE36261-56CD-429E-8341-9D9F850FBF16}" type="datetime1">
              <a:rPr lang="en-US"/>
              <a:pPr>
                <a:defRPr/>
              </a:pPr>
              <a:t>12/11/2019</a:t>
            </a:fld>
            <a:endParaRPr lang="en-US"/>
          </a:p>
        </p:txBody>
      </p:sp>
      <p:sp>
        <p:nvSpPr>
          <p:cNvPr id="5" name="Footer Placeholder 4"/>
          <p:cNvSpPr>
            <a:spLocks noGrp="1"/>
          </p:cNvSpPr>
          <p:nvPr>
            <p:ph type="ftr" sz="quarter" idx="11"/>
          </p:nvPr>
        </p:nvSpPr>
        <p:spPr/>
        <p:txBody>
          <a:bodyPr/>
          <a:lstStyle/>
          <a:p>
            <a:pPr>
              <a:defRPr/>
            </a:pPr>
            <a:r>
              <a:rPr lang="en-US"/>
              <a:t>Artificial Intelligence</a:t>
            </a:r>
          </a:p>
        </p:txBody>
      </p:sp>
      <p:sp>
        <p:nvSpPr>
          <p:cNvPr id="297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123C04B0-E4F4-4D85-90F1-4CB48D3E08CF}" type="slidenum">
              <a:rPr lang="en-US" altLang="en-US" sz="1200">
                <a:solidFill>
                  <a:srgbClr val="898989"/>
                </a:solidFill>
              </a:rPr>
              <a:pPr>
                <a:spcBef>
                  <a:spcPct val="0"/>
                </a:spcBef>
                <a:buFontTx/>
                <a:buNone/>
              </a:pPr>
              <a:t>57</a:t>
            </a:fld>
            <a:endParaRPr lang="en-US" altLang="en-US" sz="1200">
              <a:solidFill>
                <a:srgbClr val="898989"/>
              </a:solidFill>
            </a:endParaRPr>
          </a:p>
        </p:txBody>
      </p:sp>
      <p:graphicFrame>
        <p:nvGraphicFramePr>
          <p:cNvPr id="8" name="Table 7"/>
          <p:cNvGraphicFramePr>
            <a:graphicFrameLocks noGrp="1"/>
          </p:cNvGraphicFramePr>
          <p:nvPr/>
        </p:nvGraphicFramePr>
        <p:xfrm>
          <a:off x="457200" y="2057400"/>
          <a:ext cx="8305800" cy="3944938"/>
        </p:xfrm>
        <a:graphic>
          <a:graphicData uri="http://schemas.openxmlformats.org/drawingml/2006/table">
            <a:tbl>
              <a:tblPr firstRow="1" bandRow="1">
                <a:tableStyleId>{5C22544A-7EE6-4342-B048-85BDC9FD1C3A}</a:tableStyleId>
              </a:tblPr>
              <a:tblGrid>
                <a:gridCol w="1628904"/>
                <a:gridCol w="1628904"/>
                <a:gridCol w="1822438"/>
                <a:gridCol w="1435372"/>
                <a:gridCol w="1790182"/>
              </a:tblGrid>
              <a:tr h="925397">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1" i="0" u="none" strike="noStrike" cap="none" normalizeH="0" baseline="0" dirty="0" smtClean="0">
                          <a:ln>
                            <a:noFill/>
                          </a:ln>
                          <a:solidFill>
                            <a:srgbClr val="000000"/>
                          </a:solidFill>
                          <a:effectLst/>
                          <a:latin typeface="Arial" pitchFamily="34" charset="0"/>
                          <a:cs typeface="Arial" pitchFamily="34" charset="0"/>
                        </a:rPr>
                        <a:t>Agent Type</a:t>
                      </a:r>
                    </a:p>
                  </a:txBody>
                  <a:tcPr marL="82944" marR="82944" marT="51068" marB="41468" horzOverflow="overflow">
                    <a:solidFill>
                      <a:schemeClr val="tx2">
                        <a:lumMod val="20000"/>
                        <a:lumOff val="80000"/>
                      </a:schemeClr>
                    </a:solidFill>
                  </a:tcPr>
                </a:tc>
                <a:tc>
                  <a:txBody>
                    <a:bodyPr/>
                    <a:lstStyle/>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Performance Measure</a:t>
                      </a:r>
                    </a:p>
                  </a:txBody>
                  <a:tcPr marL="82944" marR="82944" marT="55183" marB="41468" horzOverflow="overflow">
                    <a:solidFill>
                      <a:schemeClr val="tx2">
                        <a:lumMod val="20000"/>
                        <a:lumOff val="80000"/>
                      </a:schemeClr>
                    </a:solidFill>
                  </a:tcPr>
                </a:tc>
                <a:tc>
                  <a:txBody>
                    <a:bodyPr/>
                    <a:lstStyle/>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Environments</a:t>
                      </a:r>
                    </a:p>
                  </a:txBody>
                  <a:tcPr marL="82944" marR="82944" marT="55183" marB="41468" horzOverflow="overflow">
                    <a:solidFill>
                      <a:schemeClr val="tx2">
                        <a:lumMod val="20000"/>
                        <a:lumOff val="80000"/>
                      </a:schemeClr>
                    </a:solidFill>
                  </a:tcPr>
                </a:tc>
                <a:tc>
                  <a:txBody>
                    <a:bodyPr/>
                    <a:lstStyle/>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Actuators</a:t>
                      </a:r>
                    </a:p>
                  </a:txBody>
                  <a:tcPr marL="82944" marR="82944" marT="55183" marB="41468" horzOverflow="overflow">
                    <a:solidFill>
                      <a:schemeClr val="tx2">
                        <a:lumMod val="20000"/>
                        <a:lumOff val="80000"/>
                      </a:schemeClr>
                    </a:solidFill>
                  </a:tcPr>
                </a:tc>
                <a:tc>
                  <a:txBody>
                    <a:bodyPr/>
                    <a:lstStyle/>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Sensors</a:t>
                      </a:r>
                    </a:p>
                  </a:txBody>
                  <a:tcPr marL="82944" marR="82944" marT="55183" marB="41468" horzOverflow="overflow">
                    <a:solidFill>
                      <a:schemeClr val="tx2">
                        <a:lumMod val="20000"/>
                        <a:lumOff val="80000"/>
                      </a:schemeClr>
                    </a:solidFill>
                  </a:tcPr>
                </a:tc>
              </a:tr>
              <a:tr h="3019541">
                <a:tc>
                  <a:txBody>
                    <a:bodyPr/>
                    <a:lstStyle/>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Taxi driver</a:t>
                      </a:r>
                    </a:p>
                  </a:txBody>
                  <a:tcPr marL="82944" marR="82944" marT="55183" marB="41468" horzOverflow="overflow"/>
                </a:tc>
                <a:tc>
                  <a:txBody>
                    <a:bodyPr/>
                    <a:lstStyle/>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Safe: fast, legal, </a:t>
                      </a:r>
                    </a:p>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comfortable trip,</a:t>
                      </a:r>
                    </a:p>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maximize profits</a:t>
                      </a:r>
                    </a:p>
                  </a:txBody>
                  <a:tcPr marL="82944" marR="82944" marT="55183" marB="41468" horzOverflow="overflow"/>
                </a:tc>
                <a:tc>
                  <a:txBody>
                    <a:bodyPr/>
                    <a:lstStyle/>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err="1" smtClean="0">
                          <a:ln>
                            <a:noFill/>
                          </a:ln>
                          <a:solidFill>
                            <a:srgbClr val="000000"/>
                          </a:solidFill>
                          <a:effectLst/>
                          <a:latin typeface="Arial" charset="0"/>
                          <a:ea typeface="Droid Sans" charset="0"/>
                          <a:cs typeface="Droid Sans" charset="0"/>
                        </a:rPr>
                        <a:t>Roads,other</a:t>
                      </a:r>
                      <a:r>
                        <a:rPr kumimoji="0" lang="en-IN" sz="2000" b="0" i="0" u="none" strike="noStrike" cap="none" normalizeH="0" baseline="0" dirty="0" smtClean="0">
                          <a:ln>
                            <a:noFill/>
                          </a:ln>
                          <a:solidFill>
                            <a:srgbClr val="000000"/>
                          </a:solidFill>
                          <a:effectLst/>
                          <a:latin typeface="Arial" charset="0"/>
                          <a:ea typeface="Droid Sans" charset="0"/>
                          <a:cs typeface="Droid Sans" charset="0"/>
                        </a:rPr>
                        <a:t> traffic,</a:t>
                      </a:r>
                    </a:p>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pedestrians,</a:t>
                      </a:r>
                    </a:p>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Customers</a:t>
                      </a:r>
                    </a:p>
                  </a:txBody>
                  <a:tcPr marL="82944" marR="82944" marT="55183" marB="41468" horzOverflow="overflow"/>
                </a:tc>
                <a:tc>
                  <a:txBody>
                    <a:bodyPr/>
                    <a:lstStyle/>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Steering </a:t>
                      </a:r>
                      <a:r>
                        <a:rPr kumimoji="0" lang="en-IN" sz="2000" b="0" i="0" u="none" strike="noStrike" cap="none" normalizeH="0" baseline="0" dirty="0" err="1" smtClean="0">
                          <a:ln>
                            <a:noFill/>
                          </a:ln>
                          <a:solidFill>
                            <a:srgbClr val="000000"/>
                          </a:solidFill>
                          <a:effectLst/>
                          <a:latin typeface="Arial" charset="0"/>
                          <a:ea typeface="Droid Sans" charset="0"/>
                          <a:cs typeface="Droid Sans" charset="0"/>
                        </a:rPr>
                        <a:t>acceleratorbrake</a:t>
                      </a:r>
                      <a:r>
                        <a:rPr kumimoji="0" lang="en-IN" sz="2000" b="0" i="0" u="none" strike="noStrike" cap="none" normalizeH="0" baseline="0" dirty="0" smtClean="0">
                          <a:ln>
                            <a:noFill/>
                          </a:ln>
                          <a:solidFill>
                            <a:srgbClr val="000000"/>
                          </a:solidFill>
                          <a:effectLst/>
                          <a:latin typeface="Arial" charset="0"/>
                          <a:ea typeface="Droid Sans" charset="0"/>
                          <a:cs typeface="Droid Sans" charset="0"/>
                        </a:rPr>
                        <a:t>,</a:t>
                      </a:r>
                    </a:p>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Signal, horn, display</a:t>
                      </a:r>
                    </a:p>
                  </a:txBody>
                  <a:tcPr marL="82944" marR="82944" marT="55183" marB="41468" horzOverflow="overflow"/>
                </a:tc>
                <a:tc>
                  <a:txBody>
                    <a:bodyPr/>
                    <a:lstStyle/>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Cameras, sonar,</a:t>
                      </a:r>
                    </a:p>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Speedometer,GPS,</a:t>
                      </a:r>
                    </a:p>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Odometer, engine sensors ,keyboards,</a:t>
                      </a:r>
                    </a:p>
                    <a:p>
                      <a:pPr marL="0" marR="0" lvl="0" indent="0" algn="ctr"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sz="2000" b="0" i="0" u="none" strike="noStrike" cap="none" normalizeH="0" baseline="0" dirty="0" smtClean="0">
                          <a:ln>
                            <a:noFill/>
                          </a:ln>
                          <a:solidFill>
                            <a:srgbClr val="000000"/>
                          </a:solidFill>
                          <a:effectLst/>
                          <a:latin typeface="Arial" charset="0"/>
                          <a:ea typeface="Droid Sans" charset="0"/>
                          <a:cs typeface="Droid Sans" charset="0"/>
                        </a:rPr>
                        <a:t>accelerometer</a:t>
                      </a:r>
                    </a:p>
                  </a:txBody>
                  <a:tcPr marL="82944" marR="82944" marT="55183" marB="41468" horzOverflow="overflow"/>
                </a:tc>
              </a:tr>
            </a:tbl>
          </a:graphicData>
        </a:graphic>
      </p:graphicFrame>
    </p:spTree>
    <p:extLst>
      <p:ext uri="{BB962C8B-B14F-4D97-AF65-F5344CB8AC3E}">
        <p14:creationId xmlns:p14="http://schemas.microsoft.com/office/powerpoint/2010/main" val="38376817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z="3200" b="1" smtClean="0">
                <a:latin typeface="Arial" pitchFamily="34" charset="0"/>
                <a:cs typeface="Arial" pitchFamily="34" charset="0"/>
              </a:rPr>
              <a:t>Properties</a:t>
            </a:r>
          </a:p>
        </p:txBody>
      </p:sp>
      <p:sp>
        <p:nvSpPr>
          <p:cNvPr id="30723" name="Content Placeholder 2"/>
          <p:cNvSpPr>
            <a:spLocks noGrp="1"/>
          </p:cNvSpPr>
          <p:nvPr>
            <p:ph idx="1"/>
          </p:nvPr>
        </p:nvSpPr>
        <p:spPr/>
        <p:txBody>
          <a:bodyPr/>
          <a:lstStyle/>
          <a:p>
            <a:pPr eaLnBrk="1" hangingPunct="1"/>
            <a:r>
              <a:rPr lang="en-US" altLang="en-US" sz="2400" smtClean="0">
                <a:latin typeface="Arial" pitchFamily="34" charset="0"/>
                <a:cs typeface="Arial" pitchFamily="34" charset="0"/>
              </a:rPr>
              <a:t>Fully observable vs Partially Observable</a:t>
            </a:r>
          </a:p>
          <a:p>
            <a:pPr eaLnBrk="1" hangingPunct="1"/>
            <a:r>
              <a:rPr lang="en-US" altLang="en-US" sz="2400" smtClean="0">
                <a:latin typeface="Arial" pitchFamily="34" charset="0"/>
                <a:cs typeface="Arial" pitchFamily="34" charset="0"/>
              </a:rPr>
              <a:t>Determinstic  vs  Stochastic</a:t>
            </a:r>
          </a:p>
          <a:p>
            <a:pPr eaLnBrk="1" hangingPunct="1"/>
            <a:r>
              <a:rPr lang="en-US" altLang="en-US" sz="2400" smtClean="0">
                <a:latin typeface="Arial" pitchFamily="34" charset="0"/>
                <a:cs typeface="Arial" pitchFamily="34" charset="0"/>
              </a:rPr>
              <a:t>Episodic vs Sequential</a:t>
            </a:r>
          </a:p>
          <a:p>
            <a:pPr eaLnBrk="1" hangingPunct="1"/>
            <a:r>
              <a:rPr lang="en-US" altLang="en-US" sz="2400" smtClean="0">
                <a:latin typeface="Arial" pitchFamily="34" charset="0"/>
                <a:cs typeface="Arial" pitchFamily="34" charset="0"/>
              </a:rPr>
              <a:t>Static vs Dynamic</a:t>
            </a:r>
          </a:p>
          <a:p>
            <a:pPr eaLnBrk="1" hangingPunct="1"/>
            <a:r>
              <a:rPr lang="en-US" altLang="en-US" sz="2400" smtClean="0">
                <a:latin typeface="Arial" pitchFamily="34" charset="0"/>
                <a:cs typeface="Arial" pitchFamily="34" charset="0"/>
              </a:rPr>
              <a:t>Discrete vs Continuous</a:t>
            </a:r>
          </a:p>
          <a:p>
            <a:pPr eaLnBrk="1" hangingPunct="1"/>
            <a:r>
              <a:rPr lang="en-US" altLang="en-US" sz="2400" smtClean="0">
                <a:latin typeface="Arial" pitchFamily="34" charset="0"/>
                <a:cs typeface="Arial" pitchFamily="34" charset="0"/>
              </a:rPr>
              <a:t>Single agent vs Multi agent</a:t>
            </a:r>
          </a:p>
          <a:p>
            <a:pPr eaLnBrk="1" hangingPunct="1"/>
            <a:endParaRPr lang="en-US" altLang="en-US" sz="2400" smtClean="0">
              <a:latin typeface="Arial" pitchFamily="34" charset="0"/>
              <a:cs typeface="Arial" pitchFamily="34" charset="0"/>
            </a:endParaRPr>
          </a:p>
        </p:txBody>
      </p:sp>
      <p:sp>
        <p:nvSpPr>
          <p:cNvPr id="4" name="Date Placeholder 3"/>
          <p:cNvSpPr>
            <a:spLocks noGrp="1"/>
          </p:cNvSpPr>
          <p:nvPr>
            <p:ph type="dt" sz="quarter" idx="10"/>
          </p:nvPr>
        </p:nvSpPr>
        <p:spPr/>
        <p:txBody>
          <a:bodyPr/>
          <a:lstStyle/>
          <a:p>
            <a:pPr>
              <a:defRPr/>
            </a:pPr>
            <a:fld id="{C74E6162-1AF4-432D-8BEB-CEE9EF364567}" type="datetime1">
              <a:rPr lang="en-US"/>
              <a:pPr>
                <a:defRPr/>
              </a:pPr>
              <a:t>12/11/2019</a:t>
            </a:fld>
            <a:endParaRPr lang="en-US"/>
          </a:p>
        </p:txBody>
      </p:sp>
      <p:sp>
        <p:nvSpPr>
          <p:cNvPr id="5" name="Footer Placeholder 4"/>
          <p:cNvSpPr>
            <a:spLocks noGrp="1"/>
          </p:cNvSpPr>
          <p:nvPr>
            <p:ph type="ftr" sz="quarter" idx="11"/>
          </p:nvPr>
        </p:nvSpPr>
        <p:spPr/>
        <p:txBody>
          <a:bodyPr/>
          <a:lstStyle/>
          <a:p>
            <a:pPr>
              <a:defRPr/>
            </a:pPr>
            <a:r>
              <a:rPr lang="en-US"/>
              <a:t>Artificial Intelligence</a:t>
            </a:r>
          </a:p>
        </p:txBody>
      </p:sp>
      <p:sp>
        <p:nvSpPr>
          <p:cNvPr id="307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FA36A453-5C9D-4E55-9869-B62B5AFFB420}" type="slidenum">
              <a:rPr lang="en-US" altLang="en-US" sz="1200">
                <a:solidFill>
                  <a:srgbClr val="898989"/>
                </a:solidFill>
              </a:rPr>
              <a:pPr>
                <a:spcBef>
                  <a:spcPct val="0"/>
                </a:spcBef>
                <a:buFontTx/>
                <a:buNone/>
              </a:pPr>
              <a:t>58</a:t>
            </a:fld>
            <a:endParaRPr lang="en-US" altLang="en-US" sz="1200">
              <a:solidFill>
                <a:srgbClr val="898989"/>
              </a:solidFill>
            </a:endParaRPr>
          </a:p>
        </p:txBody>
      </p:sp>
      <p:pic>
        <p:nvPicPr>
          <p:cNvPr id="30727" name="Picture 7" descr="E:\images\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86000"/>
            <a:ext cx="271462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2890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1"/>
          <p:cNvSpPr>
            <a:spLocks noChangeArrowheads="1"/>
          </p:cNvSpPr>
          <p:nvPr/>
        </p:nvSpPr>
        <p:spPr bwMode="auto">
          <a:xfrm>
            <a:off x="457200" y="274638"/>
            <a:ext cx="8228013" cy="1141412"/>
          </a:xfrm>
          <a:custGeom>
            <a:avLst/>
            <a:gdLst>
              <a:gd name="T0" fmla="*/ 8226391 w 8228160"/>
              <a:gd name="T1" fmla="*/ 575191 h 1140600"/>
              <a:gd name="T2" fmla="*/ 4113199 w 8228160"/>
              <a:gd name="T3" fmla="*/ 1150382 h 1140600"/>
              <a:gd name="T4" fmla="*/ 0 w 8228160"/>
              <a:gd name="T5" fmla="*/ 575191 h 1140600"/>
              <a:gd name="T6" fmla="*/ 4113199 w 8228160"/>
              <a:gd name="T7" fmla="*/ 0 h 1140600"/>
              <a:gd name="T8" fmla="*/ 0 60000 65536"/>
              <a:gd name="T9" fmla="*/ 5898240 60000 65536"/>
              <a:gd name="T10" fmla="*/ 11796480 60000 65536"/>
              <a:gd name="T11" fmla="*/ 17694720 60000 65536"/>
              <a:gd name="T12" fmla="*/ 0 w 8228160"/>
              <a:gd name="T13" fmla="*/ 0 h 1140600"/>
              <a:gd name="T14" fmla="*/ 8228160 w 8228160"/>
              <a:gd name="T15" fmla="*/ 1140600 h 1140600"/>
            </a:gdLst>
            <a:ahLst/>
            <a:cxnLst>
              <a:cxn ang="T8">
                <a:pos x="T0" y="T1"/>
              </a:cxn>
              <a:cxn ang="T9">
                <a:pos x="T2" y="T3"/>
              </a:cxn>
              <a:cxn ang="T10">
                <a:pos x="T4" y="T5"/>
              </a:cxn>
              <a:cxn ang="T11">
                <a:pos x="T6" y="T7"/>
              </a:cxn>
            </a:cxnLst>
            <a:rect l="T12" t="T13" r="T14" b="T15"/>
            <a:pathLst>
              <a:path w="8228160" h="1140600">
                <a:moveTo>
                  <a:pt x="0" y="0"/>
                </a:moveTo>
                <a:lnTo>
                  <a:pt x="25196" y="0"/>
                </a:lnTo>
                <a:lnTo>
                  <a:pt x="25196" y="3495"/>
                </a:lnTo>
                <a:lnTo>
                  <a:pt x="0" y="349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nchor="ctr"/>
          <a:lstStyle/>
          <a:p>
            <a:endParaRPr lang="en-IN"/>
          </a:p>
        </p:txBody>
      </p:sp>
      <p:sp>
        <p:nvSpPr>
          <p:cNvPr id="31747" name="AutoShape 2"/>
          <p:cNvSpPr>
            <a:spLocks noChangeArrowheads="1"/>
          </p:cNvSpPr>
          <p:nvPr/>
        </p:nvSpPr>
        <p:spPr bwMode="auto">
          <a:xfrm>
            <a:off x="457200" y="6356350"/>
            <a:ext cx="2130425" cy="363538"/>
          </a:xfrm>
          <a:custGeom>
            <a:avLst/>
            <a:gdLst>
              <a:gd name="T0" fmla="*/ 2121917 w 2131200"/>
              <a:gd name="T1" fmla="*/ 185215 h 362918"/>
              <a:gd name="T2" fmla="*/ 1060960 w 2131200"/>
              <a:gd name="T3" fmla="*/ 370428 h 362918"/>
              <a:gd name="T4" fmla="*/ 0 w 2131200"/>
              <a:gd name="T5" fmla="*/ 185215 h 362918"/>
              <a:gd name="T6" fmla="*/ 1060960 w 2131200"/>
              <a:gd name="T7" fmla="*/ 0 h 362918"/>
              <a:gd name="T8" fmla="*/ 0 60000 65536"/>
              <a:gd name="T9" fmla="*/ 5898240 60000 65536"/>
              <a:gd name="T10" fmla="*/ 11796480 60000 65536"/>
              <a:gd name="T11" fmla="*/ 17694720 60000 65536"/>
              <a:gd name="T12" fmla="*/ 0 w 2131200"/>
              <a:gd name="T13" fmla="*/ 0 h 362918"/>
              <a:gd name="T14" fmla="*/ 2131200 w 2131200"/>
              <a:gd name="T15" fmla="*/ 362918 h 362918"/>
            </a:gdLst>
            <a:ahLst/>
            <a:cxnLst>
              <a:cxn ang="T8">
                <a:pos x="T0" y="T1"/>
              </a:cxn>
              <a:cxn ang="T9">
                <a:pos x="T2" y="T3"/>
              </a:cxn>
              <a:cxn ang="T10">
                <a:pos x="T4" y="T5"/>
              </a:cxn>
              <a:cxn ang="T11">
                <a:pos x="T6" y="T7"/>
              </a:cxn>
            </a:cxnLst>
            <a:rect l="T12" t="T13" r="T14" b="T15"/>
            <a:pathLst>
              <a:path w="2131200" h="362918">
                <a:moveTo>
                  <a:pt x="0" y="0"/>
                </a:moveTo>
                <a:lnTo>
                  <a:pt x="6529" y="0"/>
                </a:lnTo>
                <a:lnTo>
                  <a:pt x="6529" y="1114"/>
                </a:lnTo>
                <a:lnTo>
                  <a:pt x="0" y="111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nchor="ctr"/>
          <a:lstStyle>
            <a:lvl1pPr>
              <a:spcBef>
                <a:spcPct val="20000"/>
              </a:spcBef>
              <a:buFont typeface="Arial" pitchFamily="34" charset="0"/>
              <a:buChar char="•"/>
              <a:tabLst>
                <a:tab pos="406400" algn="l"/>
                <a:tab pos="814388" algn="l"/>
                <a:tab pos="1222375" algn="l"/>
                <a:tab pos="1628775" algn="l"/>
                <a:tab pos="2036763" algn="l"/>
              </a:tabLst>
              <a:defRPr sz="3200">
                <a:solidFill>
                  <a:schemeClr val="tx1"/>
                </a:solidFill>
                <a:latin typeface="Calibri" pitchFamily="34" charset="0"/>
              </a:defRPr>
            </a:lvl1pPr>
            <a:lvl2pPr marL="742950" indent="-285750">
              <a:spcBef>
                <a:spcPct val="20000"/>
              </a:spcBef>
              <a:buFont typeface="Arial" pitchFamily="34" charset="0"/>
              <a:buChar char="–"/>
              <a:tabLst>
                <a:tab pos="406400" algn="l"/>
                <a:tab pos="814388" algn="l"/>
                <a:tab pos="1222375" algn="l"/>
                <a:tab pos="1628775" algn="l"/>
                <a:tab pos="2036763" algn="l"/>
              </a:tabLst>
              <a:defRPr sz="2800">
                <a:solidFill>
                  <a:schemeClr val="tx1"/>
                </a:solidFill>
                <a:latin typeface="Calibri" pitchFamily="34" charset="0"/>
              </a:defRPr>
            </a:lvl2pPr>
            <a:lvl3pPr marL="1143000" indent="-228600">
              <a:spcBef>
                <a:spcPct val="20000"/>
              </a:spcBef>
              <a:buFont typeface="Arial" pitchFamily="34" charset="0"/>
              <a:buChar char="•"/>
              <a:tabLst>
                <a:tab pos="406400" algn="l"/>
                <a:tab pos="814388" algn="l"/>
                <a:tab pos="1222375" algn="l"/>
                <a:tab pos="1628775" algn="l"/>
                <a:tab pos="2036763" algn="l"/>
              </a:tabLst>
              <a:defRPr sz="2400">
                <a:solidFill>
                  <a:schemeClr val="tx1"/>
                </a:solidFill>
                <a:latin typeface="Calibri" pitchFamily="34" charset="0"/>
              </a:defRPr>
            </a:lvl3pPr>
            <a:lvl4pPr marL="1600200" indent="-228600">
              <a:spcBef>
                <a:spcPct val="20000"/>
              </a:spcBef>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4pPr>
            <a:lvl5pPr marL="2057400" indent="-228600">
              <a:spcBef>
                <a:spcPct val="20000"/>
              </a:spcBef>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9pPr>
          </a:lstStyle>
          <a:p>
            <a:pPr eaLnBrk="1" hangingPunct="1">
              <a:spcBef>
                <a:spcPct val="0"/>
              </a:spcBef>
              <a:buFontTx/>
              <a:buNone/>
            </a:pPr>
            <a:r>
              <a:rPr lang="en-IN" altLang="en-US" sz="1100">
                <a:solidFill>
                  <a:srgbClr val="8B8B8B"/>
                </a:solidFill>
                <a:ea typeface="Droid Sans"/>
                <a:cs typeface="Droid Sans"/>
              </a:rPr>
              <a:t>17/06/15</a:t>
            </a:r>
          </a:p>
        </p:txBody>
      </p:sp>
      <p:sp>
        <p:nvSpPr>
          <p:cNvPr id="31748" name="AutoShape 3"/>
          <p:cNvSpPr>
            <a:spLocks noChangeArrowheads="1"/>
          </p:cNvSpPr>
          <p:nvPr/>
        </p:nvSpPr>
        <p:spPr bwMode="auto">
          <a:xfrm>
            <a:off x="3122613" y="6356350"/>
            <a:ext cx="2894012" cy="363538"/>
          </a:xfrm>
          <a:custGeom>
            <a:avLst/>
            <a:gdLst>
              <a:gd name="T0" fmla="*/ 2905607 w 2892960"/>
              <a:gd name="T1" fmla="*/ 185215 h 362918"/>
              <a:gd name="T2" fmla="*/ 1452805 w 2892960"/>
              <a:gd name="T3" fmla="*/ 370428 h 362918"/>
              <a:gd name="T4" fmla="*/ 0 w 2892960"/>
              <a:gd name="T5" fmla="*/ 185215 h 362918"/>
              <a:gd name="T6" fmla="*/ 1452805 w 2892960"/>
              <a:gd name="T7" fmla="*/ 0 h 362918"/>
              <a:gd name="T8" fmla="*/ 0 60000 65536"/>
              <a:gd name="T9" fmla="*/ 5898240 60000 65536"/>
              <a:gd name="T10" fmla="*/ 11796480 60000 65536"/>
              <a:gd name="T11" fmla="*/ 17694720 60000 65536"/>
              <a:gd name="T12" fmla="*/ 0 w 2892960"/>
              <a:gd name="T13" fmla="*/ 0 h 362918"/>
              <a:gd name="T14" fmla="*/ 2892960 w 2892960"/>
              <a:gd name="T15" fmla="*/ 362918 h 362918"/>
            </a:gdLst>
            <a:ahLst/>
            <a:cxnLst>
              <a:cxn ang="T8">
                <a:pos x="T0" y="T1"/>
              </a:cxn>
              <a:cxn ang="T9">
                <a:pos x="T2" y="T3"/>
              </a:cxn>
              <a:cxn ang="T10">
                <a:pos x="T4" y="T5"/>
              </a:cxn>
              <a:cxn ang="T11">
                <a:pos x="T6" y="T7"/>
              </a:cxn>
            </a:cxnLst>
            <a:rect l="T12" t="T13" r="T14" b="T15"/>
            <a:pathLst>
              <a:path w="2892960" h="362918">
                <a:moveTo>
                  <a:pt x="0" y="0"/>
                </a:moveTo>
                <a:lnTo>
                  <a:pt x="8862" y="0"/>
                </a:lnTo>
                <a:lnTo>
                  <a:pt x="8862" y="1113"/>
                </a:lnTo>
                <a:lnTo>
                  <a:pt x="0" y="111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nchor="ctr"/>
          <a:lstStyle/>
          <a:p>
            <a:endParaRPr lang="en-IN"/>
          </a:p>
        </p:txBody>
      </p:sp>
      <p:sp>
        <p:nvSpPr>
          <p:cNvPr id="31749" name="AutoShape 4"/>
          <p:cNvSpPr>
            <a:spLocks noChangeArrowheads="1"/>
          </p:cNvSpPr>
          <p:nvPr/>
        </p:nvSpPr>
        <p:spPr bwMode="auto">
          <a:xfrm>
            <a:off x="6551613" y="6356350"/>
            <a:ext cx="2132012" cy="363538"/>
          </a:xfrm>
          <a:custGeom>
            <a:avLst/>
            <a:gdLst>
              <a:gd name="T0" fmla="*/ 2140961 w 2131200"/>
              <a:gd name="T1" fmla="*/ 185215 h 362918"/>
              <a:gd name="T2" fmla="*/ 1070482 w 2131200"/>
              <a:gd name="T3" fmla="*/ 370428 h 362918"/>
              <a:gd name="T4" fmla="*/ 0 w 2131200"/>
              <a:gd name="T5" fmla="*/ 185215 h 362918"/>
              <a:gd name="T6" fmla="*/ 1070482 w 2131200"/>
              <a:gd name="T7" fmla="*/ 0 h 362918"/>
              <a:gd name="T8" fmla="*/ 0 60000 65536"/>
              <a:gd name="T9" fmla="*/ 5898240 60000 65536"/>
              <a:gd name="T10" fmla="*/ 11796480 60000 65536"/>
              <a:gd name="T11" fmla="*/ 17694720 60000 65536"/>
              <a:gd name="T12" fmla="*/ 0 w 2131200"/>
              <a:gd name="T13" fmla="*/ 0 h 362918"/>
              <a:gd name="T14" fmla="*/ 2131200 w 2131200"/>
              <a:gd name="T15" fmla="*/ 362918 h 362918"/>
            </a:gdLst>
            <a:ahLst/>
            <a:cxnLst>
              <a:cxn ang="T8">
                <a:pos x="T0" y="T1"/>
              </a:cxn>
              <a:cxn ang="T9">
                <a:pos x="T2" y="T3"/>
              </a:cxn>
              <a:cxn ang="T10">
                <a:pos x="T4" y="T5"/>
              </a:cxn>
              <a:cxn ang="T11">
                <a:pos x="T6" y="T7"/>
              </a:cxn>
            </a:cxnLst>
            <a:rect l="T12" t="T13" r="T14" b="T15"/>
            <a:pathLst>
              <a:path w="2131200" h="362918">
                <a:moveTo>
                  <a:pt x="0" y="0"/>
                </a:moveTo>
                <a:lnTo>
                  <a:pt x="6529" y="0"/>
                </a:lnTo>
                <a:lnTo>
                  <a:pt x="6529" y="1114"/>
                </a:lnTo>
                <a:lnTo>
                  <a:pt x="0" y="111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en-IN"/>
          </a:p>
        </p:txBody>
      </p:sp>
      <p:pic>
        <p:nvPicPr>
          <p:cNvPr id="317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113" y="1828800"/>
            <a:ext cx="727075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751" name="Title 9"/>
          <p:cNvSpPr>
            <a:spLocks noGrp="1"/>
          </p:cNvSpPr>
          <p:nvPr>
            <p:ph type="title"/>
          </p:nvPr>
        </p:nvSpPr>
        <p:spPr/>
        <p:txBody>
          <a:bodyPr>
            <a:normAutofit fontScale="90000"/>
          </a:bodyPr>
          <a:lstStyle/>
          <a:p>
            <a:pPr eaLnBrk="1" hangingPunct="1"/>
            <a:r>
              <a:rPr lang="en-IN" altLang="en-US" sz="3200" b="1" smtClean="0">
                <a:solidFill>
                  <a:srgbClr val="000000"/>
                </a:solidFill>
                <a:latin typeface="Arial" pitchFamily="34" charset="0"/>
                <a:ea typeface="Droid Sans"/>
                <a:cs typeface="Arial" pitchFamily="34" charset="0"/>
              </a:rPr>
              <a:t/>
            </a:r>
            <a:br>
              <a:rPr lang="en-IN" altLang="en-US" sz="3200" b="1" smtClean="0">
                <a:solidFill>
                  <a:srgbClr val="000000"/>
                </a:solidFill>
                <a:latin typeface="Arial" pitchFamily="34" charset="0"/>
                <a:ea typeface="Droid Sans"/>
                <a:cs typeface="Arial" pitchFamily="34" charset="0"/>
              </a:rPr>
            </a:br>
            <a:r>
              <a:rPr lang="en-IN" altLang="en-US" sz="3200" b="1" smtClean="0">
                <a:solidFill>
                  <a:srgbClr val="000000"/>
                </a:solidFill>
                <a:latin typeface="Arial" pitchFamily="34" charset="0"/>
                <a:ea typeface="Droid Sans"/>
                <a:cs typeface="Arial" pitchFamily="34" charset="0"/>
              </a:rPr>
              <a:t>Contd..</a:t>
            </a:r>
            <a:br>
              <a:rPr lang="en-IN" altLang="en-US" sz="3200" b="1" smtClean="0">
                <a:solidFill>
                  <a:srgbClr val="000000"/>
                </a:solidFill>
                <a:latin typeface="Arial" pitchFamily="34" charset="0"/>
                <a:ea typeface="Droid Sans"/>
                <a:cs typeface="Arial" pitchFamily="34" charset="0"/>
              </a:rPr>
            </a:br>
            <a:endParaRPr lang="en-US" altLang="en-US" sz="3200" smtClean="0">
              <a:latin typeface="Arial" pitchFamily="34" charset="0"/>
              <a:ea typeface="Droid Sans"/>
              <a:cs typeface="Arial" pitchFamily="34" charset="0"/>
            </a:endParaRPr>
          </a:p>
        </p:txBody>
      </p:sp>
      <p:sp>
        <p:nvSpPr>
          <p:cNvPr id="31752" name="Content Placeholder 10"/>
          <p:cNvSpPr>
            <a:spLocks noGrp="1"/>
          </p:cNvSpPr>
          <p:nvPr>
            <p:ph idx="1"/>
          </p:nvPr>
        </p:nvSpPr>
        <p:spPr>
          <a:xfrm>
            <a:off x="457200" y="1556792"/>
            <a:ext cx="8228013" cy="4756150"/>
          </a:xfrm>
        </p:spPr>
        <p:txBody>
          <a:bodyPr/>
          <a:lstStyle/>
          <a:p>
            <a:pPr eaLnBrk="1" hangingPunct="1"/>
            <a:endParaRPr lang="en-US" altLang="en-US" dirty="0" smtClean="0"/>
          </a:p>
        </p:txBody>
      </p:sp>
      <p:sp>
        <p:nvSpPr>
          <p:cNvPr id="7" name="Date Placeholder 6"/>
          <p:cNvSpPr>
            <a:spLocks noGrp="1"/>
          </p:cNvSpPr>
          <p:nvPr>
            <p:ph type="dt" sz="quarter" idx="10"/>
          </p:nvPr>
        </p:nvSpPr>
        <p:spPr/>
        <p:txBody>
          <a:bodyPr/>
          <a:lstStyle/>
          <a:p>
            <a:pPr>
              <a:defRPr/>
            </a:pPr>
            <a:fld id="{C1BB10D6-647A-4EA8-8FCC-FCE2B2FC12DC}" type="datetime1">
              <a:rPr lang="en-US"/>
              <a:pPr>
                <a:defRPr/>
              </a:pPr>
              <a:t>12/11/2019</a:t>
            </a:fld>
            <a:endParaRPr lang="en-US" dirty="0"/>
          </a:p>
        </p:txBody>
      </p:sp>
      <p:sp>
        <p:nvSpPr>
          <p:cNvPr id="9" name="Footer Placeholder 8"/>
          <p:cNvSpPr>
            <a:spLocks noGrp="1"/>
          </p:cNvSpPr>
          <p:nvPr>
            <p:ph type="ftr" sz="quarter" idx="11"/>
          </p:nvPr>
        </p:nvSpPr>
        <p:spPr/>
        <p:txBody>
          <a:bodyPr/>
          <a:lstStyle/>
          <a:p>
            <a:pPr>
              <a:defRPr/>
            </a:pPr>
            <a:r>
              <a:rPr lang="en-US"/>
              <a:t>Artificial Intelligence</a:t>
            </a:r>
            <a:endParaRPr lang="en-US" dirty="0"/>
          </a:p>
        </p:txBody>
      </p:sp>
      <p:sp>
        <p:nvSpPr>
          <p:cNvPr id="3175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5A84500C-812D-4285-ACFE-09A089382FB7}" type="slidenum">
              <a:rPr lang="en-US" altLang="en-US" sz="1200">
                <a:solidFill>
                  <a:srgbClr val="898989"/>
                </a:solidFill>
              </a:rPr>
              <a:pPr>
                <a:spcBef>
                  <a:spcPct val="0"/>
                </a:spcBef>
                <a:buFontTx/>
                <a:buNone/>
              </a:pPr>
              <a:t>59</a:t>
            </a:fld>
            <a:endParaRPr lang="en-US" altLang="en-US" sz="1200">
              <a:solidFill>
                <a:srgbClr val="898989"/>
              </a:solidFill>
            </a:endParaRPr>
          </a:p>
        </p:txBody>
      </p:sp>
      <p:pic>
        <p:nvPicPr>
          <p:cNvPr id="31756" name="Picture 12" descr="E:\images\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0"/>
            <a:ext cx="16002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90681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cs typeface="Times New Roman" pitchFamily="18" charset="0"/>
              </a:rPr>
              <a:t>1 - Philosophy</a:t>
            </a:r>
          </a:p>
        </p:txBody>
      </p:sp>
      <p:sp>
        <p:nvSpPr>
          <p:cNvPr id="3" name="Content Placeholder 2"/>
          <p:cNvSpPr>
            <a:spLocks noGrp="1"/>
          </p:cNvSpPr>
          <p:nvPr>
            <p:ph idx="1"/>
          </p:nvPr>
        </p:nvSpPr>
        <p:spPr/>
        <p:txBody>
          <a:bodyPr>
            <a:noAutofit/>
          </a:bodyPr>
          <a:lstStyle/>
          <a:p>
            <a:pPr algn="just">
              <a:spcBef>
                <a:spcPts val="0"/>
              </a:spcBef>
            </a:pPr>
            <a:r>
              <a:rPr lang="en-US" sz="2000" dirty="0" smtClean="0"/>
              <a:t>German scientist Wilhelm </a:t>
            </a:r>
            <a:r>
              <a:rPr lang="en-US" sz="2000" dirty="0" err="1" smtClean="0"/>
              <a:t>Schickard</a:t>
            </a:r>
            <a:r>
              <a:rPr lang="en-US" sz="2000" dirty="0" smtClean="0"/>
              <a:t> (1592–1635):</a:t>
            </a:r>
          </a:p>
          <a:p>
            <a:pPr lvl="1" algn="just">
              <a:spcBef>
                <a:spcPts val="0"/>
              </a:spcBef>
            </a:pPr>
            <a:r>
              <a:rPr lang="en-US" sz="2000" dirty="0" smtClean="0"/>
              <a:t>Constructed </a:t>
            </a:r>
            <a:r>
              <a:rPr lang="en-US" sz="2000" b="1" dirty="0" smtClean="0">
                <a:solidFill>
                  <a:srgbClr val="FF0000"/>
                </a:solidFill>
              </a:rPr>
              <a:t>first known calculating machine</a:t>
            </a:r>
          </a:p>
          <a:p>
            <a:pPr algn="just">
              <a:spcBef>
                <a:spcPts val="0"/>
              </a:spcBef>
            </a:pPr>
            <a:r>
              <a:rPr lang="en-US" sz="2000" dirty="0" err="1" smtClean="0"/>
              <a:t>Blaise</a:t>
            </a:r>
            <a:r>
              <a:rPr lang="en-US" sz="2000" dirty="0" smtClean="0"/>
              <a:t> Pascal (1623–1662):</a:t>
            </a:r>
          </a:p>
          <a:p>
            <a:pPr lvl="1" algn="just">
              <a:spcBef>
                <a:spcPts val="0"/>
              </a:spcBef>
            </a:pPr>
            <a:r>
              <a:rPr lang="en-US" sz="2000" dirty="0" smtClean="0"/>
              <a:t>more famous, “the </a:t>
            </a:r>
            <a:r>
              <a:rPr lang="en-US" sz="2000" b="1" dirty="0" smtClean="0">
                <a:solidFill>
                  <a:srgbClr val="FF0000"/>
                </a:solidFill>
              </a:rPr>
              <a:t>arithmetical machine </a:t>
            </a:r>
            <a:r>
              <a:rPr lang="en-US" sz="2000" dirty="0" smtClean="0"/>
              <a:t>produces effects which appear nearer to thought than all the actions of animals.” </a:t>
            </a:r>
          </a:p>
          <a:p>
            <a:pPr algn="just">
              <a:spcBef>
                <a:spcPts val="0"/>
              </a:spcBef>
            </a:pPr>
            <a:r>
              <a:rPr lang="en-US" sz="2000" dirty="0" smtClean="0"/>
              <a:t>Gottfried Wilhelm Leibniz (1646–1716):</a:t>
            </a:r>
          </a:p>
          <a:p>
            <a:pPr lvl="1" algn="just">
              <a:spcBef>
                <a:spcPts val="0"/>
              </a:spcBef>
            </a:pPr>
            <a:r>
              <a:rPr lang="en-US" sz="2000" dirty="0" smtClean="0"/>
              <a:t>Built a mechanical device intended to </a:t>
            </a:r>
            <a:r>
              <a:rPr lang="en-US" sz="2000" b="1" dirty="0" smtClean="0">
                <a:solidFill>
                  <a:srgbClr val="FF0000"/>
                </a:solidFill>
              </a:rPr>
              <a:t>carry out operations on concepts rather than numbers. </a:t>
            </a:r>
          </a:p>
          <a:p>
            <a:pPr lvl="1" algn="just">
              <a:spcBef>
                <a:spcPts val="0"/>
              </a:spcBef>
            </a:pPr>
            <a:r>
              <a:rPr lang="en-US" sz="2000" dirty="0" smtClean="0"/>
              <a:t>surpassed Pascal by building a calculator.</a:t>
            </a:r>
          </a:p>
          <a:p>
            <a:pPr lvl="1" algn="just">
              <a:spcBef>
                <a:spcPts val="0"/>
              </a:spcBef>
            </a:pPr>
            <a:r>
              <a:rPr lang="en-US" sz="2000" dirty="0" smtClean="0"/>
              <a:t>Could add, subtract, multiply, and take roots, whereas the </a:t>
            </a:r>
            <a:r>
              <a:rPr lang="en-US" sz="2000" dirty="0" err="1" smtClean="0"/>
              <a:t>Pascaline</a:t>
            </a:r>
            <a:r>
              <a:rPr lang="en-US" sz="2000" dirty="0" smtClean="0"/>
              <a:t> could only add and subtract.</a:t>
            </a:r>
          </a:p>
          <a:p>
            <a:pPr algn="just">
              <a:spcBef>
                <a:spcPts val="0"/>
              </a:spcBef>
            </a:pPr>
            <a:r>
              <a:rPr lang="en-US" sz="2000" dirty="0" smtClean="0"/>
              <a:t>Some speculated that machines </a:t>
            </a:r>
            <a:r>
              <a:rPr lang="en-US" sz="2000" b="1" dirty="0" smtClean="0">
                <a:solidFill>
                  <a:srgbClr val="FF0000"/>
                </a:solidFill>
              </a:rPr>
              <a:t>might not just do calculations </a:t>
            </a:r>
            <a:r>
              <a:rPr lang="en-US" sz="2000" dirty="0" smtClean="0"/>
              <a:t>but actually </a:t>
            </a:r>
            <a:r>
              <a:rPr lang="en-US" sz="2000" b="1" dirty="0" smtClean="0">
                <a:solidFill>
                  <a:srgbClr val="0000CC"/>
                </a:solidFill>
              </a:rPr>
              <a:t>be able to think and act on their own. </a:t>
            </a:r>
          </a:p>
        </p:txBody>
      </p:sp>
    </p:spTree>
    <p:extLst>
      <p:ext uri="{BB962C8B-B14F-4D97-AF65-F5344CB8AC3E}">
        <p14:creationId xmlns:p14="http://schemas.microsoft.com/office/powerpoint/2010/main" val="20520360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1360488"/>
            <a:ext cx="247015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79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8550" y="1357313"/>
            <a:ext cx="2547938"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3796" name="AutoShape 3"/>
          <p:cNvSpPr>
            <a:spLocks noChangeArrowheads="1"/>
          </p:cNvSpPr>
          <p:nvPr/>
        </p:nvSpPr>
        <p:spPr bwMode="auto">
          <a:xfrm>
            <a:off x="650875" y="1601788"/>
            <a:ext cx="1979613" cy="671512"/>
          </a:xfrm>
          <a:custGeom>
            <a:avLst/>
            <a:gdLst>
              <a:gd name="T0" fmla="*/ 1975361 w 1980000"/>
              <a:gd name="T1" fmla="*/ 337974 h 671110"/>
              <a:gd name="T2" fmla="*/ 987684 w 1980000"/>
              <a:gd name="T3" fmla="*/ 675949 h 671110"/>
              <a:gd name="T4" fmla="*/ 0 w 1980000"/>
              <a:gd name="T5" fmla="*/ 337974 h 671110"/>
              <a:gd name="T6" fmla="*/ 987684 w 1980000"/>
              <a:gd name="T7" fmla="*/ 0 h 671110"/>
              <a:gd name="T8" fmla="*/ 0 60000 65536"/>
              <a:gd name="T9" fmla="*/ 5898240 60000 65536"/>
              <a:gd name="T10" fmla="*/ 11796480 60000 65536"/>
              <a:gd name="T11" fmla="*/ 17694720 60000 65536"/>
              <a:gd name="T12" fmla="*/ 0 w 1980000"/>
              <a:gd name="T13" fmla="*/ 0 h 671110"/>
              <a:gd name="T14" fmla="*/ 1980000 w 1980000"/>
              <a:gd name="T15" fmla="*/ 671110 h 671110"/>
            </a:gdLst>
            <a:ahLst/>
            <a:cxnLst>
              <a:cxn ang="T8">
                <a:pos x="T0" y="T1"/>
              </a:cxn>
              <a:cxn ang="T9">
                <a:pos x="T2" y="T3"/>
              </a:cxn>
              <a:cxn ang="T10">
                <a:pos x="T4" y="T5"/>
              </a:cxn>
              <a:cxn ang="T11">
                <a:pos x="T6" y="T7"/>
              </a:cxn>
            </a:cxnLst>
            <a:rect l="T12" t="T13" r="T14" b="T15"/>
            <a:pathLst>
              <a:path w="1980000" h="671110">
                <a:moveTo>
                  <a:pt x="0" y="0"/>
                </a:moveTo>
                <a:lnTo>
                  <a:pt x="6066" y="0"/>
                </a:lnTo>
                <a:lnTo>
                  <a:pt x="6066" y="2057"/>
                </a:lnTo>
                <a:lnTo>
                  <a:pt x="0" y="2057"/>
                </a:lnTo>
                <a:lnTo>
                  <a:pt x="0" y="0"/>
                </a:lnTo>
                <a:close/>
              </a:path>
            </a:pathLst>
          </a:custGeom>
          <a:gradFill rotWithShape="0">
            <a:gsLst>
              <a:gs pos="0">
                <a:srgbClr val="CCFFCC"/>
              </a:gs>
              <a:gs pos="100000">
                <a:srgbClr val="FFFFFF"/>
              </a:gs>
            </a:gsLst>
            <a:lin ang="2700000" scaled="1"/>
          </a:gradFill>
          <a:ln w="9360">
            <a:solidFill>
              <a:srgbClr val="000000"/>
            </a:solidFill>
            <a:miter lim="800000"/>
            <a:headEnd/>
            <a:tailEnd/>
          </a:ln>
        </p:spPr>
        <p:txBody>
          <a:bodyPr lIns="81639" tIns="42452" rIns="81639" bIns="42452"/>
          <a:lstStyle>
            <a:lvl1pPr marL="195263" indent="-195263">
              <a:spcBef>
                <a:spcPct val="20000"/>
              </a:spcBef>
              <a:buFont typeface="Arial" pitchFamily="34" charset="0"/>
              <a:buChar char="•"/>
              <a:tabLst>
                <a:tab pos="406400" algn="l"/>
                <a:tab pos="814388" algn="l"/>
                <a:tab pos="1222375" algn="l"/>
                <a:tab pos="1628775" algn="l"/>
              </a:tabLst>
              <a:defRPr sz="3200">
                <a:solidFill>
                  <a:schemeClr val="tx1"/>
                </a:solidFill>
                <a:latin typeface="Calibri" pitchFamily="34" charset="0"/>
              </a:defRPr>
            </a:lvl1pPr>
            <a:lvl2pPr marL="742950" indent="-285750">
              <a:spcBef>
                <a:spcPct val="20000"/>
              </a:spcBef>
              <a:buFont typeface="Arial" pitchFamily="34" charset="0"/>
              <a:buChar char="–"/>
              <a:tabLst>
                <a:tab pos="406400" algn="l"/>
                <a:tab pos="814388" algn="l"/>
                <a:tab pos="1222375" algn="l"/>
                <a:tab pos="1628775" algn="l"/>
              </a:tabLst>
              <a:defRPr sz="2800">
                <a:solidFill>
                  <a:schemeClr val="tx1"/>
                </a:solidFill>
                <a:latin typeface="Calibri" pitchFamily="34" charset="0"/>
              </a:defRPr>
            </a:lvl2pPr>
            <a:lvl3pPr marL="1143000" indent="-228600">
              <a:spcBef>
                <a:spcPct val="20000"/>
              </a:spcBef>
              <a:buFont typeface="Arial" pitchFamily="34" charset="0"/>
              <a:buChar char="•"/>
              <a:tabLst>
                <a:tab pos="406400" algn="l"/>
                <a:tab pos="814388" algn="l"/>
                <a:tab pos="1222375" algn="l"/>
                <a:tab pos="1628775" algn="l"/>
              </a:tabLst>
              <a:defRPr sz="2400">
                <a:solidFill>
                  <a:schemeClr val="tx1"/>
                </a:solidFill>
                <a:latin typeface="Calibri" pitchFamily="34" charset="0"/>
              </a:defRPr>
            </a:lvl3pPr>
            <a:lvl4pPr marL="1600200" indent="-228600">
              <a:spcBef>
                <a:spcPct val="20000"/>
              </a:spcBef>
              <a:buFont typeface="Arial" pitchFamily="34" charset="0"/>
              <a:buChar char="–"/>
              <a:tabLst>
                <a:tab pos="406400" algn="l"/>
                <a:tab pos="814388" algn="l"/>
                <a:tab pos="1222375" algn="l"/>
                <a:tab pos="1628775" algn="l"/>
              </a:tabLst>
              <a:defRPr sz="2000">
                <a:solidFill>
                  <a:schemeClr val="tx1"/>
                </a:solidFill>
                <a:latin typeface="Calibri" pitchFamily="34" charset="0"/>
              </a:defRPr>
            </a:lvl4pPr>
            <a:lvl5pPr marL="2057400" indent="-228600">
              <a:spcBef>
                <a:spcPct val="20000"/>
              </a:spcBef>
              <a:buFont typeface="Arial" pitchFamily="34" charset="0"/>
              <a:buChar char="»"/>
              <a:tabLst>
                <a:tab pos="406400" algn="l"/>
                <a:tab pos="814388" algn="l"/>
                <a:tab pos="1222375" algn="l"/>
                <a:tab pos="1628775"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406400" algn="l"/>
                <a:tab pos="814388" algn="l"/>
                <a:tab pos="1222375" algn="l"/>
                <a:tab pos="1628775"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406400" algn="l"/>
                <a:tab pos="814388" algn="l"/>
                <a:tab pos="1222375" algn="l"/>
                <a:tab pos="1628775"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406400" algn="l"/>
                <a:tab pos="814388" algn="l"/>
                <a:tab pos="1222375" algn="l"/>
                <a:tab pos="1628775"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406400" algn="l"/>
                <a:tab pos="814388" algn="l"/>
                <a:tab pos="1222375" algn="l"/>
                <a:tab pos="1628775" algn="l"/>
              </a:tabLst>
              <a:defRPr sz="2000">
                <a:solidFill>
                  <a:schemeClr val="tx1"/>
                </a:solidFill>
                <a:latin typeface="Calibri" pitchFamily="34" charset="0"/>
              </a:defRPr>
            </a:lvl9pPr>
          </a:lstStyle>
          <a:p>
            <a:pPr eaLnBrk="1" hangingPunct="1">
              <a:spcBef>
                <a:spcPct val="0"/>
              </a:spcBef>
              <a:buClr>
                <a:srgbClr val="990099"/>
              </a:buClr>
              <a:buFont typeface="Wingdings" pitchFamily="2" charset="2"/>
              <a:buChar char=""/>
            </a:pPr>
            <a:r>
              <a:rPr lang="en-IN" altLang="en-US" sz="1800">
                <a:solidFill>
                  <a:srgbClr val="990099"/>
                </a:solidFill>
                <a:latin typeface="Comic Sans MS" pitchFamily="66" charset="0"/>
                <a:ea typeface="Droid Sans"/>
                <a:cs typeface="Droid Sans"/>
              </a:rPr>
              <a:t>Computer vision:</a:t>
            </a:r>
          </a:p>
        </p:txBody>
      </p:sp>
      <p:pic>
        <p:nvPicPr>
          <p:cNvPr id="3379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175" y="3503613"/>
            <a:ext cx="2513013"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79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0863" y="2952750"/>
            <a:ext cx="19399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3799" name="AutoShape 6"/>
          <p:cNvSpPr>
            <a:spLocks noChangeArrowheads="1"/>
          </p:cNvSpPr>
          <p:nvPr/>
        </p:nvSpPr>
        <p:spPr bwMode="auto">
          <a:xfrm>
            <a:off x="534988" y="3021013"/>
            <a:ext cx="6018212" cy="415925"/>
          </a:xfrm>
          <a:custGeom>
            <a:avLst/>
            <a:gdLst>
              <a:gd name="T0" fmla="*/ 6023184 w 6017760"/>
              <a:gd name="T1" fmla="*/ 214457 h 414764"/>
              <a:gd name="T2" fmla="*/ 3011592 w 6017760"/>
              <a:gd name="T3" fmla="*/ 428913 h 414764"/>
              <a:gd name="T4" fmla="*/ 0 w 6017760"/>
              <a:gd name="T5" fmla="*/ 214457 h 414764"/>
              <a:gd name="T6" fmla="*/ 3011592 w 6017760"/>
              <a:gd name="T7" fmla="*/ 0 h 414764"/>
              <a:gd name="T8" fmla="*/ 0 60000 65536"/>
              <a:gd name="T9" fmla="*/ 5898240 60000 65536"/>
              <a:gd name="T10" fmla="*/ 11796480 60000 65536"/>
              <a:gd name="T11" fmla="*/ 17694720 60000 65536"/>
              <a:gd name="T12" fmla="*/ 0 w 6017760"/>
              <a:gd name="T13" fmla="*/ 0 h 414764"/>
              <a:gd name="T14" fmla="*/ 6017760 w 6017760"/>
              <a:gd name="T15" fmla="*/ 414764 h 414764"/>
            </a:gdLst>
            <a:ahLst/>
            <a:cxnLst>
              <a:cxn ang="T8">
                <a:pos x="T0" y="T1"/>
              </a:cxn>
              <a:cxn ang="T9">
                <a:pos x="T2" y="T3"/>
              </a:cxn>
              <a:cxn ang="T10">
                <a:pos x="T4" y="T5"/>
              </a:cxn>
              <a:cxn ang="T11">
                <a:pos x="T6" y="T7"/>
              </a:cxn>
            </a:cxnLst>
            <a:rect l="T12" t="T13" r="T14" b="T15"/>
            <a:pathLst>
              <a:path w="6017760" h="414764">
                <a:moveTo>
                  <a:pt x="0" y="0"/>
                </a:moveTo>
                <a:lnTo>
                  <a:pt x="18431" y="0"/>
                </a:lnTo>
                <a:lnTo>
                  <a:pt x="18431" y="1270"/>
                </a:lnTo>
                <a:lnTo>
                  <a:pt x="0" y="1270"/>
                </a:lnTo>
                <a:lnTo>
                  <a:pt x="0" y="0"/>
                </a:lnTo>
                <a:close/>
              </a:path>
            </a:pathLst>
          </a:custGeom>
          <a:gradFill rotWithShape="0">
            <a:gsLst>
              <a:gs pos="0">
                <a:srgbClr val="CCFFCC"/>
              </a:gs>
              <a:gs pos="100000">
                <a:srgbClr val="FFFFFF"/>
              </a:gs>
            </a:gsLst>
            <a:lin ang="2700000" scaled="1"/>
          </a:gradFill>
          <a:ln w="9360">
            <a:solidFill>
              <a:srgbClr val="000000"/>
            </a:solidFill>
            <a:miter lim="800000"/>
            <a:headEnd/>
            <a:tailEnd/>
          </a:ln>
        </p:spPr>
        <p:txBody>
          <a:bodyPr lIns="81639" tIns="42452" rIns="81639" bIns="42452"/>
          <a:lstStyle>
            <a:lvl1pPr marL="195263" indent="-195263">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Lst>
              <a:defRPr sz="3200">
                <a:solidFill>
                  <a:schemeClr val="tx1"/>
                </a:solidFill>
                <a:latin typeface="Calibri" pitchFamily="34" charset="0"/>
              </a:defRPr>
            </a:lvl1pPr>
            <a:lvl2pPr marL="742950" indent="-28575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Lst>
              <a:defRPr sz="2800">
                <a:solidFill>
                  <a:schemeClr val="tx1"/>
                </a:solidFill>
                <a:latin typeface="Calibri" pitchFamily="34" charset="0"/>
              </a:defRPr>
            </a:lvl2pPr>
            <a:lvl3pPr marL="11430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Lst>
              <a:defRPr sz="2400">
                <a:solidFill>
                  <a:schemeClr val="tx1"/>
                </a:solidFill>
                <a:latin typeface="Calibri" pitchFamily="34" charset="0"/>
              </a:defRPr>
            </a:lvl3pPr>
            <a:lvl4pPr marL="16002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Lst>
              <a:defRPr sz="2000">
                <a:solidFill>
                  <a:schemeClr val="tx1"/>
                </a:solidFill>
                <a:latin typeface="Calibri" pitchFamily="34" charset="0"/>
              </a:defRPr>
            </a:lvl4pPr>
            <a:lvl5pPr marL="2057400" indent="-228600">
              <a:spcBef>
                <a:spcPct val="20000"/>
              </a:spcBef>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Lst>
              <a:defRPr sz="2000">
                <a:solidFill>
                  <a:schemeClr val="tx1"/>
                </a:solidFill>
                <a:latin typeface="Calibri" pitchFamily="34" charset="0"/>
              </a:defRPr>
            </a:lvl9pPr>
          </a:lstStyle>
          <a:p>
            <a:pPr eaLnBrk="1" hangingPunct="1">
              <a:spcBef>
                <a:spcPct val="0"/>
              </a:spcBef>
              <a:buClr>
                <a:srgbClr val="990099"/>
              </a:buClr>
              <a:buFont typeface="Wingdings" pitchFamily="2" charset="2"/>
              <a:buChar char=""/>
            </a:pPr>
            <a:r>
              <a:rPr lang="en-IN" altLang="en-US" sz="1800">
                <a:solidFill>
                  <a:srgbClr val="990099"/>
                </a:solidFill>
                <a:latin typeface="Comic Sans MS" pitchFamily="66" charset="0"/>
                <a:ea typeface="Droid Sans"/>
                <a:cs typeface="Droid Sans"/>
              </a:rPr>
              <a:t>In language and speech processing:</a:t>
            </a:r>
          </a:p>
        </p:txBody>
      </p:sp>
      <p:sp>
        <p:nvSpPr>
          <p:cNvPr id="33800" name="AutoShape 7"/>
          <p:cNvSpPr>
            <a:spLocks noChangeArrowheads="1"/>
          </p:cNvSpPr>
          <p:nvPr/>
        </p:nvSpPr>
        <p:spPr bwMode="auto">
          <a:xfrm>
            <a:off x="541338" y="5407025"/>
            <a:ext cx="2362200" cy="415925"/>
          </a:xfrm>
          <a:custGeom>
            <a:avLst/>
            <a:gdLst>
              <a:gd name="T0" fmla="*/ 2368809 w 2361600"/>
              <a:gd name="T1" fmla="*/ 206435 h 416204"/>
              <a:gd name="T2" fmla="*/ 1184405 w 2361600"/>
              <a:gd name="T3" fmla="*/ 412868 h 416204"/>
              <a:gd name="T4" fmla="*/ 0 w 2361600"/>
              <a:gd name="T5" fmla="*/ 206435 h 416204"/>
              <a:gd name="T6" fmla="*/ 1184405 w 2361600"/>
              <a:gd name="T7" fmla="*/ 0 h 416204"/>
              <a:gd name="T8" fmla="*/ 0 60000 65536"/>
              <a:gd name="T9" fmla="*/ 5898240 60000 65536"/>
              <a:gd name="T10" fmla="*/ 11796480 60000 65536"/>
              <a:gd name="T11" fmla="*/ 17694720 60000 65536"/>
              <a:gd name="T12" fmla="*/ 0 w 2361600"/>
              <a:gd name="T13" fmla="*/ 0 h 416204"/>
              <a:gd name="T14" fmla="*/ 2361600 w 2361600"/>
              <a:gd name="T15" fmla="*/ 416204 h 416204"/>
            </a:gdLst>
            <a:ahLst/>
            <a:cxnLst>
              <a:cxn ang="T8">
                <a:pos x="T0" y="T1"/>
              </a:cxn>
              <a:cxn ang="T9">
                <a:pos x="T2" y="T3"/>
              </a:cxn>
              <a:cxn ang="T10">
                <a:pos x="T4" y="T5"/>
              </a:cxn>
              <a:cxn ang="T11">
                <a:pos x="T6" y="T7"/>
              </a:cxn>
            </a:cxnLst>
            <a:rect l="T12" t="T13" r="T14" b="T15"/>
            <a:pathLst>
              <a:path w="2361600" h="416204">
                <a:moveTo>
                  <a:pt x="0" y="0"/>
                </a:moveTo>
                <a:lnTo>
                  <a:pt x="7231" y="0"/>
                </a:lnTo>
                <a:lnTo>
                  <a:pt x="7231" y="1275"/>
                </a:lnTo>
                <a:lnTo>
                  <a:pt x="0" y="1275"/>
                </a:lnTo>
                <a:lnTo>
                  <a:pt x="0" y="0"/>
                </a:lnTo>
                <a:close/>
              </a:path>
            </a:pathLst>
          </a:custGeom>
          <a:gradFill rotWithShape="0">
            <a:gsLst>
              <a:gs pos="0">
                <a:srgbClr val="CCFFCC"/>
              </a:gs>
              <a:gs pos="100000">
                <a:srgbClr val="FFFFFF"/>
              </a:gs>
            </a:gsLst>
            <a:lin ang="2700000" scaled="1"/>
          </a:gradFill>
          <a:ln w="9360">
            <a:solidFill>
              <a:srgbClr val="000000"/>
            </a:solidFill>
            <a:miter lim="800000"/>
            <a:headEnd/>
            <a:tailEnd/>
          </a:ln>
        </p:spPr>
        <p:txBody>
          <a:bodyPr lIns="81639" tIns="42452" rIns="81639" bIns="42452"/>
          <a:lstStyle>
            <a:lvl1pPr marL="195263" indent="-195263">
              <a:spcBef>
                <a:spcPct val="20000"/>
              </a:spcBef>
              <a:buFont typeface="Arial" pitchFamily="34" charset="0"/>
              <a:buChar char="•"/>
              <a:tabLst>
                <a:tab pos="406400" algn="l"/>
                <a:tab pos="814388" algn="l"/>
                <a:tab pos="1222375" algn="l"/>
                <a:tab pos="1628775" algn="l"/>
                <a:tab pos="2036763" algn="l"/>
              </a:tabLst>
              <a:defRPr sz="3200">
                <a:solidFill>
                  <a:schemeClr val="tx1"/>
                </a:solidFill>
                <a:latin typeface="Calibri" pitchFamily="34" charset="0"/>
              </a:defRPr>
            </a:lvl1pPr>
            <a:lvl2pPr marL="742950" indent="-285750">
              <a:spcBef>
                <a:spcPct val="20000"/>
              </a:spcBef>
              <a:buFont typeface="Arial" pitchFamily="34" charset="0"/>
              <a:buChar char="–"/>
              <a:tabLst>
                <a:tab pos="406400" algn="l"/>
                <a:tab pos="814388" algn="l"/>
                <a:tab pos="1222375" algn="l"/>
                <a:tab pos="1628775" algn="l"/>
                <a:tab pos="2036763" algn="l"/>
              </a:tabLst>
              <a:defRPr sz="2800">
                <a:solidFill>
                  <a:schemeClr val="tx1"/>
                </a:solidFill>
                <a:latin typeface="Calibri" pitchFamily="34" charset="0"/>
              </a:defRPr>
            </a:lvl2pPr>
            <a:lvl3pPr marL="1143000" indent="-228600">
              <a:spcBef>
                <a:spcPct val="20000"/>
              </a:spcBef>
              <a:buFont typeface="Arial" pitchFamily="34" charset="0"/>
              <a:buChar char="•"/>
              <a:tabLst>
                <a:tab pos="406400" algn="l"/>
                <a:tab pos="814388" algn="l"/>
                <a:tab pos="1222375" algn="l"/>
                <a:tab pos="1628775" algn="l"/>
                <a:tab pos="2036763" algn="l"/>
              </a:tabLst>
              <a:defRPr sz="2400">
                <a:solidFill>
                  <a:schemeClr val="tx1"/>
                </a:solidFill>
                <a:latin typeface="Calibri" pitchFamily="34" charset="0"/>
              </a:defRPr>
            </a:lvl3pPr>
            <a:lvl4pPr marL="1600200" indent="-228600">
              <a:spcBef>
                <a:spcPct val="20000"/>
              </a:spcBef>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4pPr>
            <a:lvl5pPr marL="2057400" indent="-228600">
              <a:spcBef>
                <a:spcPct val="20000"/>
              </a:spcBef>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406400" algn="l"/>
                <a:tab pos="814388" algn="l"/>
                <a:tab pos="1222375" algn="l"/>
                <a:tab pos="1628775" algn="l"/>
                <a:tab pos="2036763" algn="l"/>
              </a:tabLst>
              <a:defRPr sz="2000">
                <a:solidFill>
                  <a:schemeClr val="tx1"/>
                </a:solidFill>
                <a:latin typeface="Calibri" pitchFamily="34" charset="0"/>
              </a:defRPr>
            </a:lvl9pPr>
          </a:lstStyle>
          <a:p>
            <a:pPr eaLnBrk="1" hangingPunct="1">
              <a:spcBef>
                <a:spcPct val="0"/>
              </a:spcBef>
              <a:buClr>
                <a:srgbClr val="990099"/>
              </a:buClr>
              <a:buFont typeface="Wingdings" pitchFamily="2" charset="2"/>
              <a:buChar char=""/>
            </a:pPr>
            <a:r>
              <a:rPr lang="en-IN" altLang="en-US" sz="1800">
                <a:solidFill>
                  <a:srgbClr val="990099"/>
                </a:solidFill>
                <a:latin typeface="Comic Sans MS" pitchFamily="66" charset="0"/>
                <a:ea typeface="Droid Sans"/>
                <a:cs typeface="Droid Sans"/>
              </a:rPr>
              <a:t>In robotics:</a:t>
            </a:r>
          </a:p>
        </p:txBody>
      </p:sp>
      <p:pic>
        <p:nvPicPr>
          <p:cNvPr id="33801"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4750" y="5267325"/>
            <a:ext cx="1439863" cy="1522413"/>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3802"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5350" y="5360988"/>
            <a:ext cx="1827213" cy="142716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803" name="AutoShape 10"/>
          <p:cNvSpPr>
            <a:spLocks noChangeArrowheads="1"/>
          </p:cNvSpPr>
          <p:nvPr/>
        </p:nvSpPr>
        <p:spPr bwMode="auto">
          <a:xfrm>
            <a:off x="457200" y="273050"/>
            <a:ext cx="8228013" cy="1144588"/>
          </a:xfrm>
          <a:custGeom>
            <a:avLst/>
            <a:gdLst>
              <a:gd name="T0" fmla="*/ 8226391 w 8228160"/>
              <a:gd name="T1" fmla="*/ 578424 h 1143480"/>
              <a:gd name="T2" fmla="*/ 4113199 w 8228160"/>
              <a:gd name="T3" fmla="*/ 1156847 h 1143480"/>
              <a:gd name="T4" fmla="*/ 0 w 8228160"/>
              <a:gd name="T5" fmla="*/ 578424 h 1143480"/>
              <a:gd name="T6" fmla="*/ 4113199 w 8228160"/>
              <a:gd name="T7" fmla="*/ 0 h 1143480"/>
              <a:gd name="T8" fmla="*/ 0 60000 65536"/>
              <a:gd name="T9" fmla="*/ 5898240 60000 65536"/>
              <a:gd name="T10" fmla="*/ 11796480 60000 65536"/>
              <a:gd name="T11" fmla="*/ 17694720 60000 65536"/>
              <a:gd name="T12" fmla="*/ 0 w 8228160"/>
              <a:gd name="T13" fmla="*/ 0 h 1143480"/>
              <a:gd name="T14" fmla="*/ 8228160 w 8228160"/>
              <a:gd name="T15" fmla="*/ 1143480 h 1143480"/>
            </a:gdLst>
            <a:ahLst/>
            <a:cxnLst>
              <a:cxn ang="T8">
                <a:pos x="T0" y="T1"/>
              </a:cxn>
              <a:cxn ang="T9">
                <a:pos x="T2" y="T3"/>
              </a:cxn>
              <a:cxn ang="T10">
                <a:pos x="T4" y="T5"/>
              </a:cxn>
              <a:cxn ang="T11">
                <a:pos x="T6" y="T7"/>
              </a:cxn>
            </a:cxnLst>
            <a:rect l="T12" t="T13" r="T14" b="T15"/>
            <a:pathLst>
              <a:path w="8228160" h="1143480">
                <a:moveTo>
                  <a:pt x="0" y="0"/>
                </a:moveTo>
                <a:lnTo>
                  <a:pt x="25197" y="0"/>
                </a:lnTo>
                <a:lnTo>
                  <a:pt x="25197" y="3503"/>
                </a:lnTo>
                <a:lnTo>
                  <a:pt x="0" y="350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IN"/>
          </a:p>
        </p:txBody>
      </p:sp>
      <p:sp>
        <p:nvSpPr>
          <p:cNvPr id="33804" name="AutoShape 11"/>
          <p:cNvSpPr>
            <a:spLocks noChangeArrowheads="1"/>
          </p:cNvSpPr>
          <p:nvPr/>
        </p:nvSpPr>
        <p:spPr bwMode="auto">
          <a:xfrm>
            <a:off x="503238" y="1927225"/>
            <a:ext cx="8229600" cy="3976688"/>
          </a:xfrm>
          <a:custGeom>
            <a:avLst/>
            <a:gdLst>
              <a:gd name="T0" fmla="*/ 8245455 w 8228160"/>
              <a:gd name="T1" fmla="*/ 1990709 h 3976258"/>
              <a:gd name="T2" fmla="*/ 4122727 w 8228160"/>
              <a:gd name="T3" fmla="*/ 3981419 h 3976258"/>
              <a:gd name="T4" fmla="*/ 0 w 8228160"/>
              <a:gd name="T5" fmla="*/ 1990709 h 3976258"/>
              <a:gd name="T6" fmla="*/ 4122727 w 8228160"/>
              <a:gd name="T7" fmla="*/ 0 h 3976258"/>
              <a:gd name="T8" fmla="*/ 0 60000 65536"/>
              <a:gd name="T9" fmla="*/ 5898240 60000 65536"/>
              <a:gd name="T10" fmla="*/ 11796480 60000 65536"/>
              <a:gd name="T11" fmla="*/ 17694720 60000 65536"/>
              <a:gd name="T12" fmla="*/ 0 w 8228160"/>
              <a:gd name="T13" fmla="*/ 0 h 3976258"/>
              <a:gd name="T14" fmla="*/ 8228160 w 8228160"/>
              <a:gd name="T15" fmla="*/ 3976258 h 3976258"/>
            </a:gdLst>
            <a:ahLst/>
            <a:cxnLst>
              <a:cxn ang="T8">
                <a:pos x="T0" y="T1"/>
              </a:cxn>
              <a:cxn ang="T9">
                <a:pos x="T2" y="T3"/>
              </a:cxn>
              <a:cxn ang="T10">
                <a:pos x="T4" y="T5"/>
              </a:cxn>
              <a:cxn ang="T11">
                <a:pos x="T6" y="T7"/>
              </a:cxn>
            </a:cxnLst>
            <a:rect l="T12" t="T13" r="T14" b="T15"/>
            <a:pathLst>
              <a:path w="8228160" h="3976258">
                <a:moveTo>
                  <a:pt x="0" y="0"/>
                </a:moveTo>
                <a:lnTo>
                  <a:pt x="25197" y="0"/>
                </a:lnTo>
                <a:lnTo>
                  <a:pt x="25197" y="12176"/>
                </a:lnTo>
                <a:lnTo>
                  <a:pt x="0" y="1217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p>
            <a:endParaRPr lang="en-IN"/>
          </a:p>
        </p:txBody>
      </p:sp>
      <p:sp>
        <p:nvSpPr>
          <p:cNvPr id="33805" name="Title 15"/>
          <p:cNvSpPr>
            <a:spLocks noGrp="1"/>
          </p:cNvSpPr>
          <p:nvPr>
            <p:ph type="title"/>
          </p:nvPr>
        </p:nvSpPr>
        <p:spPr/>
        <p:txBody>
          <a:bodyPr>
            <a:normAutofit fontScale="90000"/>
          </a:bodyPr>
          <a:lstStyle/>
          <a:p>
            <a:pPr eaLnBrk="1" hangingPunct="1"/>
            <a:r>
              <a:rPr lang="en-IN" altLang="en-US" sz="3200" b="1" smtClean="0">
                <a:solidFill>
                  <a:srgbClr val="000000"/>
                </a:solidFill>
                <a:latin typeface="Arial" pitchFamily="34" charset="0"/>
                <a:ea typeface="Droid Sans"/>
                <a:cs typeface="Arial" pitchFamily="34" charset="0"/>
              </a:rPr>
              <a:t/>
            </a:r>
            <a:br>
              <a:rPr lang="en-IN" altLang="en-US" sz="3200" b="1" smtClean="0">
                <a:solidFill>
                  <a:srgbClr val="000000"/>
                </a:solidFill>
                <a:latin typeface="Arial" pitchFamily="34" charset="0"/>
                <a:ea typeface="Droid Sans"/>
                <a:cs typeface="Arial" pitchFamily="34" charset="0"/>
              </a:rPr>
            </a:br>
            <a:r>
              <a:rPr lang="en-IN" altLang="en-US" sz="3200" b="1" smtClean="0">
                <a:solidFill>
                  <a:srgbClr val="000000"/>
                </a:solidFill>
                <a:latin typeface="Arial" pitchFamily="34" charset="0"/>
                <a:ea typeface="Droid Sans"/>
                <a:cs typeface="Arial" pitchFamily="34" charset="0"/>
              </a:rPr>
              <a:t>AI Do Today?</a:t>
            </a:r>
            <a:br>
              <a:rPr lang="en-IN" altLang="en-US" sz="3200" b="1" smtClean="0">
                <a:solidFill>
                  <a:srgbClr val="000000"/>
                </a:solidFill>
                <a:latin typeface="Arial" pitchFamily="34" charset="0"/>
                <a:ea typeface="Droid Sans"/>
                <a:cs typeface="Arial" pitchFamily="34" charset="0"/>
              </a:rPr>
            </a:br>
            <a:endParaRPr lang="en-US" altLang="en-US" sz="3200" smtClean="0">
              <a:latin typeface="Arial" pitchFamily="34" charset="0"/>
              <a:ea typeface="Droid Sans"/>
              <a:cs typeface="Arial" pitchFamily="34" charset="0"/>
            </a:endParaRPr>
          </a:p>
        </p:txBody>
      </p:sp>
      <p:sp>
        <p:nvSpPr>
          <p:cNvPr id="33806" name="Content Placeholder 16"/>
          <p:cNvSpPr>
            <a:spLocks noGrp="1"/>
          </p:cNvSpPr>
          <p:nvPr>
            <p:ph idx="1"/>
          </p:nvPr>
        </p:nvSpPr>
        <p:spPr/>
        <p:txBody>
          <a:bodyPr/>
          <a:lstStyle/>
          <a:p>
            <a:pPr eaLnBrk="1" hangingPunct="1"/>
            <a:endParaRPr lang="en-US" altLang="en-US" smtClean="0"/>
          </a:p>
        </p:txBody>
      </p:sp>
      <p:sp>
        <p:nvSpPr>
          <p:cNvPr id="13" name="Date Placeholder 12"/>
          <p:cNvSpPr>
            <a:spLocks noGrp="1"/>
          </p:cNvSpPr>
          <p:nvPr>
            <p:ph type="dt" sz="quarter" idx="10"/>
          </p:nvPr>
        </p:nvSpPr>
        <p:spPr/>
        <p:txBody>
          <a:bodyPr/>
          <a:lstStyle/>
          <a:p>
            <a:pPr>
              <a:defRPr/>
            </a:pPr>
            <a:fld id="{5A7DFEB2-2186-4997-8D6B-FDBE4A1799E3}" type="datetime1">
              <a:rPr lang="en-US"/>
              <a:pPr>
                <a:defRPr/>
              </a:pPr>
              <a:t>12/11/2019</a:t>
            </a:fld>
            <a:endParaRPr lang="en-US"/>
          </a:p>
        </p:txBody>
      </p:sp>
      <p:sp>
        <p:nvSpPr>
          <p:cNvPr id="15" name="Footer Placeholder 14"/>
          <p:cNvSpPr>
            <a:spLocks noGrp="1"/>
          </p:cNvSpPr>
          <p:nvPr>
            <p:ph type="ftr" sz="quarter" idx="11"/>
          </p:nvPr>
        </p:nvSpPr>
        <p:spPr/>
        <p:txBody>
          <a:bodyPr/>
          <a:lstStyle/>
          <a:p>
            <a:pPr>
              <a:defRPr/>
            </a:pPr>
            <a:r>
              <a:rPr lang="en-US"/>
              <a:t>Artificial Intelligence</a:t>
            </a:r>
          </a:p>
        </p:txBody>
      </p:sp>
      <p:sp>
        <p:nvSpPr>
          <p:cNvPr id="33809" name="Slide Number Placeholder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ADABA3D4-6AB5-44D1-9CAA-0BE9989B0CB3}" type="slidenum">
              <a:rPr lang="en-US" altLang="en-US" sz="1200">
                <a:solidFill>
                  <a:srgbClr val="898989"/>
                </a:solidFill>
              </a:rPr>
              <a:pPr>
                <a:spcBef>
                  <a:spcPct val="0"/>
                </a:spcBef>
                <a:buFontTx/>
                <a:buNone/>
              </a:pPr>
              <a:t>60</a:t>
            </a:fld>
            <a:endParaRPr lang="en-US" altLang="en-US" sz="1200">
              <a:solidFill>
                <a:srgbClr val="898989"/>
              </a:solidFill>
            </a:endParaRPr>
          </a:p>
        </p:txBody>
      </p:sp>
    </p:spTree>
    <p:extLst>
      <p:ext uri="{BB962C8B-B14F-4D97-AF65-F5344CB8AC3E}">
        <p14:creationId xmlns:p14="http://schemas.microsoft.com/office/powerpoint/2010/main" val="14493549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z="3200" b="1" smtClean="0">
                <a:latin typeface="Arial" pitchFamily="34" charset="0"/>
                <a:cs typeface="Arial" pitchFamily="34" charset="0"/>
              </a:rPr>
              <a:t>Contd..</a:t>
            </a:r>
          </a:p>
        </p:txBody>
      </p:sp>
      <p:pic>
        <p:nvPicPr>
          <p:cNvPr id="35843" name="Picture 4" descr="C:\My Documents\Teaching\Moray House\Placement Two\Laptop files\oil-seeps.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600200"/>
            <a:ext cx="3865563" cy="2514600"/>
          </a:xfrm>
          <a:noFill/>
        </p:spPr>
      </p:pic>
      <p:sp>
        <p:nvSpPr>
          <p:cNvPr id="35844" name="Rectangle 4"/>
          <p:cNvSpPr>
            <a:spLocks noChangeArrowheads="1"/>
          </p:cNvSpPr>
          <p:nvPr/>
        </p:nvSpPr>
        <p:spPr bwMode="auto">
          <a:xfrm>
            <a:off x="4572000" y="1828800"/>
            <a:ext cx="457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GB" altLang="en-US" sz="2400">
                <a:latin typeface="Arial" pitchFamily="34" charset="0"/>
              </a:rPr>
              <a:t>PUFF:</a:t>
            </a:r>
          </a:p>
          <a:p>
            <a:pPr algn="ctr" eaLnBrk="1" hangingPunct="1">
              <a:spcBef>
                <a:spcPct val="0"/>
              </a:spcBef>
              <a:buFontTx/>
              <a:buNone/>
            </a:pPr>
            <a:r>
              <a:rPr lang="en-GB" altLang="en-US" sz="2400">
                <a:latin typeface="Arial" pitchFamily="34" charset="0"/>
              </a:rPr>
              <a:t>Medical system </a:t>
            </a:r>
            <a:br>
              <a:rPr lang="en-GB" altLang="en-US" sz="2400">
                <a:latin typeface="Arial" pitchFamily="34" charset="0"/>
              </a:rPr>
            </a:br>
            <a:r>
              <a:rPr lang="en-GB" altLang="en-US" sz="2400">
                <a:latin typeface="Arial" pitchFamily="34" charset="0"/>
              </a:rPr>
              <a:t>for diagnosis of respiratory conditions</a:t>
            </a:r>
          </a:p>
        </p:txBody>
      </p:sp>
      <p:pic>
        <p:nvPicPr>
          <p:cNvPr id="35845" name="Picture 7" descr="C:\My Documents\Teaching\Moray House\Placement Two\Laptop files\xr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191000"/>
            <a:ext cx="32004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6"/>
          <p:cNvSpPr>
            <a:spLocks noChangeArrowheads="1"/>
          </p:cNvSpPr>
          <p:nvPr/>
        </p:nvSpPr>
        <p:spPr bwMode="auto">
          <a:xfrm>
            <a:off x="381000" y="4953000"/>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GB" altLang="en-US" sz="2400">
                <a:latin typeface="Arial" pitchFamily="34" charset="0"/>
              </a:rPr>
              <a:t>PROSPECTOR:</a:t>
            </a:r>
          </a:p>
          <a:p>
            <a:pPr algn="ctr" eaLnBrk="1" hangingPunct="1">
              <a:spcBef>
                <a:spcPct val="0"/>
              </a:spcBef>
              <a:buFontTx/>
              <a:buNone/>
            </a:pPr>
            <a:r>
              <a:rPr lang="en-GB" altLang="en-US" sz="2400">
                <a:latin typeface="Arial" pitchFamily="34" charset="0"/>
              </a:rPr>
              <a:t>Used by geologists to identify sites for drilling or mining</a:t>
            </a:r>
          </a:p>
        </p:txBody>
      </p:sp>
    </p:spTree>
    <p:extLst>
      <p:ext uri="{BB962C8B-B14F-4D97-AF65-F5344CB8AC3E}">
        <p14:creationId xmlns:p14="http://schemas.microsoft.com/office/powerpoint/2010/main" val="34036737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1562" y="2477294"/>
            <a:ext cx="700087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44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cs typeface="Times New Roman" pitchFamily="18" charset="0"/>
              </a:rPr>
              <a:t>1 - Philosophy</a:t>
            </a:r>
            <a:endParaRPr lang="en-IN" dirty="0"/>
          </a:p>
        </p:txBody>
      </p:sp>
      <p:sp>
        <p:nvSpPr>
          <p:cNvPr id="3" name="Content Placeholder 2"/>
          <p:cNvSpPr>
            <a:spLocks noGrp="1"/>
          </p:cNvSpPr>
          <p:nvPr>
            <p:ph idx="1"/>
          </p:nvPr>
        </p:nvSpPr>
        <p:spPr/>
        <p:txBody>
          <a:bodyPr>
            <a:noAutofit/>
          </a:bodyPr>
          <a:lstStyle/>
          <a:p>
            <a:pPr algn="just">
              <a:lnSpc>
                <a:spcPct val="110000"/>
              </a:lnSpc>
              <a:spcBef>
                <a:spcPts val="600"/>
              </a:spcBef>
            </a:pPr>
            <a:r>
              <a:rPr lang="en-US" sz="2400" dirty="0" smtClean="0"/>
              <a:t>Thomas Hobbes suggested the idea of an “artificial animal,” arguing </a:t>
            </a:r>
            <a:r>
              <a:rPr lang="en-US" sz="2400" b="1" dirty="0" smtClean="0">
                <a:solidFill>
                  <a:srgbClr val="0000CC"/>
                </a:solidFill>
              </a:rPr>
              <a:t>“For what is the heart but a spring; and the nerves, but so many strings; and the joints, but so many wheels.”</a:t>
            </a:r>
          </a:p>
          <a:p>
            <a:pPr algn="just">
              <a:lnSpc>
                <a:spcPct val="110000"/>
              </a:lnSpc>
              <a:spcBef>
                <a:spcPts val="600"/>
              </a:spcBef>
            </a:pPr>
            <a:r>
              <a:rPr lang="en-US" sz="2400" dirty="0" smtClean="0"/>
              <a:t>Mind operates according to logical rules, and to build physical systems that emulate some of those rules; So mind itself is such a </a:t>
            </a:r>
            <a:r>
              <a:rPr lang="en-US" sz="2400" b="1" dirty="0" smtClean="0">
                <a:solidFill>
                  <a:srgbClr val="FF0000"/>
                </a:solidFill>
              </a:rPr>
              <a:t>physical system. </a:t>
            </a:r>
          </a:p>
          <a:p>
            <a:pPr algn="just">
              <a:lnSpc>
                <a:spcPct val="110000"/>
              </a:lnSpc>
              <a:spcBef>
                <a:spcPts val="600"/>
              </a:spcBef>
            </a:pPr>
            <a:r>
              <a:rPr lang="en-US" sz="2400" dirty="0" smtClean="0"/>
              <a:t>Rene Descartes (1596–1650):</a:t>
            </a:r>
          </a:p>
          <a:p>
            <a:pPr lvl="1" algn="just">
              <a:lnSpc>
                <a:spcPct val="110000"/>
              </a:lnSpc>
              <a:spcBef>
                <a:spcPts val="600"/>
              </a:spcBef>
            </a:pPr>
            <a:r>
              <a:rPr lang="en-US" sz="2000" dirty="0" smtClean="0"/>
              <a:t>Gave the first clear discussion of the </a:t>
            </a:r>
            <a:r>
              <a:rPr lang="en-US" sz="2000" b="1" dirty="0" smtClean="0">
                <a:solidFill>
                  <a:srgbClr val="0000CC"/>
                </a:solidFill>
              </a:rPr>
              <a:t>distinction between mind and matter</a:t>
            </a:r>
            <a:r>
              <a:rPr lang="en-US" sz="2000" dirty="0" smtClean="0"/>
              <a:t> and of the problems that arise. </a:t>
            </a:r>
          </a:p>
          <a:p>
            <a:pPr algn="just">
              <a:lnSpc>
                <a:spcPct val="110000"/>
              </a:lnSpc>
              <a:spcBef>
                <a:spcPts val="600"/>
              </a:spcBef>
            </a:pPr>
            <a:r>
              <a:rPr lang="en-US" sz="2400" dirty="0" smtClean="0"/>
              <a:t>One problem with a purely physical conception of the mind:</a:t>
            </a:r>
          </a:p>
          <a:p>
            <a:pPr lvl="1" algn="just">
              <a:lnSpc>
                <a:spcPct val="110000"/>
              </a:lnSpc>
              <a:spcBef>
                <a:spcPts val="600"/>
              </a:spcBef>
            </a:pPr>
            <a:r>
              <a:rPr lang="en-US" sz="2000" b="1" dirty="0" smtClean="0">
                <a:solidFill>
                  <a:srgbClr val="FF0000"/>
                </a:solidFill>
              </a:rPr>
              <a:t>if the mind is governed entirely by physical laws, then it has no more free will than a rock “deciding” to fall toward the center of the earth.</a:t>
            </a:r>
          </a:p>
        </p:txBody>
      </p:sp>
    </p:spTree>
    <p:extLst>
      <p:ext uri="{BB962C8B-B14F-4D97-AF65-F5344CB8AC3E}">
        <p14:creationId xmlns:p14="http://schemas.microsoft.com/office/powerpoint/2010/main" val="3864550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cs typeface="Times New Roman" pitchFamily="18" charset="0"/>
              </a:rPr>
              <a:t>1 - Philosophy</a:t>
            </a:r>
            <a:endParaRPr lang="en-IN" dirty="0"/>
          </a:p>
        </p:txBody>
      </p:sp>
      <p:sp>
        <p:nvSpPr>
          <p:cNvPr id="3" name="Content Placeholder 2"/>
          <p:cNvSpPr>
            <a:spLocks noGrp="1"/>
          </p:cNvSpPr>
          <p:nvPr>
            <p:ph idx="1"/>
          </p:nvPr>
        </p:nvSpPr>
        <p:spPr/>
        <p:txBody>
          <a:bodyPr>
            <a:noAutofit/>
          </a:bodyPr>
          <a:lstStyle/>
          <a:p>
            <a:pPr algn="just"/>
            <a:r>
              <a:rPr lang="en-US" sz="2000" dirty="0"/>
              <a:t>Rene Descartes (1596–1650</a:t>
            </a:r>
            <a:r>
              <a:rPr lang="en-US" sz="2000" dirty="0" smtClean="0"/>
              <a:t>): Descartes was a strong believer of the power of reasoning in understanding RATIONALISM the world, a philosophy now called rationalism.</a:t>
            </a:r>
          </a:p>
          <a:p>
            <a:pPr algn="just"/>
            <a:r>
              <a:rPr lang="en-US" sz="2000" b="1" dirty="0" smtClean="0"/>
              <a:t>Dualism:</a:t>
            </a:r>
          </a:p>
          <a:p>
            <a:pPr lvl="1" algn="just"/>
            <a:r>
              <a:rPr lang="en-US" sz="1800" dirty="0" smtClean="0"/>
              <a:t>Descartes was also a proponent of dualism.</a:t>
            </a:r>
          </a:p>
          <a:p>
            <a:pPr lvl="1" algn="just"/>
            <a:r>
              <a:rPr lang="en-US" sz="1800" dirty="0" smtClean="0"/>
              <a:t>There is a </a:t>
            </a:r>
            <a:r>
              <a:rPr lang="en-US" sz="1800" b="1" dirty="0" smtClean="0">
                <a:solidFill>
                  <a:srgbClr val="FF0066"/>
                </a:solidFill>
              </a:rPr>
              <a:t>part of the human mind that is outside of nature, exempt from physical laws. </a:t>
            </a:r>
          </a:p>
          <a:p>
            <a:pPr lvl="1" algn="just"/>
            <a:r>
              <a:rPr lang="en-US" sz="1800" dirty="0" smtClean="0"/>
              <a:t>Animals did not possess this dual quality;</a:t>
            </a:r>
          </a:p>
          <a:p>
            <a:pPr lvl="1" algn="just"/>
            <a:r>
              <a:rPr lang="en-US" sz="1800" dirty="0" smtClean="0"/>
              <a:t>They could be treated as machines. </a:t>
            </a:r>
          </a:p>
          <a:p>
            <a:pPr algn="just"/>
            <a:r>
              <a:rPr lang="en-US" sz="2000" b="1" dirty="0" smtClean="0"/>
              <a:t>Materialism:</a:t>
            </a:r>
          </a:p>
          <a:p>
            <a:pPr lvl="1" algn="just"/>
            <a:r>
              <a:rPr lang="en-US" sz="1800" dirty="0" smtClean="0"/>
              <a:t>An alternative to dualism, holds that </a:t>
            </a:r>
            <a:r>
              <a:rPr lang="en-US" sz="1800" b="1" dirty="0" smtClean="0">
                <a:solidFill>
                  <a:srgbClr val="FF0066"/>
                </a:solidFill>
              </a:rPr>
              <a:t>the brain’s operation according to the laws of physics constitutes the mind. </a:t>
            </a:r>
          </a:p>
          <a:p>
            <a:pPr lvl="1" algn="just"/>
            <a:r>
              <a:rPr lang="en-US" sz="1800" dirty="0" smtClean="0"/>
              <a:t>Free will is simply the way that the </a:t>
            </a:r>
            <a:r>
              <a:rPr lang="en-US" sz="1800" b="1" dirty="0" smtClean="0">
                <a:solidFill>
                  <a:srgbClr val="0000CC"/>
                </a:solidFill>
              </a:rPr>
              <a:t>perception of available choices appears to the choosing entity.</a:t>
            </a:r>
          </a:p>
          <a:p>
            <a:pPr lvl="1" algn="just"/>
            <a:r>
              <a:rPr lang="en-US" sz="1800" dirty="0" smtClean="0"/>
              <a:t>Given a physical mind that manipulates knowledge, the next problem is to establish  the source of knowledge. </a:t>
            </a:r>
          </a:p>
          <a:p>
            <a:pPr algn="just"/>
            <a:endParaRPr lang="en-IN" sz="2000" dirty="0"/>
          </a:p>
        </p:txBody>
      </p:sp>
    </p:spTree>
    <p:extLst>
      <p:ext uri="{BB962C8B-B14F-4D97-AF65-F5344CB8AC3E}">
        <p14:creationId xmlns:p14="http://schemas.microsoft.com/office/powerpoint/2010/main" val="2026019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cs typeface="Times New Roman" pitchFamily="18" charset="0"/>
              </a:rPr>
              <a:t>1 - Philosophy</a:t>
            </a:r>
            <a:endParaRPr lang="en-IN" dirty="0"/>
          </a:p>
        </p:txBody>
      </p:sp>
      <p:sp>
        <p:nvSpPr>
          <p:cNvPr id="3" name="Content Placeholder 2"/>
          <p:cNvSpPr>
            <a:spLocks noGrp="1"/>
          </p:cNvSpPr>
          <p:nvPr>
            <p:ph idx="1"/>
          </p:nvPr>
        </p:nvSpPr>
        <p:spPr/>
        <p:txBody>
          <a:bodyPr>
            <a:noAutofit/>
          </a:bodyPr>
          <a:lstStyle/>
          <a:p>
            <a:pPr algn="just"/>
            <a:r>
              <a:rPr lang="en-US" sz="2000" b="1" dirty="0" smtClean="0">
                <a:solidFill>
                  <a:srgbClr val="FF0000"/>
                </a:solidFill>
              </a:rPr>
              <a:t>Empiricism movement</a:t>
            </a:r>
            <a:r>
              <a:rPr lang="en-US" sz="2000" dirty="0" smtClean="0"/>
              <a:t>-</a:t>
            </a:r>
            <a:r>
              <a:rPr lang="en-US" sz="2000" b="1" dirty="0" smtClean="0">
                <a:solidFill>
                  <a:srgbClr val="FF0000"/>
                </a:solidFill>
              </a:rPr>
              <a:t> </a:t>
            </a:r>
            <a:r>
              <a:rPr lang="en-US" sz="2000" dirty="0" smtClean="0"/>
              <a:t>Francis Bacon’s (1561–1626) </a:t>
            </a:r>
            <a:r>
              <a:rPr lang="en-US" sz="2000" dirty="0" err="1" smtClean="0"/>
              <a:t>Novum</a:t>
            </a:r>
            <a:r>
              <a:rPr lang="en-US" sz="2000" dirty="0" smtClean="0"/>
              <a:t> </a:t>
            </a:r>
            <a:r>
              <a:rPr lang="en-US" sz="2000" dirty="0" err="1" smtClean="0"/>
              <a:t>Organum</a:t>
            </a:r>
            <a:r>
              <a:rPr lang="en-US" sz="2000" dirty="0" smtClean="0"/>
              <a:t>,  is characterized by a dictum of John Locke (1632–1704): </a:t>
            </a:r>
            <a:r>
              <a:rPr lang="en-US" sz="2000" b="1" dirty="0" smtClean="0">
                <a:solidFill>
                  <a:srgbClr val="0000CC"/>
                </a:solidFill>
              </a:rPr>
              <a:t>“Nothing is in the understanding, which was not first in the senses.”</a:t>
            </a:r>
          </a:p>
          <a:p>
            <a:pPr algn="just"/>
            <a:r>
              <a:rPr lang="en-US" sz="2000" dirty="0" smtClean="0"/>
              <a:t>David Hume’s (1711–1776): proposed </a:t>
            </a:r>
            <a:r>
              <a:rPr lang="en-US" sz="2000" b="1" dirty="0" smtClean="0">
                <a:solidFill>
                  <a:srgbClr val="0000CC"/>
                </a:solidFill>
              </a:rPr>
              <a:t>principle of induction</a:t>
            </a:r>
            <a:r>
              <a:rPr lang="en-US" sz="2000" dirty="0" smtClean="0"/>
              <a:t>: that general rules are acquired by exposure to repeated associations between their elements.</a:t>
            </a:r>
          </a:p>
          <a:p>
            <a:pPr algn="just"/>
            <a:r>
              <a:rPr lang="en-US" sz="2000" dirty="0" smtClean="0"/>
              <a:t>Building on the work of Ludwig Wittgenstein (1889–1951) and Bertrand Russell (1872–1970), the famous Vienna Circle, led by Rudolf </a:t>
            </a:r>
            <a:r>
              <a:rPr lang="en-US" sz="2000" dirty="0" err="1" smtClean="0"/>
              <a:t>Carnap</a:t>
            </a:r>
            <a:r>
              <a:rPr lang="en-US" sz="2000" dirty="0" smtClean="0"/>
              <a:t> (1891–1970), developed the doctrine </a:t>
            </a:r>
            <a:r>
              <a:rPr lang="en-US" sz="2000" b="1" dirty="0" smtClean="0">
                <a:solidFill>
                  <a:srgbClr val="0000CC"/>
                </a:solidFill>
              </a:rPr>
              <a:t>of logical positivism</a:t>
            </a:r>
            <a:r>
              <a:rPr lang="en-US" sz="2000" dirty="0" smtClean="0"/>
              <a:t>. </a:t>
            </a:r>
          </a:p>
          <a:p>
            <a:pPr algn="just"/>
            <a:r>
              <a:rPr lang="en-US" sz="2000" dirty="0" smtClean="0"/>
              <a:t>This doctrine holds that all knowledge can be characterized by  logical theories connected, ultimately, </a:t>
            </a:r>
            <a:r>
              <a:rPr lang="en-US" sz="2000" b="1" dirty="0" smtClean="0">
                <a:solidFill>
                  <a:srgbClr val="0000CC"/>
                </a:solidFill>
              </a:rPr>
              <a:t>to observation sentences that correspond to sensor inputs</a:t>
            </a:r>
            <a:r>
              <a:rPr lang="en-US" sz="2000" dirty="0" smtClean="0"/>
              <a:t>; thus logical positivism combines rationalism and empiricism.</a:t>
            </a:r>
            <a:endParaRPr lang="en-IN" sz="2000" dirty="0"/>
          </a:p>
        </p:txBody>
      </p:sp>
    </p:spTree>
    <p:extLst>
      <p:ext uri="{BB962C8B-B14F-4D97-AF65-F5344CB8AC3E}">
        <p14:creationId xmlns:p14="http://schemas.microsoft.com/office/powerpoint/2010/main" val="982074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5361</Words>
  <Application>Microsoft Office PowerPoint</Application>
  <PresentationFormat>On-screen Show (4:3)</PresentationFormat>
  <Paragraphs>508</Paragraphs>
  <Slides>62</Slides>
  <Notes>6</Notes>
  <HiddenSlides>4</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62</vt:i4>
      </vt:variant>
    </vt:vector>
  </HeadingPairs>
  <TitlesOfParts>
    <vt:vector size="63" baseType="lpstr">
      <vt:lpstr>Office Theme</vt:lpstr>
      <vt:lpstr>Foundations of AI</vt:lpstr>
      <vt:lpstr>PowerPoint Presentation</vt:lpstr>
      <vt:lpstr>Foundations of AI</vt:lpstr>
      <vt:lpstr>1 - Philosophy</vt:lpstr>
      <vt:lpstr>1 - Philosophy</vt:lpstr>
      <vt:lpstr>1 - Philosophy</vt:lpstr>
      <vt:lpstr>1 - Philosophy</vt:lpstr>
      <vt:lpstr>1 - Philosophy</vt:lpstr>
      <vt:lpstr>1 - Philosophy</vt:lpstr>
      <vt:lpstr>1 - Philosophy</vt:lpstr>
      <vt:lpstr>1 - Philosophy</vt:lpstr>
      <vt:lpstr>1 - Philosophy</vt:lpstr>
      <vt:lpstr>Foundations of AI</vt:lpstr>
      <vt:lpstr>2 - Mathematics</vt:lpstr>
      <vt:lpstr>2 - Mathematics</vt:lpstr>
      <vt:lpstr>2 - Mathematics</vt:lpstr>
      <vt:lpstr>2 - Mathematics</vt:lpstr>
      <vt:lpstr>2 - Mathematics</vt:lpstr>
      <vt:lpstr>2 - Mathematics</vt:lpstr>
      <vt:lpstr>The Foundation of AI</vt:lpstr>
      <vt:lpstr>3 - Economics</vt:lpstr>
      <vt:lpstr>3 - Economics</vt:lpstr>
      <vt:lpstr>3 - Economics</vt:lpstr>
      <vt:lpstr>The Foundation of AI</vt:lpstr>
      <vt:lpstr>4 - Neuroscience</vt:lpstr>
      <vt:lpstr>Structure of a Biological Neuron</vt:lpstr>
      <vt:lpstr>An Artificial Neuron</vt:lpstr>
      <vt:lpstr>4 - Neuroscience</vt:lpstr>
      <vt:lpstr>4 - Neuroscience</vt:lpstr>
      <vt:lpstr>The Foundation of AI</vt:lpstr>
      <vt:lpstr>5 - Psychology</vt:lpstr>
      <vt:lpstr>5 - Psychology</vt:lpstr>
      <vt:lpstr>5 - Psychology</vt:lpstr>
      <vt:lpstr>5 - Psychology</vt:lpstr>
      <vt:lpstr>The Foundation of AI</vt:lpstr>
      <vt:lpstr>The Foundation of AI</vt:lpstr>
      <vt:lpstr>6 - Computer engineering</vt:lpstr>
      <vt:lpstr>6 - Computer engineering</vt:lpstr>
      <vt:lpstr>6 - Computer engineering</vt:lpstr>
      <vt:lpstr>The Foundation of AI</vt:lpstr>
      <vt:lpstr>PowerPoint Presentation</vt:lpstr>
      <vt:lpstr>7 - Control theory and Cybernetics</vt:lpstr>
      <vt:lpstr>7 - Control theory and Cybernetics</vt:lpstr>
      <vt:lpstr>7 - Control theory and Cybernetics</vt:lpstr>
      <vt:lpstr>7 - Control theory and Cybernetics</vt:lpstr>
      <vt:lpstr>The Foundation of AI</vt:lpstr>
      <vt:lpstr>8 - Linguistics</vt:lpstr>
      <vt:lpstr>8 - Linguistics</vt:lpstr>
      <vt:lpstr>Agent</vt:lpstr>
      <vt:lpstr>Contd..</vt:lpstr>
      <vt:lpstr>Agent Program and Agent Function</vt:lpstr>
      <vt:lpstr>Vacuum-cleaner world</vt:lpstr>
      <vt:lpstr>Agent Program-Eg</vt:lpstr>
      <vt:lpstr>GOOD BEHAVIOUR</vt:lpstr>
      <vt:lpstr> PEAS </vt:lpstr>
      <vt:lpstr>PowerPoint Presentation</vt:lpstr>
      <vt:lpstr>Examples</vt:lpstr>
      <vt:lpstr>Properties</vt:lpstr>
      <vt:lpstr> Contd.. </vt:lpstr>
      <vt:lpstr> AI Do Today? </vt:lpstr>
      <vt:lpstr>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AI</dc:title>
  <dc:creator>Admin</dc:creator>
  <cp:lastModifiedBy>Admin</cp:lastModifiedBy>
  <cp:revision>119</cp:revision>
  <dcterms:created xsi:type="dcterms:W3CDTF">2018-12-18T05:24:29Z</dcterms:created>
  <dcterms:modified xsi:type="dcterms:W3CDTF">2019-12-11T04:30:16Z</dcterms:modified>
</cp:coreProperties>
</file>