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18-06-2020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6/18/2020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6/18/2020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6/18/2020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6/18/2020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6/18/2020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6/18/2020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6/18/2020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6/18/2020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6/18/2020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6/18/2020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2596484" y="1293615"/>
            <a:ext cx="7057994" cy="1515533"/>
          </a:xfrm>
        </p:spPr>
        <p:txBody>
          <a:bodyPr/>
          <a:lstStyle/>
          <a:p>
            <a:r>
              <a:rPr lang="en-US" sz="2400" dirty="0"/>
              <a:t>PREDICTION OF DYNAMIC CLOUD RESOURCES PROVISIONING FOR WORKFLOWS</a:t>
            </a:r>
            <a:endParaRPr lang="en-IN" sz="2400" dirty="0"/>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396836" y="3657597"/>
            <a:ext cx="7467600" cy="1320802"/>
          </a:xfrm>
        </p:spPr>
        <p:txBody>
          <a:bodyPr>
            <a:normAutofit fontScale="77500" lnSpcReduction="20000"/>
          </a:bodyPr>
          <a:lstStyle/>
          <a:p>
            <a:pPr algn="l"/>
            <a:r>
              <a:rPr lang="en-IN" dirty="0" err="1"/>
              <a:t>Yashkumar</a:t>
            </a:r>
            <a:r>
              <a:rPr lang="en-IN" dirty="0"/>
              <a:t> Jain                                                                 </a:t>
            </a:r>
            <a:r>
              <a:rPr lang="en-IN" dirty="0" err="1"/>
              <a:t>Dr.Indrajeet</a:t>
            </a:r>
            <a:r>
              <a:rPr lang="en-IN" dirty="0"/>
              <a:t> Gupta</a:t>
            </a:r>
          </a:p>
          <a:p>
            <a:pPr algn="l"/>
            <a:r>
              <a:rPr lang="en-IN" dirty="0" err="1"/>
              <a:t>Tumpala</a:t>
            </a:r>
            <a:r>
              <a:rPr lang="en-IN" dirty="0"/>
              <a:t> </a:t>
            </a:r>
            <a:r>
              <a:rPr lang="en-IN" dirty="0" err="1"/>
              <a:t>Kesava</a:t>
            </a:r>
            <a:r>
              <a:rPr lang="en-IN" dirty="0"/>
              <a:t> Durga Prasad</a:t>
            </a:r>
          </a:p>
          <a:p>
            <a:pPr algn="l"/>
            <a:r>
              <a:rPr lang="en-IN" dirty="0"/>
              <a:t>Anuj Sharma</a:t>
            </a:r>
          </a:p>
          <a:p>
            <a:pPr algn="l"/>
            <a:r>
              <a:rPr lang="en-IN" dirty="0"/>
              <a:t>Bhumika Agrawal                             </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r>
              <a:rPr lang="en-US" dirty="0"/>
              <a:t>Cloud computing is a new trend in Internet computing.</a:t>
            </a:r>
          </a:p>
          <a:p>
            <a:r>
              <a:rPr lang="en-US" dirty="0"/>
              <a:t>The IaaS delivery model provides storage, hardware and networks as the basic subcomponents of services.</a:t>
            </a:r>
          </a:p>
          <a:p>
            <a:r>
              <a:rPr lang="en-US" dirty="0"/>
              <a:t> In our machine learning model we have used some methods like ensemble and neural network method.</a:t>
            </a:r>
          </a:p>
          <a:p>
            <a:r>
              <a:rPr lang="en-US" dirty="0"/>
              <a:t> we have to predict the resources required by the companies for their work on cloud.</a:t>
            </a: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lnSpcReduction="10000"/>
          </a:bodyPr>
          <a:lstStyle/>
          <a:p>
            <a:r>
              <a:rPr lang="en-US" dirty="0"/>
              <a:t>We are using the dataset provided by the GWA.</a:t>
            </a:r>
          </a:p>
          <a:p>
            <a:r>
              <a:rPr lang="en-US" dirty="0"/>
              <a:t>There are many features like :- Timestamp, CPU cores, CPU capacity, CPU usage, CPU usage (%), memory provisioned, memory usage, disk read and write , network in and out.</a:t>
            </a:r>
          </a:p>
          <a:p>
            <a:r>
              <a:rPr lang="en-US" dirty="0"/>
              <a:t>The structured data and the network columns are the dependent variables.</a:t>
            </a:r>
          </a:p>
          <a:p>
            <a:r>
              <a:rPr lang="en-US" dirty="0"/>
              <a:t>Rest all other columns are independent variables.</a:t>
            </a:r>
          </a:p>
          <a:p>
            <a:r>
              <a:rPr lang="en-US" dirty="0"/>
              <a:t> we split them into training sets and test sets.</a:t>
            </a:r>
            <a:br>
              <a:rPr lang="en-US" dirty="0"/>
            </a:b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lnSpcReduction="10000"/>
          </a:bodyPr>
          <a:lstStyle/>
          <a:p>
            <a:pPr marL="0" indent="0">
              <a:buNone/>
            </a:pPr>
            <a:r>
              <a:rPr lang="en-US" sz="3200" dirty="0"/>
              <a:t>1.Bagging classifier</a:t>
            </a:r>
          </a:p>
          <a:p>
            <a:pPr marL="0" indent="0">
              <a:buNone/>
            </a:pPr>
            <a:r>
              <a:rPr lang="en-US" sz="3200" dirty="0"/>
              <a:t>2.</a:t>
            </a:r>
            <a:r>
              <a:rPr lang="en-IN" sz="3200" dirty="0"/>
              <a:t>AdaBoost Classifier</a:t>
            </a:r>
          </a:p>
          <a:p>
            <a:pPr marL="0" indent="0">
              <a:buNone/>
            </a:pPr>
            <a:r>
              <a:rPr lang="en-US" sz="3200" dirty="0"/>
              <a:t>3.</a:t>
            </a:r>
            <a:r>
              <a:rPr lang="en-IN" sz="3200" dirty="0"/>
              <a:t>Gradient Boosting Classifier</a:t>
            </a:r>
          </a:p>
          <a:p>
            <a:pPr marL="0" indent="0">
              <a:buNone/>
            </a:pPr>
            <a:r>
              <a:rPr lang="en-US" sz="3200" dirty="0"/>
              <a:t>4.</a:t>
            </a:r>
            <a:r>
              <a:rPr lang="en-IN" sz="3200" dirty="0"/>
              <a:t>Random Forest Classifier</a:t>
            </a:r>
          </a:p>
          <a:p>
            <a:pPr marL="0" indent="0">
              <a:buNone/>
            </a:pPr>
            <a:r>
              <a:rPr lang="en-IN" sz="3200" dirty="0"/>
              <a:t>5.MLP Classifier</a:t>
            </a:r>
            <a:br>
              <a:rPr lang="en-US" sz="2200" dirty="0"/>
            </a:br>
            <a:r>
              <a:rPr lang="en-US" sz="2200" dirty="0"/>
              <a:t>        </a:t>
            </a:r>
            <a:endParaRPr lang="en-IN" sz="2200"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7422516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using the above mention methods we got some accuracy score. And after converting that score into percentage we can clearly see that all the methods give accuracy above than 80% but random forest method gives the accuracy above 90%.</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a:p>
            <a:pPr marL="0" indent="0">
              <a:buNone/>
            </a:pPr>
            <a:r>
              <a:rPr lang="en-IN" dirty="0"/>
              <a:t>                                                    </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8" name="Picture 7">
            <a:extLst>
              <a:ext uri="{FF2B5EF4-FFF2-40B4-BE49-F238E27FC236}">
                <a16:creationId xmlns:a16="http://schemas.microsoft.com/office/drawing/2014/main" id="{9426E5B8-753D-4014-A433-77D15E2F5ECA}"/>
              </a:ext>
            </a:extLst>
          </p:cNvPr>
          <p:cNvPicPr>
            <a:picLocks noChangeAspect="1"/>
          </p:cNvPicPr>
          <p:nvPr/>
        </p:nvPicPr>
        <p:blipFill>
          <a:blip r:embed="rId4"/>
          <a:stretch>
            <a:fillRect/>
          </a:stretch>
        </p:blipFill>
        <p:spPr>
          <a:xfrm>
            <a:off x="1568025" y="3429000"/>
            <a:ext cx="3145884" cy="1979246"/>
          </a:xfrm>
          <a:prstGeom prst="rect">
            <a:avLst/>
          </a:prstGeom>
        </p:spPr>
      </p:pic>
      <p:pic>
        <p:nvPicPr>
          <p:cNvPr id="9" name="Picture 3">
            <a:extLst>
              <a:ext uri="{FF2B5EF4-FFF2-40B4-BE49-F238E27FC236}">
                <a16:creationId xmlns:a16="http://schemas.microsoft.com/office/drawing/2014/main" id="{696A547F-DC27-4CC3-AA2B-86E481625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5457" y="3301723"/>
            <a:ext cx="4444292" cy="23140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CDEAB7-D194-4EBA-863F-A9EEEFCC99D2}"/>
              </a:ext>
            </a:extLst>
          </p:cNvPr>
          <p:cNvSpPr txBox="1"/>
          <p:nvPr/>
        </p:nvSpPr>
        <p:spPr>
          <a:xfrm>
            <a:off x="1568025" y="5292913"/>
            <a:ext cx="2986709" cy="369332"/>
          </a:xfrm>
          <a:prstGeom prst="rect">
            <a:avLst/>
          </a:prstGeom>
          <a:noFill/>
        </p:spPr>
        <p:txBody>
          <a:bodyPr wrap="square" rtlCol="0">
            <a:spAutoFit/>
          </a:bodyPr>
          <a:lstStyle/>
          <a:p>
            <a:pPr algn="ctr"/>
            <a:r>
              <a:rPr lang="en-US" dirty="0"/>
              <a:t>Tabular Format</a:t>
            </a:r>
            <a:endParaRPr lang="en-IN" dirty="0"/>
          </a:p>
        </p:txBody>
      </p:sp>
      <p:sp>
        <p:nvSpPr>
          <p:cNvPr id="10" name="TextBox 9">
            <a:extLst>
              <a:ext uri="{FF2B5EF4-FFF2-40B4-BE49-F238E27FC236}">
                <a16:creationId xmlns:a16="http://schemas.microsoft.com/office/drawing/2014/main" id="{F406A2D0-E4A9-431B-A00D-C4BAE7D69664}"/>
              </a:ext>
            </a:extLst>
          </p:cNvPr>
          <p:cNvSpPr txBox="1"/>
          <p:nvPr/>
        </p:nvSpPr>
        <p:spPr>
          <a:xfrm>
            <a:off x="6324600" y="5479112"/>
            <a:ext cx="3454400" cy="369332"/>
          </a:xfrm>
          <a:prstGeom prst="rect">
            <a:avLst/>
          </a:prstGeom>
          <a:noFill/>
        </p:spPr>
        <p:txBody>
          <a:bodyPr wrap="square" rtlCol="0">
            <a:spAutoFit/>
          </a:bodyPr>
          <a:lstStyle/>
          <a:p>
            <a:pPr algn="ctr"/>
            <a:r>
              <a:rPr lang="en-US" dirty="0"/>
              <a:t>Graphical Format</a:t>
            </a:r>
            <a:endParaRPr lang="en-IN" dirty="0"/>
          </a:p>
        </p:txBody>
      </p:sp>
    </p:spTree>
    <p:extLst>
      <p:ext uri="{BB962C8B-B14F-4D97-AF65-F5344CB8AC3E}">
        <p14:creationId xmlns:p14="http://schemas.microsoft.com/office/powerpoint/2010/main" val="2724278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The dataset provided by the GWA GitHub was preprocessed and then used in the model. </a:t>
            </a:r>
          </a:p>
          <a:p>
            <a:r>
              <a:rPr lang="en-US" dirty="0">
                <a:latin typeface="Times New Roman" panose="02020603050405020304" pitchFamily="18" charset="0"/>
                <a:cs typeface="Times New Roman" panose="02020603050405020304" pitchFamily="18" charset="0"/>
              </a:rPr>
              <a:t>Many modules were used on the dataset to get the highest prediction accuracy score for resources required by the companies. </a:t>
            </a:r>
          </a:p>
          <a:p>
            <a:r>
              <a:rPr lang="en-US" dirty="0">
                <a:latin typeface="Times New Roman" panose="02020603050405020304" pitchFamily="18" charset="0"/>
                <a:cs typeface="Times New Roman" panose="02020603050405020304" pitchFamily="18" charset="0"/>
              </a:rPr>
              <a:t>The random forest method give’s accuracy score of 92.857%. Therefore we recommend a random forest classifier method.</a:t>
            </a:r>
          </a:p>
          <a:p>
            <a:endParaRPr lang="en-IN" dirty="0"/>
          </a:p>
          <a:p>
            <a:pPr marL="0" indent="0">
              <a:buNone/>
            </a:pP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r>
              <a:rPr lang="en-US" dirty="0"/>
              <a:t>https://github.com/kwananth/VMWorkloadPredictor </a:t>
            </a:r>
          </a:p>
          <a:p>
            <a:r>
              <a:rPr lang="en-US" dirty="0"/>
              <a:t>Gopal </a:t>
            </a:r>
            <a:r>
              <a:rPr lang="en-US" dirty="0" err="1"/>
              <a:t>Kirshna</a:t>
            </a:r>
            <a:r>
              <a:rPr lang="en-US" dirty="0"/>
              <a:t> </a:t>
            </a:r>
            <a:r>
              <a:rPr lang="en-US" dirty="0" err="1"/>
              <a:t>Shyam</a:t>
            </a:r>
            <a:r>
              <a:rPr lang="en-US" dirty="0"/>
              <a:t> and </a:t>
            </a:r>
            <a:r>
              <a:rPr lang="en-US" dirty="0" err="1"/>
              <a:t>Sunilkumar</a:t>
            </a:r>
            <a:r>
              <a:rPr lang="en-US" dirty="0"/>
              <a:t> S. </a:t>
            </a:r>
            <a:r>
              <a:rPr lang="en-US" dirty="0" err="1"/>
              <a:t>Manvi</a:t>
            </a:r>
            <a:r>
              <a:rPr lang="en-US" dirty="0"/>
              <a:t>, Virtual Resource Prediction in Cloud Environment: A Bayesian Approach, Journal of Network and Co </a:t>
            </a:r>
          </a:p>
          <a:p>
            <a:r>
              <a:rPr lang="en-US" dirty="0"/>
              <a:t>https://scikit-learn.org/stable/modules/classes.html </a:t>
            </a:r>
          </a:p>
          <a:p>
            <a:r>
              <a:rPr lang="en-US" dirty="0"/>
              <a:t>https://github.com/Azure/AzurePublicDataset </a:t>
            </a:r>
            <a:endParaRPr lang="en-IN" dirty="0"/>
          </a:p>
          <a:p>
            <a:pPr marL="0" indent="0">
              <a:buNone/>
            </a:pP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104</TotalTime>
  <Words>360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Times New Roman</vt:lpstr>
      <vt:lpstr>Organic</vt:lpstr>
      <vt:lpstr>PREDICTION OF DYNAMIC CLOUD RESOURCES PROVISIONING FOR WORKFLOWS</vt:lpstr>
      <vt:lpstr>Introduction</vt:lpstr>
      <vt:lpstr>Dataset Used</vt:lpstr>
      <vt:lpstr>Methodology / Model Used</vt:lpstr>
      <vt:lpstr>Results Achieved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Yashkumar Jain</cp:lastModifiedBy>
  <cp:revision>38</cp:revision>
  <dcterms:created xsi:type="dcterms:W3CDTF">2019-07-11T19:19:23Z</dcterms:created>
  <dcterms:modified xsi:type="dcterms:W3CDTF">2020-06-18T08:47:21Z</dcterms:modified>
</cp:coreProperties>
</file>