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002EC5-C91A-491B-B291-EE84B0C30D79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8B6AE4-B5F2-446E-A93F-FD1E8194D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007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0B1C1-C5FC-96C1-45E3-6C40C02740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B50C5D-1538-6814-780C-C2B7644178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C0085-E6C1-D1F2-8D36-0527CA3FB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7FCE0-8DA7-4D0B-92EF-985E2B02D42D}" type="datetime1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5E2F7-2093-6626-F5CF-D4AF99258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Committee for Members in Industry &amp; Business(CMI&amp;B) THE INSTITUTE OF CHARTERED ACCOUNTANTS OF INDIA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627FF-7787-0F3F-97E8-B0ECD8D64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38CAE-A4B1-4AB7-B4FE-9DA851912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012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DFCCB-E775-8059-4BCF-0FBBA3D12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2DAAFD-A63B-0631-81EC-ABE5D418BA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BFBC4F-B59C-9991-A3EF-FB4CFB3C1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47EE9-449F-4F38-8C3B-3CE19D8737CC}" type="datetime1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24B5C-8E73-1DDB-2AB3-1720C8BDE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Committee for Members in Industry &amp; Business(CMI&amp;B) THE INSTITUTE OF CHARTERED ACCOUNTANTS OF INDIA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3E871A-CEDD-E0F9-10F8-638BA33D5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38CAE-A4B1-4AB7-B4FE-9DA851912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253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D201A3-B87B-DBB3-ED99-F21AEF55E2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2E0A2A-EFF5-40A5-24E3-014CDF9140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BAFD2-93D3-993D-2476-817698010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98239-BE1F-4BEC-92BA-8B7CB151467F}" type="datetime1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5E35CF-CBD2-2840-8DE2-79961B5BD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Committee for Members in Industry &amp; Business(CMI&amp;B) THE INSTITUTE OF CHARTERED ACCOUNTANTS OF INDIA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12E11-82FA-58C9-9276-84B15FF1A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38CAE-A4B1-4AB7-B4FE-9DA851912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179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5A876-71A2-E392-44D8-194553570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A4455-1197-9018-0420-F274AAFAF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6A62E-CDF8-594A-84F3-04D23D414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3A256-A473-438D-917B-F62F811BBA7F}" type="datetime1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308D6D-713D-BC88-58C2-78BCA3CC7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Committee for Members in Industry &amp; Business(CMI&amp;B) THE INSTITUTE OF CHARTERED ACCOUNTANTS OF INDIA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81CFC-833A-61DA-7BB4-72E7B849C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38CAE-A4B1-4AB7-B4FE-9DA851912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401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86D1C-5BA0-1AF9-0002-878F787C1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B49098-3305-D5CF-5143-A05D9EA12E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4E81D-FBE8-D33D-CB72-3F2F70C35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9B774-1B3F-4884-B454-DEA30D3E0FDD}" type="datetime1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A76D8-F72B-1235-85EC-0E7DA7A87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Committee for Members in Industry &amp; Business(CMI&amp;B) THE INSTITUTE OF CHARTERED ACCOUNTANTS OF INDIA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3BF9C-FC47-92A3-298A-AF2DF4A9B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38CAE-A4B1-4AB7-B4FE-9DA851912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804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5F608-49B1-A9AE-9992-28A122A78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58AA2-A9C7-F3FC-3F03-920A6F1297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25FFE0-67B9-71D1-043E-0DFA26C323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1740E0-282F-C7AB-1139-3EAD6AB06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F34BA-E6EB-4A90-952B-5F268900F9B6}" type="datetime1">
              <a:rPr lang="en-US" smtClean="0"/>
              <a:t>9/23/2024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9F4935-FF3F-AABD-74A5-AD3A7546E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Committee for Members in Industry &amp; Business(CMI&amp;B) THE INSTITUTE OF CHARTERED ACCOUNTANTS OF INDIA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B0CD8C-00C7-ECE1-21B7-4A0BD4249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38CAE-A4B1-4AB7-B4FE-9DA851912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539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07953-0980-091F-C6C7-CF8C7459F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103DF1-514D-D157-1164-572749BDF1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88BA3D-946D-60DB-D952-FD5449064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37BFF6-4850-D69C-8645-3B6999707C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5A2C84-2C06-BE23-AB8F-A1982D47C5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A78556-203D-6AA5-21D7-BACB75780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B2A89-1D29-4B60-9C4D-07B429F1532D}" type="datetime1">
              <a:rPr lang="en-US" smtClean="0"/>
              <a:t>9/23/2024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6632D5-6F86-2136-2FE4-54F2BAB7B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Committee for Members in Industry &amp; Business(CMI&amp;B) THE INSTITUTE OF CHARTERED ACCOUNTANTS OF INDIA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DDADA0-3B74-B740-DAAD-B53CDE6FE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38CAE-A4B1-4AB7-B4FE-9DA851912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48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31BE1-5CDD-028F-2AEF-B0C3DC277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EEC02A-46BB-B7CA-3D78-43752ECDF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E1FD0-9A04-4BAC-A04F-A965BC3CF587}" type="datetime1">
              <a:rPr lang="en-US" smtClean="0"/>
              <a:t>9/23/2024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31C50F-EE38-FF58-4F2E-A3822CC24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Committee for Members in Industry &amp; Business(CMI&amp;B) THE INSTITUTE OF CHARTERED ACCOUNTANTS OF INDIA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5320A8-31C6-26A0-2666-666B6488E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38CAE-A4B1-4AB7-B4FE-9DA851912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126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398CFE-08B9-7FCC-B424-420DBCEDB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A1374-64EE-490F-B3FA-AC8F56FB3235}" type="datetime1">
              <a:rPr lang="en-US" smtClean="0"/>
              <a:t>9/23/2024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5CA81C-4D67-85A6-22F4-3C22C1018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Committee for Members in Industry &amp; Business(CMI&amp;B) THE INSTITUTE OF CHARTERED ACCOUNTANTS OF INDIA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5B3AAC-C274-4635-A121-DEB1A5F11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38CAE-A4B1-4AB7-B4FE-9DA851912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841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7956F-191A-A2F5-D448-F127D5403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A93ED-D913-55EA-CF88-374B7C8A4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EA2E01-F270-3B5A-0A2C-A5F26F6ED1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5DBCDC-764E-835A-E242-E2B9DF930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BEDC5-E2D1-45B7-B55E-0A4A62F0251C}" type="datetime1">
              <a:rPr lang="en-US" smtClean="0"/>
              <a:t>9/23/2024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17FE32-E94D-0372-049E-222B9739B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Committee for Members in Industry &amp; Business(CMI&amp;B) THE INSTITUTE OF CHARTERED ACCOUNTANTS OF INDIA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BE6352-0A2C-05CE-52F5-BEEC3C716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38CAE-A4B1-4AB7-B4FE-9DA851912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780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08DF9-4BEA-CA3F-F3B2-B08EECC9F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887E4E-D303-47CA-4EC0-D69904BA6D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DB1B2F-104D-9611-DC23-826C929A5B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7CC6-25E3-BFEB-2E01-74D9D7CC3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7CD78-9435-400C-BFB0-BDC3C84753A9}" type="datetime1">
              <a:rPr lang="en-US" smtClean="0"/>
              <a:t>9/23/2024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EE8C2B-7FEA-5038-4746-4C98E918A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Committee for Members in Industry &amp; Business(CMI&amp;B) THE INSTITUTE OF CHARTERED ACCOUNTANTS OF INDIA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504420-4214-DEA4-0AC4-92C84DF1D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38CAE-A4B1-4AB7-B4FE-9DA851912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843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A3FCD5-0ECF-2675-0995-52A9D9A3A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E3B8A3-884C-B6F0-690F-93D1E3B3F3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90DFB-ED95-5CE0-E6C8-4966660245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59FAF-6701-4029-8E95-D6DAEA8D0A68}" type="datetime1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0B5EA0-75A4-1380-318F-978FB261E1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Committee for Members in Industry &amp; Business(CMI&amp;B) THE INSTITUTE OF CHARTERED ACCOUNTANTS OF INDIA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C58C30-2A57-59FE-A557-8EFA84626B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38CAE-A4B1-4AB7-B4FE-9DA851912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468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C39CE-ED4F-A418-1682-BB4EBBD8A3F7}"/>
              </a:ext>
            </a:extLst>
          </p:cNvPr>
          <p:cNvSpPr txBox="1">
            <a:spLocks/>
          </p:cNvSpPr>
          <p:nvPr/>
        </p:nvSpPr>
        <p:spPr>
          <a:xfrm>
            <a:off x="1992015" y="199972"/>
            <a:ext cx="7132320" cy="799590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b="1" dirty="0">
                <a:solidFill>
                  <a:schemeClr val="accent1">
                    <a:lumMod val="50000"/>
                  </a:schemeClr>
                </a:solidFill>
              </a:rPr>
              <a:t>                </a:t>
            </a:r>
          </a:p>
          <a:p>
            <a:r>
              <a:rPr lang="en-IN" sz="36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ICAI </a:t>
            </a:r>
            <a:r>
              <a:rPr lang="en-US" sz="3300" b="1" i="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40 Under 40 - CA Business Leaders Awards</a:t>
            </a:r>
            <a:endParaRPr lang="en-US" sz="3300" b="1" i="0" dirty="0">
              <a:solidFill>
                <a:schemeClr val="accent1">
                  <a:lumMod val="50000"/>
                </a:schemeClr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0F5484-4456-04CF-56AE-AFA0F66C1FB8}"/>
              </a:ext>
            </a:extLst>
          </p:cNvPr>
          <p:cNvSpPr txBox="1"/>
          <p:nvPr/>
        </p:nvSpPr>
        <p:spPr>
          <a:xfrm>
            <a:off x="1001146" y="2095740"/>
            <a:ext cx="7463118" cy="507831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7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IN" dirty="0"/>
              <a:t>Sub-Category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54CC12-6A10-C102-B5C5-C76C970395D1}"/>
              </a:ext>
            </a:extLst>
          </p:cNvPr>
          <p:cNvSpPr txBox="1"/>
          <p:nvPr/>
        </p:nvSpPr>
        <p:spPr>
          <a:xfrm>
            <a:off x="1001146" y="1464638"/>
            <a:ext cx="7304092" cy="507831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7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IN" dirty="0"/>
              <a:t>Category: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A0A3E20-E2DA-6036-8AA5-D8616B65C4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0771115"/>
              </p:ext>
            </p:extLst>
          </p:nvPr>
        </p:nvGraphicFramePr>
        <p:xfrm>
          <a:off x="1001146" y="2848448"/>
          <a:ext cx="10435479" cy="33180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32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03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6800">
                <a:tc>
                  <a:txBody>
                    <a:bodyPr/>
                    <a:lstStyle/>
                    <a:p>
                      <a:pPr algn="ctr"/>
                      <a:r>
                        <a:rPr lang="en-IN" sz="2100" b="1" i="1" kern="1200" dirty="0">
                          <a:solidFill>
                            <a:schemeClr val="bg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Nominee Name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  <a:solidFill>
                      <a:srgbClr val="083D5F"/>
                    </a:solidFill>
                  </a:tcPr>
                </a:tc>
                <a:tc>
                  <a:txBody>
                    <a:bodyPr/>
                    <a:lstStyle/>
                    <a:p>
                      <a:pPr lvl="1" algn="just" fontAlgn="t"/>
                      <a:endParaRPr lang="en-US" sz="2100" kern="12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  <a:solidFill>
                      <a:srgbClr val="083D5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0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100" b="1" i="1" kern="1200" dirty="0">
                          <a:solidFill>
                            <a:schemeClr val="bg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Membership No.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  <a:solidFill>
                      <a:srgbClr val="083D5F"/>
                    </a:solidFill>
                  </a:tcPr>
                </a:tc>
                <a:tc>
                  <a:txBody>
                    <a:bodyPr/>
                    <a:lstStyle/>
                    <a:p>
                      <a:pPr lvl="1" algn="just" fontAlgn="t"/>
                      <a:endParaRPr lang="en-US" sz="2100" kern="12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  <a:solidFill>
                      <a:srgbClr val="083D5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14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100" b="1" i="1" kern="1200" dirty="0">
                          <a:solidFill>
                            <a:schemeClr val="bg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Date of  Birth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  <a:solidFill>
                      <a:srgbClr val="083D5F"/>
                    </a:solidFill>
                  </a:tcPr>
                </a:tc>
                <a:tc>
                  <a:txBody>
                    <a:bodyPr/>
                    <a:lstStyle/>
                    <a:p>
                      <a:pPr lvl="1"/>
                      <a:endParaRPr lang="en-US" sz="2100" b="1" i="1" kern="1200" dirty="0">
                        <a:solidFill>
                          <a:schemeClr val="bg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  <a:solidFill>
                      <a:srgbClr val="083D5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18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100" b="1" i="1" kern="1200" dirty="0">
                          <a:solidFill>
                            <a:schemeClr val="bg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Current Organisation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  <a:solidFill>
                      <a:srgbClr val="083D5F"/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t"/>
                      <a:endParaRPr lang="en-US" sz="2100" b="1" i="1" kern="1200" dirty="0">
                        <a:solidFill>
                          <a:schemeClr val="bg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  <a:solidFill>
                      <a:srgbClr val="083D5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18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b="1" i="1" kern="1200" dirty="0">
                          <a:solidFill>
                            <a:schemeClr val="bg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Designation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  <a:solidFill>
                      <a:srgbClr val="083D5F"/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t"/>
                      <a:endParaRPr lang="en-US" sz="2100" b="1" i="1" kern="1200" dirty="0">
                        <a:solidFill>
                          <a:schemeClr val="bg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  <a:solidFill>
                      <a:srgbClr val="083D5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18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b="1" i="1" kern="1200" dirty="0">
                          <a:solidFill>
                            <a:schemeClr val="bg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Project Name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  <a:solidFill>
                      <a:srgbClr val="083D5F"/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t"/>
                      <a:endParaRPr lang="en-US" sz="2100" b="1" i="1" kern="1200" dirty="0">
                        <a:solidFill>
                          <a:schemeClr val="bg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  <a:solidFill>
                      <a:srgbClr val="083D5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183E10A7-FC59-ADB4-6189-05AE8ECC8CBA}"/>
              </a:ext>
            </a:extLst>
          </p:cNvPr>
          <p:cNvSpPr/>
          <p:nvPr/>
        </p:nvSpPr>
        <p:spPr>
          <a:xfrm>
            <a:off x="9340645" y="1289715"/>
            <a:ext cx="1670629" cy="13734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Upload Picture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A3B191D-FE90-74FB-6986-90667CF3F4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5210" y="0"/>
            <a:ext cx="1525709" cy="119953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7C88871-C615-BA14-B387-A7DF98172F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81" y="76919"/>
            <a:ext cx="2113024" cy="1290478"/>
          </a:xfrm>
          <a:prstGeom prst="rect">
            <a:avLst/>
          </a:prstGeom>
        </p:spPr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56157517-D586-BD7B-EE3D-C0D96DB33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106962"/>
            <a:ext cx="4266638" cy="614514"/>
          </a:xfrm>
        </p:spPr>
        <p:txBody>
          <a:bodyPr/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Committee for Members in Industry &amp; Business(CMI&amp;B) </a:t>
            </a:r>
            <a:r>
              <a:rPr lang="en-US" sz="105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INSTITUTE OF CHARTERED ACCOUNTANTS OF INDIA</a:t>
            </a:r>
          </a:p>
        </p:txBody>
      </p:sp>
    </p:spTree>
    <p:extLst>
      <p:ext uri="{BB962C8B-B14F-4D97-AF65-F5344CB8AC3E}">
        <p14:creationId xmlns:p14="http://schemas.microsoft.com/office/powerpoint/2010/main" val="1781975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ED0AED-6EB7-4A7F-6489-0E2D13FBC5E6}"/>
              </a:ext>
            </a:extLst>
          </p:cNvPr>
          <p:cNvSpPr txBox="1"/>
          <p:nvPr/>
        </p:nvSpPr>
        <p:spPr>
          <a:xfrm>
            <a:off x="2743613" y="209801"/>
            <a:ext cx="7174109" cy="507831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7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IN" dirty="0"/>
              <a:t>Category:   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3BE6982-2468-2F8B-28BA-EAD1F90045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682417"/>
              </p:ext>
            </p:extLst>
          </p:nvPr>
        </p:nvGraphicFramePr>
        <p:xfrm>
          <a:off x="616845" y="1682779"/>
          <a:ext cx="10886042" cy="43786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860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219">
                <a:tc>
                  <a:txBody>
                    <a:bodyPr/>
                    <a:lstStyle/>
                    <a:p>
                      <a:pPr algn="l"/>
                      <a:r>
                        <a:rPr lang="en-IN" sz="2100" b="1" i="1" kern="1200" dirty="0">
                          <a:solidFill>
                            <a:schemeClr val="bg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Describe your contribution in the project in terms of the below mentioned parameters in</a:t>
                      </a:r>
                      <a:r>
                        <a:rPr lang="en-IN" sz="2100" b="1" i="1" kern="1200" baseline="0" dirty="0">
                          <a:solidFill>
                            <a:schemeClr val="bg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not more than 600 words </a:t>
                      </a:r>
                      <a:endParaRPr lang="en-IN" sz="2100" b="1" i="1" kern="1200" dirty="0">
                        <a:solidFill>
                          <a:schemeClr val="bg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3384">
                <a:tc>
                  <a:txBody>
                    <a:bodyPr/>
                    <a:lstStyle/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8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Specification of the project objectives  </a:t>
                      </a:r>
                      <a:endParaRPr lang="en-US" sz="180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8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Innovative methodology applied in its execution and implementation  </a:t>
                      </a:r>
                      <a:endParaRPr lang="en-US" sz="180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8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 digital technologies put to use</a:t>
                      </a:r>
                      <a:endParaRPr lang="en-US" sz="180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8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Feasibility of the plan or project competency and relevance </a:t>
                      </a:r>
                      <a:endParaRPr lang="en-US" sz="180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8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Risk involvement and mitigation strategy devised</a:t>
                      </a:r>
                      <a:endParaRPr lang="en-US" sz="180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8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 addition created for stakeholders and contribution to sustainability and reporting thereof</a:t>
                      </a:r>
                      <a:endParaRPr lang="en-US" sz="180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8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Project execution effectiveness in terms of cost and timelines</a:t>
                      </a:r>
                      <a:endParaRPr lang="en-US" sz="180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lvl="0" indent="-342900">
                        <a:buFont typeface="Arial" pitchFamily="34" charset="0"/>
                        <a:buChar char="•"/>
                      </a:pPr>
                      <a:endParaRPr lang="en-IN" sz="1800" b="1" i="1" kern="12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  <a:solidFill>
                      <a:srgbClr val="083D5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48BA046-20C3-902C-A076-F2AD6D22BF06}"/>
              </a:ext>
            </a:extLst>
          </p:cNvPr>
          <p:cNvSpPr txBox="1"/>
          <p:nvPr/>
        </p:nvSpPr>
        <p:spPr>
          <a:xfrm>
            <a:off x="2743614" y="921766"/>
            <a:ext cx="7174109" cy="507831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7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IN" dirty="0"/>
              <a:t>Nominee Name: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B59B0E-FA76-6B4C-9A67-6320439DC2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59" y="139119"/>
            <a:ext cx="2113024" cy="12904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C791FC2-2379-D040-D225-F92F975486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1183" y="119932"/>
            <a:ext cx="1525709" cy="1173854"/>
          </a:xfrm>
          <a:prstGeom prst="rect">
            <a:avLst/>
          </a:prstGeo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153EE0A-24AA-9FE4-96C8-B9E1D4E5F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6419" y="6061382"/>
            <a:ext cx="5174226" cy="586817"/>
          </a:xfrm>
        </p:spPr>
        <p:txBody>
          <a:bodyPr/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Committee for Members in Industry &amp; Business(CMI&amp;B) </a:t>
            </a:r>
          </a:p>
          <a:p>
            <a:r>
              <a:rPr lang="en-US" sz="105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INSTITUTE OF CHARTERED ACCOUNTANTS OF INDIA</a:t>
            </a:r>
          </a:p>
        </p:txBody>
      </p:sp>
    </p:spTree>
    <p:extLst>
      <p:ext uri="{BB962C8B-B14F-4D97-AF65-F5344CB8AC3E}">
        <p14:creationId xmlns:p14="http://schemas.microsoft.com/office/powerpoint/2010/main" val="1104030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97ABC8E-8D49-834F-8897-F5AE5CB553D2}"/>
              </a:ext>
            </a:extLst>
          </p:cNvPr>
          <p:cNvSpPr txBox="1"/>
          <p:nvPr/>
        </p:nvSpPr>
        <p:spPr>
          <a:xfrm>
            <a:off x="2743614" y="209801"/>
            <a:ext cx="7174109" cy="507831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7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IN" dirty="0"/>
              <a:t>Category: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FED7FCA-8A4B-3AB4-3C4D-DF27199ECE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700827"/>
              </p:ext>
            </p:extLst>
          </p:nvPr>
        </p:nvGraphicFramePr>
        <p:xfrm>
          <a:off x="548640" y="1617782"/>
          <a:ext cx="11085342" cy="45733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853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96598">
                <a:tc>
                  <a:txBody>
                    <a:bodyPr/>
                    <a:lstStyle/>
                    <a:p>
                      <a:pPr algn="ctr"/>
                      <a:endParaRPr lang="en-IN" sz="2100" b="1" i="1" kern="1200" dirty="0">
                        <a:solidFill>
                          <a:schemeClr val="bg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6767">
                <a:tc>
                  <a:txBody>
                    <a:bodyPr/>
                    <a:lstStyle/>
                    <a:p>
                      <a:pPr marL="914400" marR="0" lvl="1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IN" sz="2100" b="1" i="1" kern="1200" dirty="0">
                        <a:solidFill>
                          <a:schemeClr val="bg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  <a:solidFill>
                      <a:srgbClr val="083D5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82F3800-2308-6875-8991-CCA46B5BEFF7}"/>
              </a:ext>
            </a:extLst>
          </p:cNvPr>
          <p:cNvSpPr txBox="1"/>
          <p:nvPr/>
        </p:nvSpPr>
        <p:spPr>
          <a:xfrm>
            <a:off x="2743614" y="921766"/>
            <a:ext cx="7174109" cy="507831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7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IN" dirty="0"/>
              <a:t>Nominee Name: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E85DDA-9A80-C802-ECBD-4C290679CF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" y="72393"/>
            <a:ext cx="2113024" cy="12904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BDEEA1B-0E87-151B-CA9F-5348357769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3038" y="72393"/>
            <a:ext cx="1525709" cy="1173854"/>
          </a:xfrm>
          <a:prstGeom prst="rect">
            <a:avLst/>
          </a:prstGeo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69F948-A3C1-9D37-9113-F175CB3FC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191148"/>
            <a:ext cx="4603955" cy="530328"/>
          </a:xfrm>
        </p:spPr>
        <p:txBody>
          <a:bodyPr/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Committee for Members in Industry &amp; Business(CMI&amp;B) </a:t>
            </a:r>
          </a:p>
          <a:p>
            <a:r>
              <a:rPr lang="en-US" sz="105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INSTITUTE OF CHARTERED ACCOUNTANTS OF INDIA</a:t>
            </a:r>
          </a:p>
        </p:txBody>
      </p:sp>
    </p:spTree>
    <p:extLst>
      <p:ext uri="{BB962C8B-B14F-4D97-AF65-F5344CB8AC3E}">
        <p14:creationId xmlns:p14="http://schemas.microsoft.com/office/powerpoint/2010/main" val="2194636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97ABC8E-8D49-834F-8897-F5AE5CB553D2}"/>
              </a:ext>
            </a:extLst>
          </p:cNvPr>
          <p:cNvSpPr txBox="1"/>
          <p:nvPr/>
        </p:nvSpPr>
        <p:spPr>
          <a:xfrm>
            <a:off x="2743614" y="209801"/>
            <a:ext cx="7174109" cy="507831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7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IN" dirty="0"/>
              <a:t>Category: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FED7FCA-8A4B-3AB4-3C4D-DF27199ECE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8498363"/>
              </p:ext>
            </p:extLst>
          </p:nvPr>
        </p:nvGraphicFramePr>
        <p:xfrm>
          <a:off x="548640" y="1617782"/>
          <a:ext cx="11085342" cy="45733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853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96598">
                <a:tc>
                  <a:txBody>
                    <a:bodyPr/>
                    <a:lstStyle/>
                    <a:p>
                      <a:pPr algn="ctr"/>
                      <a:endParaRPr lang="en-IN" sz="2100" b="1" i="1" kern="1200" dirty="0">
                        <a:solidFill>
                          <a:schemeClr val="bg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6767">
                <a:tc>
                  <a:txBody>
                    <a:bodyPr/>
                    <a:lstStyle/>
                    <a:p>
                      <a:pPr marL="914400" marR="0" lvl="1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IN" sz="2100" b="1" i="1" kern="1200" dirty="0">
                        <a:solidFill>
                          <a:schemeClr val="bg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  <a:solidFill>
                      <a:srgbClr val="083D5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82F3800-2308-6875-8991-CCA46B5BEFF7}"/>
              </a:ext>
            </a:extLst>
          </p:cNvPr>
          <p:cNvSpPr txBox="1"/>
          <p:nvPr/>
        </p:nvSpPr>
        <p:spPr>
          <a:xfrm>
            <a:off x="2743614" y="921766"/>
            <a:ext cx="7174109" cy="507831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7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IN" dirty="0"/>
              <a:t>Nominee Name: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E85DDA-9A80-C802-ECBD-4C290679CF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" y="72393"/>
            <a:ext cx="2113024" cy="12904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BDEEA1B-0E87-151B-CA9F-5348357769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3038" y="72393"/>
            <a:ext cx="1525709" cy="1173854"/>
          </a:xfrm>
          <a:prstGeom prst="rect">
            <a:avLst/>
          </a:prstGeo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69F948-A3C1-9D37-9113-F175CB3FC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191148"/>
            <a:ext cx="4603955" cy="530328"/>
          </a:xfrm>
        </p:spPr>
        <p:txBody>
          <a:bodyPr/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Committee for Members in Industry &amp; Business(CMI&amp;B) </a:t>
            </a:r>
          </a:p>
          <a:p>
            <a:r>
              <a:rPr lang="en-US" sz="105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INSTITUTE OF CHARTERED ACCOUNTANTS OF INDIA</a:t>
            </a:r>
          </a:p>
        </p:txBody>
      </p:sp>
    </p:spTree>
    <p:extLst>
      <p:ext uri="{BB962C8B-B14F-4D97-AF65-F5344CB8AC3E}">
        <p14:creationId xmlns:p14="http://schemas.microsoft.com/office/powerpoint/2010/main" val="680689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97ABC8E-8D49-834F-8897-F5AE5CB553D2}"/>
              </a:ext>
            </a:extLst>
          </p:cNvPr>
          <p:cNvSpPr txBox="1"/>
          <p:nvPr/>
        </p:nvSpPr>
        <p:spPr>
          <a:xfrm>
            <a:off x="2743614" y="209801"/>
            <a:ext cx="7174109" cy="507831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7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IN" dirty="0"/>
              <a:t>Category: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FED7FCA-8A4B-3AB4-3C4D-DF27199ECE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116155"/>
              </p:ext>
            </p:extLst>
          </p:nvPr>
        </p:nvGraphicFramePr>
        <p:xfrm>
          <a:off x="548640" y="1617782"/>
          <a:ext cx="11085342" cy="45733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853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96598">
                <a:tc>
                  <a:txBody>
                    <a:bodyPr/>
                    <a:lstStyle/>
                    <a:p>
                      <a:pPr algn="ctr"/>
                      <a:endParaRPr lang="en-IN" sz="2100" b="1" i="1" kern="1200" dirty="0">
                        <a:solidFill>
                          <a:schemeClr val="bg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6767">
                <a:tc>
                  <a:txBody>
                    <a:bodyPr/>
                    <a:lstStyle/>
                    <a:p>
                      <a:pPr marL="914400" marR="0" lvl="1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IN" sz="2100" b="1" i="1" kern="1200" dirty="0">
                        <a:solidFill>
                          <a:schemeClr val="bg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  <a:solidFill>
                      <a:srgbClr val="083D5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82F3800-2308-6875-8991-CCA46B5BEFF7}"/>
              </a:ext>
            </a:extLst>
          </p:cNvPr>
          <p:cNvSpPr txBox="1"/>
          <p:nvPr/>
        </p:nvSpPr>
        <p:spPr>
          <a:xfrm>
            <a:off x="2743614" y="921766"/>
            <a:ext cx="7174109" cy="507831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7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IN" dirty="0"/>
              <a:t>Nominee Name: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E85DDA-9A80-C802-ECBD-4C290679CF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" y="72393"/>
            <a:ext cx="2113024" cy="12904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BDEEA1B-0E87-151B-CA9F-5348357769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3038" y="72393"/>
            <a:ext cx="1525709" cy="1173854"/>
          </a:xfrm>
          <a:prstGeom prst="rect">
            <a:avLst/>
          </a:prstGeo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69F948-A3C1-9D37-9113-F175CB3FC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191148"/>
            <a:ext cx="4603955" cy="530328"/>
          </a:xfrm>
        </p:spPr>
        <p:txBody>
          <a:bodyPr/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Committee for Members in Industry &amp; Business(CMI&amp;B) </a:t>
            </a:r>
          </a:p>
          <a:p>
            <a:r>
              <a:rPr lang="en-US" sz="105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INSTITUTE OF CHARTERED ACCOUNTANTS OF INDIA</a:t>
            </a:r>
          </a:p>
        </p:txBody>
      </p:sp>
    </p:spTree>
    <p:extLst>
      <p:ext uri="{BB962C8B-B14F-4D97-AF65-F5344CB8AC3E}">
        <p14:creationId xmlns:p14="http://schemas.microsoft.com/office/powerpoint/2010/main" val="478621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219</Words>
  <Application>Microsoft Office PowerPoint</Application>
  <PresentationFormat>Widescreen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Arete Constultants</dc:creator>
  <cp:lastModifiedBy>Arete Constultants</cp:lastModifiedBy>
  <cp:revision>13</cp:revision>
  <dcterms:created xsi:type="dcterms:W3CDTF">2024-08-12T06:17:02Z</dcterms:created>
  <dcterms:modified xsi:type="dcterms:W3CDTF">2024-09-23T12:17:01Z</dcterms:modified>
</cp:coreProperties>
</file>