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48B2A-748E-42F2-AD8B-78FAC90BD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997F9-D441-4F25-B519-9AD635D63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52388B-1698-4728-8F60-33894A3F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404-3277-4E36-81EF-267A3A2E5208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D8D68B-342F-4B59-840F-DA1964BB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F7FE3E-1535-4F52-A314-EBA31C83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A9F9-36AC-4B49-AB79-DA20CFD1F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4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7FE4E-65BB-44B5-88F5-0DBB2964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CB3D5A-8FC4-463B-9DF0-E30F37E95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1923AC-3A6F-48FB-B303-DB4F555F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404-3277-4E36-81EF-267A3A2E5208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D52A4F-24C9-4058-AC70-FDA19953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0E2FCE-D001-4FB2-A07A-84182B30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A9F9-36AC-4B49-AB79-DA20CFD1F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2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F2BF82-915B-4887-8835-B8822B094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FC7770-BC68-450E-B323-847E6122A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798A4A-AF1A-44DA-942A-E4656A0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404-3277-4E36-81EF-267A3A2E5208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5CAB33-41EB-404F-B99A-AEC20BCC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5B428-809E-426D-B214-252CAAD7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A9F9-36AC-4B49-AB79-DA20CFD1F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F5819-625F-46BD-A859-3A2950B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814E7-AC6C-49A1-BB8C-2DF01B48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BECB31-D9CE-4B01-A054-AA3638A2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404-3277-4E36-81EF-267A3A2E5208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0FF0E5-E31A-4C3C-8996-F99C9468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D8CB9-A2DE-42A3-A3AC-9C9E8F61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A9F9-36AC-4B49-AB79-DA20CFD1F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48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1E434-179C-4712-8016-D32CFB8C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04ACF4-8E22-4114-A5CD-A43C781E2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C8A70-7470-48FC-9917-19E246BF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404-3277-4E36-81EF-267A3A2E5208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1D442-59BC-4A1A-911E-D3EE3522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7A363A-5ECA-48D0-BD6B-4A3107B1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A9F9-36AC-4B49-AB79-DA20CFD1F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6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8BCA3-1FEC-4994-9858-A2DDF26A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550AE-DB57-490C-8B63-59DBA5074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F8B31-1A9A-42C3-A793-6F143FE09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A5A8D8-7F8A-46E5-9A46-08613056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404-3277-4E36-81EF-267A3A2E5208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6EED1B-04C7-4AE4-90F2-6E02275E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C9AF4A-CC4E-411B-A269-2A521AE7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A9F9-36AC-4B49-AB79-DA20CFD1F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11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DD7E8-2CD7-4730-A669-5E4E6C57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DB6F46-F620-48DE-BC64-4DD007AF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9260BD-3D98-438C-AC0B-CFD25704F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C5C932-FF79-4E11-A151-221734363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DAD7D2-5928-4563-A003-2ABA5DE17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270DD4-A1E8-4B5B-828D-E61B14E4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404-3277-4E36-81EF-267A3A2E5208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547F30-403F-45C8-9819-65961C85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E72BAA-A73C-4250-8854-A97718FF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A9F9-36AC-4B49-AB79-DA20CFD1F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47AFD-DD07-4286-931C-FC7692A8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FD9787-6DFF-4BC1-B092-83832CD9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404-3277-4E36-81EF-267A3A2E5208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DF9B75-8DCD-43E9-863E-8D1E6E29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76F322-9F4C-45A4-A341-542984FB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A9F9-36AC-4B49-AB79-DA20CFD1F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46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480949-06FD-4BD3-BB2D-F24F2DDC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404-3277-4E36-81EF-267A3A2E5208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C00EE0-C823-4B2F-8410-243FE162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127FB2-13B6-4BD7-BE83-ECC8A5FE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A9F9-36AC-4B49-AB79-DA20CFD1F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6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38F5F-949D-4D5F-8FB3-825C8AC9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9C42C-11C4-4F43-BA46-AD761BBD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2986F3-72F0-488B-B515-73152C593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5769D3-597D-4347-BEB8-F67719F0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404-3277-4E36-81EF-267A3A2E5208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D7B646-3383-4FC1-A25F-822EE641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CEDD83-8B40-479F-9F29-79A527A9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A9F9-36AC-4B49-AB79-DA20CFD1F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8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95E8F-C3AD-4A26-9358-6BF4E5B7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D3B7D3-09B8-4D86-9C4A-C5D0FC296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31AE3A-473F-4EA3-819F-993234F1B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02E2EE-E239-46CE-903A-ED56958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404-3277-4E36-81EF-267A3A2E5208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934910-E430-4C69-896A-72A65578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C5027C-F14C-469F-96F9-9717BD3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A9F9-36AC-4B49-AB79-DA20CFD1F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92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4E7CB-EF00-4309-8878-853119BB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54B497-A928-4091-839A-7C11B13F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2D958D-0691-4EE5-9AA4-F0C55824D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5404-3277-4E36-81EF-267A3A2E5208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B1388-43FE-41F9-B768-035D3C06A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ABDDF-7C2F-4DF3-A095-3B02979B3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A9F9-36AC-4B49-AB79-DA20CFD1F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54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o Copyright Video, Background, Green Screen, Motion Graphics, Animated Background, Copyright Free">
            <a:hlinkClick r:id="" action="ppaction://media"/>
            <a:extLst>
              <a:ext uri="{FF2B5EF4-FFF2-40B4-BE49-F238E27FC236}">
                <a16:creationId xmlns:a16="http://schemas.microsoft.com/office/drawing/2014/main" id="{28571EAA-D27E-46E0-A5F0-B5862753C2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44126E-8636-4A4B-8BA0-5E02B410A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3BCE2-EBB0-4273-A07E-2B329269FB20}"/>
              </a:ext>
            </a:extLst>
          </p:cNvPr>
          <p:cNvSpPr txBox="1"/>
          <p:nvPr/>
        </p:nvSpPr>
        <p:spPr>
          <a:xfrm>
            <a:off x="3412963" y="133350"/>
            <a:ext cx="593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КАЛЕНДАРЬ НА КАЖДЫЙ ДЕНЬ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AFCDF06-E59A-435C-BD7D-DBE4A34F1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38111"/>
              </p:ext>
            </p:extLst>
          </p:nvPr>
        </p:nvGraphicFramePr>
        <p:xfrm>
          <a:off x="285750" y="1569507"/>
          <a:ext cx="7950201" cy="500274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35743">
                  <a:extLst>
                    <a:ext uri="{9D8B030D-6E8A-4147-A177-3AD203B41FA5}">
                      <a16:colId xmlns:a16="http://schemas.microsoft.com/office/drawing/2014/main" val="2608200386"/>
                    </a:ext>
                  </a:extLst>
                </a:gridCol>
                <a:gridCol w="1135743">
                  <a:extLst>
                    <a:ext uri="{9D8B030D-6E8A-4147-A177-3AD203B41FA5}">
                      <a16:colId xmlns:a16="http://schemas.microsoft.com/office/drawing/2014/main" val="3553071462"/>
                    </a:ext>
                  </a:extLst>
                </a:gridCol>
                <a:gridCol w="1135743">
                  <a:extLst>
                    <a:ext uri="{9D8B030D-6E8A-4147-A177-3AD203B41FA5}">
                      <a16:colId xmlns:a16="http://schemas.microsoft.com/office/drawing/2014/main" val="2786534401"/>
                    </a:ext>
                  </a:extLst>
                </a:gridCol>
                <a:gridCol w="1135743">
                  <a:extLst>
                    <a:ext uri="{9D8B030D-6E8A-4147-A177-3AD203B41FA5}">
                      <a16:colId xmlns:a16="http://schemas.microsoft.com/office/drawing/2014/main" val="3264978671"/>
                    </a:ext>
                  </a:extLst>
                </a:gridCol>
                <a:gridCol w="1135743">
                  <a:extLst>
                    <a:ext uri="{9D8B030D-6E8A-4147-A177-3AD203B41FA5}">
                      <a16:colId xmlns:a16="http://schemas.microsoft.com/office/drawing/2014/main" val="2880599085"/>
                    </a:ext>
                  </a:extLst>
                </a:gridCol>
                <a:gridCol w="1135743">
                  <a:extLst>
                    <a:ext uri="{9D8B030D-6E8A-4147-A177-3AD203B41FA5}">
                      <a16:colId xmlns:a16="http://schemas.microsoft.com/office/drawing/2014/main" val="3686275591"/>
                    </a:ext>
                  </a:extLst>
                </a:gridCol>
                <a:gridCol w="1135743">
                  <a:extLst>
                    <a:ext uri="{9D8B030D-6E8A-4147-A177-3AD203B41FA5}">
                      <a16:colId xmlns:a16="http://schemas.microsoft.com/office/drawing/2014/main" val="1621069978"/>
                    </a:ext>
                  </a:extLst>
                </a:gridCol>
              </a:tblGrid>
              <a:tr h="100054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13499"/>
                  </a:ext>
                </a:extLst>
              </a:tr>
              <a:tr h="100054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73538"/>
                  </a:ext>
                </a:extLst>
              </a:tr>
              <a:tr h="100054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53123"/>
                  </a:ext>
                </a:extLst>
              </a:tr>
              <a:tr h="100054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661"/>
                  </a:ext>
                </a:extLst>
              </a:tr>
              <a:tr h="100054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3154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7BB55E-B3E2-4B4E-85E4-42F6688ED76D}"/>
              </a:ext>
            </a:extLst>
          </p:cNvPr>
          <p:cNvSpPr txBox="1"/>
          <p:nvPr/>
        </p:nvSpPr>
        <p:spPr>
          <a:xfrm>
            <a:off x="596900" y="123017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Пн.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7C318-E419-45AC-B9C9-406F3C9F7E76}"/>
              </a:ext>
            </a:extLst>
          </p:cNvPr>
          <p:cNvSpPr txBox="1"/>
          <p:nvPr/>
        </p:nvSpPr>
        <p:spPr>
          <a:xfrm>
            <a:off x="1752716" y="1230173"/>
            <a:ext cx="50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Вт.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6BF69-1576-4ECF-B7BA-7947C7844AC6}"/>
              </a:ext>
            </a:extLst>
          </p:cNvPr>
          <p:cNvSpPr txBox="1"/>
          <p:nvPr/>
        </p:nvSpPr>
        <p:spPr>
          <a:xfrm>
            <a:off x="2859608" y="123017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Ср.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334B6-0580-4F13-ACB6-A46BE42BA21A}"/>
              </a:ext>
            </a:extLst>
          </p:cNvPr>
          <p:cNvSpPr txBox="1"/>
          <p:nvPr/>
        </p:nvSpPr>
        <p:spPr>
          <a:xfrm>
            <a:off x="4017027" y="1230173"/>
            <a:ext cx="50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Чт.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1FC1A-8167-4B08-921E-9EF8B5625646}"/>
              </a:ext>
            </a:extLst>
          </p:cNvPr>
          <p:cNvSpPr txBox="1"/>
          <p:nvPr/>
        </p:nvSpPr>
        <p:spPr>
          <a:xfrm>
            <a:off x="5122124" y="1230173"/>
            <a:ext cx="50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Пт.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2F127-809B-47E2-8A78-DE269F1FB3D9}"/>
              </a:ext>
            </a:extLst>
          </p:cNvPr>
          <p:cNvSpPr txBox="1"/>
          <p:nvPr/>
        </p:nvSpPr>
        <p:spPr>
          <a:xfrm>
            <a:off x="6232030" y="1230173"/>
            <a:ext cx="55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Сб.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9A831-9CB0-4257-906B-77046892493B}"/>
              </a:ext>
            </a:extLst>
          </p:cNvPr>
          <p:cNvSpPr txBox="1"/>
          <p:nvPr/>
        </p:nvSpPr>
        <p:spPr>
          <a:xfrm>
            <a:off x="7388037" y="123017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Вс.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528BEA1-A7C2-44D1-814F-46C663F54A04}"/>
              </a:ext>
            </a:extLst>
          </p:cNvPr>
          <p:cNvSpPr/>
          <p:nvPr/>
        </p:nvSpPr>
        <p:spPr>
          <a:xfrm>
            <a:off x="2063245" y="789920"/>
            <a:ext cx="4395210" cy="458259"/>
          </a:xfrm>
          <a:prstGeom prst="round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ЯНВАРЬ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2CBE60-D452-4F19-BD15-11A3464EA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5500" l="2318" r="94923">
                        <a14:foregroundMark x1="44150" y1="10667" x2="49558" y2="13000"/>
                        <a14:foregroundMark x1="49558" y1="13000" x2="49890" y2="14000"/>
                        <a14:foregroundMark x1="49448" y1="12000" x2="49669" y2="3500"/>
                        <a14:foregroundMark x1="48675" y1="4667" x2="48675" y2="4667"/>
                        <a14:foregroundMark x1="50110" y1="2833" x2="50110" y2="2833"/>
                        <a14:foregroundMark x1="74834" y1="45333" x2="71302" y2="38667"/>
                        <a14:foregroundMark x1="71302" y1="38667" x2="68212" y2="37500"/>
                        <a14:foregroundMark x1="81015" y1="50000" x2="72848" y2="40167"/>
                        <a14:foregroundMark x1="91501" y1="65500" x2="94923" y2="65500"/>
                        <a14:foregroundMark x1="50110" y1="84500" x2="50331" y2="93167"/>
                        <a14:foregroundMark x1="50331" y1="93167" x2="49890" y2="95500"/>
                        <a14:foregroundMark x1="14680" y1="61833" x2="7395" y2="64000"/>
                        <a14:foregroundMark x1="7395" y1="64000" x2="7174" y2="67833"/>
                        <a14:foregroundMark x1="4415" y1="66833" x2="2318" y2="68167"/>
                        <a14:foregroundMark x1="33775" y1="44167" x2="29249" y2="38667"/>
                        <a14:foregroundMark x1="29249" y1="38667" x2="26600" y2="39500"/>
                        <a14:foregroundMark x1="33664" y1="40500" x2="29360" y2="38167"/>
                        <a14:foregroundMark x1="32230" y1="38167" x2="31347" y2="38000"/>
                        <a14:foregroundMark x1="75276" y1="44000" x2="71965" y2="40000"/>
                        <a14:foregroundMark x1="72517" y1="39833" x2="75717" y2="42500"/>
                        <a14:foregroundMark x1="50883" y1="4500" x2="50883" y2="5333"/>
                        <a14:foregroundMark x1="63355" y1="25833" x2="57837" y2="27500"/>
                        <a14:foregroundMark x1="57837" y1="27500" x2="57837" y2="27500"/>
                        <a14:foregroundMark x1="41501" y1="27333" x2="37086" y2="26500"/>
                        <a14:foregroundMark x1="34879" y1="27833" x2="32340" y2="28833"/>
                        <a14:foregroundMark x1="34106" y1="28833" x2="32671" y2="2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76"/>
            <a:ext cx="1400006" cy="92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AA82C61-DB8D-4D4A-933E-B2CF8A95EB3D}"/>
              </a:ext>
            </a:extLst>
          </p:cNvPr>
          <p:cNvCxnSpPr>
            <a:cxnSpLocks/>
          </p:cNvCxnSpPr>
          <p:nvPr/>
        </p:nvCxnSpPr>
        <p:spPr>
          <a:xfrm>
            <a:off x="2540000" y="789920"/>
            <a:ext cx="0" cy="45825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E09B2E5-C6BB-4792-B171-5134A3448233}"/>
              </a:ext>
            </a:extLst>
          </p:cNvPr>
          <p:cNvCxnSpPr>
            <a:cxnSpLocks/>
          </p:cNvCxnSpPr>
          <p:nvPr/>
        </p:nvCxnSpPr>
        <p:spPr>
          <a:xfrm>
            <a:off x="5981700" y="789919"/>
            <a:ext cx="0" cy="45825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606B6D-D19F-46D4-B4C0-79922C9D1B41}"/>
              </a:ext>
            </a:extLst>
          </p:cNvPr>
          <p:cNvSpPr txBox="1"/>
          <p:nvPr/>
        </p:nvSpPr>
        <p:spPr>
          <a:xfrm>
            <a:off x="2139630" y="8445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</a:t>
            </a:r>
            <a:endParaRPr lang="ru-RU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1A883-4708-48DA-9F25-33B5D1C0CF9F}"/>
              </a:ext>
            </a:extLst>
          </p:cNvPr>
          <p:cNvSpPr txBox="1"/>
          <p:nvPr/>
        </p:nvSpPr>
        <p:spPr>
          <a:xfrm>
            <a:off x="6081252" y="8370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B7EE709D-0957-438F-9899-00217B4943E1}"/>
              </a:ext>
            </a:extLst>
          </p:cNvPr>
          <p:cNvSpPr/>
          <p:nvPr/>
        </p:nvSpPr>
        <p:spPr>
          <a:xfrm>
            <a:off x="8374743" y="1569508"/>
            <a:ext cx="3701143" cy="2971005"/>
          </a:xfrm>
          <a:prstGeom prst="roundRect">
            <a:avLst>
              <a:gd name="adj" fmla="val 2092"/>
            </a:avLst>
          </a:prstGeom>
          <a:solidFill>
            <a:schemeClr val="bg1">
              <a:lumMod val="8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2B18F-42AF-4EB1-91A3-7B1C5388E854}"/>
              </a:ext>
            </a:extLst>
          </p:cNvPr>
          <p:cNvSpPr txBox="1"/>
          <p:nvPr/>
        </p:nvSpPr>
        <p:spPr>
          <a:xfrm>
            <a:off x="8546480" y="1200175"/>
            <a:ext cx="328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12:34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среда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января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615896BC-D2A5-4C0E-A538-CF892144F722}"/>
              </a:ext>
            </a:extLst>
          </p:cNvPr>
          <p:cNvSpPr/>
          <p:nvPr/>
        </p:nvSpPr>
        <p:spPr>
          <a:xfrm>
            <a:off x="8374743" y="2884704"/>
            <a:ext cx="3701143" cy="787602"/>
          </a:xfrm>
          <a:prstGeom prst="roundRect">
            <a:avLst>
              <a:gd name="adj" fmla="val 6051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18F9F3C4-021E-4636-8E5A-22AF051E37F7}"/>
              </a:ext>
            </a:extLst>
          </p:cNvPr>
          <p:cNvSpPr/>
          <p:nvPr/>
        </p:nvSpPr>
        <p:spPr>
          <a:xfrm>
            <a:off x="8374743" y="3752911"/>
            <a:ext cx="3701143" cy="787602"/>
          </a:xfrm>
          <a:prstGeom prst="roundRect">
            <a:avLst>
              <a:gd name="adj" fmla="val 6051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AEB7B95-CF14-4F1E-8DE5-7E5651E6A227}"/>
              </a:ext>
            </a:extLst>
          </p:cNvPr>
          <p:cNvSpPr/>
          <p:nvPr/>
        </p:nvSpPr>
        <p:spPr>
          <a:xfrm>
            <a:off x="8319924" y="3730578"/>
            <a:ext cx="1763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Праздники Франции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0FA48DE1-5835-4986-8A44-533685C0C4F2}"/>
              </a:ext>
            </a:extLst>
          </p:cNvPr>
          <p:cNvSpPr/>
          <p:nvPr/>
        </p:nvSpPr>
        <p:spPr>
          <a:xfrm>
            <a:off x="8374743" y="4634275"/>
            <a:ext cx="3701143" cy="1937978"/>
          </a:xfrm>
          <a:prstGeom prst="roundRect">
            <a:avLst>
              <a:gd name="adj" fmla="val 3577"/>
            </a:avLst>
          </a:prstGeom>
          <a:solidFill>
            <a:schemeClr val="bg1">
              <a:lumMod val="8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123B68-6E0F-462E-B139-6135F7721FB1}"/>
              </a:ext>
            </a:extLst>
          </p:cNvPr>
          <p:cNvSpPr txBox="1"/>
          <p:nvPr/>
        </p:nvSpPr>
        <p:spPr>
          <a:xfrm>
            <a:off x="9322499" y="4687199"/>
            <a:ext cx="1874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Именины в этот день: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78A84-1152-496E-8191-FCA46468DFF3}"/>
              </a:ext>
            </a:extLst>
          </p:cNvPr>
          <p:cNvSpPr txBox="1"/>
          <p:nvPr/>
        </p:nvSpPr>
        <p:spPr>
          <a:xfrm>
            <a:off x="9252763" y="1607607"/>
            <a:ext cx="1978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Праздники в этот день: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8BD1FE85-71E6-4F28-9DC3-EBE5BAB6402C}"/>
              </a:ext>
            </a:extLst>
          </p:cNvPr>
          <p:cNvSpPr/>
          <p:nvPr/>
        </p:nvSpPr>
        <p:spPr>
          <a:xfrm>
            <a:off x="8374743" y="5019860"/>
            <a:ext cx="3701143" cy="433591"/>
          </a:xfrm>
          <a:prstGeom prst="roundRect">
            <a:avLst>
              <a:gd name="adj" fmla="val 6051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Виктор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8BB63A5B-E12A-45AD-8539-AEF02A50BA5E}"/>
              </a:ext>
            </a:extLst>
          </p:cNvPr>
          <p:cNvSpPr/>
          <p:nvPr/>
        </p:nvSpPr>
        <p:spPr>
          <a:xfrm>
            <a:off x="8374743" y="5506426"/>
            <a:ext cx="3701143" cy="433591"/>
          </a:xfrm>
          <a:prstGeom prst="roundRect">
            <a:avLst>
              <a:gd name="adj" fmla="val 6051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Семен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8B225790-D69E-46FF-B4E3-A8B735EBE509}"/>
              </a:ext>
            </a:extLst>
          </p:cNvPr>
          <p:cNvSpPr/>
          <p:nvPr/>
        </p:nvSpPr>
        <p:spPr>
          <a:xfrm>
            <a:off x="8374743" y="6018392"/>
            <a:ext cx="3701143" cy="433591"/>
          </a:xfrm>
          <a:prstGeom prst="roundRect">
            <a:avLst>
              <a:gd name="adj" fmla="val 6051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Андрей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481101E5-E41C-4305-836E-1794CCAF6701}"/>
              </a:ext>
            </a:extLst>
          </p:cNvPr>
          <p:cNvSpPr/>
          <p:nvPr/>
        </p:nvSpPr>
        <p:spPr>
          <a:xfrm>
            <a:off x="8376324" y="2029120"/>
            <a:ext cx="3701143" cy="787602"/>
          </a:xfrm>
          <a:prstGeom prst="roundRect">
            <a:avLst>
              <a:gd name="adj" fmla="val 6051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A0C75D9-9B88-4FF0-A511-2D01B9133509}"/>
              </a:ext>
            </a:extLst>
          </p:cNvPr>
          <p:cNvSpPr/>
          <p:nvPr/>
        </p:nvSpPr>
        <p:spPr>
          <a:xfrm>
            <a:off x="8319924" y="2842975"/>
            <a:ext cx="1417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Праздники ООН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14DF265-7E61-49E7-8F93-9CB7E702DB93}"/>
              </a:ext>
            </a:extLst>
          </p:cNvPr>
          <p:cNvSpPr/>
          <p:nvPr/>
        </p:nvSpPr>
        <p:spPr>
          <a:xfrm>
            <a:off x="8319924" y="1971766"/>
            <a:ext cx="1598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Праздники России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B92B571-4EAE-401C-BCE7-A4BA64E9175C}"/>
              </a:ext>
            </a:extLst>
          </p:cNvPr>
          <p:cNvSpPr/>
          <p:nvPr/>
        </p:nvSpPr>
        <p:spPr>
          <a:xfrm>
            <a:off x="8490857" y="2199928"/>
            <a:ext cx="3585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День дипломатического работника в России 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2F6E33A-51BD-4AF8-9D64-12499BB6E44B}"/>
              </a:ext>
            </a:extLst>
          </p:cNvPr>
          <p:cNvSpPr/>
          <p:nvPr/>
        </p:nvSpPr>
        <p:spPr>
          <a:xfrm>
            <a:off x="8545676" y="3048271"/>
            <a:ext cx="35850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Всемирный день зернобобовых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4A5F1AF-09D7-4AE7-9A4D-DF2C97526680}"/>
              </a:ext>
            </a:extLst>
          </p:cNvPr>
          <p:cNvSpPr/>
          <p:nvPr/>
        </p:nvSpPr>
        <p:spPr>
          <a:xfrm>
            <a:off x="8545676" y="3951942"/>
            <a:ext cx="35850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Карнавал в Ницце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2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o Copyright Video, Background, Green Screen, Motion Graphics, Animated Background, Copyright Free">
            <a:hlinkClick r:id="" action="ppaction://media"/>
            <a:extLst>
              <a:ext uri="{FF2B5EF4-FFF2-40B4-BE49-F238E27FC236}">
                <a16:creationId xmlns:a16="http://schemas.microsoft.com/office/drawing/2014/main" id="{28571EAA-D27E-46E0-A5F0-B5862753C2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44126E-8636-4A4B-8BA0-5E02B410A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3BCE2-EBB0-4273-A07E-2B329269FB20}"/>
              </a:ext>
            </a:extLst>
          </p:cNvPr>
          <p:cNvSpPr txBox="1"/>
          <p:nvPr/>
        </p:nvSpPr>
        <p:spPr>
          <a:xfrm>
            <a:off x="3412963" y="133350"/>
            <a:ext cx="593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КАЛЕНДАРЬ НА КАЖДЫЙ ДЕНЬ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AFCDF06-E59A-435C-BD7D-DBE4A34F1EFB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1569507"/>
          <a:ext cx="7950201" cy="500274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35743">
                  <a:extLst>
                    <a:ext uri="{9D8B030D-6E8A-4147-A177-3AD203B41FA5}">
                      <a16:colId xmlns:a16="http://schemas.microsoft.com/office/drawing/2014/main" val="2608200386"/>
                    </a:ext>
                  </a:extLst>
                </a:gridCol>
                <a:gridCol w="1135743">
                  <a:extLst>
                    <a:ext uri="{9D8B030D-6E8A-4147-A177-3AD203B41FA5}">
                      <a16:colId xmlns:a16="http://schemas.microsoft.com/office/drawing/2014/main" val="3553071462"/>
                    </a:ext>
                  </a:extLst>
                </a:gridCol>
                <a:gridCol w="1135743">
                  <a:extLst>
                    <a:ext uri="{9D8B030D-6E8A-4147-A177-3AD203B41FA5}">
                      <a16:colId xmlns:a16="http://schemas.microsoft.com/office/drawing/2014/main" val="2786534401"/>
                    </a:ext>
                  </a:extLst>
                </a:gridCol>
                <a:gridCol w="1135743">
                  <a:extLst>
                    <a:ext uri="{9D8B030D-6E8A-4147-A177-3AD203B41FA5}">
                      <a16:colId xmlns:a16="http://schemas.microsoft.com/office/drawing/2014/main" val="3264978671"/>
                    </a:ext>
                  </a:extLst>
                </a:gridCol>
                <a:gridCol w="1135743">
                  <a:extLst>
                    <a:ext uri="{9D8B030D-6E8A-4147-A177-3AD203B41FA5}">
                      <a16:colId xmlns:a16="http://schemas.microsoft.com/office/drawing/2014/main" val="2880599085"/>
                    </a:ext>
                  </a:extLst>
                </a:gridCol>
                <a:gridCol w="1135743">
                  <a:extLst>
                    <a:ext uri="{9D8B030D-6E8A-4147-A177-3AD203B41FA5}">
                      <a16:colId xmlns:a16="http://schemas.microsoft.com/office/drawing/2014/main" val="3686275591"/>
                    </a:ext>
                  </a:extLst>
                </a:gridCol>
                <a:gridCol w="1135743">
                  <a:extLst>
                    <a:ext uri="{9D8B030D-6E8A-4147-A177-3AD203B41FA5}">
                      <a16:colId xmlns:a16="http://schemas.microsoft.com/office/drawing/2014/main" val="1621069978"/>
                    </a:ext>
                  </a:extLst>
                </a:gridCol>
              </a:tblGrid>
              <a:tr h="100054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13499"/>
                  </a:ext>
                </a:extLst>
              </a:tr>
              <a:tr h="100054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73538"/>
                  </a:ext>
                </a:extLst>
              </a:tr>
              <a:tr h="100054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53123"/>
                  </a:ext>
                </a:extLst>
              </a:tr>
              <a:tr h="100054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5661"/>
                  </a:ext>
                </a:extLst>
              </a:tr>
              <a:tr h="100054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3154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7BB55E-B3E2-4B4E-85E4-42F6688ED76D}"/>
              </a:ext>
            </a:extLst>
          </p:cNvPr>
          <p:cNvSpPr txBox="1"/>
          <p:nvPr/>
        </p:nvSpPr>
        <p:spPr>
          <a:xfrm>
            <a:off x="596900" y="123017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Пн.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7C318-E419-45AC-B9C9-406F3C9F7E76}"/>
              </a:ext>
            </a:extLst>
          </p:cNvPr>
          <p:cNvSpPr txBox="1"/>
          <p:nvPr/>
        </p:nvSpPr>
        <p:spPr>
          <a:xfrm>
            <a:off x="1752716" y="1230173"/>
            <a:ext cx="50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Вт.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6BF69-1576-4ECF-B7BA-7947C7844AC6}"/>
              </a:ext>
            </a:extLst>
          </p:cNvPr>
          <p:cNvSpPr txBox="1"/>
          <p:nvPr/>
        </p:nvSpPr>
        <p:spPr>
          <a:xfrm>
            <a:off x="2859608" y="123017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Ср.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334B6-0580-4F13-ACB6-A46BE42BA21A}"/>
              </a:ext>
            </a:extLst>
          </p:cNvPr>
          <p:cNvSpPr txBox="1"/>
          <p:nvPr/>
        </p:nvSpPr>
        <p:spPr>
          <a:xfrm>
            <a:off x="4017027" y="1230173"/>
            <a:ext cx="50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Чт.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1FC1A-8167-4B08-921E-9EF8B5625646}"/>
              </a:ext>
            </a:extLst>
          </p:cNvPr>
          <p:cNvSpPr txBox="1"/>
          <p:nvPr/>
        </p:nvSpPr>
        <p:spPr>
          <a:xfrm>
            <a:off x="5122124" y="1230173"/>
            <a:ext cx="50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Пт.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2F127-809B-47E2-8A78-DE269F1FB3D9}"/>
              </a:ext>
            </a:extLst>
          </p:cNvPr>
          <p:cNvSpPr txBox="1"/>
          <p:nvPr/>
        </p:nvSpPr>
        <p:spPr>
          <a:xfrm>
            <a:off x="6232030" y="1230173"/>
            <a:ext cx="55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Сб.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9A831-9CB0-4257-906B-77046892493B}"/>
              </a:ext>
            </a:extLst>
          </p:cNvPr>
          <p:cNvSpPr txBox="1"/>
          <p:nvPr/>
        </p:nvSpPr>
        <p:spPr>
          <a:xfrm>
            <a:off x="7388037" y="123017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Вс.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528BEA1-A7C2-44D1-814F-46C663F54A04}"/>
              </a:ext>
            </a:extLst>
          </p:cNvPr>
          <p:cNvSpPr/>
          <p:nvPr/>
        </p:nvSpPr>
        <p:spPr>
          <a:xfrm>
            <a:off x="2063245" y="789920"/>
            <a:ext cx="4395210" cy="458259"/>
          </a:xfrm>
          <a:prstGeom prst="round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ЯНВАРЬ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2CBE60-D452-4F19-BD15-11A3464EA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5500" l="2318" r="94923">
                        <a14:foregroundMark x1="44150" y1="10667" x2="49558" y2="13000"/>
                        <a14:foregroundMark x1="49558" y1="13000" x2="49890" y2="14000"/>
                        <a14:foregroundMark x1="49448" y1="12000" x2="49669" y2="3500"/>
                        <a14:foregroundMark x1="48675" y1="4667" x2="48675" y2="4667"/>
                        <a14:foregroundMark x1="50110" y1="2833" x2="50110" y2="2833"/>
                        <a14:foregroundMark x1="74834" y1="45333" x2="71302" y2="38667"/>
                        <a14:foregroundMark x1="71302" y1="38667" x2="68212" y2="37500"/>
                        <a14:foregroundMark x1="81015" y1="50000" x2="72848" y2="40167"/>
                        <a14:foregroundMark x1="91501" y1="65500" x2="94923" y2="65500"/>
                        <a14:foregroundMark x1="50110" y1="84500" x2="50331" y2="93167"/>
                        <a14:foregroundMark x1="50331" y1="93167" x2="49890" y2="95500"/>
                        <a14:foregroundMark x1="14680" y1="61833" x2="7395" y2="64000"/>
                        <a14:foregroundMark x1="7395" y1="64000" x2="7174" y2="67833"/>
                        <a14:foregroundMark x1="4415" y1="66833" x2="2318" y2="68167"/>
                        <a14:foregroundMark x1="33775" y1="44167" x2="29249" y2="38667"/>
                        <a14:foregroundMark x1="29249" y1="38667" x2="26600" y2="39500"/>
                        <a14:foregroundMark x1="33664" y1="40500" x2="29360" y2="38167"/>
                        <a14:foregroundMark x1="32230" y1="38167" x2="31347" y2="38000"/>
                        <a14:foregroundMark x1="75276" y1="44000" x2="71965" y2="40000"/>
                        <a14:foregroundMark x1="72517" y1="39833" x2="75717" y2="42500"/>
                        <a14:foregroundMark x1="50883" y1="4500" x2="50883" y2="5333"/>
                        <a14:foregroundMark x1="63355" y1="25833" x2="57837" y2="27500"/>
                        <a14:foregroundMark x1="57837" y1="27500" x2="57837" y2="27500"/>
                        <a14:foregroundMark x1="41501" y1="27333" x2="37086" y2="26500"/>
                        <a14:foregroundMark x1="34879" y1="27833" x2="32340" y2="28833"/>
                        <a14:foregroundMark x1="34106" y1="28833" x2="32671" y2="2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76"/>
            <a:ext cx="1400006" cy="92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AA82C61-DB8D-4D4A-933E-B2CF8A95EB3D}"/>
              </a:ext>
            </a:extLst>
          </p:cNvPr>
          <p:cNvCxnSpPr>
            <a:cxnSpLocks/>
          </p:cNvCxnSpPr>
          <p:nvPr/>
        </p:nvCxnSpPr>
        <p:spPr>
          <a:xfrm>
            <a:off x="2540000" y="789920"/>
            <a:ext cx="0" cy="45825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E09B2E5-C6BB-4792-B171-5134A3448233}"/>
              </a:ext>
            </a:extLst>
          </p:cNvPr>
          <p:cNvCxnSpPr>
            <a:cxnSpLocks/>
          </p:cNvCxnSpPr>
          <p:nvPr/>
        </p:nvCxnSpPr>
        <p:spPr>
          <a:xfrm>
            <a:off x="5981700" y="789919"/>
            <a:ext cx="0" cy="458259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606B6D-D19F-46D4-B4C0-79922C9D1B41}"/>
              </a:ext>
            </a:extLst>
          </p:cNvPr>
          <p:cNvSpPr txBox="1"/>
          <p:nvPr/>
        </p:nvSpPr>
        <p:spPr>
          <a:xfrm>
            <a:off x="2139630" y="8445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</a:t>
            </a:r>
            <a:endParaRPr lang="ru-RU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1A883-4708-48DA-9F25-33B5D1C0CF9F}"/>
              </a:ext>
            </a:extLst>
          </p:cNvPr>
          <p:cNvSpPr txBox="1"/>
          <p:nvPr/>
        </p:nvSpPr>
        <p:spPr>
          <a:xfrm>
            <a:off x="6081252" y="8370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B7EE709D-0957-438F-9899-00217B4943E1}"/>
              </a:ext>
            </a:extLst>
          </p:cNvPr>
          <p:cNvSpPr/>
          <p:nvPr/>
        </p:nvSpPr>
        <p:spPr>
          <a:xfrm>
            <a:off x="8374743" y="1569508"/>
            <a:ext cx="3701143" cy="2971005"/>
          </a:xfrm>
          <a:prstGeom prst="roundRect">
            <a:avLst>
              <a:gd name="adj" fmla="val 2092"/>
            </a:avLst>
          </a:prstGeom>
          <a:solidFill>
            <a:schemeClr val="bg1">
              <a:lumMod val="8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2B18F-42AF-4EB1-91A3-7B1C5388E854}"/>
              </a:ext>
            </a:extLst>
          </p:cNvPr>
          <p:cNvSpPr txBox="1"/>
          <p:nvPr/>
        </p:nvSpPr>
        <p:spPr>
          <a:xfrm>
            <a:off x="8546480" y="1200175"/>
            <a:ext cx="328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12:34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среда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января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615896BC-D2A5-4C0E-A538-CF892144F722}"/>
              </a:ext>
            </a:extLst>
          </p:cNvPr>
          <p:cNvSpPr/>
          <p:nvPr/>
        </p:nvSpPr>
        <p:spPr>
          <a:xfrm>
            <a:off x="8374743" y="2884704"/>
            <a:ext cx="3701143" cy="787602"/>
          </a:xfrm>
          <a:prstGeom prst="roundRect">
            <a:avLst>
              <a:gd name="adj" fmla="val 6051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18F9F3C4-021E-4636-8E5A-22AF051E37F7}"/>
              </a:ext>
            </a:extLst>
          </p:cNvPr>
          <p:cNvSpPr/>
          <p:nvPr/>
        </p:nvSpPr>
        <p:spPr>
          <a:xfrm>
            <a:off x="8374743" y="3752911"/>
            <a:ext cx="3701143" cy="787602"/>
          </a:xfrm>
          <a:prstGeom prst="roundRect">
            <a:avLst>
              <a:gd name="adj" fmla="val 6051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AEB7B95-CF14-4F1E-8DE5-7E5651E6A227}"/>
              </a:ext>
            </a:extLst>
          </p:cNvPr>
          <p:cNvSpPr/>
          <p:nvPr/>
        </p:nvSpPr>
        <p:spPr>
          <a:xfrm>
            <a:off x="8319924" y="3730578"/>
            <a:ext cx="1763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Праздники Франции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0FA48DE1-5835-4986-8A44-533685C0C4F2}"/>
              </a:ext>
            </a:extLst>
          </p:cNvPr>
          <p:cNvSpPr/>
          <p:nvPr/>
        </p:nvSpPr>
        <p:spPr>
          <a:xfrm>
            <a:off x="8374743" y="4634275"/>
            <a:ext cx="3701143" cy="1937978"/>
          </a:xfrm>
          <a:prstGeom prst="roundRect">
            <a:avLst>
              <a:gd name="adj" fmla="val 3577"/>
            </a:avLst>
          </a:prstGeom>
          <a:solidFill>
            <a:schemeClr val="bg1">
              <a:lumMod val="8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123B68-6E0F-462E-B139-6135F7721FB1}"/>
              </a:ext>
            </a:extLst>
          </p:cNvPr>
          <p:cNvSpPr txBox="1"/>
          <p:nvPr/>
        </p:nvSpPr>
        <p:spPr>
          <a:xfrm>
            <a:off x="9322499" y="4687199"/>
            <a:ext cx="1874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Именины в этот день: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78A84-1152-496E-8191-FCA46468DFF3}"/>
              </a:ext>
            </a:extLst>
          </p:cNvPr>
          <p:cNvSpPr txBox="1"/>
          <p:nvPr/>
        </p:nvSpPr>
        <p:spPr>
          <a:xfrm>
            <a:off x="9252763" y="1607607"/>
            <a:ext cx="1978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Праздники в этот день: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8BD1FE85-71E6-4F28-9DC3-EBE5BAB6402C}"/>
              </a:ext>
            </a:extLst>
          </p:cNvPr>
          <p:cNvSpPr/>
          <p:nvPr/>
        </p:nvSpPr>
        <p:spPr>
          <a:xfrm>
            <a:off x="8374743" y="5019860"/>
            <a:ext cx="3701143" cy="433591"/>
          </a:xfrm>
          <a:prstGeom prst="roundRect">
            <a:avLst>
              <a:gd name="adj" fmla="val 6051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Виктор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8BB63A5B-E12A-45AD-8539-AEF02A50BA5E}"/>
              </a:ext>
            </a:extLst>
          </p:cNvPr>
          <p:cNvSpPr/>
          <p:nvPr/>
        </p:nvSpPr>
        <p:spPr>
          <a:xfrm>
            <a:off x="8374743" y="5506426"/>
            <a:ext cx="3701143" cy="433591"/>
          </a:xfrm>
          <a:prstGeom prst="roundRect">
            <a:avLst>
              <a:gd name="adj" fmla="val 6051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Семен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8B225790-D69E-46FF-B4E3-A8B735EBE509}"/>
              </a:ext>
            </a:extLst>
          </p:cNvPr>
          <p:cNvSpPr/>
          <p:nvPr/>
        </p:nvSpPr>
        <p:spPr>
          <a:xfrm>
            <a:off x="8374743" y="6018392"/>
            <a:ext cx="3701143" cy="433591"/>
          </a:xfrm>
          <a:prstGeom prst="roundRect">
            <a:avLst>
              <a:gd name="adj" fmla="val 6051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Андрей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481101E5-E41C-4305-836E-1794CCAF6701}"/>
              </a:ext>
            </a:extLst>
          </p:cNvPr>
          <p:cNvSpPr/>
          <p:nvPr/>
        </p:nvSpPr>
        <p:spPr>
          <a:xfrm>
            <a:off x="8376324" y="2029120"/>
            <a:ext cx="3701143" cy="787602"/>
          </a:xfrm>
          <a:prstGeom prst="roundRect">
            <a:avLst>
              <a:gd name="adj" fmla="val 6051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A0C75D9-9B88-4FF0-A511-2D01B9133509}"/>
              </a:ext>
            </a:extLst>
          </p:cNvPr>
          <p:cNvSpPr/>
          <p:nvPr/>
        </p:nvSpPr>
        <p:spPr>
          <a:xfrm>
            <a:off x="8319924" y="2842975"/>
            <a:ext cx="1417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Праздники ООН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14DF265-7E61-49E7-8F93-9CB7E702DB93}"/>
              </a:ext>
            </a:extLst>
          </p:cNvPr>
          <p:cNvSpPr/>
          <p:nvPr/>
        </p:nvSpPr>
        <p:spPr>
          <a:xfrm>
            <a:off x="8319924" y="1971766"/>
            <a:ext cx="1598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Праздники России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B92B571-4EAE-401C-BCE7-A4BA64E9175C}"/>
              </a:ext>
            </a:extLst>
          </p:cNvPr>
          <p:cNvSpPr/>
          <p:nvPr/>
        </p:nvSpPr>
        <p:spPr>
          <a:xfrm>
            <a:off x="8490857" y="2199928"/>
            <a:ext cx="3585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День дипломатического работника в России 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2F6E33A-51BD-4AF8-9D64-12499BB6E44B}"/>
              </a:ext>
            </a:extLst>
          </p:cNvPr>
          <p:cNvSpPr/>
          <p:nvPr/>
        </p:nvSpPr>
        <p:spPr>
          <a:xfrm>
            <a:off x="8545676" y="3048271"/>
            <a:ext cx="35850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Всемирный день зернобобовых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4A5F1AF-09D7-4AE7-9A4D-DF2C97526680}"/>
              </a:ext>
            </a:extLst>
          </p:cNvPr>
          <p:cNvSpPr/>
          <p:nvPr/>
        </p:nvSpPr>
        <p:spPr>
          <a:xfrm>
            <a:off x="8545676" y="3951942"/>
            <a:ext cx="35850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Карнавал в Ницце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0CF92AC-477A-4B85-A5A8-B34A595C4CD2}"/>
              </a:ext>
            </a:extLst>
          </p:cNvPr>
          <p:cNvSpPr/>
          <p:nvPr/>
        </p:nvSpPr>
        <p:spPr>
          <a:xfrm>
            <a:off x="1600200" y="656570"/>
            <a:ext cx="8000990" cy="6068080"/>
          </a:xfrm>
          <a:prstGeom prst="roundRect">
            <a:avLst>
              <a:gd name="adj" fmla="val 204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2D1A4C3C-FA7B-48AB-A082-9F33BF2B846E}"/>
              </a:ext>
            </a:extLst>
          </p:cNvPr>
          <p:cNvSpPr/>
          <p:nvPr/>
        </p:nvSpPr>
        <p:spPr>
          <a:xfrm>
            <a:off x="4449620" y="741781"/>
            <a:ext cx="4660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День дипломатического работника в России 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FE7ADD4-B3B0-4282-A5EA-529D75C24B6F}"/>
              </a:ext>
            </a:extLst>
          </p:cNvPr>
          <p:cNvSpPr/>
          <p:nvPr/>
        </p:nvSpPr>
        <p:spPr>
          <a:xfrm>
            <a:off x="4449416" y="1608303"/>
            <a:ext cx="358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ЯНВАРЯ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5C31865-6513-42F8-B7C3-344D371385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05" y="737596"/>
            <a:ext cx="2098715" cy="1488481"/>
          </a:xfrm>
          <a:prstGeom prst="roundRect">
            <a:avLst>
              <a:gd name="adj" fmla="val 46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0F0FB31-E02F-49ED-8D22-B56B4365051B}"/>
              </a:ext>
            </a:extLst>
          </p:cNvPr>
          <p:cNvSpPr/>
          <p:nvPr/>
        </p:nvSpPr>
        <p:spPr>
          <a:xfrm>
            <a:off x="2081029" y="2336897"/>
            <a:ext cx="7262917" cy="4232736"/>
          </a:xfrm>
          <a:prstGeom prst="roundRect">
            <a:avLst>
              <a:gd name="adj" fmla="val 206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5C8D263-441A-4F76-A96F-1CA056B2FAE8}"/>
              </a:ext>
            </a:extLst>
          </p:cNvPr>
          <p:cNvSpPr/>
          <p:nvPr/>
        </p:nvSpPr>
        <p:spPr>
          <a:xfrm>
            <a:off x="8997004" y="2336897"/>
            <a:ext cx="285157" cy="42327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920646D-B52C-4AFC-A1D8-A024E57B3D33}"/>
              </a:ext>
            </a:extLst>
          </p:cNvPr>
          <p:cNvSpPr/>
          <p:nvPr/>
        </p:nvSpPr>
        <p:spPr>
          <a:xfrm>
            <a:off x="8997004" y="2503119"/>
            <a:ext cx="285157" cy="191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02C22C9C-8578-4CD2-AA04-04FE0266197C}"/>
              </a:ext>
            </a:extLst>
          </p:cNvPr>
          <p:cNvSpPr/>
          <p:nvPr/>
        </p:nvSpPr>
        <p:spPr>
          <a:xfrm>
            <a:off x="2101005" y="2299112"/>
            <a:ext cx="686859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Профессиональный праздник — День дипломатического работника, отмечаемый в России ежегодно 10 февраля, установлен Указом Президента Российской Федерации № 1279 от 31 октября 2002 года в ознаменование 200-летнего юбилея Министерства иностранных дел России.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Среди дипломатов также бытует версия, что День дипломатического работника отмечается 10 февраля потому, что именно на этот день 1549 года приходится наиболее раннее упоминание Посольского приказа, первого внешнеполитического ведомства России.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Однако возраст российской дипломатической службы значительно старше. Древнерусское государство с 9 века выступало в качестве активного участника международных отношений в Европе, а к середине 17 века Россия превратилась во влиятельную державу с активной внешней политикой. Появились первые постоянные дипломатические представительства в соседних странах: в 1634 году — в Швеции, в 1673 году — в Польше.      В 1718-1720 годах Посольский приказ был преобразован в Коллегию иностранных дел, которая подразделялась на два отделения. Первое — политический департамент (или секретная канцелярия) — занималось приемом и отзывом иностранных дипломатов в России, отправкой дипломатов за границу, дипломатической перепиской, составлением протоколов и другой документации. Второе отделение — «публичная экспедиция» — отвечало за хозяйственные и почтовые дела, а также за вопросы, связанные с населением, живущим в пограничных губерниях.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Однако, отсчет времени своего существования современное Министерство иностранных дел ведёт с 1802 года — когда появилось это новое ведомство, сформированное императором Александром I наряду с Кабинетом министров и другими министерствами. Постепенно МИДу были переданы все важнейшие внешнеполитические вопросы, и к 1913 году, благодаря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F2FA68F7-ED2C-4845-8FBF-921433381DCC}"/>
              </a:ext>
            </a:extLst>
          </p:cNvPr>
          <p:cNvSpPr/>
          <p:nvPr/>
        </p:nvSpPr>
        <p:spPr>
          <a:xfrm>
            <a:off x="9172655" y="687224"/>
            <a:ext cx="771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B8196-1414-4560-B7EE-5429405F348D}"/>
              </a:ext>
            </a:extLst>
          </p:cNvPr>
          <p:cNvSpPr txBox="1"/>
          <p:nvPr/>
        </p:nvSpPr>
        <p:spPr>
          <a:xfrm>
            <a:off x="290689" y="58846"/>
            <a:ext cx="11430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Слева от календаря два списка:</a:t>
            </a:r>
          </a:p>
          <a:p>
            <a:r>
              <a:rPr lang="ru-RU" sz="3600" dirty="0"/>
              <a:t>Праздники в выбранный день. Если все праздники не вмещаются, то список течет. Календарь будет работать на </a:t>
            </a:r>
            <a:r>
              <a:rPr lang="ru-RU" sz="3600" dirty="0" err="1"/>
              <a:t>тачпанели</a:t>
            </a:r>
            <a:r>
              <a:rPr lang="ru-RU" sz="3600" dirty="0"/>
              <a:t> 1920 на 1080. Список можно </a:t>
            </a:r>
            <a:r>
              <a:rPr lang="ru-RU" sz="3600" dirty="0" err="1"/>
              <a:t>свайпить</a:t>
            </a:r>
            <a:r>
              <a:rPr lang="ru-RU" sz="3600" dirty="0"/>
              <a:t>.</a:t>
            </a:r>
          </a:p>
          <a:p>
            <a:endParaRPr lang="ru-RU" sz="3600" dirty="0"/>
          </a:p>
          <a:p>
            <a:r>
              <a:rPr lang="ru-RU" sz="3600" dirty="0"/>
              <a:t>Второй список это именины в выбранный день</a:t>
            </a:r>
          </a:p>
          <a:p>
            <a:endParaRPr lang="ru-RU" sz="3600" dirty="0"/>
          </a:p>
          <a:p>
            <a:r>
              <a:rPr lang="ru-RU" sz="3600" dirty="0"/>
              <a:t>При нажатии на праздник выпадает окно пример на слайде два</a:t>
            </a:r>
          </a:p>
          <a:p>
            <a:r>
              <a:rPr lang="ru-RU" sz="3600" dirty="0"/>
              <a:t>На фоне видео, которое я </a:t>
            </a:r>
            <a:r>
              <a:rPr lang="ru-RU" sz="3600"/>
              <a:t>смогу поменять.</a:t>
            </a:r>
          </a:p>
          <a:p>
            <a:endParaRPr lang="ru-RU" sz="3600" dirty="0"/>
          </a:p>
          <a:p>
            <a:r>
              <a:rPr lang="ru-RU" sz="3600" dirty="0"/>
              <a:t>СПАСИБО!!! 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84484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510</Words>
  <Application>Microsoft Office PowerPoint</Application>
  <PresentationFormat>Широкоэкранный</PresentationFormat>
  <Paragraphs>129</Paragraphs>
  <Slides>3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2023-10-23T09:45:43Z</dcterms:created>
  <dcterms:modified xsi:type="dcterms:W3CDTF">2023-10-23T10:37:03Z</dcterms:modified>
</cp:coreProperties>
</file>