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46" r:id="rId4"/>
  </p:sldMasterIdLst>
  <p:sldIdLst>
    <p:sldId id="257" r:id="rId5"/>
    <p:sldId id="259" r:id="rId6"/>
    <p:sldId id="260" r:id="rId7"/>
    <p:sldId id="264" r:id="rId8"/>
    <p:sldId id="270" r:id="rId9"/>
    <p:sldId id="269" r:id="rId10"/>
    <p:sldId id="265" r:id="rId11"/>
    <p:sldId id="266" r:id="rId12"/>
    <p:sldId id="267" r:id="rId13"/>
    <p:sldId id="268" r:id="rId14"/>
    <p:sldId id="271" r:id="rId15"/>
    <p:sldId id="272" r:id="rId16"/>
    <p:sldId id="273" r:id="rId17"/>
    <p:sldId id="274" r:id="rId18"/>
    <p:sldId id="275"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BC5594-53DD-49A9-BD89-91EE4BDBCD65}" v="185" dt="2020-08-08T00:10:32.8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2" autoAdjust="0"/>
    <p:restoredTop sz="94619" autoAdjust="0"/>
  </p:normalViewPr>
  <p:slideViewPr>
    <p:cSldViewPr snapToGrid="0">
      <p:cViewPr varScale="1">
        <p:scale>
          <a:sx n="72" d="100"/>
          <a:sy n="72" d="100"/>
        </p:scale>
        <p:origin x="23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8/8/2020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8/8/2020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8/8/2020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8/8/2020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8/8/2020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8/8/2020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8/8/2020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8/8/2020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8/8/2020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8/8/2020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8/8/2020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8/8/2020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lsind18/full-moon-calendar-1900-2050" TargetMode="External"/><Relationship Id="rId2" Type="http://schemas.openxmlformats.org/officeDocument/2006/relationships/hyperlink" Target="https://www.kaggle.com/jboysen/austin-crime?select=austin_crime.csv" TargetMode="Externa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8.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package" Target="../embeddings/Microsoft_Excel_Worksheet.xlsx"/></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t>Full moon and Crime</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fontScale="55000" lnSpcReduction="20000"/>
          </a:bodyPr>
          <a:lstStyle/>
          <a:p>
            <a:r>
              <a:rPr lang="en-US" sz="2400" dirty="0">
                <a:solidFill>
                  <a:schemeClr val="tx1">
                    <a:lumMod val="85000"/>
                    <a:lumOff val="15000"/>
                  </a:schemeClr>
                </a:solidFill>
              </a:rPr>
              <a:t>Dsc530 final project</a:t>
            </a:r>
          </a:p>
          <a:p>
            <a:r>
              <a:rPr lang="en-US" sz="2400" dirty="0">
                <a:solidFill>
                  <a:schemeClr val="tx1">
                    <a:lumMod val="85000"/>
                    <a:lumOff val="15000"/>
                  </a:schemeClr>
                </a:solidFill>
              </a:rPr>
              <a:t>Bellevue university</a:t>
            </a:r>
          </a:p>
          <a:p>
            <a:r>
              <a:rPr lang="en-US" dirty="0">
                <a:solidFill>
                  <a:schemeClr val="tx1">
                    <a:lumMod val="85000"/>
                    <a:lumOff val="15000"/>
                  </a:schemeClr>
                </a:solidFill>
              </a:rPr>
              <a:t>By Arnold m. </a:t>
            </a:r>
            <a:r>
              <a:rPr lang="en-US" dirty="0" err="1">
                <a:solidFill>
                  <a:schemeClr val="tx1">
                    <a:lumMod val="85000"/>
                    <a:lumOff val="15000"/>
                  </a:schemeClr>
                </a:solidFill>
              </a:rPr>
              <a:t>reyna</a:t>
            </a:r>
            <a:endParaRPr lang="en-US" sz="2400" dirty="0">
              <a:solidFill>
                <a:schemeClr val="tx1">
                  <a:lumMod val="85000"/>
                  <a:lumOff val="15000"/>
                </a:schemeClr>
              </a:solidFill>
            </a:endParaRPr>
          </a:p>
        </p:txBody>
      </p:sp>
      <p:pic>
        <p:nvPicPr>
          <p:cNvPr id="5" name="Picture 4" descr="stairs, hand rail, and abstract object along the wall">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3" name="Straight Connector 7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5" name="Rectangle 74">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4" name="Title 3">
            <a:extLst>
              <a:ext uri="{FF2B5EF4-FFF2-40B4-BE49-F238E27FC236}">
                <a16:creationId xmlns:a16="http://schemas.microsoft.com/office/drawing/2014/main" id="{9D461CA7-C69B-4CBD-9974-310DA7AE420F}"/>
              </a:ext>
            </a:extLst>
          </p:cNvPr>
          <p:cNvSpPr>
            <a:spLocks noGrp="1"/>
          </p:cNvSpPr>
          <p:nvPr>
            <p:ph type="title"/>
          </p:nvPr>
        </p:nvSpPr>
        <p:spPr>
          <a:xfrm>
            <a:off x="14324" y="2118"/>
            <a:ext cx="7406072" cy="1403597"/>
          </a:xfrm>
        </p:spPr>
        <p:txBody>
          <a:bodyPr vert="horz" lIns="91440" tIns="45720" rIns="91440" bIns="45720" rtlCol="0" anchor="t">
            <a:normAutofit/>
          </a:bodyPr>
          <a:lstStyle/>
          <a:p>
            <a:r>
              <a:rPr lang="en-US" sz="3200" dirty="0">
                <a:solidFill>
                  <a:schemeClr val="tx1">
                    <a:lumMod val="75000"/>
                    <a:lumOff val="25000"/>
                  </a:schemeClr>
                </a:solidFill>
              </a:rPr>
              <a:t>Other Descriptive characteristics: </a:t>
            </a:r>
          </a:p>
        </p:txBody>
      </p:sp>
      <p:cxnSp>
        <p:nvCxnSpPr>
          <p:cNvPr id="77" name="Straight Connector 76">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7">
            <a:extLst>
              <a:ext uri="{FF2B5EF4-FFF2-40B4-BE49-F238E27FC236}">
                <a16:creationId xmlns:a16="http://schemas.microsoft.com/office/drawing/2014/main" id="{7A9D8693-2809-487C-A68D-D44737913DD8}"/>
              </a:ext>
            </a:extLst>
          </p:cNvPr>
          <p:cNvPicPr>
            <a:picLocks noChangeAspect="1"/>
          </p:cNvPicPr>
          <p:nvPr/>
        </p:nvPicPr>
        <p:blipFill rotWithShape="1">
          <a:blip r:embed="rId2"/>
          <a:srcRect l="16276" t="5387"/>
          <a:stretch/>
        </p:blipFill>
        <p:spPr>
          <a:xfrm>
            <a:off x="6095998" y="2584939"/>
            <a:ext cx="5716621" cy="1515027"/>
          </a:xfrm>
          <a:prstGeom prst="rect">
            <a:avLst/>
          </a:prstGeom>
          <a:ln>
            <a:solidFill>
              <a:schemeClr val="accent1"/>
            </a:solidFill>
          </a:ln>
        </p:spPr>
      </p:pic>
      <p:pic>
        <p:nvPicPr>
          <p:cNvPr id="10" name="Picture 9">
            <a:extLst>
              <a:ext uri="{FF2B5EF4-FFF2-40B4-BE49-F238E27FC236}">
                <a16:creationId xmlns:a16="http://schemas.microsoft.com/office/drawing/2014/main" id="{2579B734-6E43-4924-9FBB-931A2012F22C}"/>
              </a:ext>
            </a:extLst>
          </p:cNvPr>
          <p:cNvPicPr>
            <a:picLocks noChangeAspect="1"/>
          </p:cNvPicPr>
          <p:nvPr/>
        </p:nvPicPr>
        <p:blipFill>
          <a:blip r:embed="rId3"/>
          <a:stretch>
            <a:fillRect/>
          </a:stretch>
        </p:blipFill>
        <p:spPr>
          <a:xfrm>
            <a:off x="6010655" y="4442045"/>
            <a:ext cx="5716620" cy="1547219"/>
          </a:xfrm>
          <a:prstGeom prst="rect">
            <a:avLst/>
          </a:prstGeom>
        </p:spPr>
      </p:pic>
      <p:pic>
        <p:nvPicPr>
          <p:cNvPr id="13" name="Content Placeholder 12">
            <a:extLst>
              <a:ext uri="{FF2B5EF4-FFF2-40B4-BE49-F238E27FC236}">
                <a16:creationId xmlns:a16="http://schemas.microsoft.com/office/drawing/2014/main" id="{C940F5F2-880F-4DAE-92F1-18DD0BDAAC30}"/>
              </a:ext>
            </a:extLst>
          </p:cNvPr>
          <p:cNvPicPr>
            <a:picLocks noGrp="1" noChangeAspect="1"/>
          </p:cNvPicPr>
          <p:nvPr>
            <p:ph idx="1"/>
          </p:nvPr>
        </p:nvPicPr>
        <p:blipFill>
          <a:blip r:embed="rId4"/>
          <a:stretch>
            <a:fillRect/>
          </a:stretch>
        </p:blipFill>
        <p:spPr>
          <a:xfrm>
            <a:off x="6095999" y="604948"/>
            <a:ext cx="5716621" cy="1649687"/>
          </a:xfrm>
          <a:prstGeom prst="rect">
            <a:avLst/>
          </a:prstGeom>
          <a:ln>
            <a:solidFill>
              <a:schemeClr val="accent1"/>
            </a:solidFill>
          </a:ln>
        </p:spPr>
      </p:pic>
      <p:sp>
        <p:nvSpPr>
          <p:cNvPr id="6" name="Text Placeholder 5">
            <a:extLst>
              <a:ext uri="{FF2B5EF4-FFF2-40B4-BE49-F238E27FC236}">
                <a16:creationId xmlns:a16="http://schemas.microsoft.com/office/drawing/2014/main" id="{CBE3678E-FAFD-4B4A-BFED-D004AD1D3532}"/>
              </a:ext>
            </a:extLst>
          </p:cNvPr>
          <p:cNvSpPr>
            <a:spLocks noGrp="1"/>
          </p:cNvSpPr>
          <p:nvPr>
            <p:ph type="body" sz="half" idx="2"/>
          </p:nvPr>
        </p:nvSpPr>
        <p:spPr>
          <a:xfrm>
            <a:off x="111507" y="646264"/>
            <a:ext cx="5899148" cy="5036345"/>
          </a:xfrm>
        </p:spPr>
        <p:txBody>
          <a:bodyPr vert="horz" lIns="0" tIns="45720" rIns="0" bIns="45720" rtlCol="0" anchor="ctr">
            <a:normAutofit/>
          </a:bodyPr>
          <a:lstStyle/>
          <a:p>
            <a:pPr>
              <a:lnSpc>
                <a:spcPct val="100000"/>
              </a:lnSpc>
            </a:pPr>
            <a:r>
              <a:rPr lang="en-US" b="1" u="sng" dirty="0">
                <a:solidFill>
                  <a:schemeClr val="tx1">
                    <a:lumMod val="75000"/>
                    <a:lumOff val="25000"/>
                  </a:schemeClr>
                </a:solidFill>
              </a:rPr>
              <a:t>Mean difference: </a:t>
            </a:r>
            <a:r>
              <a:rPr lang="en-US" dirty="0">
                <a:solidFill>
                  <a:schemeClr val="tx1">
                    <a:lumMod val="75000"/>
                    <a:lumOff val="25000"/>
                  </a:schemeClr>
                </a:solidFill>
              </a:rPr>
              <a:t>A </a:t>
            </a:r>
            <a:r>
              <a:rPr lang="en-US" dirty="0">
                <a:solidFill>
                  <a:schemeClr val="tx1">
                    <a:lumMod val="75000"/>
                    <a:lumOff val="25000"/>
                  </a:schemeClr>
                </a:solidFill>
                <a:highlight>
                  <a:srgbClr val="FFFF00"/>
                </a:highlight>
              </a:rPr>
              <a:t>1.98% swing of Mean </a:t>
            </a:r>
            <a:r>
              <a:rPr lang="en-US" dirty="0">
                <a:solidFill>
                  <a:schemeClr val="tx1">
                    <a:lumMod val="75000"/>
                    <a:lumOff val="25000"/>
                  </a:schemeClr>
                </a:solidFill>
              </a:rPr>
              <a:t>indicates higher severity of crimes on Non-full moon days (scale is 1-5, severity). This decrease of 1.98% shows the opposite effect</a:t>
            </a:r>
          </a:p>
          <a:p>
            <a:pPr>
              <a:lnSpc>
                <a:spcPct val="100000"/>
              </a:lnSpc>
            </a:pPr>
            <a:r>
              <a:rPr lang="en-US" b="1" u="sng" dirty="0">
                <a:solidFill>
                  <a:schemeClr val="tx1">
                    <a:lumMod val="75000"/>
                    <a:lumOff val="25000"/>
                  </a:schemeClr>
                </a:solidFill>
              </a:rPr>
              <a:t>Variance difference</a:t>
            </a:r>
            <a:r>
              <a:rPr lang="en-US" dirty="0">
                <a:solidFill>
                  <a:schemeClr val="tx1">
                    <a:lumMod val="75000"/>
                    <a:lumOff val="25000"/>
                  </a:schemeClr>
                </a:solidFill>
              </a:rPr>
              <a:t>: This </a:t>
            </a:r>
            <a:r>
              <a:rPr lang="en-US" dirty="0">
                <a:solidFill>
                  <a:schemeClr val="tx1">
                    <a:lumMod val="75000"/>
                    <a:lumOff val="25000"/>
                  </a:schemeClr>
                </a:solidFill>
                <a:highlight>
                  <a:srgbClr val="FFFF00"/>
                </a:highlight>
              </a:rPr>
              <a:t>2.83% reduction </a:t>
            </a:r>
            <a:r>
              <a:rPr lang="en-US" dirty="0">
                <a:solidFill>
                  <a:schemeClr val="tx1">
                    <a:lumMod val="75000"/>
                    <a:lumOff val="25000"/>
                  </a:schemeClr>
                </a:solidFill>
              </a:rPr>
              <a:t>in Variance shows less swings in crime severity during Full moons. </a:t>
            </a:r>
          </a:p>
          <a:p>
            <a:pPr>
              <a:lnSpc>
                <a:spcPct val="100000"/>
              </a:lnSpc>
            </a:pPr>
            <a:r>
              <a:rPr lang="en-US" b="1" u="sng" dirty="0">
                <a:solidFill>
                  <a:schemeClr val="tx1">
                    <a:lumMod val="75000"/>
                    <a:lumOff val="25000"/>
                  </a:schemeClr>
                </a:solidFill>
              </a:rPr>
              <a:t>Standard deviation </a:t>
            </a:r>
            <a:r>
              <a:rPr lang="en-US" dirty="0">
                <a:solidFill>
                  <a:schemeClr val="tx1">
                    <a:lumMod val="75000"/>
                    <a:lumOff val="25000"/>
                  </a:schemeClr>
                </a:solidFill>
                <a:highlight>
                  <a:srgbClr val="FFFF00"/>
                </a:highlight>
              </a:rPr>
              <a:t>difference is only 0.0147- </a:t>
            </a:r>
            <a:r>
              <a:rPr lang="en-US" dirty="0">
                <a:solidFill>
                  <a:schemeClr val="tx1">
                    <a:lumMod val="75000"/>
                    <a:lumOff val="25000"/>
                  </a:schemeClr>
                </a:solidFill>
              </a:rPr>
              <a:t>too small to be significant. (To put that in perspective, the difference in height between men and women is about 1.7 standard deviations)</a:t>
            </a:r>
          </a:p>
          <a:p>
            <a:pPr>
              <a:lnSpc>
                <a:spcPct val="100000"/>
              </a:lnSpc>
            </a:pPr>
            <a:endParaRPr lang="en-US" dirty="0">
              <a:solidFill>
                <a:schemeClr val="tx1">
                  <a:lumMod val="75000"/>
                  <a:lumOff val="25000"/>
                </a:schemeClr>
              </a:solidFill>
            </a:endParaRPr>
          </a:p>
        </p:txBody>
      </p:sp>
      <p:sp>
        <p:nvSpPr>
          <p:cNvPr id="14" name="Rectangle 13">
            <a:extLst>
              <a:ext uri="{FF2B5EF4-FFF2-40B4-BE49-F238E27FC236}">
                <a16:creationId xmlns:a16="http://schemas.microsoft.com/office/drawing/2014/main" id="{C60EDED6-B9A8-4FB1-BAC6-E99B884C8BE5}"/>
              </a:ext>
            </a:extLst>
          </p:cNvPr>
          <p:cNvSpPr/>
          <p:nvPr/>
        </p:nvSpPr>
        <p:spPr>
          <a:xfrm>
            <a:off x="6097224" y="2008545"/>
            <a:ext cx="2887992" cy="164657"/>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9ABAD71-0CD4-46F7-B4FF-A13D3AB77164}"/>
              </a:ext>
            </a:extLst>
          </p:cNvPr>
          <p:cNvSpPr/>
          <p:nvPr/>
        </p:nvSpPr>
        <p:spPr>
          <a:xfrm>
            <a:off x="6122162" y="3853037"/>
            <a:ext cx="2887992" cy="17744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640CD7C-F679-41E0-9436-E7985FCC97BC}"/>
              </a:ext>
            </a:extLst>
          </p:cNvPr>
          <p:cNvSpPr/>
          <p:nvPr/>
        </p:nvSpPr>
        <p:spPr>
          <a:xfrm>
            <a:off x="6177011" y="5682609"/>
            <a:ext cx="4089455" cy="170069"/>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9993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3" name="Straight Connector 7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5" name="Rectangle 74">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4" name="Title 3">
            <a:extLst>
              <a:ext uri="{FF2B5EF4-FFF2-40B4-BE49-F238E27FC236}">
                <a16:creationId xmlns:a16="http://schemas.microsoft.com/office/drawing/2014/main" id="{9D461CA7-C69B-4CBD-9974-310DA7AE420F}"/>
              </a:ext>
            </a:extLst>
          </p:cNvPr>
          <p:cNvSpPr>
            <a:spLocks noGrp="1"/>
          </p:cNvSpPr>
          <p:nvPr>
            <p:ph type="title"/>
          </p:nvPr>
        </p:nvSpPr>
        <p:spPr>
          <a:xfrm>
            <a:off x="271347" y="220095"/>
            <a:ext cx="7651556" cy="596078"/>
          </a:xfrm>
        </p:spPr>
        <p:txBody>
          <a:bodyPr vert="horz" lIns="91440" tIns="45720" rIns="91440" bIns="45720" rtlCol="0" anchor="t">
            <a:normAutofit fontScale="90000"/>
          </a:bodyPr>
          <a:lstStyle/>
          <a:p>
            <a:r>
              <a:rPr lang="en-US" sz="3200" dirty="0">
                <a:solidFill>
                  <a:schemeClr val="tx1">
                    <a:lumMod val="75000"/>
                    <a:lumOff val="25000"/>
                  </a:schemeClr>
                </a:solidFill>
              </a:rPr>
              <a:t>PMF Plot: Crime Full moon vs non-full moon</a:t>
            </a:r>
          </a:p>
        </p:txBody>
      </p:sp>
      <p:cxnSp>
        <p:nvCxnSpPr>
          <p:cNvPr id="77" name="Straight Connector 76">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CBE3678E-FAFD-4B4A-BFED-D004AD1D3532}"/>
              </a:ext>
            </a:extLst>
          </p:cNvPr>
          <p:cNvSpPr>
            <a:spLocks noGrp="1"/>
          </p:cNvSpPr>
          <p:nvPr>
            <p:ph type="body" sz="half" idx="2"/>
          </p:nvPr>
        </p:nvSpPr>
        <p:spPr>
          <a:xfrm>
            <a:off x="337896" y="1681478"/>
            <a:ext cx="6379077" cy="3229714"/>
          </a:xfrm>
        </p:spPr>
        <p:txBody>
          <a:bodyPr vert="horz" lIns="0" tIns="45720" rIns="0" bIns="45720" rtlCol="0">
            <a:normAutofit/>
          </a:bodyPr>
          <a:lstStyle/>
          <a:p>
            <a:pPr>
              <a:lnSpc>
                <a:spcPct val="100000"/>
              </a:lnSpc>
            </a:pPr>
            <a:r>
              <a:rPr lang="en-US" sz="2400" b="1" u="sng" dirty="0">
                <a:solidFill>
                  <a:schemeClr val="tx1">
                    <a:lumMod val="75000"/>
                    <a:lumOff val="25000"/>
                  </a:schemeClr>
                </a:solidFill>
              </a:rPr>
              <a:t>Summary</a:t>
            </a:r>
            <a:r>
              <a:rPr lang="en-US" dirty="0">
                <a:solidFill>
                  <a:schemeClr val="tx1">
                    <a:lumMod val="75000"/>
                    <a:lumOff val="25000"/>
                  </a:schemeClr>
                </a:solidFill>
              </a:rPr>
              <a:t>: PMF normalizes data, giving a visual difference between crime on full moons vs non </a:t>
            </a:r>
            <a:r>
              <a:rPr lang="en-US" dirty="0" err="1">
                <a:solidFill>
                  <a:schemeClr val="tx1">
                    <a:lumMod val="75000"/>
                    <a:lumOff val="25000"/>
                  </a:schemeClr>
                </a:solidFill>
              </a:rPr>
              <a:t>fullmoon</a:t>
            </a:r>
            <a:r>
              <a:rPr lang="en-US" dirty="0">
                <a:solidFill>
                  <a:schemeClr val="tx1">
                    <a:lumMod val="75000"/>
                    <a:lumOff val="25000"/>
                  </a:schemeClr>
                </a:solidFill>
              </a:rPr>
              <a:t> days.</a:t>
            </a:r>
          </a:p>
          <a:p>
            <a:pPr>
              <a:lnSpc>
                <a:spcPct val="100000"/>
              </a:lnSpc>
            </a:pPr>
            <a:r>
              <a:rPr lang="en-US" sz="2400" b="1" u="sng" dirty="0">
                <a:solidFill>
                  <a:schemeClr val="tx1">
                    <a:lumMod val="75000"/>
                    <a:lumOff val="25000"/>
                  </a:schemeClr>
                </a:solidFill>
              </a:rPr>
              <a:t>Conclusion</a:t>
            </a:r>
            <a:r>
              <a:rPr lang="en-US" dirty="0">
                <a:solidFill>
                  <a:schemeClr val="tx1">
                    <a:lumMod val="75000"/>
                    <a:lumOff val="25000"/>
                  </a:schemeClr>
                </a:solidFill>
              </a:rPr>
              <a:t>: Robbery theft, and shoplifting do show measurable increases during full moons. Other crimes seem to show inverse or no change.</a:t>
            </a:r>
          </a:p>
        </p:txBody>
      </p:sp>
      <p:sp>
        <p:nvSpPr>
          <p:cNvPr id="79" name="Rectangle 78">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146" name="Picture 2">
            <a:extLst>
              <a:ext uri="{FF2B5EF4-FFF2-40B4-BE49-F238E27FC236}">
                <a16:creationId xmlns:a16="http://schemas.microsoft.com/office/drawing/2014/main" id="{B4300CC4-9B86-47C7-83A0-3A02ED42183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53311" y="220095"/>
            <a:ext cx="4167342" cy="6245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865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3" name="Straight Connector 7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5" name="Rectangle 74">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4" name="Title 3">
            <a:extLst>
              <a:ext uri="{FF2B5EF4-FFF2-40B4-BE49-F238E27FC236}">
                <a16:creationId xmlns:a16="http://schemas.microsoft.com/office/drawing/2014/main" id="{9D461CA7-C69B-4CBD-9974-310DA7AE420F}"/>
              </a:ext>
            </a:extLst>
          </p:cNvPr>
          <p:cNvSpPr>
            <a:spLocks noGrp="1"/>
          </p:cNvSpPr>
          <p:nvPr>
            <p:ph type="title"/>
          </p:nvPr>
        </p:nvSpPr>
        <p:spPr>
          <a:xfrm>
            <a:off x="416203" y="392828"/>
            <a:ext cx="11323160" cy="596078"/>
          </a:xfrm>
        </p:spPr>
        <p:txBody>
          <a:bodyPr vert="horz" lIns="91440" tIns="45720" rIns="91440" bIns="45720" rtlCol="0" anchor="t">
            <a:normAutofit/>
          </a:bodyPr>
          <a:lstStyle/>
          <a:p>
            <a:r>
              <a:rPr lang="en-US" sz="3200" dirty="0">
                <a:solidFill>
                  <a:schemeClr val="tx1">
                    <a:lumMod val="75000"/>
                    <a:lumOff val="25000"/>
                  </a:schemeClr>
                </a:solidFill>
              </a:rPr>
              <a:t>CDF: Comparing between Full moon vs non-full moon</a:t>
            </a:r>
          </a:p>
        </p:txBody>
      </p:sp>
      <p:cxnSp>
        <p:nvCxnSpPr>
          <p:cNvPr id="77" name="Straight Connector 76">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CBE3678E-FAFD-4B4A-BFED-D004AD1D3532}"/>
              </a:ext>
            </a:extLst>
          </p:cNvPr>
          <p:cNvSpPr>
            <a:spLocks noGrp="1"/>
          </p:cNvSpPr>
          <p:nvPr>
            <p:ph type="body" sz="half" idx="2"/>
          </p:nvPr>
        </p:nvSpPr>
        <p:spPr>
          <a:xfrm>
            <a:off x="259106" y="1557754"/>
            <a:ext cx="6379077" cy="3229714"/>
          </a:xfrm>
        </p:spPr>
        <p:txBody>
          <a:bodyPr vert="horz" lIns="0" tIns="45720" rIns="0" bIns="45720" rtlCol="0">
            <a:normAutofit/>
          </a:bodyPr>
          <a:lstStyle/>
          <a:p>
            <a:pPr>
              <a:lnSpc>
                <a:spcPct val="100000"/>
              </a:lnSpc>
            </a:pPr>
            <a:r>
              <a:rPr lang="en-US" sz="2400" b="1" u="sng" dirty="0">
                <a:solidFill>
                  <a:schemeClr val="tx1">
                    <a:lumMod val="75000"/>
                    <a:lumOff val="25000"/>
                  </a:schemeClr>
                </a:solidFill>
              </a:rPr>
              <a:t>Summary</a:t>
            </a:r>
            <a:r>
              <a:rPr lang="en-US" dirty="0">
                <a:solidFill>
                  <a:schemeClr val="tx1">
                    <a:lumMod val="75000"/>
                    <a:lumOff val="25000"/>
                  </a:schemeClr>
                </a:solidFill>
              </a:rPr>
              <a:t>: Observation of CDF show abnormally high # of crimes in lower scale.  Then levels off to a linear path from 70% up.</a:t>
            </a:r>
          </a:p>
          <a:p>
            <a:pPr>
              <a:lnSpc>
                <a:spcPct val="100000"/>
              </a:lnSpc>
            </a:pPr>
            <a:r>
              <a:rPr lang="en-US" dirty="0">
                <a:solidFill>
                  <a:schemeClr val="tx1">
                    <a:lumMod val="75000"/>
                    <a:lumOff val="25000"/>
                  </a:schemeClr>
                </a:solidFill>
              </a:rPr>
              <a:t>Close observation does show Full-moon line (light blue) slightly higher for crimes from severity scale 1-3, then tracking equally from 3-5 scale.</a:t>
            </a:r>
          </a:p>
          <a:p>
            <a:pPr>
              <a:lnSpc>
                <a:spcPct val="100000"/>
              </a:lnSpc>
            </a:pPr>
            <a:r>
              <a:rPr lang="en-US" sz="2400" b="1" u="sng" dirty="0">
                <a:solidFill>
                  <a:schemeClr val="tx1">
                    <a:lumMod val="75000"/>
                    <a:lumOff val="25000"/>
                  </a:schemeClr>
                </a:solidFill>
              </a:rPr>
              <a:t>Conclusion</a:t>
            </a:r>
            <a:r>
              <a:rPr lang="en-US" dirty="0">
                <a:solidFill>
                  <a:schemeClr val="tx1">
                    <a:lumMod val="75000"/>
                    <a:lumOff val="25000"/>
                  </a:schemeClr>
                </a:solidFill>
              </a:rPr>
              <a:t>: Small support to Hypothesis- crime higher on full moon days.</a:t>
            </a:r>
          </a:p>
        </p:txBody>
      </p:sp>
      <p:sp>
        <p:nvSpPr>
          <p:cNvPr id="79" name="Rectangle 78">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170" name="Picture 2">
            <a:extLst>
              <a:ext uri="{FF2B5EF4-FFF2-40B4-BE49-F238E27FC236}">
                <a16:creationId xmlns:a16="http://schemas.microsoft.com/office/drawing/2014/main" id="{B967DB6E-56CB-4E84-A741-E2EFB672F22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35338" y="1285666"/>
            <a:ext cx="5197556" cy="3501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5202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3" name="Straight Connector 7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5" name="Rectangle 74">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4" name="Title 3">
            <a:extLst>
              <a:ext uri="{FF2B5EF4-FFF2-40B4-BE49-F238E27FC236}">
                <a16:creationId xmlns:a16="http://schemas.microsoft.com/office/drawing/2014/main" id="{9D461CA7-C69B-4CBD-9974-310DA7AE420F}"/>
              </a:ext>
            </a:extLst>
          </p:cNvPr>
          <p:cNvSpPr>
            <a:spLocks noGrp="1"/>
          </p:cNvSpPr>
          <p:nvPr>
            <p:ph type="title"/>
          </p:nvPr>
        </p:nvSpPr>
        <p:spPr>
          <a:xfrm>
            <a:off x="416203" y="392828"/>
            <a:ext cx="10517408" cy="596078"/>
          </a:xfrm>
        </p:spPr>
        <p:txBody>
          <a:bodyPr vert="horz" lIns="91440" tIns="45720" rIns="91440" bIns="45720" rtlCol="0" anchor="t">
            <a:normAutofit fontScale="90000"/>
          </a:bodyPr>
          <a:lstStyle/>
          <a:p>
            <a:r>
              <a:rPr lang="en-US" sz="3200" dirty="0">
                <a:solidFill>
                  <a:schemeClr val="tx1">
                    <a:lumMod val="75000"/>
                    <a:lumOff val="25000"/>
                  </a:schemeClr>
                </a:solidFill>
              </a:rPr>
              <a:t>Normal Probability Plot- with normal distribution (grey)</a:t>
            </a:r>
          </a:p>
        </p:txBody>
      </p:sp>
      <p:cxnSp>
        <p:nvCxnSpPr>
          <p:cNvPr id="77" name="Straight Connector 76">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CBE3678E-FAFD-4B4A-BFED-D004AD1D3532}"/>
              </a:ext>
            </a:extLst>
          </p:cNvPr>
          <p:cNvSpPr>
            <a:spLocks noGrp="1"/>
          </p:cNvSpPr>
          <p:nvPr>
            <p:ph type="body" sz="half" idx="2"/>
          </p:nvPr>
        </p:nvSpPr>
        <p:spPr>
          <a:xfrm>
            <a:off x="186884" y="1735783"/>
            <a:ext cx="6040739" cy="3882028"/>
          </a:xfrm>
          <a:ln>
            <a:solidFill>
              <a:schemeClr val="accent1"/>
            </a:solidFill>
          </a:ln>
        </p:spPr>
        <p:txBody>
          <a:bodyPr vert="horz" lIns="0" tIns="45720" rIns="0" bIns="45720" rtlCol="0">
            <a:normAutofit/>
          </a:bodyPr>
          <a:lstStyle/>
          <a:p>
            <a:pPr>
              <a:lnSpc>
                <a:spcPct val="100000"/>
              </a:lnSpc>
            </a:pPr>
            <a:r>
              <a:rPr lang="en-US" sz="2400" b="1" u="sng" dirty="0">
                <a:solidFill>
                  <a:schemeClr val="tx1">
                    <a:lumMod val="75000"/>
                    <a:lumOff val="25000"/>
                  </a:schemeClr>
                </a:solidFill>
              </a:rPr>
              <a:t>Summary</a:t>
            </a:r>
            <a:r>
              <a:rPr lang="en-US" dirty="0">
                <a:solidFill>
                  <a:schemeClr val="tx1">
                    <a:lumMod val="75000"/>
                    <a:lumOff val="25000"/>
                  </a:schemeClr>
                </a:solidFill>
              </a:rPr>
              <a:t>: graph showing crimes on 1)Full moon days (RED) , 2)Non-full moon days, 3) normal distribution (Grey).</a:t>
            </a:r>
          </a:p>
          <a:p>
            <a:pPr>
              <a:lnSpc>
                <a:spcPct val="100000"/>
              </a:lnSpc>
            </a:pPr>
            <a:r>
              <a:rPr lang="en-US" sz="2400" b="1" u="sng" dirty="0">
                <a:solidFill>
                  <a:schemeClr val="tx1">
                    <a:lumMod val="75000"/>
                    <a:lumOff val="25000"/>
                  </a:schemeClr>
                </a:solidFill>
              </a:rPr>
              <a:t>Results</a:t>
            </a:r>
            <a:r>
              <a:rPr lang="en-US" sz="2000" dirty="0">
                <a:solidFill>
                  <a:schemeClr val="tx1">
                    <a:lumMod val="75000"/>
                    <a:lumOff val="25000"/>
                  </a:schemeClr>
                </a:solidFill>
              </a:rPr>
              <a:t>: </a:t>
            </a:r>
            <a:r>
              <a:rPr lang="en-US" dirty="0">
                <a:solidFill>
                  <a:schemeClr val="tx1">
                    <a:lumMod val="75000"/>
                    <a:lumOff val="25000"/>
                  </a:schemeClr>
                </a:solidFill>
              </a:rPr>
              <a:t>both crime lines seem to show higher crimes in center and lower crime at tails compared to the normal distribution. This seems to follow a narrower curve.  Overall both curves follow </a:t>
            </a:r>
            <a:r>
              <a:rPr lang="en-US" dirty="0" err="1">
                <a:solidFill>
                  <a:schemeClr val="tx1">
                    <a:lumMod val="75000"/>
                    <a:lumOff val="25000"/>
                  </a:schemeClr>
                </a:solidFill>
              </a:rPr>
              <a:t>eachother</a:t>
            </a:r>
            <a:r>
              <a:rPr lang="en-US" dirty="0">
                <a:solidFill>
                  <a:schemeClr val="tx1">
                    <a:lumMod val="75000"/>
                    <a:lumOff val="25000"/>
                  </a:schemeClr>
                </a:solidFill>
              </a:rPr>
              <a:t>, except the high end, where the Non-full moon seems to be higher than the non-full moon.  </a:t>
            </a:r>
          </a:p>
          <a:p>
            <a:pPr>
              <a:lnSpc>
                <a:spcPct val="100000"/>
              </a:lnSpc>
            </a:pPr>
            <a:r>
              <a:rPr lang="en-US" sz="2400" b="1" u="sng" dirty="0">
                <a:solidFill>
                  <a:schemeClr val="tx1">
                    <a:lumMod val="75000"/>
                    <a:lumOff val="25000"/>
                  </a:schemeClr>
                </a:solidFill>
              </a:rPr>
              <a:t>Conclusion</a:t>
            </a:r>
            <a:r>
              <a:rPr lang="en-US" dirty="0">
                <a:solidFill>
                  <a:schemeClr val="tx1">
                    <a:lumMod val="75000"/>
                    <a:lumOff val="25000"/>
                  </a:schemeClr>
                </a:solidFill>
              </a:rPr>
              <a:t>: This is opposite of my hypothesis that crime is higher on full moon days. </a:t>
            </a:r>
          </a:p>
          <a:p>
            <a:pPr>
              <a:lnSpc>
                <a:spcPct val="100000"/>
              </a:lnSpc>
            </a:pPr>
            <a:endParaRPr lang="en-US" dirty="0">
              <a:solidFill>
                <a:schemeClr val="tx1">
                  <a:lumMod val="75000"/>
                  <a:lumOff val="25000"/>
                </a:schemeClr>
              </a:solidFill>
            </a:endParaRPr>
          </a:p>
        </p:txBody>
      </p:sp>
      <p:sp>
        <p:nvSpPr>
          <p:cNvPr id="79" name="Rectangle 78">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050" name="Picture 2">
            <a:extLst>
              <a:ext uri="{FF2B5EF4-FFF2-40B4-BE49-F238E27FC236}">
                <a16:creationId xmlns:a16="http://schemas.microsoft.com/office/drawing/2014/main" id="{3E0E7461-EA1B-4C3F-BB19-E96BE07DAFA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99846" y="940165"/>
            <a:ext cx="5964378" cy="4109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4199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3" name="Straight Connector 7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5" name="Rectangle 74">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4" name="Title 3">
            <a:extLst>
              <a:ext uri="{FF2B5EF4-FFF2-40B4-BE49-F238E27FC236}">
                <a16:creationId xmlns:a16="http://schemas.microsoft.com/office/drawing/2014/main" id="{9D461CA7-C69B-4CBD-9974-310DA7AE420F}"/>
              </a:ext>
            </a:extLst>
          </p:cNvPr>
          <p:cNvSpPr>
            <a:spLocks noGrp="1"/>
          </p:cNvSpPr>
          <p:nvPr>
            <p:ph type="title"/>
          </p:nvPr>
        </p:nvSpPr>
        <p:spPr>
          <a:xfrm>
            <a:off x="416203" y="392828"/>
            <a:ext cx="7651556" cy="596078"/>
          </a:xfrm>
        </p:spPr>
        <p:txBody>
          <a:bodyPr vert="horz" lIns="91440" tIns="45720" rIns="91440" bIns="45720" rtlCol="0" anchor="t">
            <a:normAutofit/>
          </a:bodyPr>
          <a:lstStyle/>
          <a:p>
            <a:r>
              <a:rPr lang="en-US" sz="3200" dirty="0">
                <a:solidFill>
                  <a:schemeClr val="tx1">
                    <a:lumMod val="75000"/>
                    <a:lumOff val="25000"/>
                  </a:schemeClr>
                </a:solidFill>
              </a:rPr>
              <a:t>Scatter Plot: Crime severity </a:t>
            </a:r>
          </a:p>
        </p:txBody>
      </p:sp>
      <p:cxnSp>
        <p:nvCxnSpPr>
          <p:cNvPr id="77" name="Straight Connector 76">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CBE3678E-FAFD-4B4A-BFED-D004AD1D3532}"/>
              </a:ext>
            </a:extLst>
          </p:cNvPr>
          <p:cNvSpPr>
            <a:spLocks noGrp="1"/>
          </p:cNvSpPr>
          <p:nvPr>
            <p:ph type="body" sz="half" idx="2"/>
          </p:nvPr>
        </p:nvSpPr>
        <p:spPr>
          <a:xfrm>
            <a:off x="169372" y="1381734"/>
            <a:ext cx="6379077" cy="3229714"/>
          </a:xfrm>
        </p:spPr>
        <p:txBody>
          <a:bodyPr vert="horz" lIns="0" tIns="45720" rIns="0" bIns="45720" rtlCol="0">
            <a:normAutofit/>
          </a:bodyPr>
          <a:lstStyle/>
          <a:p>
            <a:pPr>
              <a:lnSpc>
                <a:spcPct val="100000"/>
              </a:lnSpc>
            </a:pPr>
            <a:r>
              <a:rPr lang="en-US" sz="2400" b="1" u="sng" dirty="0">
                <a:solidFill>
                  <a:schemeClr val="tx1">
                    <a:lumMod val="75000"/>
                    <a:lumOff val="25000"/>
                  </a:schemeClr>
                </a:solidFill>
              </a:rPr>
              <a:t>Summary</a:t>
            </a:r>
            <a:r>
              <a:rPr lang="en-US" dirty="0">
                <a:solidFill>
                  <a:schemeClr val="tx1">
                    <a:lumMod val="75000"/>
                    <a:lumOff val="25000"/>
                  </a:schemeClr>
                </a:solidFill>
              </a:rPr>
              <a:t>: Simplest way to check relationship between 2 Variables. This plot shows there seems to be more higher crimes (y-axis) during Full moons vs Non-full moons (x-axis).</a:t>
            </a:r>
          </a:p>
          <a:p>
            <a:pPr>
              <a:lnSpc>
                <a:spcPct val="100000"/>
              </a:lnSpc>
            </a:pPr>
            <a:r>
              <a:rPr lang="en-US" dirty="0">
                <a:solidFill>
                  <a:schemeClr val="tx1">
                    <a:lumMod val="75000"/>
                    <a:lumOff val="25000"/>
                  </a:schemeClr>
                </a:solidFill>
              </a:rPr>
              <a:t>There is a heaver spread of 3-4 range for Full moon vs non-full moon (1-2 heavy spread).</a:t>
            </a:r>
          </a:p>
          <a:p>
            <a:pPr>
              <a:lnSpc>
                <a:spcPct val="100000"/>
              </a:lnSpc>
            </a:pPr>
            <a:r>
              <a:rPr lang="en-US" sz="2400" b="1" u="sng" dirty="0">
                <a:solidFill>
                  <a:schemeClr val="tx1">
                    <a:lumMod val="75000"/>
                    <a:lumOff val="25000"/>
                  </a:schemeClr>
                </a:solidFill>
              </a:rPr>
              <a:t>Conclusion</a:t>
            </a:r>
            <a:r>
              <a:rPr lang="en-US" dirty="0">
                <a:solidFill>
                  <a:schemeClr val="tx1">
                    <a:lumMod val="75000"/>
                    <a:lumOff val="25000"/>
                  </a:schemeClr>
                </a:solidFill>
              </a:rPr>
              <a:t>:  This is supportive of the </a:t>
            </a:r>
            <a:r>
              <a:rPr lang="en-US" dirty="0" err="1">
                <a:solidFill>
                  <a:schemeClr val="tx1">
                    <a:lumMod val="75000"/>
                    <a:lumOff val="25000"/>
                  </a:schemeClr>
                </a:solidFill>
              </a:rPr>
              <a:t>hypothosis</a:t>
            </a:r>
            <a:r>
              <a:rPr lang="en-US" dirty="0">
                <a:solidFill>
                  <a:schemeClr val="tx1">
                    <a:lumMod val="75000"/>
                    <a:lumOff val="25000"/>
                  </a:schemeClr>
                </a:solidFill>
              </a:rPr>
              <a:t>.- Full moon causes more crime (severity)</a:t>
            </a:r>
          </a:p>
        </p:txBody>
      </p:sp>
      <p:sp>
        <p:nvSpPr>
          <p:cNvPr id="79" name="Rectangle 78">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220" name="Picture 4">
            <a:extLst>
              <a:ext uri="{FF2B5EF4-FFF2-40B4-BE49-F238E27FC236}">
                <a16:creationId xmlns:a16="http://schemas.microsoft.com/office/drawing/2014/main" id="{FEC012D5-0F8B-4C6E-9AAC-8B576208163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48449" y="991848"/>
            <a:ext cx="5553410" cy="3836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0889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3" name="Straight Connector 7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5" name="Rectangle 74">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4" name="Title 3">
            <a:extLst>
              <a:ext uri="{FF2B5EF4-FFF2-40B4-BE49-F238E27FC236}">
                <a16:creationId xmlns:a16="http://schemas.microsoft.com/office/drawing/2014/main" id="{9D461CA7-C69B-4CBD-9974-310DA7AE420F}"/>
              </a:ext>
            </a:extLst>
          </p:cNvPr>
          <p:cNvSpPr>
            <a:spLocks noGrp="1"/>
          </p:cNvSpPr>
          <p:nvPr>
            <p:ph type="title"/>
          </p:nvPr>
        </p:nvSpPr>
        <p:spPr>
          <a:xfrm>
            <a:off x="80920" y="392828"/>
            <a:ext cx="12111079" cy="596078"/>
          </a:xfrm>
        </p:spPr>
        <p:txBody>
          <a:bodyPr vert="horz" lIns="91440" tIns="45720" rIns="91440" bIns="45720" rtlCol="0" anchor="t">
            <a:normAutofit fontScale="90000"/>
          </a:bodyPr>
          <a:lstStyle/>
          <a:p>
            <a:r>
              <a:rPr lang="en-US" sz="3200" dirty="0">
                <a:solidFill>
                  <a:schemeClr val="tx1">
                    <a:lumMod val="75000"/>
                    <a:lumOff val="25000"/>
                  </a:schemeClr>
                </a:solidFill>
              </a:rPr>
              <a:t>Correlation Coefficient with Scatter Plot- </a:t>
            </a:r>
            <a:r>
              <a:rPr lang="en-US" sz="2200" dirty="0">
                <a:solidFill>
                  <a:schemeClr val="tx1">
                    <a:lumMod val="75000"/>
                    <a:lumOff val="25000"/>
                  </a:schemeClr>
                </a:solidFill>
              </a:rPr>
              <a:t>Chapter 10 - Linear Least Squares plot:</a:t>
            </a:r>
            <a:endParaRPr lang="en-US" sz="3200" dirty="0">
              <a:solidFill>
                <a:schemeClr val="tx1">
                  <a:lumMod val="75000"/>
                  <a:lumOff val="25000"/>
                </a:schemeClr>
              </a:solidFill>
            </a:endParaRPr>
          </a:p>
        </p:txBody>
      </p:sp>
      <p:cxnSp>
        <p:nvCxnSpPr>
          <p:cNvPr id="77" name="Straight Connector 76">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CBE3678E-FAFD-4B4A-BFED-D004AD1D3532}"/>
              </a:ext>
            </a:extLst>
          </p:cNvPr>
          <p:cNvSpPr>
            <a:spLocks noGrp="1"/>
          </p:cNvSpPr>
          <p:nvPr>
            <p:ph type="body" sz="half" idx="2"/>
          </p:nvPr>
        </p:nvSpPr>
        <p:spPr>
          <a:xfrm>
            <a:off x="158892" y="1639080"/>
            <a:ext cx="6379077" cy="4307258"/>
          </a:xfrm>
        </p:spPr>
        <p:txBody>
          <a:bodyPr vert="horz" lIns="0" tIns="45720" rIns="0" bIns="45720" rtlCol="0">
            <a:normAutofit/>
          </a:bodyPr>
          <a:lstStyle/>
          <a:p>
            <a:pPr>
              <a:lnSpc>
                <a:spcPct val="100000"/>
              </a:lnSpc>
            </a:pPr>
            <a:r>
              <a:rPr lang="en-US" sz="2400" b="1" u="sng" dirty="0">
                <a:solidFill>
                  <a:schemeClr val="tx1">
                    <a:lumMod val="75000"/>
                    <a:lumOff val="25000"/>
                  </a:schemeClr>
                </a:solidFill>
              </a:rPr>
              <a:t>Summary</a:t>
            </a:r>
            <a:r>
              <a:rPr lang="en-US" dirty="0">
                <a:solidFill>
                  <a:schemeClr val="tx1">
                    <a:lumMod val="75000"/>
                    <a:lumOff val="25000"/>
                  </a:schemeClr>
                </a:solidFill>
              </a:rPr>
              <a:t>:  Correlation coefficients measure the strength and sign of a relationship, but not the slope. </a:t>
            </a:r>
          </a:p>
          <a:p>
            <a:pPr>
              <a:lnSpc>
                <a:spcPct val="100000"/>
              </a:lnSpc>
            </a:pPr>
            <a:r>
              <a:rPr lang="en-US" dirty="0">
                <a:solidFill>
                  <a:schemeClr val="tx1">
                    <a:lumMod val="75000"/>
                    <a:lumOff val="25000"/>
                  </a:schemeClr>
                </a:solidFill>
              </a:rPr>
              <a:t>There are several ways to estimate the slope; the most common is a linear least squares fit. </a:t>
            </a:r>
          </a:p>
          <a:p>
            <a:pPr>
              <a:lnSpc>
                <a:spcPct val="100000"/>
              </a:lnSpc>
            </a:pPr>
            <a:r>
              <a:rPr lang="en-US" dirty="0">
                <a:solidFill>
                  <a:schemeClr val="tx1">
                    <a:lumMod val="75000"/>
                    <a:lumOff val="25000"/>
                  </a:schemeClr>
                </a:solidFill>
              </a:rPr>
              <a:t>A “linear fit” is a line intended to model the relationship between variables. </a:t>
            </a:r>
          </a:p>
          <a:p>
            <a:pPr>
              <a:lnSpc>
                <a:spcPct val="100000"/>
              </a:lnSpc>
            </a:pPr>
            <a:r>
              <a:rPr lang="en-US" dirty="0">
                <a:solidFill>
                  <a:schemeClr val="tx1">
                    <a:lumMod val="75000"/>
                    <a:lumOff val="25000"/>
                  </a:schemeClr>
                </a:solidFill>
              </a:rPr>
              <a:t>A “least squares” fit is one that minimizes the mean squared error (MSE) between the line and the data.</a:t>
            </a:r>
          </a:p>
          <a:p>
            <a:pPr>
              <a:lnSpc>
                <a:spcPct val="100000"/>
              </a:lnSpc>
            </a:pPr>
            <a:r>
              <a:rPr lang="en-US" sz="2400" b="1" u="sng" dirty="0">
                <a:solidFill>
                  <a:schemeClr val="tx1">
                    <a:lumMod val="75000"/>
                    <a:lumOff val="25000"/>
                  </a:schemeClr>
                </a:solidFill>
              </a:rPr>
              <a:t>Conclusion</a:t>
            </a:r>
            <a:r>
              <a:rPr lang="en-US" dirty="0">
                <a:solidFill>
                  <a:schemeClr val="tx1">
                    <a:lumMod val="75000"/>
                    <a:lumOff val="25000"/>
                  </a:schemeClr>
                </a:solidFill>
              </a:rPr>
              <a:t>: this Linear Fit line on scatter plot shows relationship between crimes on Full Moon vs non full moon day. Linear relationship, but </a:t>
            </a:r>
            <a:r>
              <a:rPr lang="en-US" dirty="0">
                <a:solidFill>
                  <a:schemeClr val="tx1">
                    <a:lumMod val="75000"/>
                    <a:lumOff val="25000"/>
                  </a:schemeClr>
                </a:solidFill>
                <a:highlight>
                  <a:srgbClr val="FFFF00"/>
                </a:highlight>
              </a:rPr>
              <a:t>slope is almost zero, so very small to indicate relationship.</a:t>
            </a:r>
          </a:p>
          <a:p>
            <a:pPr>
              <a:lnSpc>
                <a:spcPct val="100000"/>
              </a:lnSpc>
            </a:pPr>
            <a:endParaRPr lang="en-US" dirty="0">
              <a:solidFill>
                <a:schemeClr val="tx1">
                  <a:lumMod val="75000"/>
                  <a:lumOff val="25000"/>
                </a:schemeClr>
              </a:solidFill>
            </a:endParaRPr>
          </a:p>
        </p:txBody>
      </p:sp>
      <p:sp>
        <p:nvSpPr>
          <p:cNvPr id="79" name="Rectangle 78">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218" name="Picture 2">
            <a:extLst>
              <a:ext uri="{FF2B5EF4-FFF2-40B4-BE49-F238E27FC236}">
                <a16:creationId xmlns:a16="http://schemas.microsoft.com/office/drawing/2014/main" id="{30565A00-2EA2-427B-945D-D896AE75F92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34735" y="1454772"/>
            <a:ext cx="4725477" cy="3264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7630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3" name="Straight Connector 7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5" name="Rectangle 74">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4" name="Title 3">
            <a:extLst>
              <a:ext uri="{FF2B5EF4-FFF2-40B4-BE49-F238E27FC236}">
                <a16:creationId xmlns:a16="http://schemas.microsoft.com/office/drawing/2014/main" id="{9D461CA7-C69B-4CBD-9974-310DA7AE420F}"/>
              </a:ext>
            </a:extLst>
          </p:cNvPr>
          <p:cNvSpPr>
            <a:spLocks noGrp="1"/>
          </p:cNvSpPr>
          <p:nvPr>
            <p:ph type="title"/>
          </p:nvPr>
        </p:nvSpPr>
        <p:spPr>
          <a:xfrm>
            <a:off x="259107" y="128750"/>
            <a:ext cx="7651556" cy="596078"/>
          </a:xfrm>
        </p:spPr>
        <p:txBody>
          <a:bodyPr vert="horz" lIns="91440" tIns="45720" rIns="91440" bIns="45720" rtlCol="0" anchor="t">
            <a:normAutofit/>
          </a:bodyPr>
          <a:lstStyle/>
          <a:p>
            <a:r>
              <a:rPr lang="en-US" sz="3200">
                <a:solidFill>
                  <a:schemeClr val="tx1">
                    <a:lumMod val="75000"/>
                    <a:lumOff val="25000"/>
                  </a:schemeClr>
                </a:solidFill>
              </a:rPr>
              <a:t>Logistic Regression Test:</a:t>
            </a:r>
            <a:endParaRPr lang="en-US" sz="3200" dirty="0">
              <a:solidFill>
                <a:schemeClr val="tx1">
                  <a:lumMod val="75000"/>
                  <a:lumOff val="25000"/>
                </a:schemeClr>
              </a:solidFill>
            </a:endParaRPr>
          </a:p>
        </p:txBody>
      </p:sp>
      <p:cxnSp>
        <p:nvCxnSpPr>
          <p:cNvPr id="77" name="Straight Connector 76">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CBE3678E-FAFD-4B4A-BFED-D004AD1D3532}"/>
              </a:ext>
            </a:extLst>
          </p:cNvPr>
          <p:cNvSpPr>
            <a:spLocks noGrp="1"/>
          </p:cNvSpPr>
          <p:nvPr>
            <p:ph type="body" sz="half" idx="2"/>
          </p:nvPr>
        </p:nvSpPr>
        <p:spPr>
          <a:xfrm>
            <a:off x="298148" y="1040286"/>
            <a:ext cx="6379077" cy="3229714"/>
          </a:xfrm>
        </p:spPr>
        <p:txBody>
          <a:bodyPr vert="horz" lIns="0" tIns="45720" rIns="0" bIns="45720" rtlCol="0">
            <a:normAutofit fontScale="92500" lnSpcReduction="20000"/>
          </a:bodyPr>
          <a:lstStyle/>
          <a:p>
            <a:pPr lvl="0">
              <a:lnSpc>
                <a:spcPct val="100000"/>
              </a:lnSpc>
              <a:buClr>
                <a:srgbClr val="9BA8B7"/>
              </a:buClr>
            </a:pPr>
            <a:r>
              <a:rPr lang="en-US" b="1" u="sng" dirty="0" err="1">
                <a:solidFill>
                  <a:srgbClr val="000000">
                    <a:lumMod val="75000"/>
                    <a:lumOff val="25000"/>
                  </a:srgbClr>
                </a:solidFill>
              </a:rPr>
              <a:t>Coef</a:t>
            </a:r>
            <a:r>
              <a:rPr lang="en-US" b="1" u="sng" dirty="0">
                <a:solidFill>
                  <a:srgbClr val="000000">
                    <a:lumMod val="75000"/>
                    <a:lumOff val="25000"/>
                  </a:srgbClr>
                </a:solidFill>
              </a:rPr>
              <a:t> of 'Severity' </a:t>
            </a:r>
            <a:r>
              <a:rPr lang="en-US" dirty="0">
                <a:solidFill>
                  <a:srgbClr val="000000">
                    <a:lumMod val="75000"/>
                    <a:lumOff val="25000"/>
                  </a:srgbClr>
                </a:solidFill>
              </a:rPr>
              <a:t>is negative, which indicates Full moon has opposite effect, but is a very small #.</a:t>
            </a:r>
          </a:p>
          <a:p>
            <a:pPr lvl="0">
              <a:lnSpc>
                <a:spcPct val="100000"/>
              </a:lnSpc>
              <a:buClr>
                <a:srgbClr val="9BA8B7"/>
              </a:buClr>
            </a:pPr>
            <a:r>
              <a:rPr lang="en-US" b="1" u="sng" dirty="0">
                <a:solidFill>
                  <a:srgbClr val="000000">
                    <a:lumMod val="75000"/>
                    <a:lumOff val="25000"/>
                  </a:srgbClr>
                </a:solidFill>
              </a:rPr>
              <a:t>The P-value </a:t>
            </a:r>
            <a:r>
              <a:rPr lang="en-US" dirty="0">
                <a:solidFill>
                  <a:srgbClr val="000000">
                    <a:lumMod val="75000"/>
                    <a:lumOff val="25000"/>
                  </a:srgbClr>
                </a:solidFill>
              </a:rPr>
              <a:t>0.3 which shows to be greater than .05, so are statistically insignificant. </a:t>
            </a:r>
          </a:p>
          <a:p>
            <a:pPr lvl="0">
              <a:lnSpc>
                <a:spcPct val="100000"/>
              </a:lnSpc>
              <a:buClr>
                <a:srgbClr val="9BA8B7"/>
              </a:buClr>
            </a:pPr>
            <a:r>
              <a:rPr lang="en-US" b="1" u="sng" dirty="0">
                <a:solidFill>
                  <a:srgbClr val="000000">
                    <a:lumMod val="75000"/>
                    <a:lumOff val="25000"/>
                  </a:srgbClr>
                </a:solidFill>
              </a:rPr>
              <a:t>The coefficient of determination, R2 </a:t>
            </a:r>
            <a:r>
              <a:rPr lang="en-US" dirty="0">
                <a:solidFill>
                  <a:srgbClr val="000000">
                    <a:lumMod val="75000"/>
                    <a:lumOff val="25000"/>
                  </a:srgbClr>
                </a:solidFill>
              </a:rPr>
              <a:t>value for this model is small (.000047), which means that moon doesn’t account for a substantial part of the variation. R2 does not apply to logistic regression. Since I used Full moon as a logistical attribute, this is the case here.</a:t>
            </a:r>
          </a:p>
          <a:p>
            <a:pPr>
              <a:lnSpc>
                <a:spcPct val="100000"/>
              </a:lnSpc>
            </a:pPr>
            <a:endParaRPr lang="en-US" dirty="0">
              <a:solidFill>
                <a:schemeClr val="tx1">
                  <a:lumMod val="75000"/>
                  <a:lumOff val="25000"/>
                </a:schemeClr>
              </a:solidFill>
            </a:endParaRPr>
          </a:p>
          <a:p>
            <a:pPr>
              <a:lnSpc>
                <a:spcPct val="100000"/>
              </a:lnSpc>
            </a:pPr>
            <a:r>
              <a:rPr lang="en-US" sz="2200" b="1" u="sng" dirty="0">
                <a:solidFill>
                  <a:schemeClr val="tx1">
                    <a:lumMod val="75000"/>
                    <a:lumOff val="25000"/>
                  </a:schemeClr>
                </a:solidFill>
              </a:rPr>
              <a:t>Conclusion</a:t>
            </a:r>
            <a:r>
              <a:rPr lang="en-US" dirty="0">
                <a:solidFill>
                  <a:schemeClr val="tx1">
                    <a:lumMod val="75000"/>
                    <a:lumOff val="25000"/>
                  </a:schemeClr>
                </a:solidFill>
              </a:rPr>
              <a:t>:  There is not statistical data to show the link between full moon and crime, based on P-value, R2, coefficient. </a:t>
            </a:r>
          </a:p>
        </p:txBody>
      </p:sp>
      <p:sp>
        <p:nvSpPr>
          <p:cNvPr id="79" name="Rectangle 78">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Content Placeholder 1">
            <a:extLst>
              <a:ext uri="{FF2B5EF4-FFF2-40B4-BE49-F238E27FC236}">
                <a16:creationId xmlns:a16="http://schemas.microsoft.com/office/drawing/2014/main" id="{AB154560-E0C9-455E-ABA9-16D961776EA9}"/>
              </a:ext>
            </a:extLst>
          </p:cNvPr>
          <p:cNvSpPr>
            <a:spLocks noGrp="1"/>
          </p:cNvSpPr>
          <p:nvPr>
            <p:ph idx="1"/>
          </p:nvPr>
        </p:nvSpPr>
        <p:spPr>
          <a:xfrm>
            <a:off x="6897290" y="812799"/>
            <a:ext cx="5158586" cy="5348303"/>
          </a:xfrm>
          <a:ln>
            <a:solidFill>
              <a:schemeClr val="accent1"/>
            </a:solidFill>
          </a:ln>
        </p:spPr>
        <p:txBody>
          <a:bodyPr>
            <a:normAutofit fontScale="40000" lnSpcReduction="20000"/>
          </a:bodyPr>
          <a:lstStyle/>
          <a:p>
            <a:r>
              <a:rPr lang="en-US" dirty="0"/>
              <a:t>Optimization terminated successfully.</a:t>
            </a:r>
          </a:p>
          <a:p>
            <a:r>
              <a:rPr lang="en-US" dirty="0"/>
              <a:t>         Current function value: 0.151931</a:t>
            </a:r>
          </a:p>
          <a:p>
            <a:r>
              <a:rPr lang="en-US" dirty="0"/>
              <a:t>         Iterations 7</a:t>
            </a:r>
          </a:p>
          <a:p>
            <a:r>
              <a:rPr lang="en-US" dirty="0"/>
              <a:t>                           Logit Regression Results                           </a:t>
            </a:r>
          </a:p>
          <a:p>
            <a:r>
              <a:rPr lang="en-US" dirty="0"/>
              <a:t>==============================================================================</a:t>
            </a:r>
          </a:p>
          <a:p>
            <a:r>
              <a:rPr lang="en-US" dirty="0"/>
              <a:t>Dep. Variable:                   moon   No. Observations:                73544</a:t>
            </a:r>
          </a:p>
          <a:p>
            <a:r>
              <a:rPr lang="en-US" dirty="0"/>
              <a:t>Model:                          Logit   Df Residuals:                    73542</a:t>
            </a:r>
          </a:p>
          <a:p>
            <a:r>
              <a:rPr lang="en-US" dirty="0"/>
              <a:t>Method:                           MLE   Df Model:                            1</a:t>
            </a:r>
          </a:p>
          <a:p>
            <a:r>
              <a:rPr lang="en-US" dirty="0"/>
              <a:t>Date:                Thu, 06 Aug 2020   Pseudo R-</a:t>
            </a:r>
            <a:r>
              <a:rPr lang="en-US" dirty="0" err="1"/>
              <a:t>squ</a:t>
            </a:r>
            <a:r>
              <a:rPr lang="en-US" dirty="0"/>
              <a:t>.:               4.707e-05</a:t>
            </a:r>
          </a:p>
          <a:p>
            <a:r>
              <a:rPr lang="en-US" dirty="0"/>
              <a:t>Time:                        12:27:08   Log-Likelihood:                -11174.</a:t>
            </a:r>
          </a:p>
          <a:p>
            <a:r>
              <a:rPr lang="en-US" dirty="0"/>
              <a:t>converged:                       True   LL-Null:                       -11174.</a:t>
            </a:r>
          </a:p>
          <a:p>
            <a:r>
              <a:rPr lang="en-US" dirty="0"/>
              <a:t>Covariance Type:            </a:t>
            </a:r>
            <a:r>
              <a:rPr lang="en-US" dirty="0" err="1"/>
              <a:t>nonrobust</a:t>
            </a:r>
            <a:r>
              <a:rPr lang="en-US" dirty="0"/>
              <a:t>   LLR p-value:                    0.3051</a:t>
            </a:r>
          </a:p>
          <a:p>
            <a:r>
              <a:rPr lang="en-US" dirty="0"/>
              <a:t>==============================================================================</a:t>
            </a:r>
          </a:p>
          <a:p>
            <a:r>
              <a:rPr lang="en-US" dirty="0"/>
              <a:t>                 </a:t>
            </a:r>
            <a:r>
              <a:rPr lang="en-US" dirty="0" err="1"/>
              <a:t>coef</a:t>
            </a:r>
            <a:r>
              <a:rPr lang="en-US" dirty="0"/>
              <a:t>    std err          z      P&gt;|z|      [0.025      0.975]</a:t>
            </a:r>
          </a:p>
          <a:p>
            <a:r>
              <a:rPr lang="en-US" dirty="0"/>
              <a:t>------------------------------------------------------------------------------</a:t>
            </a:r>
          </a:p>
          <a:p>
            <a:r>
              <a:rPr lang="en-US" dirty="0"/>
              <a:t>Intercept     -3.2821      0.038    -87.206      0.000      -3.356      -3.208</a:t>
            </a:r>
          </a:p>
          <a:p>
            <a:r>
              <a:rPr lang="en-US" dirty="0"/>
              <a:t>severity      -0.0215      0.021     -1.020      0.308      -0.063       0.020</a:t>
            </a:r>
          </a:p>
          <a:p>
            <a:r>
              <a:rPr lang="en-US" dirty="0"/>
              <a:t>==============================================================================</a:t>
            </a:r>
          </a:p>
        </p:txBody>
      </p:sp>
      <p:sp>
        <p:nvSpPr>
          <p:cNvPr id="3" name="Rectangle 2">
            <a:extLst>
              <a:ext uri="{FF2B5EF4-FFF2-40B4-BE49-F238E27FC236}">
                <a16:creationId xmlns:a16="http://schemas.microsoft.com/office/drawing/2014/main" id="{34795233-AA3A-447E-AB5C-AF261983D256}"/>
              </a:ext>
            </a:extLst>
          </p:cNvPr>
          <p:cNvSpPr/>
          <p:nvPr/>
        </p:nvSpPr>
        <p:spPr>
          <a:xfrm>
            <a:off x="8431731" y="3056023"/>
            <a:ext cx="1607419" cy="2887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F227337-61C5-4A3E-A9E7-2B8777E3BAF4}"/>
              </a:ext>
            </a:extLst>
          </p:cNvPr>
          <p:cNvSpPr/>
          <p:nvPr/>
        </p:nvSpPr>
        <p:spPr>
          <a:xfrm>
            <a:off x="8730114" y="5354856"/>
            <a:ext cx="457200" cy="2887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4901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3" name="Straight Connector 7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5" name="Rectangle 74">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4" name="Title 3">
            <a:extLst>
              <a:ext uri="{FF2B5EF4-FFF2-40B4-BE49-F238E27FC236}">
                <a16:creationId xmlns:a16="http://schemas.microsoft.com/office/drawing/2014/main" id="{9D461CA7-C69B-4CBD-9974-310DA7AE420F}"/>
              </a:ext>
            </a:extLst>
          </p:cNvPr>
          <p:cNvSpPr>
            <a:spLocks noGrp="1"/>
          </p:cNvSpPr>
          <p:nvPr>
            <p:ph type="title"/>
          </p:nvPr>
        </p:nvSpPr>
        <p:spPr>
          <a:xfrm>
            <a:off x="259107" y="128750"/>
            <a:ext cx="7651556" cy="596078"/>
          </a:xfrm>
        </p:spPr>
        <p:txBody>
          <a:bodyPr vert="horz" lIns="91440" tIns="45720" rIns="91440" bIns="45720" rtlCol="0" anchor="t">
            <a:normAutofit/>
          </a:bodyPr>
          <a:lstStyle/>
          <a:p>
            <a:r>
              <a:rPr lang="en-US" sz="3200" dirty="0">
                <a:solidFill>
                  <a:schemeClr val="tx1">
                    <a:lumMod val="75000"/>
                    <a:lumOff val="25000"/>
                  </a:schemeClr>
                </a:solidFill>
              </a:rPr>
              <a:t>Conclusion:</a:t>
            </a:r>
          </a:p>
        </p:txBody>
      </p:sp>
      <p:cxnSp>
        <p:nvCxnSpPr>
          <p:cNvPr id="77" name="Straight Connector 76">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CBE3678E-FAFD-4B4A-BFED-D004AD1D3532}"/>
              </a:ext>
            </a:extLst>
          </p:cNvPr>
          <p:cNvSpPr>
            <a:spLocks noGrp="1"/>
          </p:cNvSpPr>
          <p:nvPr>
            <p:ph type="body" sz="half" idx="2"/>
          </p:nvPr>
        </p:nvSpPr>
        <p:spPr>
          <a:xfrm>
            <a:off x="593109" y="1270370"/>
            <a:ext cx="11387174" cy="3229714"/>
          </a:xfrm>
        </p:spPr>
        <p:txBody>
          <a:bodyPr vert="horz" lIns="0" tIns="45720" rIns="0" bIns="45720" rtlCol="0">
            <a:normAutofit/>
          </a:bodyPr>
          <a:lstStyle/>
          <a:p>
            <a:pPr>
              <a:lnSpc>
                <a:spcPct val="100000"/>
              </a:lnSpc>
            </a:pPr>
            <a:r>
              <a:rPr lang="en-US" dirty="0">
                <a:solidFill>
                  <a:schemeClr val="tx1">
                    <a:lumMod val="75000"/>
                    <a:lumOff val="25000"/>
                  </a:schemeClr>
                </a:solidFill>
              </a:rPr>
              <a:t>After running different tests, we see some weak links between crime and the full moon mainly while visually </a:t>
            </a:r>
            <a:r>
              <a:rPr lang="en-US">
                <a:solidFill>
                  <a:schemeClr val="tx1">
                    <a:lumMod val="75000"/>
                    <a:lumOff val="25000"/>
                  </a:schemeClr>
                </a:solidFill>
              </a:rPr>
              <a:t>validating data, </a:t>
            </a:r>
            <a:r>
              <a:rPr lang="en-US" dirty="0">
                <a:solidFill>
                  <a:schemeClr val="tx1">
                    <a:lumMod val="75000"/>
                    <a:lumOff val="25000"/>
                  </a:schemeClr>
                </a:solidFill>
              </a:rPr>
              <a:t>but direct analytical tests don’t show a correlation between Full moon days and severity of crime. </a:t>
            </a:r>
          </a:p>
          <a:p>
            <a:pPr>
              <a:lnSpc>
                <a:spcPct val="100000"/>
              </a:lnSpc>
            </a:pPr>
            <a:endParaRPr lang="en-US" dirty="0">
              <a:solidFill>
                <a:schemeClr val="tx1">
                  <a:lumMod val="75000"/>
                  <a:lumOff val="25000"/>
                </a:schemeClr>
              </a:solidFill>
            </a:endParaRPr>
          </a:p>
        </p:txBody>
      </p:sp>
      <p:sp>
        <p:nvSpPr>
          <p:cNvPr id="79" name="Rectangle 78">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19915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70BC607D-4897-4D0D-940C-4CF2CB2085C7}"/>
              </a:ext>
            </a:extLst>
          </p:cNvPr>
          <p:cNvPicPr>
            <a:picLocks noGrp="1" noChangeAspect="1"/>
          </p:cNvPicPr>
          <p:nvPr>
            <p:ph idx="1"/>
          </p:nvPr>
        </p:nvPicPr>
        <p:blipFill>
          <a:blip r:embed="rId2"/>
          <a:stretch>
            <a:fillRect/>
          </a:stretch>
        </p:blipFill>
        <p:spPr>
          <a:xfrm>
            <a:off x="1876936" y="905933"/>
            <a:ext cx="8470131" cy="5039728"/>
          </a:xfrm>
          <a:prstGeom prst="rect">
            <a:avLst/>
          </a:prstGeom>
        </p:spPr>
      </p:pic>
      <p:pic>
        <p:nvPicPr>
          <p:cNvPr id="5" name="Picture 4">
            <a:extLst>
              <a:ext uri="{FF2B5EF4-FFF2-40B4-BE49-F238E27FC236}">
                <a16:creationId xmlns:a16="http://schemas.microsoft.com/office/drawing/2014/main" id="{A0ACBE9C-15B5-4625-9AC0-14A8CFE94EAD}"/>
              </a:ext>
            </a:extLst>
          </p:cNvPr>
          <p:cNvPicPr>
            <a:picLocks noChangeAspect="1"/>
          </p:cNvPicPr>
          <p:nvPr/>
        </p:nvPicPr>
        <p:blipFill>
          <a:blip r:embed="rId3"/>
          <a:stretch>
            <a:fillRect/>
          </a:stretch>
        </p:blipFill>
        <p:spPr>
          <a:xfrm>
            <a:off x="1876936" y="4219461"/>
            <a:ext cx="8470131" cy="1697228"/>
          </a:xfrm>
          <a:prstGeom prst="rect">
            <a:avLst/>
          </a:prstGeom>
        </p:spPr>
      </p:pic>
    </p:spTree>
    <p:extLst>
      <p:ext uri="{BB962C8B-B14F-4D97-AF65-F5344CB8AC3E}">
        <p14:creationId xmlns:p14="http://schemas.microsoft.com/office/powerpoint/2010/main" val="3470602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FF174-CEB8-4234-813F-8C64EE6A1798}"/>
              </a:ext>
            </a:extLst>
          </p:cNvPr>
          <p:cNvSpPr>
            <a:spLocks noGrp="1"/>
          </p:cNvSpPr>
          <p:nvPr>
            <p:ph type="title"/>
          </p:nvPr>
        </p:nvSpPr>
        <p:spPr>
          <a:xfrm>
            <a:off x="1097280" y="286604"/>
            <a:ext cx="10058400" cy="592286"/>
          </a:xfrm>
        </p:spPr>
        <p:txBody>
          <a:bodyPr>
            <a:normAutofit fontScale="90000"/>
          </a:bodyPr>
          <a:lstStyle/>
          <a:p>
            <a:r>
              <a:rPr lang="en-US" dirty="0" err="1"/>
              <a:t>Powerpoint</a:t>
            </a:r>
            <a:r>
              <a:rPr lang="en-US" dirty="0"/>
              <a:t> Instructions:</a:t>
            </a:r>
          </a:p>
        </p:txBody>
      </p:sp>
      <p:sp>
        <p:nvSpPr>
          <p:cNvPr id="3" name="Content Placeholder 2">
            <a:extLst>
              <a:ext uri="{FF2B5EF4-FFF2-40B4-BE49-F238E27FC236}">
                <a16:creationId xmlns:a16="http://schemas.microsoft.com/office/drawing/2014/main" id="{8CFD620D-73CE-40B7-9C24-E99D2E8913D4}"/>
              </a:ext>
            </a:extLst>
          </p:cNvPr>
          <p:cNvSpPr>
            <a:spLocks noGrp="1"/>
          </p:cNvSpPr>
          <p:nvPr>
            <p:ph idx="1"/>
          </p:nvPr>
        </p:nvSpPr>
        <p:spPr/>
        <p:txBody>
          <a:bodyPr>
            <a:normAutofit fontScale="47500" lnSpcReduction="20000"/>
          </a:bodyPr>
          <a:lstStyle/>
          <a:p>
            <a:r>
              <a:rPr lang="en-US" dirty="0"/>
              <a:t>A minimum of 5 variables in your dataset used during your analysis (for help with selecting, the author made his selection on page 6 of your book). Consider what you think could have an impact on your question – remember this is never perfect, so don’t be worried if you miss one (Chapter 1).</a:t>
            </a:r>
          </a:p>
          <a:p>
            <a:r>
              <a:rPr lang="en-US" dirty="0"/>
              <a:t>Describe what the 5 variables mean in the dataset (Chapter 1).</a:t>
            </a:r>
          </a:p>
          <a:p>
            <a:r>
              <a:rPr lang="en-US" dirty="0"/>
              <a:t>Include a histogram of each of the 5 variables – in your summary and analysis, identify any outliers and explain the reasoning for them being outliers and how you believe they should be handled (Chapter 2).</a:t>
            </a:r>
          </a:p>
          <a:p>
            <a:r>
              <a:rPr lang="en-US" dirty="0"/>
              <a:t>Include the other descriptive characteristics about the variables: Mean, Mode, Spread, and Tails (Chapter 2).</a:t>
            </a:r>
          </a:p>
          <a:p>
            <a:r>
              <a:rPr lang="en-US" dirty="0"/>
              <a:t>Using pg. 29 of your text as an example, compare two scenarios in your data using a PMF. Reminder, this isn’t comparing two variables against each other – it is the same variable, but a different scenario. Almost like a filter. </a:t>
            </a:r>
          </a:p>
          <a:p>
            <a:r>
              <a:rPr lang="en-US" dirty="0"/>
              <a:t>       The example in the book is first babies compared to all other babies, it is still the same variable, but breaking the data out based on criteria we are exploring (Chapter 3)</a:t>
            </a:r>
          </a:p>
          <a:p>
            <a:r>
              <a:rPr lang="en-US" dirty="0"/>
              <a:t>Create 1 CDF with one of your variables, using page 41-44 as your guide, what does this tell you about your variable and how does it address the question you are trying to answer (Chapter 4).</a:t>
            </a:r>
          </a:p>
          <a:p>
            <a:r>
              <a:rPr lang="en-US" dirty="0"/>
              <a:t>Plot 1 analytical distribution and provide your analysis on how it applies to the dataset you have chosen (Chapter 5).</a:t>
            </a:r>
          </a:p>
          <a:p>
            <a:r>
              <a:rPr lang="en-US" dirty="0"/>
              <a:t>Create two scatter plots comparing two variables and provide your analysis on correlation and causation. Remember, covariance, Pearson’s correlation, and </a:t>
            </a:r>
            <a:r>
              <a:rPr lang="en-US" dirty="0" err="1"/>
              <a:t>NonLinear</a:t>
            </a:r>
            <a:r>
              <a:rPr lang="en-US" dirty="0"/>
              <a:t> Relationships should also be considered during your analysis (Chapter 7).</a:t>
            </a:r>
          </a:p>
          <a:p>
            <a:r>
              <a:rPr lang="en-US" dirty="0"/>
              <a:t>Conduct a test on your hypothesis using one of the methods covered in Chapter 9.</a:t>
            </a:r>
          </a:p>
          <a:p>
            <a:r>
              <a:rPr lang="en-US" dirty="0"/>
              <a:t>For this project, conduct a regression analysis on either one dependent and one explanatory variable, or multiple explanatory variables (Chapter 10 &amp; 11).</a:t>
            </a:r>
          </a:p>
          <a:p>
            <a:endParaRPr lang="en-US" dirty="0"/>
          </a:p>
        </p:txBody>
      </p:sp>
    </p:spTree>
    <p:extLst>
      <p:ext uri="{BB962C8B-B14F-4D97-AF65-F5344CB8AC3E}">
        <p14:creationId xmlns:p14="http://schemas.microsoft.com/office/powerpoint/2010/main" val="295283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3" name="Straight Connector 7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5" name="Rectangle 74">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4" name="Title 3">
            <a:extLst>
              <a:ext uri="{FF2B5EF4-FFF2-40B4-BE49-F238E27FC236}">
                <a16:creationId xmlns:a16="http://schemas.microsoft.com/office/drawing/2014/main" id="{9D461CA7-C69B-4CBD-9974-310DA7AE420F}"/>
              </a:ext>
            </a:extLst>
          </p:cNvPr>
          <p:cNvSpPr>
            <a:spLocks noGrp="1"/>
          </p:cNvSpPr>
          <p:nvPr>
            <p:ph type="title"/>
          </p:nvPr>
        </p:nvSpPr>
        <p:spPr>
          <a:xfrm>
            <a:off x="559422" y="-67366"/>
            <a:ext cx="3177847" cy="1674180"/>
          </a:xfrm>
        </p:spPr>
        <p:txBody>
          <a:bodyPr vert="horz" lIns="91440" tIns="45720" rIns="91440" bIns="45720" rtlCol="0" anchor="b">
            <a:normAutofit/>
          </a:bodyPr>
          <a:lstStyle/>
          <a:p>
            <a:r>
              <a:rPr lang="en-US" sz="4000" dirty="0">
                <a:solidFill>
                  <a:schemeClr val="tx1">
                    <a:lumMod val="75000"/>
                    <a:lumOff val="25000"/>
                  </a:schemeClr>
                </a:solidFill>
                <a:highlight>
                  <a:srgbClr val="FFFF00"/>
                </a:highlight>
              </a:rPr>
              <a:t>5 variables</a:t>
            </a:r>
            <a:r>
              <a:rPr lang="en-US" sz="4000" dirty="0">
                <a:solidFill>
                  <a:schemeClr val="tx1">
                    <a:lumMod val="75000"/>
                    <a:lumOff val="25000"/>
                  </a:schemeClr>
                </a:solidFill>
              </a:rPr>
              <a:t>: </a:t>
            </a:r>
          </a:p>
        </p:txBody>
      </p:sp>
      <p:cxnSp>
        <p:nvCxnSpPr>
          <p:cNvPr id="77" name="Straight Connector 76">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CBE3678E-FAFD-4B4A-BFED-D004AD1D3532}"/>
              </a:ext>
            </a:extLst>
          </p:cNvPr>
          <p:cNvSpPr>
            <a:spLocks noGrp="1"/>
          </p:cNvSpPr>
          <p:nvPr>
            <p:ph type="body" sz="half" idx="2"/>
          </p:nvPr>
        </p:nvSpPr>
        <p:spPr>
          <a:xfrm>
            <a:off x="399495" y="2639380"/>
            <a:ext cx="4962617" cy="3229714"/>
          </a:xfrm>
        </p:spPr>
        <p:txBody>
          <a:bodyPr vert="horz" lIns="0" tIns="45720" rIns="0" bIns="45720" rtlCol="0">
            <a:normAutofit/>
          </a:bodyPr>
          <a:lstStyle/>
          <a:p>
            <a:pPr>
              <a:lnSpc>
                <a:spcPct val="100000"/>
              </a:lnSpc>
            </a:pPr>
            <a:r>
              <a:rPr lang="en-US" dirty="0">
                <a:solidFill>
                  <a:schemeClr val="tx1">
                    <a:lumMod val="75000"/>
                    <a:lumOff val="25000"/>
                  </a:schemeClr>
                </a:solidFill>
              </a:rPr>
              <a:t>the main variables of my focus will be the ‘Primary type’ (Crime), Crime severity, and Full Moon Date. These variables will serve as the dependent variable, controlled by the independent, variable - 'Full Moon date’. Crimes types and severity can be used to test if full moons influence the severity of offenses.</a:t>
            </a:r>
          </a:p>
          <a:p>
            <a:pPr>
              <a:lnSpc>
                <a:spcPct val="100000"/>
              </a:lnSpc>
            </a:pPr>
            <a:endParaRPr lang="en-US" dirty="0">
              <a:solidFill>
                <a:schemeClr val="tx1">
                  <a:lumMod val="75000"/>
                  <a:lumOff val="25000"/>
                </a:schemeClr>
              </a:solidFill>
            </a:endParaRPr>
          </a:p>
        </p:txBody>
      </p:sp>
      <p:sp>
        <p:nvSpPr>
          <p:cNvPr id="79" name="Rectangle 78">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8" name="Table 8">
            <a:extLst>
              <a:ext uri="{FF2B5EF4-FFF2-40B4-BE49-F238E27FC236}">
                <a16:creationId xmlns:a16="http://schemas.microsoft.com/office/drawing/2014/main" id="{E6F07BD8-833C-4237-8288-4E70CE00C0FC}"/>
              </a:ext>
            </a:extLst>
          </p:cNvPr>
          <p:cNvGraphicFramePr>
            <a:graphicFrameLocks noGrp="1"/>
          </p:cNvGraphicFramePr>
          <p:nvPr>
            <p:ph idx="1"/>
            <p:extLst>
              <p:ext uri="{D42A27DB-BD31-4B8C-83A1-F6EECF244321}">
                <p14:modId xmlns:p14="http://schemas.microsoft.com/office/powerpoint/2010/main" val="1849962260"/>
              </p:ext>
            </p:extLst>
          </p:nvPr>
        </p:nvGraphicFramePr>
        <p:xfrm>
          <a:off x="5777157" y="407724"/>
          <a:ext cx="5181707" cy="5372076"/>
        </p:xfrm>
        <a:graphic>
          <a:graphicData uri="http://schemas.openxmlformats.org/drawingml/2006/table">
            <a:tbl>
              <a:tblPr firstRow="1" bandRow="1">
                <a:tableStyleId>{5C22544A-7EE6-4342-B048-85BDC9FD1C3A}</a:tableStyleId>
              </a:tblPr>
              <a:tblGrid>
                <a:gridCol w="1653118">
                  <a:extLst>
                    <a:ext uri="{9D8B030D-6E8A-4147-A177-3AD203B41FA5}">
                      <a16:colId xmlns:a16="http://schemas.microsoft.com/office/drawing/2014/main" val="106532970"/>
                    </a:ext>
                  </a:extLst>
                </a:gridCol>
                <a:gridCol w="1206004">
                  <a:extLst>
                    <a:ext uri="{9D8B030D-6E8A-4147-A177-3AD203B41FA5}">
                      <a16:colId xmlns:a16="http://schemas.microsoft.com/office/drawing/2014/main" val="4007402582"/>
                    </a:ext>
                  </a:extLst>
                </a:gridCol>
                <a:gridCol w="1206004">
                  <a:extLst>
                    <a:ext uri="{9D8B030D-6E8A-4147-A177-3AD203B41FA5}">
                      <a16:colId xmlns:a16="http://schemas.microsoft.com/office/drawing/2014/main" val="1050335749"/>
                    </a:ext>
                  </a:extLst>
                </a:gridCol>
                <a:gridCol w="1116581">
                  <a:extLst>
                    <a:ext uri="{9D8B030D-6E8A-4147-A177-3AD203B41FA5}">
                      <a16:colId xmlns:a16="http://schemas.microsoft.com/office/drawing/2014/main" val="351404534"/>
                    </a:ext>
                  </a:extLst>
                </a:gridCol>
              </a:tblGrid>
              <a:tr h="370840">
                <a:tc gridSpan="4">
                  <a:txBody>
                    <a:bodyPr/>
                    <a:lstStyle/>
                    <a:p>
                      <a:pPr algn="ctr" fontAlgn="b"/>
                      <a:r>
                        <a:rPr lang="en-US" sz="1800" b="1" i="1" u="sng" strike="noStrike" dirty="0">
                          <a:solidFill>
                            <a:srgbClr val="000000"/>
                          </a:solidFill>
                          <a:effectLst/>
                          <a:latin typeface="Calibri" panose="020F0502020204030204" pitchFamily="34" charset="0"/>
                        </a:rPr>
                        <a:t>Variables</a:t>
                      </a:r>
                    </a:p>
                  </a:txBody>
                  <a:tcPr marL="6350" marR="6350" marT="6350" marB="0" anchor="b"/>
                </a:tc>
                <a:tc hMerge="1">
                  <a:txBody>
                    <a:bodyPr/>
                    <a:lstStyle/>
                    <a:p>
                      <a:endParaRPr lang="en-US" dirty="0"/>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3762605633"/>
                  </a:ext>
                </a:extLst>
              </a:tr>
              <a:tr h="370840">
                <a:tc gridSpan="4">
                  <a:txBody>
                    <a:bodyPr/>
                    <a:lstStyle/>
                    <a:p>
                      <a:pPr algn="l" fontAlgn="b"/>
                      <a:r>
                        <a:rPr lang="en-US" sz="1400" b="1" i="0" u="sng" strike="noStrike" dirty="0">
                          <a:solidFill>
                            <a:srgbClr val="000000"/>
                          </a:solidFill>
                          <a:effectLst/>
                          <a:latin typeface="Calibri" panose="020F0502020204030204" pitchFamily="34" charset="0"/>
                        </a:rPr>
                        <a:t>Source #1: </a:t>
                      </a:r>
                      <a:r>
                        <a:rPr lang="en-US" sz="1400" b="1" i="0" u="sng" strike="noStrike" dirty="0">
                          <a:solidFill>
                            <a:srgbClr val="C00000"/>
                          </a:solidFill>
                          <a:effectLst/>
                          <a:latin typeface="Calibri" panose="020F0502020204030204" pitchFamily="34" charset="0"/>
                        </a:rPr>
                        <a:t>Austin Crime statistics (2014-15)</a:t>
                      </a:r>
                    </a:p>
                  </a:txBody>
                  <a:tcPr marL="6350" marR="6350" marT="6350" marB="0" anchor="ct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839667047"/>
                  </a:ext>
                </a:extLst>
              </a:tr>
              <a:tr h="179423">
                <a:tc gridSpan="4">
                  <a:txBody>
                    <a:bodyPr/>
                    <a:lstStyle/>
                    <a:p>
                      <a:pPr algn="l" fontAlgn="b"/>
                      <a:r>
                        <a:rPr lang="en-US" sz="1100" b="0" i="0" u="sng" strike="noStrike" dirty="0">
                          <a:solidFill>
                            <a:srgbClr val="0563C1"/>
                          </a:solidFill>
                          <a:effectLst/>
                          <a:latin typeface="Calibri" panose="020F0502020204030204" pitchFamily="34" charset="0"/>
                          <a:hlinkClick r:id="rId2"/>
                        </a:rPr>
                        <a:t>https://www.kaggle.com/jboysen/austin-crime?select=austin_crime.csv</a:t>
                      </a:r>
                      <a:endParaRPr lang="en-US" sz="1100" b="0" i="0" u="sng" strike="noStrike" dirty="0">
                        <a:solidFill>
                          <a:srgbClr val="0563C1"/>
                        </a:solidFill>
                        <a:effectLst/>
                        <a:latin typeface="Calibri" panose="020F0502020204030204" pitchFamily="34" charset="0"/>
                      </a:endParaRPr>
                    </a:p>
                  </a:txBody>
                  <a:tcPr marL="3175" marR="3175" marT="3175" marB="0" anchor="ctr"/>
                </a:tc>
                <a:tc hMerge="1">
                  <a:txBody>
                    <a:bodyPr/>
                    <a:lstStyle/>
                    <a:p>
                      <a:pPr marL="0" algn="ctr" defTabSz="914400" rtl="0" eaLnBrk="1" fontAlgn="b" latinLnBrk="0" hangingPunct="1"/>
                      <a:endParaRPr lang="en-US" sz="1100" b="1" i="0" u="sng" strike="noStrike" kern="1200" dirty="0">
                        <a:solidFill>
                          <a:srgbClr val="000000"/>
                        </a:solidFill>
                        <a:effectLst/>
                        <a:latin typeface="Calibri" panose="020F0502020204030204" pitchFamily="34" charset="0"/>
                        <a:ea typeface="+mn-ea"/>
                        <a:cs typeface="+mn-cs"/>
                      </a:endParaRPr>
                    </a:p>
                  </a:txBody>
                  <a:tcPr anchor="ctr"/>
                </a:tc>
                <a:tc hMerge="1">
                  <a:txBody>
                    <a:bodyPr/>
                    <a:lstStyle/>
                    <a:p>
                      <a:pPr marL="0" algn="ctr" defTabSz="914400" rtl="0" eaLnBrk="1" fontAlgn="b" latinLnBrk="0" hangingPunct="1"/>
                      <a:endParaRPr lang="en-US" sz="1100" b="1" i="0" u="sng" strike="noStrike" kern="1200" dirty="0">
                        <a:solidFill>
                          <a:srgbClr val="000000"/>
                        </a:solidFill>
                        <a:effectLst/>
                        <a:latin typeface="Calibri" panose="020F0502020204030204" pitchFamily="34" charset="0"/>
                        <a:ea typeface="+mn-ea"/>
                        <a:cs typeface="+mn-cs"/>
                      </a:endParaRPr>
                    </a:p>
                  </a:txBody>
                  <a:tcPr anchor="ctr"/>
                </a:tc>
                <a:tc hMerge="1">
                  <a:txBody>
                    <a:bodyPr/>
                    <a:lstStyle/>
                    <a:p>
                      <a:pPr marL="0" algn="ctr" defTabSz="914400" rtl="0" eaLnBrk="1" fontAlgn="b" latinLnBrk="0" hangingPunct="1"/>
                      <a:endParaRPr lang="en-US" sz="1100" b="1" i="0" u="sng" strike="noStrike" kern="1200" dirty="0">
                        <a:solidFill>
                          <a:srgbClr val="000000"/>
                        </a:solidFill>
                        <a:effectLst/>
                        <a:latin typeface="Calibri" panose="020F0502020204030204" pitchFamily="34" charset="0"/>
                        <a:ea typeface="+mn-ea"/>
                        <a:cs typeface="+mn-cs"/>
                      </a:endParaRPr>
                    </a:p>
                  </a:txBody>
                  <a:tcPr anchor="ctr"/>
                </a:tc>
                <a:extLst>
                  <a:ext uri="{0D108BD9-81ED-4DB2-BD59-A6C34878D82A}">
                    <a16:rowId xmlns:a16="http://schemas.microsoft.com/office/drawing/2014/main" val="818428670"/>
                  </a:ext>
                </a:extLst>
              </a:tr>
              <a:tr h="370840">
                <a:tc>
                  <a:txBody>
                    <a:bodyPr/>
                    <a:lstStyle/>
                    <a:p>
                      <a:pPr marL="0" algn="ctr" defTabSz="914400" rtl="0" eaLnBrk="1" fontAlgn="b" latinLnBrk="0" hangingPunct="1"/>
                      <a:r>
                        <a:rPr lang="en-US" sz="1100" b="1" i="0" u="sng" strike="noStrike" kern="1200" dirty="0">
                          <a:solidFill>
                            <a:srgbClr val="000000"/>
                          </a:solidFill>
                          <a:effectLst/>
                          <a:latin typeface="Calibri" panose="020F0502020204030204" pitchFamily="34" charset="0"/>
                          <a:ea typeface="+mn-ea"/>
                          <a:cs typeface="+mn-cs"/>
                        </a:rPr>
                        <a:t>Variable</a:t>
                      </a:r>
                    </a:p>
                  </a:txBody>
                  <a:tcPr marL="6350" marR="6350" marT="6350" marB="0" anchor="ctr"/>
                </a:tc>
                <a:tc>
                  <a:txBody>
                    <a:bodyPr/>
                    <a:lstStyle/>
                    <a:p>
                      <a:pPr marL="0" algn="ctr" defTabSz="914400" rtl="0" eaLnBrk="1" fontAlgn="b" latinLnBrk="0" hangingPunct="1"/>
                      <a:r>
                        <a:rPr lang="en-US" sz="1100" b="1" i="0" u="sng" strike="noStrike" kern="1200" dirty="0">
                          <a:solidFill>
                            <a:srgbClr val="000000"/>
                          </a:solidFill>
                          <a:effectLst/>
                          <a:latin typeface="Calibri" panose="020F0502020204030204" pitchFamily="34" charset="0"/>
                          <a:ea typeface="+mn-ea"/>
                          <a:cs typeface="+mn-cs"/>
                        </a:rPr>
                        <a:t>Description</a:t>
                      </a:r>
                    </a:p>
                  </a:txBody>
                  <a:tcPr anchor="ctr"/>
                </a:tc>
                <a:tc>
                  <a:txBody>
                    <a:bodyPr/>
                    <a:lstStyle/>
                    <a:p>
                      <a:pPr marL="0" algn="ctr" defTabSz="914400" rtl="0" eaLnBrk="1" fontAlgn="b" latinLnBrk="0" hangingPunct="1"/>
                      <a:r>
                        <a:rPr lang="en-US" sz="1100" b="1" i="0" u="sng" strike="noStrike" kern="1200" dirty="0">
                          <a:solidFill>
                            <a:srgbClr val="000000"/>
                          </a:solidFill>
                          <a:effectLst/>
                          <a:latin typeface="Calibri" panose="020F0502020204030204" pitchFamily="34" charset="0"/>
                          <a:ea typeface="+mn-ea"/>
                          <a:cs typeface="+mn-cs"/>
                        </a:rPr>
                        <a:t># of list of values</a:t>
                      </a:r>
                    </a:p>
                  </a:txBody>
                  <a:tcPr anchor="ctr"/>
                </a:tc>
                <a:tc>
                  <a:txBody>
                    <a:bodyPr/>
                    <a:lstStyle/>
                    <a:p>
                      <a:pPr marL="0" algn="ctr" defTabSz="914400" rtl="0" eaLnBrk="1" fontAlgn="b" latinLnBrk="0" hangingPunct="1"/>
                      <a:r>
                        <a:rPr lang="en-US" sz="1100" b="1" i="0" u="sng" strike="noStrike" kern="1200" dirty="0">
                          <a:solidFill>
                            <a:srgbClr val="000000"/>
                          </a:solidFill>
                          <a:effectLst/>
                          <a:latin typeface="Calibri" panose="020F0502020204030204" pitchFamily="34" charset="0"/>
                          <a:ea typeface="+mn-ea"/>
                          <a:cs typeface="+mn-cs"/>
                        </a:rPr>
                        <a:t># of Records</a:t>
                      </a:r>
                    </a:p>
                  </a:txBody>
                  <a:tcPr anchor="ctr"/>
                </a:tc>
                <a:extLst>
                  <a:ext uri="{0D108BD9-81ED-4DB2-BD59-A6C34878D82A}">
                    <a16:rowId xmlns:a16="http://schemas.microsoft.com/office/drawing/2014/main" val="3180461942"/>
                  </a:ext>
                </a:extLst>
              </a:tr>
              <a:tr h="370840">
                <a:tc>
                  <a:txBody>
                    <a:bodyPr/>
                    <a:lstStyle/>
                    <a:p>
                      <a:pPr marL="0" algn="ctr" defTabSz="914400" rtl="0" eaLnBrk="1" fontAlgn="b" latinLnBrk="0" hangingPunct="1"/>
                      <a:r>
                        <a:rPr lang="en-US" sz="1100" b="0" i="0" u="none" strike="noStrike" kern="1200" dirty="0">
                          <a:solidFill>
                            <a:srgbClr val="000000"/>
                          </a:solidFill>
                          <a:effectLst/>
                          <a:highlight>
                            <a:srgbClr val="FFFF00"/>
                          </a:highlight>
                          <a:latin typeface="Calibri" panose="020F0502020204030204" pitchFamily="34" charset="0"/>
                          <a:ea typeface="+mn-ea"/>
                          <a:cs typeface="+mn-cs"/>
                        </a:rPr>
                        <a:t>timestamp-</a:t>
                      </a:r>
                    </a:p>
                  </a:txBody>
                  <a:tcPr marL="6350" marR="6350" marT="6350" marB="0" anchor="ctr"/>
                </a:tc>
                <a:tc>
                  <a:txBody>
                    <a:bodyPr/>
                    <a:lstStyle/>
                    <a:p>
                      <a:pPr marL="0" algn="ctr"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Date/time of crime committed</a:t>
                      </a:r>
                    </a:p>
                  </a:txBody>
                  <a:tcPr anchor="ctr"/>
                </a:tc>
                <a:tc>
                  <a:txBody>
                    <a:bodyPr/>
                    <a:lstStyle/>
                    <a:p>
                      <a:pPr marL="0" algn="ctr"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73,544</a:t>
                      </a:r>
                    </a:p>
                  </a:txBody>
                  <a:tcPr anchor="ctr"/>
                </a:tc>
                <a:tc>
                  <a:txBody>
                    <a:bodyPr/>
                    <a:lstStyle/>
                    <a:p>
                      <a:pPr marL="0" algn="ctr"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73,544</a:t>
                      </a:r>
                    </a:p>
                  </a:txBody>
                  <a:tcPr anchor="ctr"/>
                </a:tc>
                <a:extLst>
                  <a:ext uri="{0D108BD9-81ED-4DB2-BD59-A6C34878D82A}">
                    <a16:rowId xmlns:a16="http://schemas.microsoft.com/office/drawing/2014/main" val="353599524"/>
                  </a:ext>
                </a:extLst>
              </a:tr>
              <a:tr h="370840">
                <a:tc>
                  <a:txBody>
                    <a:bodyPr/>
                    <a:lstStyle/>
                    <a:p>
                      <a:pPr marL="0" algn="ctr" defTabSz="914400" rtl="0" eaLnBrk="1" fontAlgn="b" latinLnBrk="0" hangingPunct="1"/>
                      <a:r>
                        <a:rPr lang="fr-FR" sz="1100" b="0" i="0" u="none" strike="noStrike" kern="1200" dirty="0">
                          <a:solidFill>
                            <a:srgbClr val="000000"/>
                          </a:solidFill>
                          <a:effectLst/>
                          <a:highlight>
                            <a:srgbClr val="FFFF00"/>
                          </a:highlight>
                          <a:latin typeface="Calibri" panose="020F0502020204030204" pitchFamily="34" charset="0"/>
                          <a:ea typeface="+mn-ea"/>
                          <a:cs typeface="+mn-cs"/>
                        </a:rPr>
                        <a:t>Description (Crime)- </a:t>
                      </a:r>
                    </a:p>
                  </a:txBody>
                  <a:tcPr marL="6350" marR="6350" marT="6350" marB="0" anchor="ctr"/>
                </a:tc>
                <a:tc>
                  <a:txBody>
                    <a:bodyPr/>
                    <a:lstStyle/>
                    <a:p>
                      <a:pPr marL="0" algn="ctr" defTabSz="914400" rtl="0" eaLnBrk="1" fontAlgn="b" latinLnBrk="0" hangingPunct="1"/>
                      <a:r>
                        <a:rPr lang="fr-FR" sz="1100" b="0" i="0" u="none" strike="noStrike" kern="1200" dirty="0">
                          <a:solidFill>
                            <a:srgbClr val="000000"/>
                          </a:solidFill>
                          <a:effectLst/>
                          <a:latin typeface="Calibri" panose="020F0502020204030204" pitchFamily="34" charset="0"/>
                          <a:ea typeface="+mn-ea"/>
                          <a:cs typeface="+mn-cs"/>
                        </a:rPr>
                        <a:t>Crime description</a:t>
                      </a:r>
                      <a:endParaRPr lang="en-US"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b" latinLnBrk="0" hangingPunct="1"/>
                      <a:r>
                        <a:rPr lang="fr-FR" sz="1100" b="0" i="0" u="none" strike="noStrike" kern="1200" dirty="0">
                          <a:solidFill>
                            <a:srgbClr val="000000"/>
                          </a:solidFill>
                          <a:effectLst/>
                          <a:latin typeface="Calibri" panose="020F0502020204030204" pitchFamily="34" charset="0"/>
                          <a:ea typeface="+mn-ea"/>
                          <a:cs typeface="+mn-cs"/>
                        </a:rPr>
                        <a:t>47</a:t>
                      </a:r>
                      <a:endParaRPr lang="en-US"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79,214</a:t>
                      </a:r>
                    </a:p>
                  </a:txBody>
                  <a:tcPr anchor="ctr"/>
                </a:tc>
                <a:extLst>
                  <a:ext uri="{0D108BD9-81ED-4DB2-BD59-A6C34878D82A}">
                    <a16:rowId xmlns:a16="http://schemas.microsoft.com/office/drawing/2014/main" val="4275106578"/>
                  </a:ext>
                </a:extLst>
              </a:tr>
              <a:tr h="370840">
                <a:tc>
                  <a:txBody>
                    <a:bodyPr/>
                    <a:lstStyle/>
                    <a:p>
                      <a:pPr marL="0" algn="ctr" defTabSz="914400" rtl="0" eaLnBrk="1" fontAlgn="b" latinLnBrk="0" hangingPunct="1"/>
                      <a:r>
                        <a:rPr lang="en-US" sz="1100" b="0" i="0" u="none" strike="noStrike" kern="1200" dirty="0">
                          <a:solidFill>
                            <a:srgbClr val="000000"/>
                          </a:solidFill>
                          <a:effectLst/>
                          <a:highlight>
                            <a:srgbClr val="FFFF00"/>
                          </a:highlight>
                          <a:latin typeface="Calibri" panose="020F0502020204030204" pitchFamily="34" charset="0"/>
                          <a:ea typeface="+mn-ea"/>
                          <a:cs typeface="+mn-cs"/>
                        </a:rPr>
                        <a:t>primary type (Crime)-</a:t>
                      </a:r>
                    </a:p>
                  </a:txBody>
                  <a:tcPr marL="6350" marR="6350" marT="6350" marB="0" anchor="ctr"/>
                </a:tc>
                <a:tc>
                  <a:txBody>
                    <a:bodyPr/>
                    <a:lstStyle/>
                    <a:p>
                      <a:pPr marL="0" algn="ctr"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Crime category</a:t>
                      </a:r>
                    </a:p>
                  </a:txBody>
                  <a:tcPr anchor="ctr"/>
                </a:tc>
                <a:tc>
                  <a:txBody>
                    <a:bodyPr/>
                    <a:lstStyle/>
                    <a:p>
                      <a:pPr marL="0" algn="ctr"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18 </a:t>
                      </a:r>
                    </a:p>
                  </a:txBody>
                  <a:tcPr anchor="ctr"/>
                </a:tc>
                <a:tc>
                  <a:txBody>
                    <a:bodyPr/>
                    <a:lstStyle/>
                    <a:p>
                      <a:pPr marL="0" algn="ctr"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79,214</a:t>
                      </a:r>
                    </a:p>
                  </a:txBody>
                  <a:tcPr anchor="ctr"/>
                </a:tc>
                <a:extLst>
                  <a:ext uri="{0D108BD9-81ED-4DB2-BD59-A6C34878D82A}">
                    <a16:rowId xmlns:a16="http://schemas.microsoft.com/office/drawing/2014/main" val="3632583798"/>
                  </a:ext>
                </a:extLst>
              </a:tr>
              <a:tr h="370840">
                <a:tc>
                  <a:txBody>
                    <a:bodyPr/>
                    <a:lstStyle/>
                    <a:p>
                      <a:pPr marL="0" algn="ctr" defTabSz="914400" rtl="0" eaLnBrk="1" fontAlgn="b" latinLnBrk="0" hangingPunct="1"/>
                      <a:r>
                        <a:rPr lang="en-US" sz="1100" b="0" i="0" u="none" strike="noStrike" kern="1200" dirty="0">
                          <a:solidFill>
                            <a:srgbClr val="000000"/>
                          </a:solidFill>
                          <a:effectLst/>
                          <a:highlight>
                            <a:srgbClr val="FFFF00"/>
                          </a:highlight>
                          <a:latin typeface="Calibri" panose="020F0502020204030204" pitchFamily="34" charset="0"/>
                          <a:ea typeface="+mn-ea"/>
                          <a:cs typeface="+mn-cs"/>
                        </a:rPr>
                        <a:t>Crime severity-</a:t>
                      </a:r>
                    </a:p>
                  </a:txBody>
                  <a:tcPr marL="6350" marR="6350" marT="6350" marB="0" anchor="ctr"/>
                </a:tc>
                <a:tc>
                  <a:txBody>
                    <a:bodyPr/>
                    <a:lstStyle/>
                    <a:p>
                      <a:pPr marL="0" algn="ctr"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From 18 primary types, created a scales from 1-5</a:t>
                      </a:r>
                    </a:p>
                  </a:txBody>
                  <a:tcPr anchor="ctr"/>
                </a:tc>
                <a:tc>
                  <a:txBody>
                    <a:bodyPr/>
                    <a:lstStyle/>
                    <a:p>
                      <a:pPr marL="0" algn="ctr"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5 </a:t>
                      </a:r>
                    </a:p>
                  </a:txBody>
                  <a:tcPr anchor="ctr"/>
                </a:tc>
                <a:tc>
                  <a:txBody>
                    <a:bodyPr/>
                    <a:lstStyle/>
                    <a:p>
                      <a:pPr marL="0" algn="ctr"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79,214</a:t>
                      </a:r>
                    </a:p>
                  </a:txBody>
                  <a:tcPr anchor="ctr"/>
                </a:tc>
                <a:extLst>
                  <a:ext uri="{0D108BD9-81ED-4DB2-BD59-A6C34878D82A}">
                    <a16:rowId xmlns:a16="http://schemas.microsoft.com/office/drawing/2014/main" val="251501078"/>
                  </a:ext>
                </a:extLst>
              </a:tr>
              <a:tr h="370840">
                <a:tc>
                  <a:txBody>
                    <a:bodyPr/>
                    <a:lstStyle/>
                    <a:p>
                      <a:pPr marL="0" algn="ctr"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District-</a:t>
                      </a:r>
                    </a:p>
                  </a:txBody>
                  <a:tcPr marL="6350" marR="6350" marT="6350" marB="0" anchor="ctr"/>
                </a:tc>
                <a:tc>
                  <a:txBody>
                    <a:bodyPr/>
                    <a:lstStyle/>
                    <a:p>
                      <a:pPr marL="0" algn="ctr"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City district</a:t>
                      </a:r>
                    </a:p>
                  </a:txBody>
                  <a:tcPr anchor="ctr"/>
                </a:tc>
                <a:tc>
                  <a:txBody>
                    <a:bodyPr/>
                    <a:lstStyle/>
                    <a:p>
                      <a:pPr marL="0" algn="ctr"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54</a:t>
                      </a:r>
                    </a:p>
                  </a:txBody>
                  <a:tcPr anchor="ctr"/>
                </a:tc>
                <a:tc>
                  <a:txBody>
                    <a:bodyPr/>
                    <a:lstStyle/>
                    <a:p>
                      <a:pPr marL="0" algn="ctr"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84,871</a:t>
                      </a:r>
                    </a:p>
                  </a:txBody>
                  <a:tcPr anchor="ctr"/>
                </a:tc>
                <a:extLst>
                  <a:ext uri="{0D108BD9-81ED-4DB2-BD59-A6C34878D82A}">
                    <a16:rowId xmlns:a16="http://schemas.microsoft.com/office/drawing/2014/main" val="353355175"/>
                  </a:ext>
                </a:extLst>
              </a:tr>
              <a:tr h="370840">
                <a:tc>
                  <a:txBody>
                    <a:bodyPr/>
                    <a:lstStyle/>
                    <a:p>
                      <a:pPr marL="0" algn="ctr"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Unique Key-</a:t>
                      </a:r>
                    </a:p>
                  </a:txBody>
                  <a:tcPr marL="6350" marR="6350" marT="6350" marB="0" anchor="ctr"/>
                </a:tc>
                <a:tc>
                  <a:txBody>
                    <a:bodyPr/>
                    <a:lstStyle/>
                    <a:p>
                      <a:pPr marL="0" algn="ctr"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Crime ID</a:t>
                      </a:r>
                    </a:p>
                  </a:txBody>
                  <a:tcPr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kern="1200" dirty="0">
                          <a:solidFill>
                            <a:srgbClr val="000000"/>
                          </a:solidFill>
                          <a:effectLst/>
                          <a:latin typeface="Calibri" panose="020F0502020204030204" pitchFamily="34" charset="0"/>
                          <a:ea typeface="+mn-ea"/>
                          <a:cs typeface="+mn-cs"/>
                        </a:rPr>
                        <a:t>73,544</a:t>
                      </a:r>
                    </a:p>
                    <a:p>
                      <a:pPr marL="0" algn="ctr" defTabSz="914400" rtl="0" eaLnBrk="1" fontAlgn="b" latinLnBrk="0" hangingPunct="1"/>
                      <a:endParaRPr lang="en-US"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73,544</a:t>
                      </a:r>
                    </a:p>
                  </a:txBody>
                  <a:tcPr anchor="ctr"/>
                </a:tc>
                <a:extLst>
                  <a:ext uri="{0D108BD9-81ED-4DB2-BD59-A6C34878D82A}">
                    <a16:rowId xmlns:a16="http://schemas.microsoft.com/office/drawing/2014/main" val="3985116451"/>
                  </a:ext>
                </a:extLst>
              </a:tr>
              <a:tr h="370840">
                <a:tc>
                  <a:txBody>
                    <a:bodyPr/>
                    <a:lstStyle/>
                    <a:p>
                      <a:pPr marL="0" algn="ctr"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Zip Code-</a:t>
                      </a:r>
                    </a:p>
                  </a:txBody>
                  <a:tcPr marL="6350" marR="6350" marT="6350" marB="0" anchor="ctr"/>
                </a:tc>
                <a:tc>
                  <a:txBody>
                    <a:bodyPr/>
                    <a:lstStyle/>
                    <a:p>
                      <a:pPr marL="0" algn="ctr"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City zip code</a:t>
                      </a:r>
                    </a:p>
                  </a:txBody>
                  <a:tcPr anchor="ctr"/>
                </a:tc>
                <a:tc>
                  <a:txBody>
                    <a:bodyPr/>
                    <a:lstStyle/>
                    <a:p>
                      <a:pPr marL="0" algn="ctr"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48</a:t>
                      </a:r>
                    </a:p>
                  </a:txBody>
                  <a:tcPr anchor="ctr"/>
                </a:tc>
                <a:tc>
                  <a:txBody>
                    <a:bodyPr/>
                    <a:lstStyle/>
                    <a:p>
                      <a:pPr marL="0" algn="ctr"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73,201</a:t>
                      </a:r>
                    </a:p>
                  </a:txBody>
                  <a:tcPr anchor="ctr"/>
                </a:tc>
                <a:extLst>
                  <a:ext uri="{0D108BD9-81ED-4DB2-BD59-A6C34878D82A}">
                    <a16:rowId xmlns:a16="http://schemas.microsoft.com/office/drawing/2014/main" val="2461419633"/>
                  </a:ext>
                </a:extLst>
              </a:tr>
              <a:tr h="554613">
                <a:tc gridSpan="4">
                  <a:txBody>
                    <a:bodyPr/>
                    <a:lstStyle/>
                    <a:p>
                      <a:pPr marL="0" algn="l" defTabSz="914400" rtl="0" eaLnBrk="1" fontAlgn="b" latinLnBrk="0" hangingPunct="1"/>
                      <a:r>
                        <a:rPr lang="en-US" sz="1400" b="1" i="0" u="sng" strike="noStrike" kern="1200" dirty="0">
                          <a:solidFill>
                            <a:srgbClr val="000000"/>
                          </a:solidFill>
                          <a:effectLst/>
                          <a:latin typeface="Calibri" panose="020F0502020204030204" pitchFamily="34" charset="0"/>
                          <a:ea typeface="+mn-ea"/>
                          <a:cs typeface="+mn-cs"/>
                        </a:rPr>
                        <a:t>Source #2</a:t>
                      </a:r>
                      <a:r>
                        <a:rPr lang="en-US" sz="1400" b="1" i="0" u="sng" strike="noStrike" kern="1200" dirty="0">
                          <a:solidFill>
                            <a:srgbClr val="C00000"/>
                          </a:solidFill>
                          <a:effectLst/>
                          <a:latin typeface="Calibri" panose="020F0502020204030204" pitchFamily="34" charset="0"/>
                          <a:ea typeface="+mn-ea"/>
                          <a:cs typeface="+mn-cs"/>
                        </a:rPr>
                        <a:t>: Full Moon Calendar date </a:t>
                      </a:r>
                      <a:r>
                        <a:rPr lang="en-US" sz="1400" b="1" i="0" u="sng" strike="noStrike" kern="1200" dirty="0">
                          <a:solidFill>
                            <a:srgbClr val="000000"/>
                          </a:solidFill>
                          <a:effectLst/>
                          <a:latin typeface="Calibri" panose="020F0502020204030204" pitchFamily="34" charset="0"/>
                          <a:ea typeface="+mn-ea"/>
                          <a:cs typeface="+mn-cs"/>
                        </a:rPr>
                        <a:t>- </a:t>
                      </a:r>
                    </a:p>
                    <a:p>
                      <a:pPr algn="l" fontAlgn="b"/>
                      <a:r>
                        <a:rPr lang="en-US" sz="1100" b="0" i="0" u="sng" strike="noStrike" dirty="0">
                          <a:solidFill>
                            <a:srgbClr val="0563C1"/>
                          </a:solidFill>
                          <a:effectLst/>
                          <a:latin typeface="Calibri" panose="020F0502020204030204" pitchFamily="34" charset="0"/>
                          <a:hlinkClick r:id="rId3"/>
                        </a:rPr>
                        <a:t>https://www.kaggle.com/lsind18/full-moon-calendar-1900-2050</a:t>
                      </a:r>
                      <a:endParaRPr lang="en-US" sz="1100" b="0" i="0" u="sng" strike="noStrike" dirty="0">
                        <a:solidFill>
                          <a:srgbClr val="0563C1"/>
                        </a:solidFill>
                        <a:effectLst/>
                        <a:latin typeface="Calibri" panose="020F0502020204030204" pitchFamily="34" charset="0"/>
                      </a:endParaRPr>
                    </a:p>
                  </a:txBody>
                  <a:tcPr marL="6350" marR="6350" marT="6350" marB="0" anchor="ctr"/>
                </a:tc>
                <a:tc hMerge="1">
                  <a:txBody>
                    <a:bodyPr/>
                    <a:lstStyle/>
                    <a:p>
                      <a:pPr marL="0" algn="l" defTabSz="914400" rtl="0" eaLnBrk="1" fontAlgn="b" latinLnBrk="0" hangingPunct="1"/>
                      <a:endParaRPr lang="en-US" sz="1100" b="0" i="0" u="none" strike="noStrike" kern="1200" dirty="0">
                        <a:solidFill>
                          <a:srgbClr val="000000"/>
                        </a:solidFill>
                        <a:effectLst/>
                        <a:latin typeface="Calibri" panose="020F0502020204030204" pitchFamily="34" charset="0"/>
                        <a:ea typeface="+mn-ea"/>
                        <a:cs typeface="+mn-cs"/>
                      </a:endParaRPr>
                    </a:p>
                  </a:txBody>
                  <a:tcPr/>
                </a:tc>
                <a:tc hMerge="1">
                  <a:txBody>
                    <a:bodyPr/>
                    <a:lstStyle/>
                    <a:p>
                      <a:pPr marL="0" algn="l" defTabSz="914400" rtl="0" eaLnBrk="1" fontAlgn="b" latinLnBrk="0" hangingPunct="1"/>
                      <a:endParaRPr lang="en-US" sz="1100" b="0" i="0" u="none" strike="noStrike" kern="1200" dirty="0">
                        <a:solidFill>
                          <a:srgbClr val="000000"/>
                        </a:solidFill>
                        <a:effectLst/>
                        <a:latin typeface="Calibri" panose="020F0502020204030204" pitchFamily="34" charset="0"/>
                        <a:ea typeface="+mn-ea"/>
                        <a:cs typeface="+mn-cs"/>
                      </a:endParaRPr>
                    </a:p>
                  </a:txBody>
                  <a:tcPr/>
                </a:tc>
                <a:tc hMerge="1">
                  <a:txBody>
                    <a:bodyPr/>
                    <a:lstStyle/>
                    <a:p>
                      <a:pPr marL="0" algn="l" defTabSz="914400" rtl="0" eaLnBrk="1" fontAlgn="b" latinLnBrk="0" hangingPunct="1"/>
                      <a:endParaRPr lang="en-US" sz="1100" b="0" i="0" u="none" strike="noStrike" kern="1200" dirty="0">
                        <a:solidFill>
                          <a:srgbClr val="000000"/>
                        </a:solidFill>
                        <a:effectLst/>
                        <a:latin typeface="Calibri" panose="020F0502020204030204" pitchFamily="34" charset="0"/>
                        <a:ea typeface="+mn-ea"/>
                        <a:cs typeface="+mn-cs"/>
                      </a:endParaRPr>
                    </a:p>
                  </a:txBody>
                  <a:tcPr/>
                </a:tc>
                <a:extLst>
                  <a:ext uri="{0D108BD9-81ED-4DB2-BD59-A6C34878D82A}">
                    <a16:rowId xmlns:a16="http://schemas.microsoft.com/office/drawing/2014/main" val="648241004"/>
                  </a:ext>
                </a:extLst>
              </a:tr>
              <a:tr h="370840">
                <a:tc>
                  <a:txBody>
                    <a:bodyPr/>
                    <a:lstStyle/>
                    <a:p>
                      <a:pPr marL="0" algn="ctr" defTabSz="914400" rtl="0" eaLnBrk="1" fontAlgn="b" latinLnBrk="0" hangingPunct="1"/>
                      <a:r>
                        <a:rPr lang="en-US" sz="1100" b="0" i="0" u="none" strike="noStrike" kern="1200" dirty="0">
                          <a:solidFill>
                            <a:srgbClr val="000000"/>
                          </a:solidFill>
                          <a:effectLst/>
                          <a:highlight>
                            <a:srgbClr val="FFFF00"/>
                          </a:highlight>
                          <a:latin typeface="Calibri" panose="020F0502020204030204" pitchFamily="34" charset="0"/>
                          <a:ea typeface="+mn-ea"/>
                          <a:cs typeface="+mn-cs"/>
                        </a:rPr>
                        <a:t>Full Moon Date</a:t>
                      </a:r>
                    </a:p>
                  </a:txBody>
                  <a:tcPr marL="6350" marR="6350" marT="6350" marB="0" anchor="ctr"/>
                </a:tc>
                <a:tc>
                  <a:txBody>
                    <a:bodyPr/>
                    <a:lstStyle/>
                    <a:p>
                      <a:pPr marL="0" algn="ctr"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Dates of every full moons since 1900</a:t>
                      </a:r>
                    </a:p>
                  </a:txBody>
                  <a:tcPr anchor="ctr"/>
                </a:tc>
                <a:tc>
                  <a:txBody>
                    <a:bodyPr/>
                    <a:lstStyle/>
                    <a:p>
                      <a:pPr marL="0" algn="ctr"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1868</a:t>
                      </a:r>
                    </a:p>
                  </a:txBody>
                  <a:tcPr anchor="ctr"/>
                </a:tc>
                <a:tc>
                  <a:txBody>
                    <a:bodyPr/>
                    <a:lstStyle/>
                    <a:p>
                      <a:pPr marL="0" algn="ctr"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1868</a:t>
                      </a:r>
                    </a:p>
                  </a:txBody>
                  <a:tcPr anchor="ctr"/>
                </a:tc>
                <a:extLst>
                  <a:ext uri="{0D108BD9-81ED-4DB2-BD59-A6C34878D82A}">
                    <a16:rowId xmlns:a16="http://schemas.microsoft.com/office/drawing/2014/main" val="2066728829"/>
                  </a:ext>
                </a:extLst>
              </a:tr>
            </a:tbl>
          </a:graphicData>
        </a:graphic>
      </p:graphicFrame>
    </p:spTree>
    <p:extLst>
      <p:ext uri="{BB962C8B-B14F-4D97-AF65-F5344CB8AC3E}">
        <p14:creationId xmlns:p14="http://schemas.microsoft.com/office/powerpoint/2010/main" val="86931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3" name="Straight Connector 7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5" name="Rectangle 74">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4" name="Title 3">
            <a:extLst>
              <a:ext uri="{FF2B5EF4-FFF2-40B4-BE49-F238E27FC236}">
                <a16:creationId xmlns:a16="http://schemas.microsoft.com/office/drawing/2014/main" id="{9D461CA7-C69B-4CBD-9974-310DA7AE420F}"/>
              </a:ext>
            </a:extLst>
          </p:cNvPr>
          <p:cNvSpPr>
            <a:spLocks noGrp="1"/>
          </p:cNvSpPr>
          <p:nvPr>
            <p:ph type="title"/>
          </p:nvPr>
        </p:nvSpPr>
        <p:spPr>
          <a:xfrm>
            <a:off x="157257" y="179065"/>
            <a:ext cx="8638786" cy="1403597"/>
          </a:xfrm>
        </p:spPr>
        <p:txBody>
          <a:bodyPr vert="horz" lIns="91440" tIns="45720" rIns="91440" bIns="45720" rtlCol="0" anchor="t">
            <a:normAutofit/>
          </a:bodyPr>
          <a:lstStyle/>
          <a:p>
            <a:r>
              <a:rPr lang="en-US" sz="3200" dirty="0">
                <a:solidFill>
                  <a:schemeClr val="tx1">
                    <a:lumMod val="75000"/>
                    <a:lumOff val="25000"/>
                  </a:schemeClr>
                </a:solidFill>
              </a:rPr>
              <a:t>Histogram #1: Crime description</a:t>
            </a:r>
          </a:p>
        </p:txBody>
      </p:sp>
      <p:cxnSp>
        <p:nvCxnSpPr>
          <p:cNvPr id="77" name="Straight Connector 76">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CBE3678E-FAFD-4B4A-BFED-D004AD1D3532}"/>
              </a:ext>
            </a:extLst>
          </p:cNvPr>
          <p:cNvSpPr>
            <a:spLocks noGrp="1"/>
          </p:cNvSpPr>
          <p:nvPr>
            <p:ph type="body" sz="half" idx="2"/>
          </p:nvPr>
        </p:nvSpPr>
        <p:spPr>
          <a:xfrm>
            <a:off x="303686" y="2856367"/>
            <a:ext cx="5433177" cy="3229714"/>
          </a:xfrm>
        </p:spPr>
        <p:txBody>
          <a:bodyPr vert="horz" lIns="0" tIns="45720" rIns="0" bIns="45720" rtlCol="0">
            <a:normAutofit/>
          </a:bodyPr>
          <a:lstStyle/>
          <a:p>
            <a:pPr>
              <a:lnSpc>
                <a:spcPct val="100000"/>
              </a:lnSpc>
            </a:pPr>
            <a:r>
              <a:rPr lang="en-US" sz="2400" b="1" u="sng" dirty="0">
                <a:solidFill>
                  <a:schemeClr val="tx1">
                    <a:lumMod val="75000"/>
                    <a:lumOff val="25000"/>
                  </a:schemeClr>
                </a:solidFill>
              </a:rPr>
              <a:t>Summary</a:t>
            </a:r>
            <a:r>
              <a:rPr lang="en-US" b="1" u="sng" dirty="0">
                <a:solidFill>
                  <a:schemeClr val="tx1">
                    <a:lumMod val="75000"/>
                    <a:lumOff val="25000"/>
                  </a:schemeClr>
                </a:solidFill>
              </a:rPr>
              <a:t>: </a:t>
            </a:r>
            <a:r>
              <a:rPr lang="en-US" dirty="0">
                <a:solidFill>
                  <a:schemeClr val="tx1">
                    <a:lumMod val="75000"/>
                    <a:lumOff val="25000"/>
                  </a:schemeClr>
                </a:solidFill>
              </a:rPr>
              <a:t>type is categorical. These crime descriptions indicate the type of crime committed.  For analysis, will need to group into categories of crime level to compare to full moon.</a:t>
            </a:r>
          </a:p>
          <a:p>
            <a:pPr>
              <a:lnSpc>
                <a:spcPct val="100000"/>
              </a:lnSpc>
            </a:pPr>
            <a:r>
              <a:rPr lang="en-US" dirty="0">
                <a:solidFill>
                  <a:schemeClr val="tx1">
                    <a:lumMod val="75000"/>
                    <a:lumOff val="25000"/>
                  </a:schemeClr>
                </a:solidFill>
              </a:rPr>
              <a:t>High number of crimes deal with theft: Burglary of vehicle and other </a:t>
            </a:r>
            <a:r>
              <a:rPr lang="en-US" dirty="0" err="1">
                <a:solidFill>
                  <a:schemeClr val="tx1">
                    <a:lumMod val="75000"/>
                    <a:lumOff val="25000"/>
                  </a:schemeClr>
                </a:solidFill>
              </a:rPr>
              <a:t>larcany</a:t>
            </a:r>
            <a:r>
              <a:rPr lang="en-US" dirty="0">
                <a:solidFill>
                  <a:schemeClr val="tx1">
                    <a:lumMod val="75000"/>
                    <a:lumOff val="25000"/>
                  </a:schemeClr>
                </a:solidFill>
              </a:rPr>
              <a:t>.  On  the tail end are violent crimes such as </a:t>
            </a:r>
            <a:r>
              <a:rPr lang="en-US" dirty="0" err="1">
                <a:solidFill>
                  <a:schemeClr val="tx1">
                    <a:lumMod val="75000"/>
                    <a:lumOff val="25000"/>
                  </a:schemeClr>
                </a:solidFill>
              </a:rPr>
              <a:t>aggrevated</a:t>
            </a:r>
            <a:r>
              <a:rPr lang="en-US" dirty="0">
                <a:solidFill>
                  <a:schemeClr val="tx1">
                    <a:lumMod val="75000"/>
                    <a:lumOff val="25000"/>
                  </a:schemeClr>
                </a:solidFill>
              </a:rPr>
              <a:t> crimes and murders.</a:t>
            </a:r>
          </a:p>
        </p:txBody>
      </p:sp>
      <p:sp>
        <p:nvSpPr>
          <p:cNvPr id="79" name="Rectangle 78">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 name="Table 1">
            <a:extLst>
              <a:ext uri="{FF2B5EF4-FFF2-40B4-BE49-F238E27FC236}">
                <a16:creationId xmlns:a16="http://schemas.microsoft.com/office/drawing/2014/main" id="{9BC53FC5-4C6A-4DDC-B2DE-9F195AF83F28}"/>
              </a:ext>
            </a:extLst>
          </p:cNvPr>
          <p:cNvGraphicFramePr>
            <a:graphicFrameLocks noGrp="1"/>
          </p:cNvGraphicFramePr>
          <p:nvPr>
            <p:extLst>
              <p:ext uri="{D42A27DB-BD31-4B8C-83A1-F6EECF244321}">
                <p14:modId xmlns:p14="http://schemas.microsoft.com/office/powerpoint/2010/main" val="3421855098"/>
              </p:ext>
            </p:extLst>
          </p:nvPr>
        </p:nvGraphicFramePr>
        <p:xfrm>
          <a:off x="303686" y="1871615"/>
          <a:ext cx="5181707" cy="370840"/>
        </p:xfrm>
        <a:graphic>
          <a:graphicData uri="http://schemas.openxmlformats.org/drawingml/2006/table">
            <a:tbl>
              <a:tblPr firstRow="1" bandRow="1">
                <a:tableStyleId>{5C22544A-7EE6-4342-B048-85BDC9FD1C3A}</a:tableStyleId>
              </a:tblPr>
              <a:tblGrid>
                <a:gridCol w="1653118">
                  <a:extLst>
                    <a:ext uri="{9D8B030D-6E8A-4147-A177-3AD203B41FA5}">
                      <a16:colId xmlns:a16="http://schemas.microsoft.com/office/drawing/2014/main" val="2429725391"/>
                    </a:ext>
                  </a:extLst>
                </a:gridCol>
                <a:gridCol w="1206004">
                  <a:extLst>
                    <a:ext uri="{9D8B030D-6E8A-4147-A177-3AD203B41FA5}">
                      <a16:colId xmlns:a16="http://schemas.microsoft.com/office/drawing/2014/main" val="2710526343"/>
                    </a:ext>
                  </a:extLst>
                </a:gridCol>
                <a:gridCol w="1206004">
                  <a:extLst>
                    <a:ext uri="{9D8B030D-6E8A-4147-A177-3AD203B41FA5}">
                      <a16:colId xmlns:a16="http://schemas.microsoft.com/office/drawing/2014/main" val="2686456662"/>
                    </a:ext>
                  </a:extLst>
                </a:gridCol>
                <a:gridCol w="1116581">
                  <a:extLst>
                    <a:ext uri="{9D8B030D-6E8A-4147-A177-3AD203B41FA5}">
                      <a16:colId xmlns:a16="http://schemas.microsoft.com/office/drawing/2014/main" val="3972227618"/>
                    </a:ext>
                  </a:extLst>
                </a:gridCol>
              </a:tblGrid>
              <a:tr h="370840">
                <a:tc>
                  <a:txBody>
                    <a:bodyPr/>
                    <a:lstStyle/>
                    <a:p>
                      <a:pPr marL="0" algn="ctr" defTabSz="914400" rtl="0" eaLnBrk="1" fontAlgn="b" latinLnBrk="0" hangingPunct="1"/>
                      <a:r>
                        <a:rPr lang="fr-FR" sz="1100" b="0" i="0" u="none" strike="noStrike" kern="1200" dirty="0">
                          <a:solidFill>
                            <a:srgbClr val="000000"/>
                          </a:solidFill>
                          <a:effectLst/>
                          <a:highlight>
                            <a:srgbClr val="FFFF00"/>
                          </a:highlight>
                          <a:latin typeface="Calibri" panose="020F0502020204030204" pitchFamily="34" charset="0"/>
                          <a:ea typeface="+mn-ea"/>
                          <a:cs typeface="+mn-cs"/>
                        </a:rPr>
                        <a:t>Description (Crime)- </a:t>
                      </a:r>
                    </a:p>
                  </a:txBody>
                  <a:tcPr marL="6350" marR="6350" marT="6350" marB="0" anchor="ctr"/>
                </a:tc>
                <a:tc>
                  <a:txBody>
                    <a:bodyPr/>
                    <a:lstStyle/>
                    <a:p>
                      <a:pPr marL="0" algn="ctr" defTabSz="914400" rtl="0" eaLnBrk="1" fontAlgn="b" latinLnBrk="0" hangingPunct="1"/>
                      <a:r>
                        <a:rPr lang="fr-FR" sz="1100" b="0" i="0" u="none" strike="noStrike" kern="1200" dirty="0">
                          <a:solidFill>
                            <a:srgbClr val="000000"/>
                          </a:solidFill>
                          <a:effectLst/>
                          <a:latin typeface="Calibri" panose="020F0502020204030204" pitchFamily="34" charset="0"/>
                          <a:ea typeface="+mn-ea"/>
                          <a:cs typeface="+mn-cs"/>
                        </a:rPr>
                        <a:t>Crime description</a:t>
                      </a:r>
                      <a:endParaRPr lang="en-US"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b" latinLnBrk="0" hangingPunct="1"/>
                      <a:r>
                        <a:rPr lang="fr-FR" sz="1100" b="0" i="0" u="none" strike="noStrike" kern="1200" dirty="0">
                          <a:solidFill>
                            <a:srgbClr val="000000"/>
                          </a:solidFill>
                          <a:effectLst/>
                          <a:latin typeface="Calibri" panose="020F0502020204030204" pitchFamily="34" charset="0"/>
                          <a:ea typeface="+mn-ea"/>
                          <a:cs typeface="+mn-cs"/>
                        </a:rPr>
                        <a:t>47 values</a:t>
                      </a:r>
                      <a:endParaRPr lang="en-US"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79,214 records</a:t>
                      </a:r>
                    </a:p>
                  </a:txBody>
                  <a:tcPr anchor="ctr"/>
                </a:tc>
                <a:extLst>
                  <a:ext uri="{0D108BD9-81ED-4DB2-BD59-A6C34878D82A}">
                    <a16:rowId xmlns:a16="http://schemas.microsoft.com/office/drawing/2014/main" val="20050869"/>
                  </a:ext>
                </a:extLst>
              </a:tr>
            </a:tbl>
          </a:graphicData>
        </a:graphic>
      </p:graphicFrame>
      <p:pic>
        <p:nvPicPr>
          <p:cNvPr id="5122" name="Picture 2">
            <a:extLst>
              <a:ext uri="{FF2B5EF4-FFF2-40B4-BE49-F238E27FC236}">
                <a16:creationId xmlns:a16="http://schemas.microsoft.com/office/drawing/2014/main" id="{0184A1F5-A88E-499E-9C74-B60A89671A3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89079" y="723354"/>
            <a:ext cx="5796971" cy="5677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575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3" name="Straight Connector 7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5" name="Rectangle 74">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4" name="Title 3">
            <a:extLst>
              <a:ext uri="{FF2B5EF4-FFF2-40B4-BE49-F238E27FC236}">
                <a16:creationId xmlns:a16="http://schemas.microsoft.com/office/drawing/2014/main" id="{9D461CA7-C69B-4CBD-9974-310DA7AE420F}"/>
              </a:ext>
            </a:extLst>
          </p:cNvPr>
          <p:cNvSpPr>
            <a:spLocks noGrp="1"/>
          </p:cNvSpPr>
          <p:nvPr>
            <p:ph type="title"/>
          </p:nvPr>
        </p:nvSpPr>
        <p:spPr>
          <a:xfrm>
            <a:off x="60152" y="83795"/>
            <a:ext cx="6890905" cy="1403597"/>
          </a:xfrm>
        </p:spPr>
        <p:txBody>
          <a:bodyPr vert="horz" lIns="91440" tIns="45720" rIns="91440" bIns="45720" rtlCol="0" anchor="t">
            <a:normAutofit/>
          </a:bodyPr>
          <a:lstStyle/>
          <a:p>
            <a:r>
              <a:rPr lang="en-US" sz="3200" dirty="0">
                <a:solidFill>
                  <a:schemeClr val="tx1">
                    <a:lumMod val="75000"/>
                    <a:lumOff val="25000"/>
                  </a:schemeClr>
                </a:solidFill>
              </a:rPr>
              <a:t>Histogram #2: Crime Types</a:t>
            </a:r>
          </a:p>
        </p:txBody>
      </p:sp>
      <p:cxnSp>
        <p:nvCxnSpPr>
          <p:cNvPr id="77" name="Straight Connector 76">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CBE3678E-FAFD-4B4A-BFED-D004AD1D3532}"/>
              </a:ext>
            </a:extLst>
          </p:cNvPr>
          <p:cNvSpPr>
            <a:spLocks noGrp="1"/>
          </p:cNvSpPr>
          <p:nvPr>
            <p:ph type="body" sz="half" idx="2"/>
          </p:nvPr>
        </p:nvSpPr>
        <p:spPr>
          <a:xfrm>
            <a:off x="440551" y="2524978"/>
            <a:ext cx="5348527" cy="3229714"/>
          </a:xfrm>
        </p:spPr>
        <p:txBody>
          <a:bodyPr vert="horz" lIns="0" tIns="45720" rIns="0" bIns="45720" rtlCol="0">
            <a:normAutofit/>
          </a:bodyPr>
          <a:lstStyle/>
          <a:p>
            <a:pPr>
              <a:lnSpc>
                <a:spcPct val="100000"/>
              </a:lnSpc>
            </a:pPr>
            <a:r>
              <a:rPr lang="en-US" b="1" u="sng" dirty="0">
                <a:solidFill>
                  <a:schemeClr val="tx1">
                    <a:lumMod val="75000"/>
                    <a:lumOff val="25000"/>
                  </a:schemeClr>
                </a:solidFill>
              </a:rPr>
              <a:t>Summary: </a:t>
            </a:r>
            <a:r>
              <a:rPr lang="en-US" dirty="0">
                <a:solidFill>
                  <a:schemeClr val="tx1">
                    <a:lumMod val="75000"/>
                    <a:lumOff val="25000"/>
                  </a:schemeClr>
                </a:solidFill>
              </a:rPr>
              <a:t>type is categorical. These subcategories serve as how severe the crime is.  For analysis, will need to convert these into a measurable scale for the exploratory analytics. This category serves as aggression level which can be used to compared to days there was a full moon.</a:t>
            </a:r>
          </a:p>
          <a:p>
            <a:pPr>
              <a:lnSpc>
                <a:spcPct val="100000"/>
              </a:lnSpc>
            </a:pPr>
            <a:r>
              <a:rPr lang="en-US" dirty="0">
                <a:solidFill>
                  <a:schemeClr val="tx1">
                    <a:lumMod val="75000"/>
                    <a:lumOff val="25000"/>
                  </a:schemeClr>
                </a:solidFill>
              </a:rPr>
              <a:t>This histogram is a grouping of the prior ‘Crime description’ variable, so follows the same peaks and tail.</a:t>
            </a:r>
          </a:p>
        </p:txBody>
      </p:sp>
      <p:pic>
        <p:nvPicPr>
          <p:cNvPr id="2050" name="Picture 2">
            <a:extLst>
              <a:ext uri="{FF2B5EF4-FFF2-40B4-BE49-F238E27FC236}">
                <a16:creationId xmlns:a16="http://schemas.microsoft.com/office/drawing/2014/main" id="{51ADDF56-B81B-4821-A15B-572B6021BEB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92447" y="352851"/>
            <a:ext cx="5348527" cy="6047949"/>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3" name="Table 2">
            <a:extLst>
              <a:ext uri="{FF2B5EF4-FFF2-40B4-BE49-F238E27FC236}">
                <a16:creationId xmlns:a16="http://schemas.microsoft.com/office/drawing/2014/main" id="{3A35B9E0-C3E7-4D77-949A-0BF41DAD5744}"/>
              </a:ext>
            </a:extLst>
          </p:cNvPr>
          <p:cNvGraphicFramePr>
            <a:graphicFrameLocks noGrp="1"/>
          </p:cNvGraphicFramePr>
          <p:nvPr>
            <p:extLst>
              <p:ext uri="{D42A27DB-BD31-4B8C-83A1-F6EECF244321}">
                <p14:modId xmlns:p14="http://schemas.microsoft.com/office/powerpoint/2010/main" val="3270930937"/>
              </p:ext>
            </p:extLst>
          </p:nvPr>
        </p:nvGraphicFramePr>
        <p:xfrm>
          <a:off x="379679" y="1797532"/>
          <a:ext cx="5181707" cy="370840"/>
        </p:xfrm>
        <a:graphic>
          <a:graphicData uri="http://schemas.openxmlformats.org/drawingml/2006/table">
            <a:tbl>
              <a:tblPr firstRow="1" bandRow="1">
                <a:tableStyleId>{5C22544A-7EE6-4342-B048-85BDC9FD1C3A}</a:tableStyleId>
              </a:tblPr>
              <a:tblGrid>
                <a:gridCol w="1653118">
                  <a:extLst>
                    <a:ext uri="{9D8B030D-6E8A-4147-A177-3AD203B41FA5}">
                      <a16:colId xmlns:a16="http://schemas.microsoft.com/office/drawing/2014/main" val="1586742653"/>
                    </a:ext>
                  </a:extLst>
                </a:gridCol>
                <a:gridCol w="1206004">
                  <a:extLst>
                    <a:ext uri="{9D8B030D-6E8A-4147-A177-3AD203B41FA5}">
                      <a16:colId xmlns:a16="http://schemas.microsoft.com/office/drawing/2014/main" val="1094887555"/>
                    </a:ext>
                  </a:extLst>
                </a:gridCol>
                <a:gridCol w="1206004">
                  <a:extLst>
                    <a:ext uri="{9D8B030D-6E8A-4147-A177-3AD203B41FA5}">
                      <a16:colId xmlns:a16="http://schemas.microsoft.com/office/drawing/2014/main" val="3833849891"/>
                    </a:ext>
                  </a:extLst>
                </a:gridCol>
                <a:gridCol w="1116581">
                  <a:extLst>
                    <a:ext uri="{9D8B030D-6E8A-4147-A177-3AD203B41FA5}">
                      <a16:colId xmlns:a16="http://schemas.microsoft.com/office/drawing/2014/main" val="2559039632"/>
                    </a:ext>
                  </a:extLst>
                </a:gridCol>
              </a:tblGrid>
              <a:tr h="370840">
                <a:tc>
                  <a:txBody>
                    <a:bodyPr/>
                    <a:lstStyle/>
                    <a:p>
                      <a:pPr marL="0" algn="ctr" defTabSz="914400" rtl="0" eaLnBrk="1" fontAlgn="b" latinLnBrk="0" hangingPunct="1"/>
                      <a:r>
                        <a:rPr lang="en-US" sz="1100" b="0" i="0" u="none" strike="noStrike" kern="1200" dirty="0">
                          <a:solidFill>
                            <a:srgbClr val="000000"/>
                          </a:solidFill>
                          <a:effectLst/>
                          <a:highlight>
                            <a:srgbClr val="FFFF00"/>
                          </a:highlight>
                          <a:latin typeface="Calibri" panose="020F0502020204030204" pitchFamily="34" charset="0"/>
                          <a:ea typeface="+mn-ea"/>
                          <a:cs typeface="+mn-cs"/>
                        </a:rPr>
                        <a:t>primary type (Crime)-</a:t>
                      </a:r>
                    </a:p>
                  </a:txBody>
                  <a:tcPr marL="6350" marR="6350" marT="6350" marB="0" anchor="ctr"/>
                </a:tc>
                <a:tc>
                  <a:txBody>
                    <a:bodyPr/>
                    <a:lstStyle/>
                    <a:p>
                      <a:pPr marL="0" algn="ctr"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Crime category</a:t>
                      </a:r>
                    </a:p>
                  </a:txBody>
                  <a:tcPr anchor="ctr"/>
                </a:tc>
                <a:tc>
                  <a:txBody>
                    <a:bodyPr/>
                    <a:lstStyle/>
                    <a:p>
                      <a:pPr marL="0" algn="ctr"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18 </a:t>
                      </a:r>
                    </a:p>
                  </a:txBody>
                  <a:tcPr anchor="ctr"/>
                </a:tc>
                <a:tc>
                  <a:txBody>
                    <a:bodyPr/>
                    <a:lstStyle/>
                    <a:p>
                      <a:pPr marL="0" algn="ctr"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79,214</a:t>
                      </a:r>
                    </a:p>
                  </a:txBody>
                  <a:tcPr anchor="ctr"/>
                </a:tc>
                <a:extLst>
                  <a:ext uri="{0D108BD9-81ED-4DB2-BD59-A6C34878D82A}">
                    <a16:rowId xmlns:a16="http://schemas.microsoft.com/office/drawing/2014/main" val="3108156179"/>
                  </a:ext>
                </a:extLst>
              </a:tr>
            </a:tbl>
          </a:graphicData>
        </a:graphic>
      </p:graphicFrame>
    </p:spTree>
    <p:extLst>
      <p:ext uri="{BB962C8B-B14F-4D97-AF65-F5344CB8AC3E}">
        <p14:creationId xmlns:p14="http://schemas.microsoft.com/office/powerpoint/2010/main" val="493752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3" name="Straight Connector 7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5" name="Rectangle 74">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4" name="Title 3">
            <a:extLst>
              <a:ext uri="{FF2B5EF4-FFF2-40B4-BE49-F238E27FC236}">
                <a16:creationId xmlns:a16="http://schemas.microsoft.com/office/drawing/2014/main" id="{9D461CA7-C69B-4CBD-9974-310DA7AE420F}"/>
              </a:ext>
            </a:extLst>
          </p:cNvPr>
          <p:cNvSpPr>
            <a:spLocks noGrp="1"/>
          </p:cNvSpPr>
          <p:nvPr>
            <p:ph type="title"/>
          </p:nvPr>
        </p:nvSpPr>
        <p:spPr>
          <a:xfrm>
            <a:off x="327191" y="118789"/>
            <a:ext cx="7513991" cy="682323"/>
          </a:xfrm>
        </p:spPr>
        <p:txBody>
          <a:bodyPr vert="horz" lIns="91440" tIns="45720" rIns="91440" bIns="45720" rtlCol="0" anchor="t">
            <a:normAutofit/>
          </a:bodyPr>
          <a:lstStyle/>
          <a:p>
            <a:r>
              <a:rPr lang="en-US" sz="3200" dirty="0">
                <a:solidFill>
                  <a:schemeClr val="tx1">
                    <a:lumMod val="75000"/>
                    <a:lumOff val="25000"/>
                  </a:schemeClr>
                </a:solidFill>
              </a:rPr>
              <a:t>Histogram #3: Crime severity </a:t>
            </a:r>
          </a:p>
        </p:txBody>
      </p:sp>
      <p:cxnSp>
        <p:nvCxnSpPr>
          <p:cNvPr id="77" name="Straight Connector 76">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26" name="Picture 2">
            <a:extLst>
              <a:ext uri="{FF2B5EF4-FFF2-40B4-BE49-F238E27FC236}">
                <a16:creationId xmlns:a16="http://schemas.microsoft.com/office/drawing/2014/main" id="{010A2D9D-00E2-454E-98C9-C679028F665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958914" y="1177999"/>
            <a:ext cx="5950188" cy="389522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Object 2">
            <a:extLst>
              <a:ext uri="{FF2B5EF4-FFF2-40B4-BE49-F238E27FC236}">
                <a16:creationId xmlns:a16="http://schemas.microsoft.com/office/drawing/2014/main" id="{72ECBC75-8935-4100-8E53-41FF71D40A65}"/>
              </a:ext>
            </a:extLst>
          </p:cNvPr>
          <p:cNvGraphicFramePr>
            <a:graphicFrameLocks noChangeAspect="1"/>
          </p:cNvGraphicFramePr>
          <p:nvPr>
            <p:extLst>
              <p:ext uri="{D42A27DB-BD31-4B8C-83A1-F6EECF244321}">
                <p14:modId xmlns:p14="http://schemas.microsoft.com/office/powerpoint/2010/main" val="158765341"/>
              </p:ext>
            </p:extLst>
          </p:nvPr>
        </p:nvGraphicFramePr>
        <p:xfrm>
          <a:off x="798935" y="2647369"/>
          <a:ext cx="3489325" cy="3584575"/>
        </p:xfrm>
        <a:graphic>
          <a:graphicData uri="http://schemas.openxmlformats.org/presentationml/2006/ole">
            <mc:AlternateContent xmlns:mc="http://schemas.openxmlformats.org/markup-compatibility/2006">
              <mc:Choice xmlns:v="urn:schemas-microsoft-com:vml" Requires="v">
                <p:oleObj spid="_x0000_s1026" name="Worksheet" r:id="rId4" imgW="3489492" imgH="3584448" progId="Excel.Sheet.12">
                  <p:embed/>
                </p:oleObj>
              </mc:Choice>
              <mc:Fallback>
                <p:oleObj name="Worksheet" r:id="rId4" imgW="3489492" imgH="3584448" progId="Excel.Sheet.12">
                  <p:embed/>
                  <p:pic>
                    <p:nvPicPr>
                      <p:cNvPr id="3" name="Object 2">
                        <a:extLst>
                          <a:ext uri="{FF2B5EF4-FFF2-40B4-BE49-F238E27FC236}">
                            <a16:creationId xmlns:a16="http://schemas.microsoft.com/office/drawing/2014/main" id="{72ECBC75-8935-4100-8E53-41FF71D40A65}"/>
                          </a:ext>
                        </a:extLst>
                      </p:cNvPr>
                      <p:cNvPicPr/>
                      <p:nvPr/>
                    </p:nvPicPr>
                    <p:blipFill>
                      <a:blip r:embed="rId5"/>
                      <a:stretch>
                        <a:fillRect/>
                      </a:stretch>
                    </p:blipFill>
                    <p:spPr>
                      <a:xfrm>
                        <a:off x="798935" y="2647369"/>
                        <a:ext cx="3489325" cy="3584575"/>
                      </a:xfrm>
                      <a:prstGeom prst="rect">
                        <a:avLst/>
                      </a:prstGeom>
                    </p:spPr>
                  </p:pic>
                </p:oleObj>
              </mc:Fallback>
            </mc:AlternateContent>
          </a:graphicData>
        </a:graphic>
      </p:graphicFrame>
      <p:sp>
        <p:nvSpPr>
          <p:cNvPr id="19" name="Text Placeholder 5">
            <a:extLst>
              <a:ext uri="{FF2B5EF4-FFF2-40B4-BE49-F238E27FC236}">
                <a16:creationId xmlns:a16="http://schemas.microsoft.com/office/drawing/2014/main" id="{95B080EA-0A13-41C6-A228-AE6A70A977BD}"/>
              </a:ext>
            </a:extLst>
          </p:cNvPr>
          <p:cNvSpPr>
            <a:spLocks noGrp="1"/>
          </p:cNvSpPr>
          <p:nvPr>
            <p:ph type="body" sz="half" idx="2"/>
          </p:nvPr>
        </p:nvSpPr>
        <p:spPr>
          <a:xfrm>
            <a:off x="554575" y="919377"/>
            <a:ext cx="5358910" cy="3229714"/>
          </a:xfrm>
        </p:spPr>
        <p:txBody>
          <a:bodyPr vert="horz" lIns="0" tIns="45720" rIns="0" bIns="45720" rtlCol="0">
            <a:normAutofit/>
          </a:bodyPr>
          <a:lstStyle/>
          <a:p>
            <a:pPr>
              <a:lnSpc>
                <a:spcPct val="100000"/>
              </a:lnSpc>
            </a:pPr>
            <a:r>
              <a:rPr lang="en-US" b="1" u="sng" dirty="0">
                <a:solidFill>
                  <a:schemeClr val="tx1">
                    <a:lumMod val="75000"/>
                    <a:lumOff val="25000"/>
                  </a:schemeClr>
                </a:solidFill>
              </a:rPr>
              <a:t>Summary:</a:t>
            </a:r>
            <a:r>
              <a:rPr lang="en-US" dirty="0">
                <a:solidFill>
                  <a:schemeClr val="tx1">
                    <a:lumMod val="75000"/>
                    <a:lumOff val="25000"/>
                  </a:schemeClr>
                </a:solidFill>
              </a:rPr>
              <a:t> </a:t>
            </a:r>
            <a:r>
              <a:rPr lang="en-US" sz="1400">
                <a:solidFill>
                  <a:schemeClr val="tx1">
                    <a:lumMod val="75000"/>
                    <a:lumOff val="25000"/>
                  </a:schemeClr>
                </a:solidFill>
              </a:rPr>
              <a:t>I created </a:t>
            </a:r>
            <a:r>
              <a:rPr lang="en-US" sz="1400" dirty="0">
                <a:solidFill>
                  <a:schemeClr val="tx1">
                    <a:lumMod val="75000"/>
                    <a:lumOff val="25000"/>
                  </a:schemeClr>
                </a:solidFill>
              </a:rPr>
              <a:t>this scale of severity from the 18 categories for the exploratory analytics.</a:t>
            </a:r>
          </a:p>
          <a:p>
            <a:pPr>
              <a:lnSpc>
                <a:spcPct val="100000"/>
              </a:lnSpc>
            </a:pPr>
            <a:r>
              <a:rPr lang="en-US" sz="1600" u="sng" dirty="0">
                <a:solidFill>
                  <a:schemeClr val="tx1">
                    <a:lumMod val="75000"/>
                    <a:lumOff val="25000"/>
                  </a:schemeClr>
                </a:solidFill>
              </a:rPr>
              <a:t>Logic: </a:t>
            </a:r>
            <a:r>
              <a:rPr lang="en-US" sz="1400" dirty="0">
                <a:solidFill>
                  <a:schemeClr val="tx1">
                    <a:lumMod val="75000"/>
                    <a:lumOff val="25000"/>
                  </a:schemeClr>
                </a:solidFill>
              </a:rPr>
              <a:t>stealing was deemed lowest aggression on scale: severity=1. Highest severity was murder=5.  Between 2-4 were crimes based on aggressive nature </a:t>
            </a:r>
            <a:r>
              <a:rPr lang="en-US" sz="1400" dirty="0" err="1">
                <a:solidFill>
                  <a:schemeClr val="tx1">
                    <a:lumMod val="75000"/>
                    <a:lumOff val="25000"/>
                  </a:schemeClr>
                </a:solidFill>
              </a:rPr>
              <a:t>ie</a:t>
            </a:r>
            <a:r>
              <a:rPr lang="en-US" sz="1400" dirty="0">
                <a:solidFill>
                  <a:schemeClr val="tx1">
                    <a:lumMod val="75000"/>
                    <a:lumOff val="25000"/>
                  </a:schemeClr>
                </a:solidFill>
              </a:rPr>
              <a:t>. assault, purse snatching, etc.</a:t>
            </a:r>
          </a:p>
        </p:txBody>
      </p:sp>
    </p:spTree>
    <p:extLst>
      <p:ext uri="{BB962C8B-B14F-4D97-AF65-F5344CB8AC3E}">
        <p14:creationId xmlns:p14="http://schemas.microsoft.com/office/powerpoint/2010/main" val="1659342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3" name="Straight Connector 7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5" name="Rectangle 74">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4" name="Title 3">
            <a:extLst>
              <a:ext uri="{FF2B5EF4-FFF2-40B4-BE49-F238E27FC236}">
                <a16:creationId xmlns:a16="http://schemas.microsoft.com/office/drawing/2014/main" id="{9D461CA7-C69B-4CBD-9974-310DA7AE420F}"/>
              </a:ext>
            </a:extLst>
          </p:cNvPr>
          <p:cNvSpPr>
            <a:spLocks noGrp="1"/>
          </p:cNvSpPr>
          <p:nvPr>
            <p:ph type="title"/>
          </p:nvPr>
        </p:nvSpPr>
        <p:spPr>
          <a:xfrm>
            <a:off x="141074" y="203217"/>
            <a:ext cx="7198402" cy="1403597"/>
          </a:xfrm>
        </p:spPr>
        <p:txBody>
          <a:bodyPr vert="horz" lIns="91440" tIns="45720" rIns="91440" bIns="45720" rtlCol="0" anchor="t">
            <a:normAutofit/>
          </a:bodyPr>
          <a:lstStyle/>
          <a:p>
            <a:r>
              <a:rPr lang="en-US" sz="3200" dirty="0">
                <a:solidFill>
                  <a:schemeClr val="tx1">
                    <a:lumMod val="75000"/>
                    <a:lumOff val="25000"/>
                  </a:schemeClr>
                </a:solidFill>
              </a:rPr>
              <a:t>Histogram #4: Zip Code</a:t>
            </a:r>
          </a:p>
        </p:txBody>
      </p:sp>
      <p:cxnSp>
        <p:nvCxnSpPr>
          <p:cNvPr id="77" name="Straight Connector 76">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CBE3678E-FAFD-4B4A-BFED-D004AD1D3532}"/>
              </a:ext>
            </a:extLst>
          </p:cNvPr>
          <p:cNvSpPr>
            <a:spLocks noGrp="1"/>
          </p:cNvSpPr>
          <p:nvPr>
            <p:ph type="body" sz="half" idx="2"/>
          </p:nvPr>
        </p:nvSpPr>
        <p:spPr>
          <a:xfrm>
            <a:off x="420381" y="905015"/>
            <a:ext cx="4877911" cy="3229714"/>
          </a:xfrm>
        </p:spPr>
        <p:txBody>
          <a:bodyPr vert="horz" lIns="0" tIns="45720" rIns="0" bIns="45720" rtlCol="0">
            <a:normAutofit/>
          </a:bodyPr>
          <a:lstStyle/>
          <a:p>
            <a:pPr>
              <a:lnSpc>
                <a:spcPct val="100000"/>
              </a:lnSpc>
            </a:pPr>
            <a:r>
              <a:rPr lang="en-US" sz="2400" b="1" u="sng" dirty="0">
                <a:solidFill>
                  <a:schemeClr val="tx1">
                    <a:lumMod val="75000"/>
                    <a:lumOff val="25000"/>
                  </a:schemeClr>
                </a:solidFill>
              </a:rPr>
              <a:t>Summary: </a:t>
            </a:r>
            <a:r>
              <a:rPr lang="en-US" dirty="0">
                <a:solidFill>
                  <a:schemeClr val="tx1">
                    <a:lumMod val="75000"/>
                    <a:lumOff val="25000"/>
                  </a:schemeClr>
                </a:solidFill>
              </a:rPr>
              <a:t>Zip code can be used to location-based analytics. There were mainly 4 zip codes which had the highest crime. Analytics should focus on these 4 areas since they would be more sensitive to independent influences.</a:t>
            </a:r>
          </a:p>
          <a:p>
            <a:pPr>
              <a:lnSpc>
                <a:spcPct val="100000"/>
              </a:lnSpc>
            </a:pPr>
            <a:r>
              <a:rPr lang="en-US" dirty="0">
                <a:solidFill>
                  <a:schemeClr val="tx1">
                    <a:lumMod val="75000"/>
                    <a:lumOff val="25000"/>
                  </a:schemeClr>
                </a:solidFill>
              </a:rPr>
              <a:t>There are 4 main zip codes which are peak crime areas. These can show most sensitivity when analyzing sensitivity on variations during full moon days. </a:t>
            </a:r>
          </a:p>
        </p:txBody>
      </p:sp>
      <p:sp>
        <p:nvSpPr>
          <p:cNvPr id="79" name="Rectangle 78">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Content Placeholder 2">
            <a:extLst>
              <a:ext uri="{FF2B5EF4-FFF2-40B4-BE49-F238E27FC236}">
                <a16:creationId xmlns:a16="http://schemas.microsoft.com/office/drawing/2014/main" id="{FFDF3AA0-D9D8-40B0-8D03-C0E0BD6CBD5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25784" y="620454"/>
            <a:ext cx="6838725" cy="4772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094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3" name="Straight Connector 7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5" name="Rectangle 74">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4" name="Title 3">
            <a:extLst>
              <a:ext uri="{FF2B5EF4-FFF2-40B4-BE49-F238E27FC236}">
                <a16:creationId xmlns:a16="http://schemas.microsoft.com/office/drawing/2014/main" id="{9D461CA7-C69B-4CBD-9974-310DA7AE420F}"/>
              </a:ext>
            </a:extLst>
          </p:cNvPr>
          <p:cNvSpPr>
            <a:spLocks noGrp="1"/>
          </p:cNvSpPr>
          <p:nvPr>
            <p:ph type="title"/>
          </p:nvPr>
        </p:nvSpPr>
        <p:spPr>
          <a:xfrm>
            <a:off x="416203" y="392828"/>
            <a:ext cx="7651556" cy="596078"/>
          </a:xfrm>
        </p:spPr>
        <p:txBody>
          <a:bodyPr vert="horz" lIns="91440" tIns="45720" rIns="91440" bIns="45720" rtlCol="0" anchor="t">
            <a:normAutofit/>
          </a:bodyPr>
          <a:lstStyle/>
          <a:p>
            <a:r>
              <a:rPr lang="en-US" sz="3200" dirty="0">
                <a:solidFill>
                  <a:schemeClr val="tx1">
                    <a:lumMod val="75000"/>
                    <a:lumOff val="25000"/>
                  </a:schemeClr>
                </a:solidFill>
              </a:rPr>
              <a:t>Histogram #5: District</a:t>
            </a:r>
          </a:p>
        </p:txBody>
      </p:sp>
      <p:cxnSp>
        <p:nvCxnSpPr>
          <p:cNvPr id="77" name="Straight Connector 76">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CBE3678E-FAFD-4B4A-BFED-D004AD1D3532}"/>
              </a:ext>
            </a:extLst>
          </p:cNvPr>
          <p:cNvSpPr>
            <a:spLocks noGrp="1"/>
          </p:cNvSpPr>
          <p:nvPr>
            <p:ph type="body" sz="half" idx="2"/>
          </p:nvPr>
        </p:nvSpPr>
        <p:spPr>
          <a:xfrm>
            <a:off x="558652" y="2589953"/>
            <a:ext cx="4587876" cy="3229714"/>
          </a:xfrm>
        </p:spPr>
        <p:txBody>
          <a:bodyPr vert="horz" lIns="0" tIns="45720" rIns="0" bIns="45720" rtlCol="0">
            <a:normAutofit/>
          </a:bodyPr>
          <a:lstStyle/>
          <a:p>
            <a:pPr>
              <a:lnSpc>
                <a:spcPct val="100000"/>
              </a:lnSpc>
            </a:pPr>
            <a:r>
              <a:rPr lang="en-US" sz="2400" b="1" u="sng" dirty="0">
                <a:solidFill>
                  <a:schemeClr val="tx1">
                    <a:lumMod val="75000"/>
                    <a:lumOff val="25000"/>
                  </a:schemeClr>
                </a:solidFill>
              </a:rPr>
              <a:t>Summary</a:t>
            </a:r>
            <a:r>
              <a:rPr lang="en-US" dirty="0">
                <a:solidFill>
                  <a:schemeClr val="tx1">
                    <a:lumMod val="75000"/>
                    <a:lumOff val="25000"/>
                  </a:schemeClr>
                </a:solidFill>
              </a:rPr>
              <a:t>:  District could serve as a different ways to distinguish crime by location.  This variable didn’t serve as useful since there wasn’t a distinguished pattern.</a:t>
            </a:r>
          </a:p>
        </p:txBody>
      </p:sp>
      <p:sp>
        <p:nvSpPr>
          <p:cNvPr id="79" name="Rectangle 78">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074" name="Picture 2">
            <a:extLst>
              <a:ext uri="{FF2B5EF4-FFF2-40B4-BE49-F238E27FC236}">
                <a16:creationId xmlns:a16="http://schemas.microsoft.com/office/drawing/2014/main" id="{1A072D3E-09BA-4551-8F42-27488795B56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50189" y="988906"/>
            <a:ext cx="6876562" cy="4590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25319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2A4E875-040F-4F4E-A5A7-1188084B7F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47854D2-C2B1-4273-BEE8-C059778BC500}">
  <ds:schemaRefs>
    <ds:schemaRef ds:uri="http://schemas.microsoft.com/sharepoint/v3/contenttype/forms"/>
  </ds:schemaRefs>
</ds:datastoreItem>
</file>

<file path=customXml/itemProps3.xml><?xml version="1.0" encoding="utf-8"?>
<ds:datastoreItem xmlns:ds="http://schemas.openxmlformats.org/officeDocument/2006/customXml" ds:itemID="{00646C36-D994-4DBD-9A53-9B2DFD8D720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{EA42DEA4-18F6-4305-96DC-97F1B334BEF2}tf56160789_wac</Template>
  <TotalTime>0</TotalTime>
  <Words>1713</Words>
  <Application>Microsoft Office PowerPoint</Application>
  <PresentationFormat>Widescreen</PresentationFormat>
  <Paragraphs>132</Paragraphs>
  <Slides>17</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2" baseType="lpstr">
      <vt:lpstr>Bookman Old Style</vt:lpstr>
      <vt:lpstr>Calibri</vt:lpstr>
      <vt:lpstr>Franklin Gothic Book</vt:lpstr>
      <vt:lpstr>1_RetrospectVTI</vt:lpstr>
      <vt:lpstr>Worksheet</vt:lpstr>
      <vt:lpstr>Full moon and Crime</vt:lpstr>
      <vt:lpstr>PowerPoint Presentation</vt:lpstr>
      <vt:lpstr>Powerpoint Instructions:</vt:lpstr>
      <vt:lpstr>5 variables: </vt:lpstr>
      <vt:lpstr>Histogram #1: Crime description</vt:lpstr>
      <vt:lpstr>Histogram #2: Crime Types</vt:lpstr>
      <vt:lpstr>Histogram #3: Crime severity </vt:lpstr>
      <vt:lpstr>Histogram #4: Zip Code</vt:lpstr>
      <vt:lpstr>Histogram #5: District</vt:lpstr>
      <vt:lpstr>Other Descriptive characteristics: </vt:lpstr>
      <vt:lpstr>PMF Plot: Crime Full moon vs non-full moon</vt:lpstr>
      <vt:lpstr>CDF: Comparing between Full moon vs non-full moon</vt:lpstr>
      <vt:lpstr>Normal Probability Plot- with normal distribution (grey)</vt:lpstr>
      <vt:lpstr>Scatter Plot: Crime severity </vt:lpstr>
      <vt:lpstr>Correlation Coefficient with Scatter Plot- Chapter 10 - Linear Least Squares plot:</vt:lpstr>
      <vt:lpstr>Logistic Regression Test: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2020-08-06T03:31:08Z</dcterms:created>
  <dcterms:modified xsi:type="dcterms:W3CDTF">2020-08-08T06:50:23Z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