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5143500" cx="9144000"/>
  <p:notesSz cx="6858000" cy="9144000"/>
  <p:embeddedFontLst>
    <p:embeddedFont>
      <p:font typeface="Roboto"/>
      <p:regular r:id="rId29"/>
      <p:bold r:id="rId30"/>
      <p:italic r:id="rId31"/>
      <p:boldItalic r:id="rId32"/>
    </p:embeddedFont>
    <p:embeddedFont>
      <p:font typeface="Inter"/>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97A94A3-1704-4966-9DC8-C43930478E7F}">
  <a:tblStyle styleId="{997A94A3-1704-4966-9DC8-C43930478E7F}" styleName="Table_0">
    <a:wholeTbl>
      <a:tcTxStyle b="off" i="off">
        <a:font>
          <a:latin typeface="Calibri"/>
          <a:ea typeface="Calibri"/>
          <a:cs typeface="Calibri"/>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rgbClr val="000000">
              <a:alpha val="20000"/>
            </a:srgbClr>
          </a:solidFill>
        </a:fill>
      </a:tcStyle>
    </a:band1H>
    <a:band2H>
      <a:tcTxStyle/>
    </a:band2H>
    <a:band1V>
      <a:tcTxStyle/>
      <a:tcStyle>
        <a:fill>
          <a:solidFill>
            <a:srgbClr val="000000">
              <a:alpha val="20000"/>
            </a:srgbClr>
          </a:solidFill>
        </a:fill>
      </a:tcStyle>
    </a:band1V>
    <a:band2V>
      <a:tcTxStyle/>
    </a:band2V>
    <a:lastCol>
      <a:tcTxStyle b="on" i="off"/>
    </a:lastCol>
    <a:firstCol>
      <a:tcTxStyle b="on" i="off"/>
    </a:firstCol>
    <a:lastRow>
      <a:tcTxStyle b="on" i="off"/>
      <a:tcStyle>
        <a:tcBdr>
          <a:top>
            <a:ln cap="flat" cmpd="sng" w="12700">
              <a:solidFill>
                <a:srgbClr val="000000"/>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rgbClr val="000000"/>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4.xml"/><Relationship Id="rId33" Type="http://schemas.openxmlformats.org/officeDocument/2006/relationships/font" Target="fonts/Inter-regular.fntdata"/><Relationship Id="rId10" Type="http://schemas.openxmlformats.org/officeDocument/2006/relationships/slide" Target="slides/slide3.xml"/><Relationship Id="rId32" Type="http://schemas.openxmlformats.org/officeDocument/2006/relationships/font" Target="fonts/Roboto-boldItalic.fntdata"/><Relationship Id="rId13" Type="http://schemas.openxmlformats.org/officeDocument/2006/relationships/slide" Target="slides/slide6.xml"/><Relationship Id="rId12" Type="http://schemas.openxmlformats.org/officeDocument/2006/relationships/slide" Target="slides/slide5.xml"/><Relationship Id="rId34" Type="http://schemas.openxmlformats.org/officeDocument/2006/relationships/font" Target="fonts/Inter-bold.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ba11bf7b4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ba11bf7b4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ba11bf7b4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ba11bf7b4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ba11bf7b41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2ba11bf7b41_0_6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ba11bf7b41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2ba11bf7b41_0_6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ba11bf7b41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2ba11bf7b41_0_6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ba11bf7b41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2ba11bf7b41_0_6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ba11bf7b41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2ba11bf7b41_0_6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ba11bf7b4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ba11bf7b4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ba11bf7b41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g2ba11bf7b41_0_2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ba11bf7b41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g2ba11bf7b41_0_2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ba11bf7b4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ba11bf7b4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ba11bf7b41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g2ba11bf7b41_0_8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ba11bf7b41_0_9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g2ba11bf7b41_0_9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g2ba11bf7b41_0_9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ba11bf7b4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ba11bf7b4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ba11bf7b4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ba11bf7b4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ba11bf7b4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ba11bf7b4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ba11bf7b4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ba11bf7b4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ba11bf7b4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ba11bf7b4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ba11bf7b4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ba11bf7b4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ba11bf7b41_0_11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g2ba11bf7b41_0_11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 name="Google Shape;58;p14"/>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rm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59" name="Google Shape;59;p1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1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 name="Google Shape;64;p15"/>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65" name="Google Shape;65;p1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ctr">
              <a:spcBef>
                <a:spcPts val="0"/>
              </a:spcBef>
              <a:spcAft>
                <a:spcPts val="0"/>
              </a:spcAft>
              <a:buClr>
                <a:schemeClr val="dk1"/>
              </a:buClr>
              <a:buSzPts val="2800"/>
              <a:buFont typeface="Calibri"/>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spcBef>
                <a:spcPts val="0"/>
              </a:spcBef>
              <a:spcAft>
                <a:spcPts val="0"/>
              </a:spcAft>
              <a:buClr>
                <a:schemeClr val="dk1"/>
              </a:buClr>
              <a:buSzPts val="1800"/>
              <a:buChar char="●"/>
              <a:defRPr/>
            </a:lvl1pPr>
            <a:lvl2pPr indent="-317500" lvl="1" marL="914400" rtl="0" algn="l">
              <a:spcBef>
                <a:spcPts val="0"/>
              </a:spcBef>
              <a:spcAft>
                <a:spcPts val="0"/>
              </a:spcAft>
              <a:buClr>
                <a:schemeClr val="dk1"/>
              </a:buClr>
              <a:buSzPts val="1400"/>
              <a:buChar char="○"/>
              <a:defRPr/>
            </a:lvl2pPr>
            <a:lvl3pPr indent="-317500" lvl="2" marL="1371600" rtl="0" algn="l">
              <a:spcBef>
                <a:spcPts val="0"/>
              </a:spcBef>
              <a:spcAft>
                <a:spcPts val="0"/>
              </a:spcAft>
              <a:buClr>
                <a:schemeClr val="dk1"/>
              </a:buClr>
              <a:buSzPts val="1400"/>
              <a:buChar char="■"/>
              <a:defRPr/>
            </a:lvl3pPr>
            <a:lvl4pPr indent="-317500" lvl="3" marL="1828800" rtl="0" algn="l">
              <a:spcBef>
                <a:spcPts val="0"/>
              </a:spcBef>
              <a:spcAft>
                <a:spcPts val="0"/>
              </a:spcAft>
              <a:buClr>
                <a:schemeClr val="dk1"/>
              </a:buClr>
              <a:buSzPts val="1400"/>
              <a:buChar char="●"/>
              <a:defRPr/>
            </a:lvl4pPr>
            <a:lvl5pPr indent="-317500" lvl="4" marL="2286000" rtl="0" algn="l">
              <a:spcBef>
                <a:spcPts val="0"/>
              </a:spcBef>
              <a:spcAft>
                <a:spcPts val="0"/>
              </a:spcAft>
              <a:buClr>
                <a:schemeClr val="dk1"/>
              </a:buClr>
              <a:buSzPts val="1400"/>
              <a:buChar char="○"/>
              <a:defRPr/>
            </a:lvl5pPr>
            <a:lvl6pPr indent="-317500" lvl="5" marL="2743200" rtl="0" algn="l">
              <a:spcBef>
                <a:spcPts val="0"/>
              </a:spcBef>
              <a:spcAft>
                <a:spcPts val="0"/>
              </a:spcAft>
              <a:buClr>
                <a:schemeClr val="dk1"/>
              </a:buClr>
              <a:buSzPts val="1400"/>
              <a:buChar char="■"/>
              <a:defRPr/>
            </a:lvl6pPr>
            <a:lvl7pPr indent="-317500" lvl="6" marL="3200400" rtl="0" algn="l">
              <a:spcBef>
                <a:spcPts val="0"/>
              </a:spcBef>
              <a:spcAft>
                <a:spcPts val="0"/>
              </a:spcAft>
              <a:buClr>
                <a:schemeClr val="dk1"/>
              </a:buClr>
              <a:buSzPts val="1400"/>
              <a:buChar char="●"/>
              <a:defRPr/>
            </a:lvl7pPr>
            <a:lvl8pPr indent="-317500" lvl="7" marL="3657600" rtl="0" algn="l">
              <a:spcBef>
                <a:spcPts val="0"/>
              </a:spcBef>
              <a:spcAft>
                <a:spcPts val="0"/>
              </a:spcAft>
              <a:buClr>
                <a:schemeClr val="dk1"/>
              </a:buClr>
              <a:buSzPts val="1400"/>
              <a:buChar char="○"/>
              <a:defRPr/>
            </a:lvl8pPr>
            <a:lvl9pPr indent="-317500" lvl="8" marL="4114800" rtl="0" algn="l">
              <a:spcBef>
                <a:spcPts val="0"/>
              </a:spcBef>
              <a:spcAft>
                <a:spcPts val="0"/>
              </a:spcAft>
              <a:buClr>
                <a:schemeClr val="dk1"/>
              </a:buClr>
              <a:buSzPts val="1400"/>
              <a:buChar char="■"/>
              <a:defRPr/>
            </a:lvl9pPr>
          </a:lstStyle>
          <a:p/>
        </p:txBody>
      </p:sp>
      <p:sp>
        <p:nvSpPr>
          <p:cNvPr id="71" name="Google Shape;7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marR="0" rtl="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marR="0" rtl="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marR="0" rtl="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marR="0" rtl="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marR="0" rtl="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marR="0" rtl="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marR="0" rtl="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marR="0" rtl="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722313" y="3305176"/>
            <a:ext cx="7772400" cy="10215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dk1"/>
              </a:buClr>
              <a:buSzPts val="4000"/>
              <a:buFont typeface="Calibri"/>
              <a:buNone/>
              <a:defRPr b="1"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4" name="Google Shape;74;p17"/>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rmAutofit/>
          </a:bodyPr>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75" name="Google Shape;75;p1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1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1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 name="Google Shape;80;p18"/>
          <p:cNvSpPr txBox="1"/>
          <p:nvPr>
            <p:ph idx="1" type="body"/>
          </p:nvPr>
        </p:nvSpPr>
        <p:spPr>
          <a:xfrm>
            <a:off x="457200" y="1200151"/>
            <a:ext cx="4038600" cy="33945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81" name="Google Shape;81;p18"/>
          <p:cNvSpPr txBox="1"/>
          <p:nvPr>
            <p:ph idx="2" type="body"/>
          </p:nvPr>
        </p:nvSpPr>
        <p:spPr>
          <a:xfrm>
            <a:off x="4648200" y="1200151"/>
            <a:ext cx="4038600" cy="33945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82" name="Google Shape;82;p1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1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1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7" name="Google Shape;87;p19"/>
          <p:cNvSpPr txBox="1"/>
          <p:nvPr>
            <p:ph idx="1" type="body"/>
          </p:nvPr>
        </p:nvSpPr>
        <p:spPr>
          <a:xfrm>
            <a:off x="457200" y="1151335"/>
            <a:ext cx="4040100" cy="4797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88" name="Google Shape;88;p19"/>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89" name="Google Shape;89;p19"/>
          <p:cNvSpPr txBox="1"/>
          <p:nvPr>
            <p:ph idx="3" type="body"/>
          </p:nvPr>
        </p:nvSpPr>
        <p:spPr>
          <a:xfrm>
            <a:off x="4645026" y="1151335"/>
            <a:ext cx="4041900" cy="4797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90" name="Google Shape;90;p19"/>
          <p:cNvSpPr txBox="1"/>
          <p:nvPr>
            <p:ph idx="4" type="body"/>
          </p:nvPr>
        </p:nvSpPr>
        <p:spPr>
          <a:xfrm>
            <a:off x="4645026" y="1631156"/>
            <a:ext cx="4041900" cy="29634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91" name="Google Shape;91;p1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p1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6" name="Google Shape;96;p2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7" name="Google Shape;97;p2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2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 name="Shape 99"/>
        <p:cNvGrpSpPr/>
        <p:nvPr/>
      </p:nvGrpSpPr>
      <p:grpSpPr>
        <a:xfrm>
          <a:off x="0" y="0"/>
          <a:ext cx="0" cy="0"/>
          <a:chOff x="0" y="0"/>
          <a:chExt cx="0" cy="0"/>
        </a:xfrm>
      </p:grpSpPr>
      <p:sp>
        <p:nvSpPr>
          <p:cNvPr id="100" name="Google Shape;100;p2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1" name="Google Shape;101;p2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p2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3" name="Shape 103"/>
        <p:cNvGrpSpPr/>
        <p:nvPr/>
      </p:nvGrpSpPr>
      <p:grpSpPr>
        <a:xfrm>
          <a:off x="0" y="0"/>
          <a:ext cx="0" cy="0"/>
          <a:chOff x="0" y="0"/>
          <a:chExt cx="0" cy="0"/>
        </a:xfrm>
      </p:grpSpPr>
      <p:sp>
        <p:nvSpPr>
          <p:cNvPr id="104" name="Google Shape;104;p22"/>
          <p:cNvSpPr txBox="1"/>
          <p:nvPr>
            <p:ph type="title"/>
          </p:nvPr>
        </p:nvSpPr>
        <p:spPr>
          <a:xfrm>
            <a:off x="457201" y="204787"/>
            <a:ext cx="3008400" cy="8715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5" name="Google Shape;105;p22"/>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rmAutofit/>
          </a:bodyPr>
          <a:lstStyle>
            <a:lvl1pPr indent="-431800" lvl="0" marL="457200" rtl="0" algn="l">
              <a:spcBef>
                <a:spcPts val="640"/>
              </a:spcBef>
              <a:spcAft>
                <a:spcPts val="0"/>
              </a:spcAft>
              <a:buClr>
                <a:schemeClr val="dk1"/>
              </a:buClr>
              <a:buSzPts val="3200"/>
              <a:buChar char="•"/>
              <a:defRPr sz="3200"/>
            </a:lvl1pPr>
            <a:lvl2pPr indent="-406400" lvl="1" marL="914400" rtl="0" algn="l">
              <a:spcBef>
                <a:spcPts val="560"/>
              </a:spcBef>
              <a:spcAft>
                <a:spcPts val="0"/>
              </a:spcAft>
              <a:buClr>
                <a:schemeClr val="dk1"/>
              </a:buClr>
              <a:buSzPts val="2800"/>
              <a:buChar char="–"/>
              <a:defRPr sz="2800"/>
            </a:lvl2pPr>
            <a:lvl3pPr indent="-381000" lvl="2" marL="1371600" rtl="0" algn="l">
              <a:spcBef>
                <a:spcPts val="480"/>
              </a:spcBef>
              <a:spcAft>
                <a:spcPts val="0"/>
              </a:spcAft>
              <a:buClr>
                <a:schemeClr val="dk1"/>
              </a:buClr>
              <a:buSzPts val="2400"/>
              <a:buChar char="•"/>
              <a:defRPr sz="2400"/>
            </a:lvl3pPr>
            <a:lvl4pPr indent="-355600" lvl="3" marL="1828800" rtl="0" algn="l">
              <a:spcBef>
                <a:spcPts val="400"/>
              </a:spcBef>
              <a:spcAft>
                <a:spcPts val="0"/>
              </a:spcAft>
              <a:buClr>
                <a:schemeClr val="dk1"/>
              </a:buClr>
              <a:buSzPts val="2000"/>
              <a:buChar char="–"/>
              <a:defRPr sz="2000"/>
            </a:lvl4pPr>
            <a:lvl5pPr indent="-355600" lvl="4" marL="2286000" rtl="0" algn="l">
              <a:spcBef>
                <a:spcPts val="400"/>
              </a:spcBef>
              <a:spcAft>
                <a:spcPts val="0"/>
              </a:spcAft>
              <a:buClr>
                <a:schemeClr val="dk1"/>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106" name="Google Shape;106;p22"/>
          <p:cNvSpPr txBox="1"/>
          <p:nvPr>
            <p:ph idx="2" type="body"/>
          </p:nvPr>
        </p:nvSpPr>
        <p:spPr>
          <a:xfrm>
            <a:off x="457201" y="1076326"/>
            <a:ext cx="3008400" cy="35184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07" name="Google Shape;107;p2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8" name="Google Shape;108;p2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9" name="Google Shape;109;p2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0" name="Shape 110"/>
        <p:cNvGrpSpPr/>
        <p:nvPr/>
      </p:nvGrpSpPr>
      <p:grpSpPr>
        <a:xfrm>
          <a:off x="0" y="0"/>
          <a:ext cx="0" cy="0"/>
          <a:chOff x="0" y="0"/>
          <a:chExt cx="0" cy="0"/>
        </a:xfrm>
      </p:grpSpPr>
      <p:sp>
        <p:nvSpPr>
          <p:cNvPr id="111" name="Google Shape;111;p23"/>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2" name="Google Shape;112;p23"/>
          <p:cNvSpPr/>
          <p:nvPr>
            <p:ph idx="2" type="pic"/>
          </p:nvPr>
        </p:nvSpPr>
        <p:spPr>
          <a:xfrm>
            <a:off x="1792288" y="459581"/>
            <a:ext cx="5486400" cy="3086100"/>
          </a:xfrm>
          <a:prstGeom prst="rect">
            <a:avLst/>
          </a:prstGeom>
          <a:noFill/>
          <a:ln>
            <a:noFill/>
          </a:ln>
        </p:spPr>
      </p:sp>
      <p:sp>
        <p:nvSpPr>
          <p:cNvPr id="113" name="Google Shape;113;p23"/>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14" name="Google Shape;114;p2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5" name="Google Shape;115;p2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6" name="Google Shape;116;p2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7" name="Shape 117"/>
        <p:cNvGrpSpPr/>
        <p:nvPr/>
      </p:nvGrpSpPr>
      <p:grpSpPr>
        <a:xfrm>
          <a:off x="0" y="0"/>
          <a:ext cx="0" cy="0"/>
          <a:chOff x="0" y="0"/>
          <a:chExt cx="0" cy="0"/>
        </a:xfrm>
      </p:grpSpPr>
      <p:sp>
        <p:nvSpPr>
          <p:cNvPr id="118" name="Google Shape;118;p24"/>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9" name="Google Shape;119;p24"/>
          <p:cNvSpPr txBox="1"/>
          <p:nvPr>
            <p:ph idx="1" type="body"/>
          </p:nvPr>
        </p:nvSpPr>
        <p:spPr>
          <a:xfrm rot="5400000">
            <a:off x="2874750" y="-1217399"/>
            <a:ext cx="3394500" cy="82296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20" name="Google Shape;120;p2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1" name="Google Shape;121;p2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2" name="Google Shape;122;p2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3" name="Shape 123"/>
        <p:cNvGrpSpPr/>
        <p:nvPr/>
      </p:nvGrpSpPr>
      <p:grpSpPr>
        <a:xfrm>
          <a:off x="0" y="0"/>
          <a:ext cx="0" cy="0"/>
          <a:chOff x="0" y="0"/>
          <a:chExt cx="0" cy="0"/>
        </a:xfrm>
      </p:grpSpPr>
      <p:sp>
        <p:nvSpPr>
          <p:cNvPr id="124" name="Google Shape;124;p25"/>
          <p:cNvSpPr txBox="1"/>
          <p:nvPr>
            <p:ph type="title"/>
          </p:nvPr>
        </p:nvSpPr>
        <p:spPr>
          <a:xfrm rot="5400000">
            <a:off x="5463750" y="1371629"/>
            <a:ext cx="4388700" cy="20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5" name="Google Shape;125;p25"/>
          <p:cNvSpPr txBox="1"/>
          <p:nvPr>
            <p:ph idx="1" type="body"/>
          </p:nvPr>
        </p:nvSpPr>
        <p:spPr>
          <a:xfrm rot="5400000">
            <a:off x="1272750" y="-609571"/>
            <a:ext cx="4388700" cy="60198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26" name="Google Shape;126;p2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7" name="Google Shape;127;p2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8" name="Google Shape;128;p2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2" name="Google Shape;52;p13"/>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13.png"/><Relationship Id="rId6"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20.png"/><Relationship Id="rId5" Type="http://schemas.openxmlformats.org/officeDocument/2006/relationships/image" Target="../media/image18.png"/><Relationship Id="rId6"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9.png"/><Relationship Id="rId5" Type="http://schemas.openxmlformats.org/officeDocument/2006/relationships/image" Target="../media/image16.png"/><Relationship Id="rId6"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hyperlink" Target="https://doi.org/10.3390/app10093045" TargetMode="External"/><Relationship Id="rId4" Type="http://schemas.openxmlformats.org/officeDocument/2006/relationships/hyperlink" Target="https://doi.org/10.3390/app10093045" TargetMode="External"/><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nvSpPr>
        <p:spPr>
          <a:xfrm>
            <a:off x="152400" y="742950"/>
            <a:ext cx="9099000" cy="1143000"/>
          </a:xfrm>
          <a:prstGeom prst="rect">
            <a:avLst/>
          </a:prstGeom>
          <a:noFill/>
          <a:ln>
            <a:noFill/>
          </a:ln>
        </p:spPr>
        <p:txBody>
          <a:bodyPr anchorCtr="0" anchor="ctr" bIns="45700" lIns="91425" spcFirstLastPara="1" rIns="91425" wrap="square" tIns="45700">
            <a:normAutofit lnSpcReduction="10000"/>
          </a:bodyPr>
          <a:lstStyle/>
          <a:p>
            <a:pPr indent="0" lvl="0" marL="0" rtl="0" algn="ctr">
              <a:spcBef>
                <a:spcPts val="0"/>
              </a:spcBef>
              <a:spcAft>
                <a:spcPts val="0"/>
              </a:spcAft>
              <a:buNone/>
            </a:pPr>
            <a:r>
              <a:rPr lang="en" sz="3600">
                <a:solidFill>
                  <a:srgbClr val="000000"/>
                </a:solidFill>
                <a:latin typeface="Times New Roman"/>
                <a:ea typeface="Times New Roman"/>
                <a:cs typeface="Times New Roman"/>
                <a:sym typeface="Times New Roman"/>
              </a:rPr>
              <a:t>Classification of Brain MRI Using </a:t>
            </a:r>
            <a:br>
              <a:rPr lang="en" sz="3600">
                <a:solidFill>
                  <a:srgbClr val="000000"/>
                </a:solidFill>
                <a:latin typeface="Times New Roman"/>
                <a:ea typeface="Times New Roman"/>
                <a:cs typeface="Times New Roman"/>
                <a:sym typeface="Times New Roman"/>
              </a:rPr>
            </a:br>
            <a:r>
              <a:rPr lang="en" sz="3600">
                <a:solidFill>
                  <a:srgbClr val="000000"/>
                </a:solidFill>
                <a:latin typeface="Times New Roman"/>
                <a:ea typeface="Times New Roman"/>
                <a:cs typeface="Times New Roman"/>
                <a:sym typeface="Times New Roman"/>
              </a:rPr>
              <a:t>Multi Bit Planes</a:t>
            </a:r>
            <a:endParaRPr sz="3600">
              <a:solidFill>
                <a:srgbClr val="000000"/>
              </a:solidFill>
              <a:latin typeface="Calibri"/>
              <a:ea typeface="Calibri"/>
              <a:cs typeface="Calibri"/>
              <a:sym typeface="Calibri"/>
            </a:endParaRPr>
          </a:p>
        </p:txBody>
      </p:sp>
      <p:sp>
        <p:nvSpPr>
          <p:cNvPr id="134" name="Google Shape;134;p26"/>
          <p:cNvSpPr txBox="1"/>
          <p:nvPr/>
        </p:nvSpPr>
        <p:spPr>
          <a:xfrm>
            <a:off x="228600" y="1848485"/>
            <a:ext cx="9133200" cy="736500"/>
          </a:xfrm>
          <a:prstGeom prst="rect">
            <a:avLst/>
          </a:prstGeom>
          <a:noFill/>
          <a:ln>
            <a:noFill/>
          </a:ln>
        </p:spPr>
        <p:txBody>
          <a:bodyPr anchorCtr="0" anchor="t" bIns="45700" lIns="91425" spcFirstLastPara="1" rIns="91425" wrap="square" tIns="45700">
            <a:normAutofit fontScale="32500" lnSpcReduction="20000"/>
          </a:bodyPr>
          <a:lstStyle/>
          <a:p>
            <a:pPr indent="0" lvl="0" marL="0" rtl="0" algn="ctr">
              <a:spcBef>
                <a:spcPts val="0"/>
              </a:spcBef>
              <a:spcAft>
                <a:spcPts val="0"/>
              </a:spcAft>
              <a:buNone/>
            </a:pPr>
            <a:r>
              <a:rPr lang="en" sz="1800">
                <a:solidFill>
                  <a:srgbClr val="000000"/>
                </a:solidFill>
                <a:latin typeface="Times New Roman"/>
                <a:ea typeface="Times New Roman"/>
                <a:cs typeface="Times New Roman"/>
                <a:sym typeface="Times New Roman"/>
              </a:rPr>
              <a:t>Team Details</a:t>
            </a:r>
            <a:endParaRPr sz="1800">
              <a:solidFill>
                <a:srgbClr val="000000"/>
              </a:solidFill>
              <a:latin typeface="Times New Roman"/>
              <a:ea typeface="Times New Roman"/>
              <a:cs typeface="Times New Roman"/>
              <a:sym typeface="Times New Roman"/>
            </a:endParaRPr>
          </a:p>
          <a:p>
            <a:pPr indent="0" lvl="0" marL="0" rtl="0" algn="ctr">
              <a:spcBef>
                <a:spcPts val="360"/>
              </a:spcBef>
              <a:spcAft>
                <a:spcPts val="0"/>
              </a:spcAft>
              <a:buNone/>
            </a:pPr>
            <a:r>
              <a:rPr lang="en" sz="1800">
                <a:solidFill>
                  <a:srgbClr val="000000"/>
                </a:solidFill>
                <a:latin typeface="Times New Roman"/>
                <a:ea typeface="Times New Roman"/>
                <a:cs typeface="Times New Roman"/>
                <a:sym typeface="Times New Roman"/>
              </a:rPr>
              <a:t>Team Number: B4</a:t>
            </a:r>
            <a:endParaRPr sz="1800">
              <a:solidFill>
                <a:srgbClr val="000000"/>
              </a:solidFill>
              <a:latin typeface="Times New Roman"/>
              <a:ea typeface="Times New Roman"/>
              <a:cs typeface="Times New Roman"/>
              <a:sym typeface="Times New Roman"/>
            </a:endParaRPr>
          </a:p>
          <a:p>
            <a:pPr indent="0" lvl="0" marL="0" rtl="0" algn="ctr">
              <a:spcBef>
                <a:spcPts val="640"/>
              </a:spcBef>
              <a:spcAft>
                <a:spcPts val="0"/>
              </a:spcAft>
              <a:buNone/>
            </a:pPr>
            <a:r>
              <a:t/>
            </a:r>
            <a:endParaRPr sz="3200">
              <a:solidFill>
                <a:srgbClr val="000000"/>
              </a:solidFill>
              <a:latin typeface="Calibri"/>
              <a:ea typeface="Calibri"/>
              <a:cs typeface="Calibri"/>
              <a:sym typeface="Calibri"/>
            </a:endParaRPr>
          </a:p>
          <a:p>
            <a:pPr indent="0" lvl="0" marL="0" rtl="0" algn="r">
              <a:spcBef>
                <a:spcPts val="640"/>
              </a:spcBef>
              <a:spcAft>
                <a:spcPts val="0"/>
              </a:spcAft>
              <a:buNone/>
            </a:pPr>
            <a:r>
              <a:t/>
            </a:r>
            <a:endParaRPr sz="3200">
              <a:solidFill>
                <a:srgbClr val="888888"/>
              </a:solidFill>
              <a:latin typeface="Calibri"/>
              <a:ea typeface="Calibri"/>
              <a:cs typeface="Calibri"/>
              <a:sym typeface="Calibri"/>
            </a:endParaRPr>
          </a:p>
        </p:txBody>
      </p:sp>
      <p:sp>
        <p:nvSpPr>
          <p:cNvPr id="135" name="Google Shape;135;p26"/>
          <p:cNvSpPr txBox="1"/>
          <p:nvPr/>
        </p:nvSpPr>
        <p:spPr>
          <a:xfrm>
            <a:off x="165735" y="4552950"/>
            <a:ext cx="9132000" cy="469200"/>
          </a:xfrm>
          <a:prstGeom prst="rect">
            <a:avLst/>
          </a:prstGeom>
          <a:noFill/>
          <a:ln>
            <a:noFill/>
          </a:ln>
        </p:spPr>
        <p:txBody>
          <a:bodyPr anchorCtr="0" anchor="t" bIns="45700" lIns="91425" spcFirstLastPara="1" rIns="91425" wrap="square" tIns="45700">
            <a:normAutofit lnSpcReduction="20000"/>
          </a:bodyPr>
          <a:lstStyle/>
          <a:p>
            <a:pPr indent="0" lvl="0" marL="0" marR="0" rtl="0" algn="ctr">
              <a:spcBef>
                <a:spcPts val="0"/>
              </a:spcBef>
              <a:spcAft>
                <a:spcPts val="0"/>
              </a:spcAft>
              <a:buClr>
                <a:srgbClr val="000000"/>
              </a:buClr>
              <a:buSzPts val="1800"/>
              <a:buFont typeface="Arial"/>
              <a:buNone/>
            </a:pPr>
            <a:r>
              <a:rPr b="1" i="0" lang="en" sz="1800" u="none" cap="none" strike="noStrike">
                <a:solidFill>
                  <a:srgbClr val="000000"/>
                </a:solidFill>
                <a:latin typeface="Calibri"/>
                <a:ea typeface="Calibri"/>
                <a:cs typeface="Calibri"/>
                <a:sym typeface="Calibri"/>
              </a:rPr>
              <a:t>Guide: Prof. Vishwanath P Baligar</a:t>
            </a:r>
            <a:endParaRPr b="1" i="0" sz="3200" u="none" cap="none" strike="noStrike">
              <a:solidFill>
                <a:srgbClr val="888888"/>
              </a:solidFill>
              <a:latin typeface="Calibri"/>
              <a:ea typeface="Calibri"/>
              <a:cs typeface="Calibri"/>
              <a:sym typeface="Calibri"/>
            </a:endParaRPr>
          </a:p>
        </p:txBody>
      </p:sp>
      <p:graphicFrame>
        <p:nvGraphicFramePr>
          <p:cNvPr id="136" name="Google Shape;136;p26"/>
          <p:cNvGraphicFramePr/>
          <p:nvPr/>
        </p:nvGraphicFramePr>
        <p:xfrm>
          <a:off x="350520" y="2647950"/>
          <a:ext cx="3000000" cy="3000000"/>
        </p:xfrm>
        <a:graphic>
          <a:graphicData uri="http://schemas.openxmlformats.org/drawingml/2006/table">
            <a:tbl>
              <a:tblPr bandRow="1" firstRow="1">
                <a:noFill/>
                <a:tableStyleId>{997A94A3-1704-4966-9DC8-C43930478E7F}</a:tableStyleId>
              </a:tblPr>
              <a:tblGrid>
                <a:gridCol w="1307475"/>
                <a:gridCol w="2178050"/>
                <a:gridCol w="1741800"/>
                <a:gridCol w="1742450"/>
                <a:gridCol w="1743075"/>
              </a:tblGrid>
              <a:tr h="365750">
                <a:tc>
                  <a:txBody>
                    <a:bodyPr/>
                    <a:lstStyle/>
                    <a:p>
                      <a:pPr indent="0" lvl="0" marL="0" marR="0" rtl="0" algn="ctr">
                        <a:spcBef>
                          <a:spcPts val="0"/>
                        </a:spcBef>
                        <a:spcAft>
                          <a:spcPts val="0"/>
                        </a:spcAft>
                        <a:buNone/>
                      </a:pPr>
                      <a:r>
                        <a:rPr lang="en" sz="1800" u="none" cap="none" strike="noStrike"/>
                        <a:t>Sl.Num.</a:t>
                      </a:r>
                      <a:endParaRPr sz="1800" u="none" cap="none" strike="noStrike"/>
                    </a:p>
                  </a:txBody>
                  <a:tcPr marT="45725" marB="45725" marR="91450" marL="91450"/>
                </a:tc>
                <a:tc>
                  <a:txBody>
                    <a:bodyPr/>
                    <a:lstStyle/>
                    <a:p>
                      <a:pPr indent="0" lvl="0" marL="0" marR="0" rtl="0" algn="ctr">
                        <a:spcBef>
                          <a:spcPts val="0"/>
                        </a:spcBef>
                        <a:spcAft>
                          <a:spcPts val="0"/>
                        </a:spcAft>
                        <a:buNone/>
                      </a:pPr>
                      <a:r>
                        <a:rPr lang="en" sz="1800" u="none" cap="none" strike="noStrike"/>
                        <a:t>Student Name</a:t>
                      </a:r>
                      <a:endParaRPr sz="1800" u="none" cap="none" strike="noStrike"/>
                    </a:p>
                  </a:txBody>
                  <a:tcPr marT="45725" marB="45725" marR="91450" marL="91450"/>
                </a:tc>
                <a:tc>
                  <a:txBody>
                    <a:bodyPr/>
                    <a:lstStyle/>
                    <a:p>
                      <a:pPr indent="0" lvl="0" marL="0" marR="0" rtl="0" algn="ctr">
                        <a:spcBef>
                          <a:spcPts val="0"/>
                        </a:spcBef>
                        <a:spcAft>
                          <a:spcPts val="0"/>
                        </a:spcAft>
                        <a:buNone/>
                      </a:pPr>
                      <a:r>
                        <a:rPr lang="en" sz="1800" u="none" cap="none" strike="noStrike"/>
                        <a:t>USN</a:t>
                      </a:r>
                      <a:endParaRPr sz="1800" u="none" cap="none" strike="noStrike"/>
                    </a:p>
                  </a:txBody>
                  <a:tcPr marT="45725" marB="45725" marR="91450" marL="91450"/>
                </a:tc>
                <a:tc>
                  <a:txBody>
                    <a:bodyPr/>
                    <a:lstStyle/>
                    <a:p>
                      <a:pPr indent="0" lvl="0" marL="0" marR="0" rtl="0" algn="ctr">
                        <a:spcBef>
                          <a:spcPts val="0"/>
                        </a:spcBef>
                        <a:spcAft>
                          <a:spcPts val="0"/>
                        </a:spcAft>
                        <a:buNone/>
                      </a:pPr>
                      <a:r>
                        <a:rPr lang="en" sz="1800" u="none" cap="none" strike="noStrike"/>
                        <a:t>Roll Num.</a:t>
                      </a:r>
                      <a:endParaRPr sz="1800" u="none" cap="none" strike="noStrike"/>
                    </a:p>
                  </a:txBody>
                  <a:tcPr marT="45725" marB="45725" marR="91450" marL="91450"/>
                </a:tc>
                <a:tc>
                  <a:txBody>
                    <a:bodyPr/>
                    <a:lstStyle/>
                    <a:p>
                      <a:pPr indent="0" lvl="0" marL="0" marR="0" rtl="0" algn="ctr">
                        <a:spcBef>
                          <a:spcPts val="0"/>
                        </a:spcBef>
                        <a:spcAft>
                          <a:spcPts val="0"/>
                        </a:spcAft>
                        <a:buNone/>
                      </a:pPr>
                      <a:r>
                        <a:rPr lang="en" sz="1800" u="none" cap="none" strike="noStrike"/>
                        <a:t>Division</a:t>
                      </a:r>
                      <a:endParaRPr sz="1800" u="none" cap="none" strike="noStrike"/>
                    </a:p>
                  </a:txBody>
                  <a:tcPr marT="45725" marB="45725" marR="91450" marL="91450"/>
                </a:tc>
              </a:tr>
              <a:tr h="365750">
                <a:tc>
                  <a:txBody>
                    <a:bodyPr/>
                    <a:lstStyle/>
                    <a:p>
                      <a:pPr indent="0" lvl="0" marL="0" marR="0" rtl="0" algn="ctr">
                        <a:spcBef>
                          <a:spcPts val="0"/>
                        </a:spcBef>
                        <a:spcAft>
                          <a:spcPts val="0"/>
                        </a:spcAft>
                        <a:buNone/>
                      </a:pPr>
                      <a:r>
                        <a:rPr b="0" lang="en" sz="1800" u="none" cap="none" strike="noStrike"/>
                        <a:t>1</a:t>
                      </a:r>
                      <a:endParaRPr b="0" sz="1800" u="none" cap="none" strike="noStrike"/>
                    </a:p>
                  </a:txBody>
                  <a:tcPr marT="45725" marB="45725" marR="91450" marL="91450"/>
                </a:tc>
                <a:tc>
                  <a:txBody>
                    <a:bodyPr/>
                    <a:lstStyle/>
                    <a:p>
                      <a:pPr indent="0" lvl="0" marL="0" marR="0" rtl="0" algn="l">
                        <a:spcBef>
                          <a:spcPts val="0"/>
                        </a:spcBef>
                        <a:spcAft>
                          <a:spcPts val="0"/>
                        </a:spcAft>
                        <a:buNone/>
                      </a:pPr>
                      <a:r>
                        <a:rPr b="0" lang="en" sz="1800" u="none" cap="none" strike="noStrike"/>
                        <a:t>Arfaahussain Shaikh</a:t>
                      </a:r>
                      <a:endParaRPr b="0" sz="1800" u="none" cap="none" strike="noStrike"/>
                    </a:p>
                  </a:txBody>
                  <a:tcPr marT="45725" marB="45725" marR="91450" marL="91450"/>
                </a:tc>
                <a:tc>
                  <a:txBody>
                    <a:bodyPr/>
                    <a:lstStyle/>
                    <a:p>
                      <a:pPr indent="0" lvl="0" marL="0" marR="0" rtl="0" algn="ctr">
                        <a:spcBef>
                          <a:spcPts val="0"/>
                        </a:spcBef>
                        <a:spcAft>
                          <a:spcPts val="0"/>
                        </a:spcAft>
                        <a:buNone/>
                      </a:pPr>
                      <a:r>
                        <a:rPr b="0" lang="en" sz="1800" u="none" cap="none" strike="noStrike"/>
                        <a:t>01FE21BCS008</a:t>
                      </a:r>
                      <a:endParaRPr b="0" sz="1800" u="none" cap="none" strike="noStrike"/>
                    </a:p>
                  </a:txBody>
                  <a:tcPr marT="45725" marB="45725" marR="91450" marL="91450"/>
                </a:tc>
                <a:tc>
                  <a:txBody>
                    <a:bodyPr/>
                    <a:lstStyle/>
                    <a:p>
                      <a:pPr indent="0" lvl="0" marL="0" marR="0" rtl="0" algn="ctr">
                        <a:spcBef>
                          <a:spcPts val="0"/>
                        </a:spcBef>
                        <a:spcAft>
                          <a:spcPts val="0"/>
                        </a:spcAft>
                        <a:buNone/>
                      </a:pPr>
                      <a:r>
                        <a:rPr b="0" lang="en" sz="1800" u="none" cap="none" strike="noStrike"/>
                        <a:t>202</a:t>
                      </a:r>
                      <a:endParaRPr b="0" sz="1800" u="none" cap="none" strike="noStrike"/>
                    </a:p>
                  </a:txBody>
                  <a:tcPr marT="45725" marB="45725" marR="91450" marL="91450"/>
                </a:tc>
                <a:tc>
                  <a:txBody>
                    <a:bodyPr/>
                    <a:lstStyle/>
                    <a:p>
                      <a:pPr indent="0" lvl="0" marL="0" marR="0" rtl="0" algn="ctr">
                        <a:spcBef>
                          <a:spcPts val="0"/>
                        </a:spcBef>
                        <a:spcAft>
                          <a:spcPts val="0"/>
                        </a:spcAft>
                        <a:buNone/>
                      </a:pPr>
                      <a:r>
                        <a:rPr b="0" lang="en" sz="1800" u="none" cap="none" strike="noStrike"/>
                        <a:t>B</a:t>
                      </a:r>
                      <a:endParaRPr b="0" sz="1800" u="none" cap="none" strike="noStrike"/>
                    </a:p>
                  </a:txBody>
                  <a:tcPr marT="45725" marB="45725" marR="91450" marL="91450"/>
                </a:tc>
              </a:tr>
              <a:tr h="365750">
                <a:tc>
                  <a:txBody>
                    <a:bodyPr/>
                    <a:lstStyle/>
                    <a:p>
                      <a:pPr indent="0" lvl="0" marL="0" marR="0" rtl="0" algn="ctr">
                        <a:spcBef>
                          <a:spcPts val="0"/>
                        </a:spcBef>
                        <a:spcAft>
                          <a:spcPts val="0"/>
                        </a:spcAft>
                        <a:buNone/>
                      </a:pPr>
                      <a:r>
                        <a:rPr b="0" lang="en" sz="1800" u="none" cap="none" strike="noStrike"/>
                        <a:t>2</a:t>
                      </a:r>
                      <a:endParaRPr b="0" sz="1800" u="none" cap="none" strike="noStrike"/>
                    </a:p>
                  </a:txBody>
                  <a:tcPr marT="45725" marB="45725" marR="91450" marL="91450"/>
                </a:tc>
                <a:tc>
                  <a:txBody>
                    <a:bodyPr/>
                    <a:lstStyle/>
                    <a:p>
                      <a:pPr indent="0" lvl="0" marL="0" marR="0" rtl="0" algn="l">
                        <a:spcBef>
                          <a:spcPts val="0"/>
                        </a:spcBef>
                        <a:spcAft>
                          <a:spcPts val="0"/>
                        </a:spcAft>
                        <a:buNone/>
                      </a:pPr>
                      <a:r>
                        <a:rPr b="0" lang="en" sz="1800" u="none" cap="none" strike="noStrike"/>
                        <a:t>Naveenkumar B</a:t>
                      </a:r>
                      <a:endParaRPr b="0" sz="1800" u="none" cap="none" strike="noStrike"/>
                    </a:p>
                  </a:txBody>
                  <a:tcPr marT="45725" marB="45725" marR="91450" marL="91450"/>
                </a:tc>
                <a:tc>
                  <a:txBody>
                    <a:bodyPr/>
                    <a:lstStyle/>
                    <a:p>
                      <a:pPr indent="0" lvl="0" marL="0" marR="0" rtl="0" algn="ctr">
                        <a:spcBef>
                          <a:spcPts val="0"/>
                        </a:spcBef>
                        <a:spcAft>
                          <a:spcPts val="0"/>
                        </a:spcAft>
                        <a:buNone/>
                      </a:pPr>
                      <a:r>
                        <a:rPr b="0" lang="en" sz="1800" u="none" cap="none" strike="noStrike"/>
                        <a:t>01FE21BCS051</a:t>
                      </a:r>
                      <a:endParaRPr b="0" sz="1800" u="none" cap="none" strike="noStrike"/>
                    </a:p>
                  </a:txBody>
                  <a:tcPr marT="45725" marB="45725" marR="91450" marL="91450"/>
                </a:tc>
                <a:tc>
                  <a:txBody>
                    <a:bodyPr/>
                    <a:lstStyle/>
                    <a:p>
                      <a:pPr indent="0" lvl="0" marL="0" marR="0" rtl="0" algn="ctr">
                        <a:spcBef>
                          <a:spcPts val="0"/>
                        </a:spcBef>
                        <a:spcAft>
                          <a:spcPts val="0"/>
                        </a:spcAft>
                        <a:buNone/>
                      </a:pPr>
                      <a:r>
                        <a:rPr b="0" lang="en" sz="1800" u="none" cap="none" strike="noStrike"/>
                        <a:t>210</a:t>
                      </a:r>
                      <a:endParaRPr b="0" sz="1800" u="none" cap="none" strike="noStrike"/>
                    </a:p>
                  </a:txBody>
                  <a:tcPr marT="45725" marB="45725" marR="91450" marL="91450"/>
                </a:tc>
                <a:tc>
                  <a:txBody>
                    <a:bodyPr/>
                    <a:lstStyle/>
                    <a:p>
                      <a:pPr indent="0" lvl="0" marL="0" marR="0" rtl="0" algn="ctr">
                        <a:spcBef>
                          <a:spcPts val="0"/>
                        </a:spcBef>
                        <a:spcAft>
                          <a:spcPts val="0"/>
                        </a:spcAft>
                        <a:buNone/>
                      </a:pPr>
                      <a:r>
                        <a:rPr b="0" lang="en" sz="1800" u="none" cap="none" strike="noStrike"/>
                        <a:t>B</a:t>
                      </a:r>
                      <a:endParaRPr b="0" sz="1800" u="none" cap="none" strike="noStrike"/>
                    </a:p>
                  </a:txBody>
                  <a:tcPr marT="45725" marB="45725" marR="91450" marL="91450"/>
                </a:tc>
              </a:tr>
              <a:tr h="379100">
                <a:tc>
                  <a:txBody>
                    <a:bodyPr/>
                    <a:lstStyle/>
                    <a:p>
                      <a:pPr indent="0" lvl="0" marL="0" marR="0" rtl="0" algn="ctr">
                        <a:spcBef>
                          <a:spcPts val="0"/>
                        </a:spcBef>
                        <a:spcAft>
                          <a:spcPts val="0"/>
                        </a:spcAft>
                        <a:buNone/>
                      </a:pPr>
                      <a:r>
                        <a:rPr b="0" lang="en" sz="1800" u="none" cap="none" strike="noStrike"/>
                        <a:t>3</a:t>
                      </a:r>
                      <a:endParaRPr b="0" sz="1800" u="none" cap="none" strike="noStrike"/>
                    </a:p>
                  </a:txBody>
                  <a:tcPr marT="45725" marB="45725" marR="91450" marL="91450"/>
                </a:tc>
                <a:tc>
                  <a:txBody>
                    <a:bodyPr/>
                    <a:lstStyle/>
                    <a:p>
                      <a:pPr indent="0" lvl="0" marL="0" marR="0" rtl="0" algn="l">
                        <a:spcBef>
                          <a:spcPts val="0"/>
                        </a:spcBef>
                        <a:spcAft>
                          <a:spcPts val="0"/>
                        </a:spcAft>
                        <a:buNone/>
                      </a:pPr>
                      <a:r>
                        <a:rPr b="0" lang="en" sz="1800" u="none" cap="none" strike="noStrike"/>
                        <a:t>Gourish Pattanshetti</a:t>
                      </a:r>
                      <a:endParaRPr b="0" sz="1800" u="none" cap="none" strike="noStrike"/>
                    </a:p>
                  </a:txBody>
                  <a:tcPr marT="45725" marB="45725" marR="91450" marL="91450"/>
                </a:tc>
                <a:tc>
                  <a:txBody>
                    <a:bodyPr/>
                    <a:lstStyle/>
                    <a:p>
                      <a:pPr indent="0" lvl="0" marL="0" marR="0" rtl="0" algn="ctr">
                        <a:spcBef>
                          <a:spcPts val="0"/>
                        </a:spcBef>
                        <a:spcAft>
                          <a:spcPts val="0"/>
                        </a:spcAft>
                        <a:buNone/>
                      </a:pPr>
                      <a:r>
                        <a:rPr b="0" lang="en" sz="1800" u="none" cap="none" strike="noStrike"/>
                        <a:t>01FE21BCS025</a:t>
                      </a:r>
                      <a:endParaRPr b="0" sz="1800" u="none" cap="none" strike="noStrike"/>
                    </a:p>
                  </a:txBody>
                  <a:tcPr marT="45725" marB="45725" marR="91450" marL="91450"/>
                </a:tc>
                <a:tc>
                  <a:txBody>
                    <a:bodyPr/>
                    <a:lstStyle/>
                    <a:p>
                      <a:pPr indent="0" lvl="0" marL="0" marR="0" rtl="0" algn="ctr">
                        <a:spcBef>
                          <a:spcPts val="0"/>
                        </a:spcBef>
                        <a:spcAft>
                          <a:spcPts val="0"/>
                        </a:spcAft>
                        <a:buNone/>
                      </a:pPr>
                      <a:r>
                        <a:rPr b="0" lang="en" sz="1800" u="none" cap="none" strike="noStrike"/>
                        <a:t>265</a:t>
                      </a:r>
                      <a:endParaRPr b="0" sz="1800" u="none" cap="none" strike="noStrike"/>
                    </a:p>
                  </a:txBody>
                  <a:tcPr marT="45725" marB="45725" marR="91450" marL="91450"/>
                </a:tc>
                <a:tc>
                  <a:txBody>
                    <a:bodyPr/>
                    <a:lstStyle/>
                    <a:p>
                      <a:pPr indent="0" lvl="0" marL="0" marR="0" rtl="0" algn="ctr">
                        <a:spcBef>
                          <a:spcPts val="0"/>
                        </a:spcBef>
                        <a:spcAft>
                          <a:spcPts val="0"/>
                        </a:spcAft>
                        <a:buNone/>
                      </a:pPr>
                      <a:r>
                        <a:rPr b="0" lang="en" sz="1800" u="none" cap="none" strike="noStrike"/>
                        <a:t>B</a:t>
                      </a:r>
                      <a:endParaRPr b="0" sz="1800" u="none" cap="none" strike="noStrike"/>
                    </a:p>
                  </a:txBody>
                  <a:tcPr marT="45725" marB="45725" marR="91450" marL="91450"/>
                </a:tc>
              </a:tr>
              <a:tr h="365750">
                <a:tc>
                  <a:txBody>
                    <a:bodyPr/>
                    <a:lstStyle/>
                    <a:p>
                      <a:pPr indent="0" lvl="0" marL="0" marR="0" rtl="0" algn="ctr">
                        <a:spcBef>
                          <a:spcPts val="0"/>
                        </a:spcBef>
                        <a:spcAft>
                          <a:spcPts val="0"/>
                        </a:spcAft>
                        <a:buNone/>
                      </a:pPr>
                      <a:r>
                        <a:rPr b="0" lang="en" sz="1800" u="none" cap="none" strike="noStrike"/>
                        <a:t>4</a:t>
                      </a:r>
                      <a:endParaRPr b="0" sz="1800" u="none" cap="none" strike="noStrike"/>
                    </a:p>
                  </a:txBody>
                  <a:tcPr marT="45725" marB="45725" marR="91450" marL="91450"/>
                </a:tc>
                <a:tc>
                  <a:txBody>
                    <a:bodyPr/>
                    <a:lstStyle/>
                    <a:p>
                      <a:pPr indent="0" lvl="0" marL="0" marR="0" rtl="0" algn="l">
                        <a:spcBef>
                          <a:spcPts val="0"/>
                        </a:spcBef>
                        <a:spcAft>
                          <a:spcPts val="0"/>
                        </a:spcAft>
                        <a:buNone/>
                      </a:pPr>
                      <a:r>
                        <a:rPr b="0" lang="en" sz="1800" u="none" cap="none" strike="noStrike"/>
                        <a:t>Bharat Muragundi</a:t>
                      </a:r>
                      <a:endParaRPr b="0" sz="1800" u="none" cap="none" strike="noStrike"/>
                    </a:p>
                  </a:txBody>
                  <a:tcPr marT="45725" marB="45725" marR="91450" marL="91450"/>
                </a:tc>
                <a:tc>
                  <a:txBody>
                    <a:bodyPr/>
                    <a:lstStyle/>
                    <a:p>
                      <a:pPr indent="0" lvl="0" marL="0" marR="0" rtl="0" algn="ctr">
                        <a:spcBef>
                          <a:spcPts val="0"/>
                        </a:spcBef>
                        <a:spcAft>
                          <a:spcPts val="0"/>
                        </a:spcAft>
                        <a:buNone/>
                      </a:pPr>
                      <a:r>
                        <a:rPr b="0" lang="en" sz="1800" u="none" cap="none" strike="noStrike"/>
                        <a:t>01FE21BCS164</a:t>
                      </a:r>
                      <a:endParaRPr b="0" sz="1800" u="none" cap="none" strike="noStrike"/>
                    </a:p>
                  </a:txBody>
                  <a:tcPr marT="45725" marB="45725" marR="91450" marL="91450"/>
                </a:tc>
                <a:tc>
                  <a:txBody>
                    <a:bodyPr/>
                    <a:lstStyle/>
                    <a:p>
                      <a:pPr indent="0" lvl="0" marL="0" marR="0" rtl="0" algn="ctr">
                        <a:spcBef>
                          <a:spcPts val="0"/>
                        </a:spcBef>
                        <a:spcAft>
                          <a:spcPts val="0"/>
                        </a:spcAft>
                        <a:buNone/>
                      </a:pPr>
                      <a:r>
                        <a:rPr b="0" lang="en" sz="1800" u="none" cap="none" strike="noStrike"/>
                        <a:t>426</a:t>
                      </a:r>
                      <a:endParaRPr b="0" sz="1800" u="none" cap="none" strike="noStrike"/>
                    </a:p>
                  </a:txBody>
                  <a:tcPr marT="45725" marB="45725" marR="91450" marL="91450"/>
                </a:tc>
                <a:tc>
                  <a:txBody>
                    <a:bodyPr/>
                    <a:lstStyle/>
                    <a:p>
                      <a:pPr indent="0" lvl="0" marL="0" marR="0" rtl="0" algn="ctr">
                        <a:spcBef>
                          <a:spcPts val="0"/>
                        </a:spcBef>
                        <a:spcAft>
                          <a:spcPts val="0"/>
                        </a:spcAft>
                        <a:buNone/>
                      </a:pPr>
                      <a:r>
                        <a:rPr b="0" lang="en" sz="1800" u="none" cap="none" strike="noStrike"/>
                        <a:t>D</a:t>
                      </a:r>
                      <a:endParaRPr b="0" sz="1800" u="none" cap="none" strike="noStrike"/>
                    </a:p>
                  </a:txBody>
                  <a:tcPr marT="45725" marB="45725" marR="91450" marL="91450"/>
                </a:tc>
              </a:tr>
            </a:tbl>
          </a:graphicData>
        </a:graphic>
      </p:graphicFrame>
      <p:pic>
        <p:nvPicPr>
          <p:cNvPr id="137" name="Google Shape;137;p26"/>
          <p:cNvPicPr preferRelativeResize="0"/>
          <p:nvPr/>
        </p:nvPicPr>
        <p:blipFill rotWithShape="1">
          <a:blip r:embed="rId3">
            <a:alphaModFix/>
          </a:blip>
          <a:srcRect b="0" l="0" r="0" t="0"/>
          <a:stretch/>
        </p:blipFill>
        <p:spPr>
          <a:xfrm>
            <a:off x="7064700" y="186897"/>
            <a:ext cx="2203218" cy="38936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nvSpPr>
        <p:spPr>
          <a:xfrm>
            <a:off x="304800" y="0"/>
            <a:ext cx="7924800" cy="857400"/>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None/>
            </a:pPr>
            <a:r>
              <a:rPr b="1" lang="en" sz="3200">
                <a:solidFill>
                  <a:srgbClr val="000000"/>
                </a:solidFill>
                <a:latin typeface="Calibri"/>
                <a:ea typeface="Calibri"/>
                <a:cs typeface="Calibri"/>
                <a:sym typeface="Calibri"/>
              </a:rPr>
              <a:t>High-Level Design</a:t>
            </a:r>
            <a:endParaRPr b="1" sz="3200">
              <a:solidFill>
                <a:srgbClr val="000000"/>
              </a:solidFill>
              <a:latin typeface="Calibri"/>
              <a:ea typeface="Calibri"/>
              <a:cs typeface="Calibri"/>
              <a:sym typeface="Calibri"/>
            </a:endParaRPr>
          </a:p>
        </p:txBody>
      </p:sp>
      <p:sp>
        <p:nvSpPr>
          <p:cNvPr id="236" name="Google Shape;236;p35"/>
          <p:cNvSpPr txBox="1"/>
          <p:nvPr/>
        </p:nvSpPr>
        <p:spPr>
          <a:xfrm>
            <a:off x="0" y="0"/>
            <a:ext cx="8229600" cy="8574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Calibri"/>
              <a:buNone/>
            </a:pPr>
            <a:r>
              <a:rPr b="1" i="0" lang="en" sz="3600" u="none" cap="none" strike="noStrike">
                <a:solidFill>
                  <a:srgbClr val="000000"/>
                </a:solidFill>
                <a:latin typeface="Calibri"/>
                <a:ea typeface="Calibri"/>
                <a:cs typeface="Calibri"/>
                <a:sym typeface="Calibri"/>
              </a:rPr>
              <a:t> </a:t>
            </a:r>
            <a:endParaRPr b="0" i="0" sz="3600" u="none" cap="none" strike="noStrike">
              <a:solidFill>
                <a:srgbClr val="000000"/>
              </a:solidFill>
              <a:latin typeface="Calibri"/>
              <a:ea typeface="Calibri"/>
              <a:cs typeface="Calibri"/>
              <a:sym typeface="Calibri"/>
            </a:endParaRPr>
          </a:p>
        </p:txBody>
      </p:sp>
      <p:grpSp>
        <p:nvGrpSpPr>
          <p:cNvPr id="237" name="Google Shape;237;p35"/>
          <p:cNvGrpSpPr/>
          <p:nvPr/>
        </p:nvGrpSpPr>
        <p:grpSpPr>
          <a:xfrm>
            <a:off x="149192" y="87547"/>
            <a:ext cx="8994825" cy="655481"/>
            <a:chOff x="89095" y="122669"/>
            <a:chExt cx="11993100" cy="773246"/>
          </a:xfrm>
        </p:grpSpPr>
        <p:pic>
          <p:nvPicPr>
            <p:cNvPr id="238" name="Google Shape;238;p35"/>
            <p:cNvPicPr preferRelativeResize="0"/>
            <p:nvPr/>
          </p:nvPicPr>
          <p:blipFill rotWithShape="1">
            <a:blip r:embed="rId3">
              <a:alphaModFix/>
            </a:blip>
            <a:srcRect b="0" l="0" r="0" t="0"/>
            <a:stretch/>
          </p:blipFill>
          <p:spPr>
            <a:xfrm>
              <a:off x="9283942" y="122669"/>
              <a:ext cx="2711602" cy="650049"/>
            </a:xfrm>
            <a:prstGeom prst="rect">
              <a:avLst/>
            </a:prstGeom>
            <a:noFill/>
            <a:ln>
              <a:noFill/>
            </a:ln>
          </p:spPr>
        </p:pic>
        <p:cxnSp>
          <p:nvCxnSpPr>
            <p:cNvPr id="239" name="Google Shape;239;p35"/>
            <p:cNvCxnSpPr/>
            <p:nvPr/>
          </p:nvCxnSpPr>
          <p:spPr>
            <a:xfrm>
              <a:off x="89095" y="875515"/>
              <a:ext cx="11993100" cy="20400"/>
            </a:xfrm>
            <a:prstGeom prst="straightConnector1">
              <a:avLst/>
            </a:prstGeom>
            <a:noFill/>
            <a:ln cap="flat" cmpd="sng" w="9525">
              <a:solidFill>
                <a:srgbClr val="E4948A"/>
              </a:solidFill>
              <a:prstDash val="solid"/>
              <a:round/>
              <a:headEnd len="sm" w="sm" type="none"/>
              <a:tailEnd len="sm" w="sm" type="none"/>
            </a:ln>
          </p:spPr>
        </p:cxnSp>
      </p:grpSp>
      <p:sp>
        <p:nvSpPr>
          <p:cNvPr id="240" name="Google Shape;240;p35"/>
          <p:cNvSpPr txBox="1"/>
          <p:nvPr/>
        </p:nvSpPr>
        <p:spPr>
          <a:xfrm>
            <a:off x="304800" y="874514"/>
            <a:ext cx="8229600" cy="33945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 sz="3200">
                <a:solidFill>
                  <a:srgbClr val="000000"/>
                </a:solidFill>
                <a:latin typeface="Calibri"/>
                <a:ea typeface="Calibri"/>
                <a:cs typeface="Calibri"/>
                <a:sym typeface="Calibri"/>
              </a:rPr>
              <a:t>Pipe-filter Architecture </a:t>
            </a:r>
            <a:endParaRPr sz="3200">
              <a:solidFill>
                <a:srgbClr val="000000"/>
              </a:solidFill>
              <a:latin typeface="Calibri"/>
              <a:ea typeface="Calibri"/>
              <a:cs typeface="Calibri"/>
              <a:sym typeface="Calibri"/>
            </a:endParaRPr>
          </a:p>
        </p:txBody>
      </p:sp>
      <p:pic>
        <p:nvPicPr>
          <p:cNvPr id="241" name="Google Shape;241;p35"/>
          <p:cNvPicPr preferRelativeResize="0"/>
          <p:nvPr/>
        </p:nvPicPr>
        <p:blipFill>
          <a:blip r:embed="rId4">
            <a:alphaModFix/>
          </a:blip>
          <a:stretch>
            <a:fillRect/>
          </a:stretch>
        </p:blipFill>
        <p:spPr>
          <a:xfrm>
            <a:off x="0" y="1425307"/>
            <a:ext cx="9143999" cy="31083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6"/>
          <p:cNvSpPr txBox="1"/>
          <p:nvPr/>
        </p:nvSpPr>
        <p:spPr>
          <a:xfrm>
            <a:off x="304800" y="0"/>
            <a:ext cx="7924800" cy="857400"/>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None/>
            </a:pPr>
            <a:r>
              <a:rPr b="1" lang="en" sz="3200">
                <a:solidFill>
                  <a:srgbClr val="000000"/>
                </a:solidFill>
                <a:latin typeface="Calibri"/>
                <a:ea typeface="Calibri"/>
                <a:cs typeface="Calibri"/>
                <a:sym typeface="Calibri"/>
              </a:rPr>
              <a:t>Detailed Design</a:t>
            </a:r>
            <a:endParaRPr b="1" sz="3200">
              <a:solidFill>
                <a:srgbClr val="000000"/>
              </a:solidFill>
              <a:latin typeface="Calibri"/>
              <a:ea typeface="Calibri"/>
              <a:cs typeface="Calibri"/>
              <a:sym typeface="Calibri"/>
            </a:endParaRPr>
          </a:p>
        </p:txBody>
      </p:sp>
      <p:sp>
        <p:nvSpPr>
          <p:cNvPr id="247" name="Google Shape;247;p36"/>
          <p:cNvSpPr txBox="1"/>
          <p:nvPr/>
        </p:nvSpPr>
        <p:spPr>
          <a:xfrm>
            <a:off x="0" y="0"/>
            <a:ext cx="8229600" cy="8574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Calibri"/>
              <a:buNone/>
            </a:pPr>
            <a:r>
              <a:rPr b="1" i="0" lang="en" sz="3600" u="none" cap="none" strike="noStrike">
                <a:solidFill>
                  <a:srgbClr val="000000"/>
                </a:solidFill>
                <a:latin typeface="Calibri"/>
                <a:ea typeface="Calibri"/>
                <a:cs typeface="Calibri"/>
                <a:sym typeface="Calibri"/>
              </a:rPr>
              <a:t> </a:t>
            </a:r>
            <a:endParaRPr b="0" i="0" sz="3600" u="none" cap="none" strike="noStrike">
              <a:solidFill>
                <a:srgbClr val="000000"/>
              </a:solidFill>
              <a:latin typeface="Calibri"/>
              <a:ea typeface="Calibri"/>
              <a:cs typeface="Calibri"/>
              <a:sym typeface="Calibri"/>
            </a:endParaRPr>
          </a:p>
        </p:txBody>
      </p:sp>
      <p:grpSp>
        <p:nvGrpSpPr>
          <p:cNvPr id="248" name="Google Shape;248;p36"/>
          <p:cNvGrpSpPr/>
          <p:nvPr/>
        </p:nvGrpSpPr>
        <p:grpSpPr>
          <a:xfrm>
            <a:off x="149192" y="87547"/>
            <a:ext cx="8994825" cy="655481"/>
            <a:chOff x="89095" y="122669"/>
            <a:chExt cx="11993100" cy="773246"/>
          </a:xfrm>
        </p:grpSpPr>
        <p:pic>
          <p:nvPicPr>
            <p:cNvPr id="249" name="Google Shape;249;p36"/>
            <p:cNvPicPr preferRelativeResize="0"/>
            <p:nvPr/>
          </p:nvPicPr>
          <p:blipFill rotWithShape="1">
            <a:blip r:embed="rId3">
              <a:alphaModFix/>
            </a:blip>
            <a:srcRect b="0" l="0" r="0" t="0"/>
            <a:stretch/>
          </p:blipFill>
          <p:spPr>
            <a:xfrm>
              <a:off x="9283942" y="122669"/>
              <a:ext cx="2711602" cy="650049"/>
            </a:xfrm>
            <a:prstGeom prst="rect">
              <a:avLst/>
            </a:prstGeom>
            <a:noFill/>
            <a:ln>
              <a:noFill/>
            </a:ln>
          </p:spPr>
        </p:pic>
        <p:cxnSp>
          <p:nvCxnSpPr>
            <p:cNvPr id="250" name="Google Shape;250;p36"/>
            <p:cNvCxnSpPr/>
            <p:nvPr/>
          </p:nvCxnSpPr>
          <p:spPr>
            <a:xfrm>
              <a:off x="89095" y="875515"/>
              <a:ext cx="11993100" cy="20400"/>
            </a:xfrm>
            <a:prstGeom prst="straightConnector1">
              <a:avLst/>
            </a:prstGeom>
            <a:noFill/>
            <a:ln cap="flat" cmpd="sng" w="9525">
              <a:solidFill>
                <a:srgbClr val="E4948A"/>
              </a:solidFill>
              <a:prstDash val="solid"/>
              <a:round/>
              <a:headEnd len="sm" w="sm" type="none"/>
              <a:tailEnd len="sm" w="sm" type="none"/>
            </a:ln>
          </p:spPr>
        </p:cxnSp>
      </p:grpSp>
      <p:sp>
        <p:nvSpPr>
          <p:cNvPr id="251" name="Google Shape;251;p36"/>
          <p:cNvSpPr txBox="1"/>
          <p:nvPr/>
        </p:nvSpPr>
        <p:spPr>
          <a:xfrm>
            <a:off x="304800" y="857251"/>
            <a:ext cx="8229600" cy="5613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000000"/>
              </a:buClr>
              <a:buSzPts val="3200"/>
              <a:buChar char="•"/>
            </a:pPr>
            <a:r>
              <a:rPr lang="en" sz="3200">
                <a:solidFill>
                  <a:srgbClr val="000000"/>
                </a:solidFill>
                <a:latin typeface="Calibri"/>
                <a:ea typeface="Calibri"/>
                <a:cs typeface="Calibri"/>
                <a:sym typeface="Calibri"/>
              </a:rPr>
              <a:t>Flow chart</a:t>
            </a:r>
            <a:endParaRPr sz="3200">
              <a:solidFill>
                <a:srgbClr val="FF0000"/>
              </a:solidFill>
              <a:latin typeface="Calibri"/>
              <a:ea typeface="Calibri"/>
              <a:cs typeface="Calibri"/>
              <a:sym typeface="Calibri"/>
            </a:endParaRPr>
          </a:p>
        </p:txBody>
      </p:sp>
      <p:pic>
        <p:nvPicPr>
          <p:cNvPr id="252" name="Google Shape;252;p36"/>
          <p:cNvPicPr preferRelativeResize="0"/>
          <p:nvPr/>
        </p:nvPicPr>
        <p:blipFill>
          <a:blip r:embed="rId4">
            <a:alphaModFix/>
          </a:blip>
          <a:stretch>
            <a:fillRect/>
          </a:stretch>
        </p:blipFill>
        <p:spPr>
          <a:xfrm>
            <a:off x="1572550" y="1418550"/>
            <a:ext cx="5684275" cy="3724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7"/>
          <p:cNvSpPr txBox="1"/>
          <p:nvPr>
            <p:ph type="title"/>
          </p:nvPr>
        </p:nvSpPr>
        <p:spPr>
          <a:xfrm>
            <a:off x="304800" y="0"/>
            <a:ext cx="7924800" cy="857400"/>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Clr>
                <a:schemeClr val="dk1"/>
              </a:buClr>
              <a:buSzPts val="3200"/>
              <a:buFont typeface="Calibri"/>
              <a:buNone/>
            </a:pPr>
            <a:r>
              <a:rPr b="1" lang="en" sz="3200"/>
              <a:t>Implementation</a:t>
            </a:r>
            <a:endParaRPr b="1" sz="3200"/>
          </a:p>
        </p:txBody>
      </p:sp>
      <p:sp>
        <p:nvSpPr>
          <p:cNvPr id="258" name="Google Shape;258;p37"/>
          <p:cNvSpPr txBox="1"/>
          <p:nvPr/>
        </p:nvSpPr>
        <p:spPr>
          <a:xfrm>
            <a:off x="0" y="0"/>
            <a:ext cx="8229600" cy="8574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Calibri"/>
              <a:buNone/>
            </a:pPr>
            <a:r>
              <a:rPr b="1" i="0" lang="en"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grpSp>
        <p:nvGrpSpPr>
          <p:cNvPr id="259" name="Google Shape;259;p37"/>
          <p:cNvGrpSpPr/>
          <p:nvPr/>
        </p:nvGrpSpPr>
        <p:grpSpPr>
          <a:xfrm>
            <a:off x="149192" y="87547"/>
            <a:ext cx="8994825" cy="655481"/>
            <a:chOff x="89095" y="122669"/>
            <a:chExt cx="11993100" cy="773246"/>
          </a:xfrm>
        </p:grpSpPr>
        <p:pic>
          <p:nvPicPr>
            <p:cNvPr id="260" name="Google Shape;260;p37"/>
            <p:cNvPicPr preferRelativeResize="0"/>
            <p:nvPr/>
          </p:nvPicPr>
          <p:blipFill rotWithShape="1">
            <a:blip r:embed="rId3">
              <a:alphaModFix/>
            </a:blip>
            <a:srcRect b="0" l="0" r="0" t="0"/>
            <a:stretch/>
          </p:blipFill>
          <p:spPr>
            <a:xfrm>
              <a:off x="9283942" y="122669"/>
              <a:ext cx="2711602" cy="650049"/>
            </a:xfrm>
            <a:prstGeom prst="rect">
              <a:avLst/>
            </a:prstGeom>
            <a:noFill/>
            <a:ln>
              <a:noFill/>
            </a:ln>
          </p:spPr>
        </p:pic>
        <p:cxnSp>
          <p:nvCxnSpPr>
            <p:cNvPr id="261" name="Google Shape;261;p37"/>
            <p:cNvCxnSpPr/>
            <p:nvPr/>
          </p:nvCxnSpPr>
          <p:spPr>
            <a:xfrm>
              <a:off x="89095" y="875515"/>
              <a:ext cx="11993100" cy="20400"/>
            </a:xfrm>
            <a:prstGeom prst="straightConnector1">
              <a:avLst/>
            </a:prstGeom>
            <a:noFill/>
            <a:ln cap="flat" cmpd="sng" w="9525">
              <a:solidFill>
                <a:srgbClr val="E4948A"/>
              </a:solidFill>
              <a:prstDash val="solid"/>
              <a:round/>
              <a:headEnd len="sm" w="sm" type="none"/>
              <a:tailEnd len="sm" w="sm" type="none"/>
            </a:ln>
          </p:spPr>
        </p:cxnSp>
      </p:grpSp>
      <p:sp>
        <p:nvSpPr>
          <p:cNvPr id="262" name="Google Shape;262;p37"/>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
              <a:t>Modules implemented</a:t>
            </a:r>
            <a:endParaRPr b="1"/>
          </a:p>
          <a:p>
            <a:pPr indent="-317500" lvl="0" marL="342900" rtl="0" algn="l">
              <a:spcBef>
                <a:spcPts val="0"/>
              </a:spcBef>
              <a:spcAft>
                <a:spcPts val="0"/>
              </a:spcAft>
              <a:buSzPts val="2800"/>
              <a:buChar char="•"/>
            </a:pPr>
            <a:r>
              <a:rPr lang="en" sz="2800"/>
              <a:t>CNN</a:t>
            </a:r>
            <a:endParaRPr sz="2800"/>
          </a:p>
          <a:p>
            <a:pPr indent="-317500" lvl="0" marL="342900" rtl="0" algn="l">
              <a:spcBef>
                <a:spcPts val="0"/>
              </a:spcBef>
              <a:spcAft>
                <a:spcPts val="0"/>
              </a:spcAft>
              <a:buSzPts val="2800"/>
              <a:buChar char="•"/>
            </a:pPr>
            <a:r>
              <a:rPr lang="en" sz="2800"/>
              <a:t>VGG19</a:t>
            </a:r>
            <a:endParaRPr sz="2800"/>
          </a:p>
          <a:p>
            <a:pPr indent="-317500" lvl="0" marL="342900" rtl="0" algn="l">
              <a:spcBef>
                <a:spcPts val="0"/>
              </a:spcBef>
              <a:spcAft>
                <a:spcPts val="0"/>
              </a:spcAft>
              <a:buSzPts val="2800"/>
              <a:buChar char="•"/>
            </a:pPr>
            <a:r>
              <a:rPr lang="en" sz="2800"/>
              <a:t>Efficient Net</a:t>
            </a:r>
            <a:endParaRPr sz="2800"/>
          </a:p>
          <a:p>
            <a:pPr indent="-317500" lvl="0" marL="342900" rtl="0" algn="l">
              <a:spcBef>
                <a:spcPts val="0"/>
              </a:spcBef>
              <a:spcAft>
                <a:spcPts val="0"/>
              </a:spcAft>
              <a:buSzPts val="2800"/>
              <a:buChar char="•"/>
            </a:pPr>
            <a:r>
              <a:rPr lang="en" sz="2800"/>
              <a:t>Resnet</a:t>
            </a:r>
            <a:endParaRPr sz="2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8"/>
          <p:cNvSpPr txBox="1"/>
          <p:nvPr>
            <p:ph type="title"/>
          </p:nvPr>
        </p:nvSpPr>
        <p:spPr>
          <a:xfrm>
            <a:off x="304800" y="0"/>
            <a:ext cx="7924800" cy="857400"/>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Clr>
                <a:schemeClr val="dk1"/>
              </a:buClr>
              <a:buSzPts val="3200"/>
              <a:buFont typeface="Calibri"/>
              <a:buNone/>
            </a:pPr>
            <a:r>
              <a:rPr b="1" lang="en" sz="3200"/>
              <a:t>Results</a:t>
            </a:r>
            <a:endParaRPr b="1" sz="3200"/>
          </a:p>
        </p:txBody>
      </p:sp>
      <p:sp>
        <p:nvSpPr>
          <p:cNvPr id="268" name="Google Shape;268;p38"/>
          <p:cNvSpPr txBox="1"/>
          <p:nvPr/>
        </p:nvSpPr>
        <p:spPr>
          <a:xfrm>
            <a:off x="0" y="0"/>
            <a:ext cx="8229600" cy="8574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Calibri"/>
              <a:buNone/>
            </a:pPr>
            <a:r>
              <a:rPr b="1" i="0" lang="en"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grpSp>
        <p:nvGrpSpPr>
          <p:cNvPr id="269" name="Google Shape;269;p38"/>
          <p:cNvGrpSpPr/>
          <p:nvPr/>
        </p:nvGrpSpPr>
        <p:grpSpPr>
          <a:xfrm>
            <a:off x="149192" y="87547"/>
            <a:ext cx="8994825" cy="655481"/>
            <a:chOff x="89095" y="122669"/>
            <a:chExt cx="11993100" cy="773246"/>
          </a:xfrm>
        </p:grpSpPr>
        <p:pic>
          <p:nvPicPr>
            <p:cNvPr id="270" name="Google Shape;270;p38"/>
            <p:cNvPicPr preferRelativeResize="0"/>
            <p:nvPr/>
          </p:nvPicPr>
          <p:blipFill rotWithShape="1">
            <a:blip r:embed="rId3">
              <a:alphaModFix/>
            </a:blip>
            <a:srcRect b="0" l="0" r="0" t="0"/>
            <a:stretch/>
          </p:blipFill>
          <p:spPr>
            <a:xfrm>
              <a:off x="9283942" y="122669"/>
              <a:ext cx="2711602" cy="650049"/>
            </a:xfrm>
            <a:prstGeom prst="rect">
              <a:avLst/>
            </a:prstGeom>
            <a:noFill/>
            <a:ln>
              <a:noFill/>
            </a:ln>
          </p:spPr>
        </p:pic>
        <p:cxnSp>
          <p:nvCxnSpPr>
            <p:cNvPr id="271" name="Google Shape;271;p38"/>
            <p:cNvCxnSpPr/>
            <p:nvPr/>
          </p:nvCxnSpPr>
          <p:spPr>
            <a:xfrm>
              <a:off x="89095" y="875515"/>
              <a:ext cx="11993100" cy="20400"/>
            </a:xfrm>
            <a:prstGeom prst="straightConnector1">
              <a:avLst/>
            </a:prstGeom>
            <a:noFill/>
            <a:ln cap="flat" cmpd="sng" w="9525">
              <a:solidFill>
                <a:srgbClr val="E4948A"/>
              </a:solidFill>
              <a:prstDash val="solid"/>
              <a:round/>
              <a:headEnd len="sm" w="sm" type="none"/>
              <a:tailEnd len="sm" w="sm" type="none"/>
            </a:ln>
          </p:spPr>
        </p:cxnSp>
      </p:grpSp>
      <p:sp>
        <p:nvSpPr>
          <p:cNvPr id="272" name="Google Shape;272;p38"/>
          <p:cNvSpPr txBox="1"/>
          <p:nvPr>
            <p:ph idx="1" type="body"/>
          </p:nvPr>
        </p:nvSpPr>
        <p:spPr>
          <a:xfrm>
            <a:off x="228600" y="874489"/>
            <a:ext cx="8229600" cy="33945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
              <a:t>1. CNN</a:t>
            </a:r>
            <a:endParaRPr/>
          </a:p>
          <a:p>
            <a:pPr indent="0" lvl="0" marL="342900" rtl="0" algn="l">
              <a:spcBef>
                <a:spcPts val="0"/>
              </a:spcBef>
              <a:spcAft>
                <a:spcPts val="0"/>
              </a:spcAft>
              <a:buNone/>
            </a:pPr>
            <a:r>
              <a:t/>
            </a:r>
            <a:endParaRPr/>
          </a:p>
        </p:txBody>
      </p:sp>
      <p:pic>
        <p:nvPicPr>
          <p:cNvPr id="273" name="Google Shape;273;p38"/>
          <p:cNvPicPr preferRelativeResize="0"/>
          <p:nvPr/>
        </p:nvPicPr>
        <p:blipFill>
          <a:blip r:embed="rId4">
            <a:alphaModFix/>
          </a:blip>
          <a:stretch>
            <a:fillRect/>
          </a:stretch>
        </p:blipFill>
        <p:spPr>
          <a:xfrm>
            <a:off x="352597" y="1422625"/>
            <a:ext cx="4357479" cy="3394500"/>
          </a:xfrm>
          <a:prstGeom prst="rect">
            <a:avLst/>
          </a:prstGeom>
          <a:noFill/>
          <a:ln>
            <a:noFill/>
          </a:ln>
        </p:spPr>
      </p:pic>
      <p:pic>
        <p:nvPicPr>
          <p:cNvPr id="274" name="Google Shape;274;p38"/>
          <p:cNvPicPr preferRelativeResize="0"/>
          <p:nvPr/>
        </p:nvPicPr>
        <p:blipFill>
          <a:blip r:embed="rId5">
            <a:alphaModFix/>
          </a:blip>
          <a:stretch>
            <a:fillRect/>
          </a:stretch>
        </p:blipFill>
        <p:spPr>
          <a:xfrm>
            <a:off x="4812600" y="1563750"/>
            <a:ext cx="3864901" cy="3112249"/>
          </a:xfrm>
          <a:prstGeom prst="rect">
            <a:avLst/>
          </a:prstGeom>
          <a:noFill/>
          <a:ln>
            <a:noFill/>
          </a:ln>
        </p:spPr>
      </p:pic>
      <p:pic>
        <p:nvPicPr>
          <p:cNvPr id="275" name="Google Shape;275;p38"/>
          <p:cNvPicPr preferRelativeResize="0"/>
          <p:nvPr/>
        </p:nvPicPr>
        <p:blipFill>
          <a:blip r:embed="rId6">
            <a:alphaModFix/>
          </a:blip>
          <a:stretch>
            <a:fillRect/>
          </a:stretch>
        </p:blipFill>
        <p:spPr>
          <a:xfrm>
            <a:off x="5436450" y="1066700"/>
            <a:ext cx="3241050" cy="287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9"/>
          <p:cNvSpPr txBox="1"/>
          <p:nvPr>
            <p:ph type="title"/>
          </p:nvPr>
        </p:nvSpPr>
        <p:spPr>
          <a:xfrm>
            <a:off x="304800" y="0"/>
            <a:ext cx="7924800" cy="857400"/>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Clr>
                <a:schemeClr val="dk1"/>
              </a:buClr>
              <a:buSzPts val="3200"/>
              <a:buFont typeface="Calibri"/>
              <a:buNone/>
            </a:pPr>
            <a:r>
              <a:rPr b="1" lang="en" sz="3200"/>
              <a:t>Results</a:t>
            </a:r>
            <a:endParaRPr b="1" sz="3200"/>
          </a:p>
        </p:txBody>
      </p:sp>
      <p:sp>
        <p:nvSpPr>
          <p:cNvPr id="281" name="Google Shape;281;p39"/>
          <p:cNvSpPr txBox="1"/>
          <p:nvPr/>
        </p:nvSpPr>
        <p:spPr>
          <a:xfrm>
            <a:off x="0" y="0"/>
            <a:ext cx="8229600" cy="8574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Calibri"/>
              <a:buNone/>
            </a:pPr>
            <a:r>
              <a:rPr b="1" i="0" lang="en"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grpSp>
        <p:nvGrpSpPr>
          <p:cNvPr id="282" name="Google Shape;282;p39"/>
          <p:cNvGrpSpPr/>
          <p:nvPr/>
        </p:nvGrpSpPr>
        <p:grpSpPr>
          <a:xfrm>
            <a:off x="149192" y="87547"/>
            <a:ext cx="8994825" cy="655481"/>
            <a:chOff x="89095" y="122669"/>
            <a:chExt cx="11993100" cy="773246"/>
          </a:xfrm>
        </p:grpSpPr>
        <p:pic>
          <p:nvPicPr>
            <p:cNvPr id="283" name="Google Shape;283;p39"/>
            <p:cNvPicPr preferRelativeResize="0"/>
            <p:nvPr/>
          </p:nvPicPr>
          <p:blipFill rotWithShape="1">
            <a:blip r:embed="rId3">
              <a:alphaModFix/>
            </a:blip>
            <a:srcRect b="0" l="0" r="0" t="0"/>
            <a:stretch/>
          </p:blipFill>
          <p:spPr>
            <a:xfrm>
              <a:off x="9283942" y="122669"/>
              <a:ext cx="2711602" cy="650049"/>
            </a:xfrm>
            <a:prstGeom prst="rect">
              <a:avLst/>
            </a:prstGeom>
            <a:noFill/>
            <a:ln>
              <a:noFill/>
            </a:ln>
          </p:spPr>
        </p:pic>
        <p:cxnSp>
          <p:nvCxnSpPr>
            <p:cNvPr id="284" name="Google Shape;284;p39"/>
            <p:cNvCxnSpPr/>
            <p:nvPr/>
          </p:nvCxnSpPr>
          <p:spPr>
            <a:xfrm>
              <a:off x="89095" y="875515"/>
              <a:ext cx="11993100" cy="20400"/>
            </a:xfrm>
            <a:prstGeom prst="straightConnector1">
              <a:avLst/>
            </a:prstGeom>
            <a:noFill/>
            <a:ln cap="flat" cmpd="sng" w="9525">
              <a:solidFill>
                <a:srgbClr val="E4948A"/>
              </a:solidFill>
              <a:prstDash val="solid"/>
              <a:round/>
              <a:headEnd len="sm" w="sm" type="none"/>
              <a:tailEnd len="sm" w="sm" type="none"/>
            </a:ln>
          </p:spPr>
        </p:cxnSp>
      </p:grpSp>
      <p:sp>
        <p:nvSpPr>
          <p:cNvPr id="285" name="Google Shape;285;p39"/>
          <p:cNvSpPr txBox="1"/>
          <p:nvPr>
            <p:ph idx="1" type="body"/>
          </p:nvPr>
        </p:nvSpPr>
        <p:spPr>
          <a:xfrm>
            <a:off x="228600" y="874489"/>
            <a:ext cx="8229600" cy="33945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
              <a:t>2. VGG19</a:t>
            </a:r>
            <a:endParaRPr/>
          </a:p>
          <a:p>
            <a:pPr indent="0" lvl="0" marL="342900" rtl="0" algn="l">
              <a:spcBef>
                <a:spcPts val="0"/>
              </a:spcBef>
              <a:spcAft>
                <a:spcPts val="0"/>
              </a:spcAft>
              <a:buNone/>
            </a:pPr>
            <a:r>
              <a:t/>
            </a:r>
            <a:endParaRPr/>
          </a:p>
        </p:txBody>
      </p:sp>
      <p:pic>
        <p:nvPicPr>
          <p:cNvPr id="286" name="Google Shape;286;p39"/>
          <p:cNvPicPr preferRelativeResize="0"/>
          <p:nvPr/>
        </p:nvPicPr>
        <p:blipFill rotWithShape="1">
          <a:blip r:embed="rId4">
            <a:alphaModFix/>
          </a:blip>
          <a:srcRect b="0" l="50000" r="0" t="0"/>
          <a:stretch/>
        </p:blipFill>
        <p:spPr>
          <a:xfrm>
            <a:off x="531825" y="1642150"/>
            <a:ext cx="3864900" cy="3112250"/>
          </a:xfrm>
          <a:prstGeom prst="rect">
            <a:avLst/>
          </a:prstGeom>
          <a:noFill/>
          <a:ln>
            <a:noFill/>
          </a:ln>
        </p:spPr>
      </p:pic>
      <p:pic>
        <p:nvPicPr>
          <p:cNvPr id="287" name="Google Shape;287;p39"/>
          <p:cNvPicPr preferRelativeResize="0"/>
          <p:nvPr/>
        </p:nvPicPr>
        <p:blipFill>
          <a:blip r:embed="rId5">
            <a:alphaModFix/>
          </a:blip>
          <a:stretch>
            <a:fillRect/>
          </a:stretch>
        </p:blipFill>
        <p:spPr>
          <a:xfrm>
            <a:off x="4852725" y="1707525"/>
            <a:ext cx="3780101" cy="2914100"/>
          </a:xfrm>
          <a:prstGeom prst="rect">
            <a:avLst/>
          </a:prstGeom>
          <a:noFill/>
          <a:ln>
            <a:noFill/>
          </a:ln>
        </p:spPr>
      </p:pic>
      <p:pic>
        <p:nvPicPr>
          <p:cNvPr id="288" name="Google Shape;288;p39"/>
          <p:cNvPicPr preferRelativeResize="0"/>
          <p:nvPr/>
        </p:nvPicPr>
        <p:blipFill>
          <a:blip r:embed="rId6">
            <a:alphaModFix/>
          </a:blip>
          <a:stretch>
            <a:fillRect/>
          </a:stretch>
        </p:blipFill>
        <p:spPr>
          <a:xfrm>
            <a:off x="5599150" y="1142400"/>
            <a:ext cx="2859050" cy="34436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0"/>
          <p:cNvSpPr txBox="1"/>
          <p:nvPr>
            <p:ph type="title"/>
          </p:nvPr>
        </p:nvSpPr>
        <p:spPr>
          <a:xfrm>
            <a:off x="304800" y="0"/>
            <a:ext cx="7924800" cy="857400"/>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Clr>
                <a:schemeClr val="dk1"/>
              </a:buClr>
              <a:buSzPts val="3200"/>
              <a:buFont typeface="Calibri"/>
              <a:buNone/>
            </a:pPr>
            <a:r>
              <a:rPr b="1" lang="en" sz="3200"/>
              <a:t>Results</a:t>
            </a:r>
            <a:endParaRPr b="1" sz="3200"/>
          </a:p>
        </p:txBody>
      </p:sp>
      <p:sp>
        <p:nvSpPr>
          <p:cNvPr id="294" name="Google Shape;294;p40"/>
          <p:cNvSpPr txBox="1"/>
          <p:nvPr/>
        </p:nvSpPr>
        <p:spPr>
          <a:xfrm>
            <a:off x="0" y="0"/>
            <a:ext cx="8229600" cy="8574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Calibri"/>
              <a:buNone/>
            </a:pPr>
            <a:r>
              <a:rPr b="1" i="0" lang="en"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grpSp>
        <p:nvGrpSpPr>
          <p:cNvPr id="295" name="Google Shape;295;p40"/>
          <p:cNvGrpSpPr/>
          <p:nvPr/>
        </p:nvGrpSpPr>
        <p:grpSpPr>
          <a:xfrm>
            <a:off x="149192" y="87547"/>
            <a:ext cx="8994825" cy="655481"/>
            <a:chOff x="89095" y="122669"/>
            <a:chExt cx="11993100" cy="773246"/>
          </a:xfrm>
        </p:grpSpPr>
        <p:pic>
          <p:nvPicPr>
            <p:cNvPr id="296" name="Google Shape;296;p40"/>
            <p:cNvPicPr preferRelativeResize="0"/>
            <p:nvPr/>
          </p:nvPicPr>
          <p:blipFill rotWithShape="1">
            <a:blip r:embed="rId3">
              <a:alphaModFix/>
            </a:blip>
            <a:srcRect b="0" l="0" r="0" t="0"/>
            <a:stretch/>
          </p:blipFill>
          <p:spPr>
            <a:xfrm>
              <a:off x="9283942" y="122669"/>
              <a:ext cx="2711602" cy="650049"/>
            </a:xfrm>
            <a:prstGeom prst="rect">
              <a:avLst/>
            </a:prstGeom>
            <a:noFill/>
            <a:ln>
              <a:noFill/>
            </a:ln>
          </p:spPr>
        </p:pic>
        <p:cxnSp>
          <p:nvCxnSpPr>
            <p:cNvPr id="297" name="Google Shape;297;p40"/>
            <p:cNvCxnSpPr/>
            <p:nvPr/>
          </p:nvCxnSpPr>
          <p:spPr>
            <a:xfrm>
              <a:off x="89095" y="875515"/>
              <a:ext cx="11993100" cy="20400"/>
            </a:xfrm>
            <a:prstGeom prst="straightConnector1">
              <a:avLst/>
            </a:prstGeom>
            <a:noFill/>
            <a:ln cap="flat" cmpd="sng" w="9525">
              <a:solidFill>
                <a:srgbClr val="E4948A"/>
              </a:solidFill>
              <a:prstDash val="solid"/>
              <a:round/>
              <a:headEnd len="sm" w="sm" type="none"/>
              <a:tailEnd len="sm" w="sm" type="none"/>
            </a:ln>
          </p:spPr>
        </p:cxnSp>
      </p:grpSp>
      <p:sp>
        <p:nvSpPr>
          <p:cNvPr id="298" name="Google Shape;298;p40"/>
          <p:cNvSpPr txBox="1"/>
          <p:nvPr>
            <p:ph idx="1" type="body"/>
          </p:nvPr>
        </p:nvSpPr>
        <p:spPr>
          <a:xfrm>
            <a:off x="228600" y="874489"/>
            <a:ext cx="8229600" cy="33945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
              <a:t>3. Resnet</a:t>
            </a:r>
            <a:endParaRPr/>
          </a:p>
          <a:p>
            <a:pPr indent="0" lvl="0" marL="342900" rtl="0" algn="l">
              <a:spcBef>
                <a:spcPts val="0"/>
              </a:spcBef>
              <a:spcAft>
                <a:spcPts val="0"/>
              </a:spcAft>
              <a:buNone/>
            </a:pPr>
            <a:r>
              <a:t/>
            </a:r>
            <a:endParaRPr/>
          </a:p>
        </p:txBody>
      </p:sp>
      <p:pic>
        <p:nvPicPr>
          <p:cNvPr id="299" name="Google Shape;299;p40"/>
          <p:cNvPicPr preferRelativeResize="0"/>
          <p:nvPr/>
        </p:nvPicPr>
        <p:blipFill>
          <a:blip r:embed="rId4">
            <a:alphaModFix/>
          </a:blip>
          <a:stretch>
            <a:fillRect/>
          </a:stretch>
        </p:blipFill>
        <p:spPr>
          <a:xfrm>
            <a:off x="304800" y="1563750"/>
            <a:ext cx="4326599" cy="3253375"/>
          </a:xfrm>
          <a:prstGeom prst="rect">
            <a:avLst/>
          </a:prstGeom>
          <a:noFill/>
          <a:ln>
            <a:noFill/>
          </a:ln>
        </p:spPr>
      </p:pic>
      <p:pic>
        <p:nvPicPr>
          <p:cNvPr id="300" name="Google Shape;300;p40"/>
          <p:cNvPicPr preferRelativeResize="0"/>
          <p:nvPr/>
        </p:nvPicPr>
        <p:blipFill>
          <a:blip r:embed="rId5">
            <a:alphaModFix/>
          </a:blip>
          <a:stretch>
            <a:fillRect/>
          </a:stretch>
        </p:blipFill>
        <p:spPr>
          <a:xfrm>
            <a:off x="4913925" y="1673525"/>
            <a:ext cx="3991249" cy="3104375"/>
          </a:xfrm>
          <a:prstGeom prst="rect">
            <a:avLst/>
          </a:prstGeom>
          <a:noFill/>
          <a:ln>
            <a:noFill/>
          </a:ln>
        </p:spPr>
      </p:pic>
      <p:pic>
        <p:nvPicPr>
          <p:cNvPr id="301" name="Google Shape;301;p40"/>
          <p:cNvPicPr preferRelativeResize="0"/>
          <p:nvPr/>
        </p:nvPicPr>
        <p:blipFill>
          <a:blip r:embed="rId6">
            <a:alphaModFix/>
          </a:blip>
          <a:stretch>
            <a:fillRect/>
          </a:stretch>
        </p:blipFill>
        <p:spPr>
          <a:xfrm>
            <a:off x="5629525" y="1130802"/>
            <a:ext cx="3011975" cy="3685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1"/>
          <p:cNvSpPr txBox="1"/>
          <p:nvPr>
            <p:ph type="title"/>
          </p:nvPr>
        </p:nvSpPr>
        <p:spPr>
          <a:xfrm>
            <a:off x="304800" y="0"/>
            <a:ext cx="7924800" cy="857400"/>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Clr>
                <a:schemeClr val="dk1"/>
              </a:buClr>
              <a:buSzPts val="3200"/>
              <a:buFont typeface="Calibri"/>
              <a:buNone/>
            </a:pPr>
            <a:r>
              <a:rPr b="1" lang="en" sz="3200"/>
              <a:t>Results</a:t>
            </a:r>
            <a:endParaRPr b="1" sz="3200"/>
          </a:p>
        </p:txBody>
      </p:sp>
      <p:sp>
        <p:nvSpPr>
          <p:cNvPr id="307" name="Google Shape;307;p41"/>
          <p:cNvSpPr txBox="1"/>
          <p:nvPr/>
        </p:nvSpPr>
        <p:spPr>
          <a:xfrm>
            <a:off x="0" y="0"/>
            <a:ext cx="8229600" cy="8574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Calibri"/>
              <a:buNone/>
            </a:pPr>
            <a:r>
              <a:rPr b="1" i="0" lang="en"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grpSp>
        <p:nvGrpSpPr>
          <p:cNvPr id="308" name="Google Shape;308;p41"/>
          <p:cNvGrpSpPr/>
          <p:nvPr/>
        </p:nvGrpSpPr>
        <p:grpSpPr>
          <a:xfrm>
            <a:off x="149192" y="87547"/>
            <a:ext cx="8994825" cy="655481"/>
            <a:chOff x="89095" y="122669"/>
            <a:chExt cx="11993100" cy="773246"/>
          </a:xfrm>
        </p:grpSpPr>
        <p:pic>
          <p:nvPicPr>
            <p:cNvPr id="309" name="Google Shape;309;p41"/>
            <p:cNvPicPr preferRelativeResize="0"/>
            <p:nvPr/>
          </p:nvPicPr>
          <p:blipFill rotWithShape="1">
            <a:blip r:embed="rId3">
              <a:alphaModFix/>
            </a:blip>
            <a:srcRect b="0" l="0" r="0" t="0"/>
            <a:stretch/>
          </p:blipFill>
          <p:spPr>
            <a:xfrm>
              <a:off x="9283942" y="122669"/>
              <a:ext cx="2711602" cy="650049"/>
            </a:xfrm>
            <a:prstGeom prst="rect">
              <a:avLst/>
            </a:prstGeom>
            <a:noFill/>
            <a:ln>
              <a:noFill/>
            </a:ln>
          </p:spPr>
        </p:pic>
        <p:cxnSp>
          <p:nvCxnSpPr>
            <p:cNvPr id="310" name="Google Shape;310;p41"/>
            <p:cNvCxnSpPr/>
            <p:nvPr/>
          </p:nvCxnSpPr>
          <p:spPr>
            <a:xfrm>
              <a:off x="89095" y="875515"/>
              <a:ext cx="11993100" cy="20400"/>
            </a:xfrm>
            <a:prstGeom prst="straightConnector1">
              <a:avLst/>
            </a:prstGeom>
            <a:noFill/>
            <a:ln cap="flat" cmpd="sng" w="9525">
              <a:solidFill>
                <a:srgbClr val="E4948A"/>
              </a:solidFill>
              <a:prstDash val="solid"/>
              <a:round/>
              <a:headEnd len="sm" w="sm" type="none"/>
              <a:tailEnd len="sm" w="sm" type="none"/>
            </a:ln>
          </p:spPr>
        </p:cxnSp>
      </p:grpSp>
      <p:sp>
        <p:nvSpPr>
          <p:cNvPr id="311" name="Google Shape;311;p41"/>
          <p:cNvSpPr txBox="1"/>
          <p:nvPr>
            <p:ph idx="1" type="body"/>
          </p:nvPr>
        </p:nvSpPr>
        <p:spPr>
          <a:xfrm>
            <a:off x="228600" y="874489"/>
            <a:ext cx="8229600" cy="33945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
              <a:t>4. EfficientNet</a:t>
            </a:r>
            <a:endParaRPr/>
          </a:p>
          <a:p>
            <a:pPr indent="0" lvl="0" marL="342900" rtl="0" algn="l">
              <a:spcBef>
                <a:spcPts val="0"/>
              </a:spcBef>
              <a:spcAft>
                <a:spcPts val="0"/>
              </a:spcAft>
              <a:buNone/>
            </a:pPr>
            <a:r>
              <a:t/>
            </a:r>
            <a:endParaRPr/>
          </a:p>
        </p:txBody>
      </p:sp>
      <p:pic>
        <p:nvPicPr>
          <p:cNvPr id="312" name="Google Shape;312;p41"/>
          <p:cNvPicPr preferRelativeResize="0"/>
          <p:nvPr/>
        </p:nvPicPr>
        <p:blipFill>
          <a:blip r:embed="rId4">
            <a:alphaModFix/>
          </a:blip>
          <a:stretch>
            <a:fillRect/>
          </a:stretch>
        </p:blipFill>
        <p:spPr>
          <a:xfrm>
            <a:off x="149200" y="1485525"/>
            <a:ext cx="4356350" cy="3104375"/>
          </a:xfrm>
          <a:prstGeom prst="rect">
            <a:avLst/>
          </a:prstGeom>
          <a:noFill/>
          <a:ln>
            <a:noFill/>
          </a:ln>
        </p:spPr>
      </p:pic>
      <p:pic>
        <p:nvPicPr>
          <p:cNvPr id="313" name="Google Shape;313;p41"/>
          <p:cNvPicPr preferRelativeResize="0"/>
          <p:nvPr/>
        </p:nvPicPr>
        <p:blipFill>
          <a:blip r:embed="rId5">
            <a:alphaModFix/>
          </a:blip>
          <a:stretch>
            <a:fillRect/>
          </a:stretch>
        </p:blipFill>
        <p:spPr>
          <a:xfrm>
            <a:off x="4666725" y="1485525"/>
            <a:ext cx="3930226" cy="2966425"/>
          </a:xfrm>
          <a:prstGeom prst="rect">
            <a:avLst/>
          </a:prstGeom>
          <a:noFill/>
          <a:ln>
            <a:noFill/>
          </a:ln>
        </p:spPr>
      </p:pic>
      <p:pic>
        <p:nvPicPr>
          <p:cNvPr id="314" name="Google Shape;314;p41"/>
          <p:cNvPicPr preferRelativeResize="0"/>
          <p:nvPr/>
        </p:nvPicPr>
        <p:blipFill>
          <a:blip r:embed="rId6">
            <a:alphaModFix/>
          </a:blip>
          <a:stretch>
            <a:fillRect/>
          </a:stretch>
        </p:blipFill>
        <p:spPr>
          <a:xfrm>
            <a:off x="5354600" y="1044047"/>
            <a:ext cx="3103600" cy="3926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2"/>
          <p:cNvSpPr txBox="1"/>
          <p:nvPr/>
        </p:nvSpPr>
        <p:spPr>
          <a:xfrm>
            <a:off x="304800" y="0"/>
            <a:ext cx="7924800" cy="857400"/>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None/>
            </a:pPr>
            <a:r>
              <a:rPr b="1" lang="en" sz="3200">
                <a:solidFill>
                  <a:srgbClr val="000000"/>
                </a:solidFill>
                <a:latin typeface="Calibri"/>
                <a:ea typeface="Calibri"/>
                <a:cs typeface="Calibri"/>
                <a:sym typeface="Calibri"/>
              </a:rPr>
              <a:t>Results</a:t>
            </a:r>
            <a:endParaRPr b="1" sz="3200">
              <a:solidFill>
                <a:srgbClr val="000000"/>
              </a:solidFill>
              <a:latin typeface="Calibri"/>
              <a:ea typeface="Calibri"/>
              <a:cs typeface="Calibri"/>
              <a:sym typeface="Calibri"/>
            </a:endParaRPr>
          </a:p>
        </p:txBody>
      </p:sp>
      <p:sp>
        <p:nvSpPr>
          <p:cNvPr id="320" name="Google Shape;320;p42"/>
          <p:cNvSpPr txBox="1"/>
          <p:nvPr/>
        </p:nvSpPr>
        <p:spPr>
          <a:xfrm>
            <a:off x="0" y="0"/>
            <a:ext cx="8229600" cy="8574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Calibri"/>
              <a:buNone/>
            </a:pPr>
            <a:r>
              <a:rPr b="1" i="0" lang="en" sz="3600" u="none" cap="none" strike="noStrike">
                <a:solidFill>
                  <a:srgbClr val="000000"/>
                </a:solidFill>
                <a:latin typeface="Calibri"/>
                <a:ea typeface="Calibri"/>
                <a:cs typeface="Calibri"/>
                <a:sym typeface="Calibri"/>
              </a:rPr>
              <a:t> </a:t>
            </a:r>
            <a:endParaRPr b="0" i="0" sz="3600" u="none" cap="none" strike="noStrike">
              <a:solidFill>
                <a:srgbClr val="000000"/>
              </a:solidFill>
              <a:latin typeface="Calibri"/>
              <a:ea typeface="Calibri"/>
              <a:cs typeface="Calibri"/>
              <a:sym typeface="Calibri"/>
            </a:endParaRPr>
          </a:p>
        </p:txBody>
      </p:sp>
      <p:cxnSp>
        <p:nvCxnSpPr>
          <p:cNvPr id="321" name="Google Shape;321;p42"/>
          <p:cNvCxnSpPr/>
          <p:nvPr/>
        </p:nvCxnSpPr>
        <p:spPr>
          <a:xfrm>
            <a:off x="149192" y="725710"/>
            <a:ext cx="8994900" cy="17100"/>
          </a:xfrm>
          <a:prstGeom prst="straightConnector1">
            <a:avLst/>
          </a:prstGeom>
          <a:noFill/>
          <a:ln cap="flat" cmpd="sng" w="9525">
            <a:solidFill>
              <a:srgbClr val="E4948A"/>
            </a:solidFill>
            <a:prstDash val="solid"/>
            <a:round/>
            <a:headEnd len="sm" w="sm" type="none"/>
            <a:tailEnd len="sm" w="sm" type="none"/>
          </a:ln>
        </p:spPr>
      </p:cxnSp>
      <p:sp>
        <p:nvSpPr>
          <p:cNvPr id="322" name="Google Shape;322;p42"/>
          <p:cNvSpPr txBox="1"/>
          <p:nvPr/>
        </p:nvSpPr>
        <p:spPr>
          <a:xfrm>
            <a:off x="457200" y="936500"/>
            <a:ext cx="8229600" cy="3658200"/>
          </a:xfrm>
          <a:prstGeom prst="rect">
            <a:avLst/>
          </a:prstGeom>
          <a:noFill/>
          <a:ln>
            <a:noFill/>
          </a:ln>
        </p:spPr>
        <p:txBody>
          <a:bodyPr anchorCtr="0" anchor="t" bIns="45700" lIns="91425" spcFirstLastPara="1" rIns="91425" wrap="square" tIns="45700">
            <a:normAutofit/>
          </a:bodyPr>
          <a:lstStyle/>
          <a:p>
            <a:pPr indent="0" lvl="0" marL="342900" rtl="0" algn="l">
              <a:spcBef>
                <a:spcPts val="0"/>
              </a:spcBef>
              <a:spcAft>
                <a:spcPts val="0"/>
              </a:spcAft>
              <a:buNone/>
            </a:pPr>
            <a:r>
              <a:t/>
            </a:r>
            <a:endParaRPr sz="3200">
              <a:solidFill>
                <a:srgbClr val="000000"/>
              </a:solidFill>
              <a:latin typeface="Calibri"/>
              <a:ea typeface="Calibri"/>
              <a:cs typeface="Calibri"/>
              <a:sym typeface="Calibri"/>
            </a:endParaRPr>
          </a:p>
          <a:p>
            <a:pPr indent="0" lvl="0" marL="0" rtl="0" algn="l">
              <a:spcBef>
                <a:spcPts val="640"/>
              </a:spcBef>
              <a:spcAft>
                <a:spcPts val="0"/>
              </a:spcAft>
              <a:buNone/>
            </a:pPr>
            <a:r>
              <a:t/>
            </a:r>
            <a:endParaRPr sz="3200">
              <a:solidFill>
                <a:srgbClr val="000000"/>
              </a:solidFill>
              <a:latin typeface="Calibri"/>
              <a:ea typeface="Calibri"/>
              <a:cs typeface="Calibri"/>
              <a:sym typeface="Calibri"/>
            </a:endParaRPr>
          </a:p>
        </p:txBody>
      </p:sp>
      <p:pic>
        <p:nvPicPr>
          <p:cNvPr id="323" name="Google Shape;323;p42"/>
          <p:cNvPicPr preferRelativeResize="0"/>
          <p:nvPr/>
        </p:nvPicPr>
        <p:blipFill rotWithShape="1">
          <a:blip r:embed="rId3">
            <a:alphaModFix/>
          </a:blip>
          <a:srcRect b="0" l="0" r="0" t="0"/>
          <a:stretch/>
        </p:blipFill>
        <p:spPr>
          <a:xfrm>
            <a:off x="6912300" y="34497"/>
            <a:ext cx="2203218" cy="389365"/>
          </a:xfrm>
          <a:prstGeom prst="rect">
            <a:avLst/>
          </a:prstGeom>
          <a:noFill/>
          <a:ln>
            <a:noFill/>
          </a:ln>
        </p:spPr>
      </p:pic>
      <p:pic>
        <p:nvPicPr>
          <p:cNvPr id="324" name="Google Shape;324;p42"/>
          <p:cNvPicPr preferRelativeResize="0"/>
          <p:nvPr/>
        </p:nvPicPr>
        <p:blipFill>
          <a:blip r:embed="rId4">
            <a:alphaModFix/>
          </a:blip>
          <a:stretch>
            <a:fillRect/>
          </a:stretch>
        </p:blipFill>
        <p:spPr>
          <a:xfrm>
            <a:off x="4500075" y="1344200"/>
            <a:ext cx="4186725" cy="3799300"/>
          </a:xfrm>
          <a:prstGeom prst="rect">
            <a:avLst/>
          </a:prstGeom>
          <a:noFill/>
          <a:ln>
            <a:noFill/>
          </a:ln>
        </p:spPr>
      </p:pic>
      <p:pic>
        <p:nvPicPr>
          <p:cNvPr id="325" name="Google Shape;325;p42"/>
          <p:cNvPicPr preferRelativeResize="0"/>
          <p:nvPr/>
        </p:nvPicPr>
        <p:blipFill>
          <a:blip r:embed="rId5">
            <a:alphaModFix/>
          </a:blip>
          <a:stretch>
            <a:fillRect/>
          </a:stretch>
        </p:blipFill>
        <p:spPr>
          <a:xfrm>
            <a:off x="457200" y="1414750"/>
            <a:ext cx="3793699" cy="3658200"/>
          </a:xfrm>
          <a:prstGeom prst="rect">
            <a:avLst/>
          </a:prstGeom>
          <a:noFill/>
          <a:ln>
            <a:noFill/>
          </a:ln>
        </p:spPr>
      </p:pic>
      <p:sp>
        <p:nvSpPr>
          <p:cNvPr id="326" name="Google Shape;326;p42"/>
          <p:cNvSpPr txBox="1"/>
          <p:nvPr/>
        </p:nvSpPr>
        <p:spPr>
          <a:xfrm>
            <a:off x="532150" y="854350"/>
            <a:ext cx="7924800" cy="3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Calibri"/>
                <a:ea typeface="Calibri"/>
                <a:cs typeface="Calibri"/>
                <a:sym typeface="Calibri"/>
              </a:rPr>
              <a:t>Image classification using Multi bit planes and Mask RCNN </a:t>
            </a:r>
            <a:endParaRPr sz="2400">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3"/>
          <p:cNvSpPr txBox="1"/>
          <p:nvPr>
            <p:ph type="title"/>
          </p:nvPr>
        </p:nvSpPr>
        <p:spPr>
          <a:xfrm>
            <a:off x="304800" y="0"/>
            <a:ext cx="7924800" cy="857400"/>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Clr>
                <a:schemeClr val="dk1"/>
              </a:buClr>
              <a:buSzPts val="3200"/>
              <a:buFont typeface="Calibri"/>
              <a:buNone/>
            </a:pPr>
            <a:r>
              <a:rPr b="1" lang="en" sz="3200"/>
              <a:t>Conclusions and Future Scope</a:t>
            </a:r>
            <a:endParaRPr b="1" sz="3200"/>
          </a:p>
        </p:txBody>
      </p:sp>
      <p:sp>
        <p:nvSpPr>
          <p:cNvPr id="332" name="Google Shape;332;p43"/>
          <p:cNvSpPr txBox="1"/>
          <p:nvPr/>
        </p:nvSpPr>
        <p:spPr>
          <a:xfrm>
            <a:off x="0" y="0"/>
            <a:ext cx="8229600" cy="8574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Calibri"/>
              <a:buNone/>
            </a:pPr>
            <a:r>
              <a:rPr b="1" i="0" lang="en"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cxnSp>
        <p:nvCxnSpPr>
          <p:cNvPr id="333" name="Google Shape;333;p43"/>
          <p:cNvCxnSpPr/>
          <p:nvPr/>
        </p:nvCxnSpPr>
        <p:spPr>
          <a:xfrm>
            <a:off x="169167" y="739087"/>
            <a:ext cx="8994900" cy="17100"/>
          </a:xfrm>
          <a:prstGeom prst="straightConnector1">
            <a:avLst/>
          </a:prstGeom>
          <a:noFill/>
          <a:ln cap="flat" cmpd="sng" w="9525">
            <a:solidFill>
              <a:srgbClr val="E4948A"/>
            </a:solidFill>
            <a:prstDash val="solid"/>
            <a:round/>
            <a:headEnd len="sm" w="sm" type="none"/>
            <a:tailEnd len="sm" w="sm" type="none"/>
          </a:ln>
        </p:spPr>
      </p:cxnSp>
      <p:sp>
        <p:nvSpPr>
          <p:cNvPr id="334" name="Google Shape;334;p43"/>
          <p:cNvSpPr txBox="1"/>
          <p:nvPr>
            <p:ph idx="1" type="body"/>
          </p:nvPr>
        </p:nvSpPr>
        <p:spPr>
          <a:xfrm>
            <a:off x="457200" y="952175"/>
            <a:ext cx="8229600" cy="3642600"/>
          </a:xfrm>
          <a:prstGeom prst="rect">
            <a:avLst/>
          </a:prstGeom>
          <a:noFill/>
          <a:ln>
            <a:noFill/>
          </a:ln>
        </p:spPr>
        <p:txBody>
          <a:bodyPr anchorCtr="0" anchor="t" bIns="45700" lIns="91425" spcFirstLastPara="1" rIns="91425" wrap="square" tIns="45700">
            <a:noAutofit/>
          </a:bodyPr>
          <a:lstStyle/>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Successful exploration of medical image classification using various deep learning approaches.</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Effective tumor categorization demonstrated by the help of Mask RCNN.</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Involves the potential of deep learning to improve diagnostic accuracy in medical imaging.</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Datasets can expanded to include more diverse types, which improves model generalizability and real-world application.</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Advanced techniques, such as transfer learning, can be integrated to make more robust predictions.</a:t>
            </a:r>
            <a:endParaRPr sz="2200">
              <a:latin typeface="Times New Roman"/>
              <a:ea typeface="Times New Roman"/>
              <a:cs typeface="Times New Roman"/>
              <a:sym typeface="Times New Roman"/>
            </a:endParaRPr>
          </a:p>
        </p:txBody>
      </p:sp>
      <p:pic>
        <p:nvPicPr>
          <p:cNvPr id="335" name="Google Shape;335;p43"/>
          <p:cNvPicPr preferRelativeResize="0"/>
          <p:nvPr/>
        </p:nvPicPr>
        <p:blipFill rotWithShape="1">
          <a:blip r:embed="rId3">
            <a:alphaModFix/>
          </a:blip>
          <a:srcRect b="0" l="0" r="0" t="0"/>
          <a:stretch/>
        </p:blipFill>
        <p:spPr>
          <a:xfrm>
            <a:off x="6912300" y="34497"/>
            <a:ext cx="2203218" cy="38936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4"/>
          <p:cNvSpPr txBox="1"/>
          <p:nvPr>
            <p:ph type="title"/>
          </p:nvPr>
        </p:nvSpPr>
        <p:spPr>
          <a:xfrm>
            <a:off x="304800" y="0"/>
            <a:ext cx="7924800" cy="857400"/>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Clr>
                <a:schemeClr val="dk1"/>
              </a:buClr>
              <a:buSzPts val="3200"/>
              <a:buFont typeface="Calibri"/>
              <a:buNone/>
            </a:pPr>
            <a:r>
              <a:rPr b="1" lang="en" sz="3200"/>
              <a:t>References</a:t>
            </a:r>
            <a:endParaRPr b="1" sz="3200"/>
          </a:p>
        </p:txBody>
      </p:sp>
      <p:sp>
        <p:nvSpPr>
          <p:cNvPr id="341" name="Google Shape;341;p44"/>
          <p:cNvSpPr txBox="1"/>
          <p:nvPr/>
        </p:nvSpPr>
        <p:spPr>
          <a:xfrm>
            <a:off x="0" y="0"/>
            <a:ext cx="8229600" cy="8574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Calibri"/>
              <a:buNone/>
            </a:pPr>
            <a:r>
              <a:rPr b="1" i="0" lang="en"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cxnSp>
        <p:nvCxnSpPr>
          <p:cNvPr id="342" name="Google Shape;342;p44"/>
          <p:cNvCxnSpPr/>
          <p:nvPr/>
        </p:nvCxnSpPr>
        <p:spPr>
          <a:xfrm>
            <a:off x="149192" y="725710"/>
            <a:ext cx="8994900" cy="17100"/>
          </a:xfrm>
          <a:prstGeom prst="straightConnector1">
            <a:avLst/>
          </a:prstGeom>
          <a:noFill/>
          <a:ln cap="flat" cmpd="sng" w="9525">
            <a:solidFill>
              <a:srgbClr val="E4948A"/>
            </a:solidFill>
            <a:prstDash val="solid"/>
            <a:round/>
            <a:headEnd len="sm" w="sm" type="none"/>
            <a:tailEnd len="sm" w="sm" type="none"/>
          </a:ln>
        </p:spPr>
      </p:cxnSp>
      <p:sp>
        <p:nvSpPr>
          <p:cNvPr id="343" name="Google Shape;343;p44"/>
          <p:cNvSpPr txBox="1"/>
          <p:nvPr>
            <p:ph idx="1" type="body"/>
          </p:nvPr>
        </p:nvSpPr>
        <p:spPr>
          <a:xfrm>
            <a:off x="457200" y="1044776"/>
            <a:ext cx="8229600" cy="3394500"/>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rPr lang="en" sz="2000"/>
              <a:t>Nguyen, Tuan &amp; Arch-int, Somjit &amp; Arch-int, Ngamnij. (2015). An adaptive multi bit-plane image steganography using block data-hiding. Multimedia Tools and Applications. 75. 1-27. 10.1007/s11042-015-2752-9. </a:t>
            </a:r>
            <a:endParaRPr sz="2000"/>
          </a:p>
          <a:p>
            <a:pPr indent="-139700" lvl="0" marL="342900" rtl="0" algn="l">
              <a:spcBef>
                <a:spcPts val="0"/>
              </a:spcBef>
              <a:spcAft>
                <a:spcPts val="0"/>
              </a:spcAft>
              <a:buClr>
                <a:schemeClr val="dk1"/>
              </a:buClr>
              <a:buSzPts val="1100"/>
              <a:buFont typeface="Arial"/>
              <a:buNone/>
            </a:pPr>
            <a:r>
              <a:t/>
            </a:r>
            <a:endParaRPr sz="2000"/>
          </a:p>
          <a:p>
            <a:pPr indent="-139700" lvl="0" marL="342900" rtl="0" algn="l">
              <a:spcBef>
                <a:spcPts val="0"/>
              </a:spcBef>
              <a:spcAft>
                <a:spcPts val="0"/>
              </a:spcAft>
              <a:buClr>
                <a:schemeClr val="dk1"/>
              </a:buClr>
              <a:buSzPts val="1100"/>
              <a:buNone/>
            </a:pPr>
            <a:r>
              <a:rPr lang="en" sz="2000">
                <a:solidFill>
                  <a:srgbClr val="374151"/>
                </a:solidFill>
                <a:latin typeface="Roboto"/>
                <a:ea typeface="Roboto"/>
                <a:cs typeface="Roboto"/>
                <a:sym typeface="Roboto"/>
              </a:rPr>
              <a:t>Rizzi, M.; Guaragnella, C. Skin Lesion Segmentation Using Image Bit-Plane Multilayer Approach. Appl. Sci. 2020, 10, 3045.</a:t>
            </a:r>
            <a:r>
              <a:rPr lang="en" sz="2000">
                <a:solidFill>
                  <a:srgbClr val="374151"/>
                </a:solidFill>
                <a:uFill>
                  <a:noFill/>
                </a:uFill>
                <a:latin typeface="Roboto"/>
                <a:ea typeface="Roboto"/>
                <a:cs typeface="Roboto"/>
                <a:sym typeface="Roboto"/>
                <a:hlinkClick r:id="rId3">
                  <a:extLst>
                    <a:ext uri="{A12FA001-AC4F-418D-AE19-62706E023703}">
                      <ahyp:hlinkClr val="tx"/>
                    </a:ext>
                  </a:extLst>
                </a:hlinkClick>
              </a:rPr>
              <a:t> </a:t>
            </a:r>
            <a:r>
              <a:rPr lang="en" sz="2000">
                <a:solidFill>
                  <a:schemeClr val="hlink"/>
                </a:solidFill>
                <a:uFill>
                  <a:noFill/>
                </a:uFill>
                <a:latin typeface="Roboto"/>
                <a:ea typeface="Roboto"/>
                <a:cs typeface="Roboto"/>
                <a:sym typeface="Roboto"/>
                <a:hlinkClick r:id="rId4"/>
              </a:rPr>
              <a:t>https://doi.org/10.3390/app10093045</a:t>
            </a:r>
            <a:r>
              <a:rPr lang="en" sz="2000">
                <a:solidFill>
                  <a:srgbClr val="374151"/>
                </a:solidFill>
                <a:latin typeface="Roboto"/>
                <a:ea typeface="Roboto"/>
                <a:cs typeface="Roboto"/>
                <a:sym typeface="Roboto"/>
              </a:rPr>
              <a:t>.</a:t>
            </a:r>
            <a:endParaRPr sz="2000">
              <a:solidFill>
                <a:srgbClr val="374151"/>
              </a:solidFill>
              <a:latin typeface="Roboto"/>
              <a:ea typeface="Roboto"/>
              <a:cs typeface="Roboto"/>
              <a:sym typeface="Roboto"/>
            </a:endParaRPr>
          </a:p>
          <a:p>
            <a:pPr indent="-139700" lvl="0" marL="342900" rtl="0" algn="l">
              <a:spcBef>
                <a:spcPts val="0"/>
              </a:spcBef>
              <a:spcAft>
                <a:spcPts val="0"/>
              </a:spcAft>
              <a:buClr>
                <a:schemeClr val="dk1"/>
              </a:buClr>
              <a:buSzPts val="1100"/>
              <a:buNone/>
            </a:pPr>
            <a:r>
              <a:t/>
            </a:r>
            <a:endParaRPr sz="2000">
              <a:solidFill>
                <a:srgbClr val="374151"/>
              </a:solidFill>
              <a:latin typeface="Roboto"/>
              <a:ea typeface="Roboto"/>
              <a:cs typeface="Roboto"/>
              <a:sym typeface="Roboto"/>
            </a:endParaRPr>
          </a:p>
          <a:p>
            <a:pPr indent="-139700" lvl="0" marL="342900" rtl="0" algn="l">
              <a:spcBef>
                <a:spcPts val="0"/>
              </a:spcBef>
              <a:spcAft>
                <a:spcPts val="0"/>
              </a:spcAft>
              <a:buClr>
                <a:schemeClr val="dk1"/>
              </a:buClr>
              <a:buSzPts val="1100"/>
              <a:buFont typeface="Arial"/>
              <a:buNone/>
            </a:pPr>
            <a:r>
              <a:rPr lang="en" sz="2000">
                <a:solidFill>
                  <a:srgbClr val="333333"/>
                </a:solidFill>
                <a:highlight>
                  <a:srgbClr val="FFFFFF"/>
                </a:highlight>
                <a:latin typeface="Arial"/>
                <a:ea typeface="Arial"/>
                <a:cs typeface="Arial"/>
                <a:sym typeface="Arial"/>
              </a:rPr>
              <a:t>K. H. Rhee, "Forensic Detection Using Bit-Planes Slicing of Median Filtering Image," in </a:t>
            </a:r>
            <a:r>
              <a:rPr i="1" lang="en" sz="2000">
                <a:solidFill>
                  <a:srgbClr val="333333"/>
                </a:solidFill>
                <a:highlight>
                  <a:srgbClr val="FFFFFF"/>
                </a:highlight>
                <a:latin typeface="Arial"/>
                <a:ea typeface="Arial"/>
                <a:cs typeface="Arial"/>
                <a:sym typeface="Arial"/>
              </a:rPr>
              <a:t>IEEE Access</a:t>
            </a:r>
            <a:r>
              <a:rPr lang="en" sz="2000">
                <a:solidFill>
                  <a:srgbClr val="333333"/>
                </a:solidFill>
                <a:highlight>
                  <a:srgbClr val="FFFFFF"/>
                </a:highlight>
                <a:latin typeface="Arial"/>
                <a:ea typeface="Arial"/>
                <a:cs typeface="Arial"/>
                <a:sym typeface="Arial"/>
              </a:rPr>
              <a:t>, vol. 7, pp. 92586-92597, 2019, doi: 10.1109/ACCESS.2019.2927540.</a:t>
            </a:r>
            <a:endParaRPr sz="2000">
              <a:solidFill>
                <a:srgbClr val="374151"/>
              </a:solidFill>
              <a:latin typeface="Roboto"/>
              <a:ea typeface="Roboto"/>
              <a:cs typeface="Roboto"/>
              <a:sym typeface="Roboto"/>
            </a:endParaRPr>
          </a:p>
          <a:p>
            <a:pPr indent="-139700" lvl="0" marL="342900" rtl="0" algn="l">
              <a:spcBef>
                <a:spcPts val="0"/>
              </a:spcBef>
              <a:spcAft>
                <a:spcPts val="0"/>
              </a:spcAft>
              <a:buClr>
                <a:schemeClr val="dk1"/>
              </a:buClr>
              <a:buSzPts val="3200"/>
              <a:buNone/>
            </a:pPr>
            <a:r>
              <a:t/>
            </a:r>
            <a:endParaRPr sz="2000"/>
          </a:p>
        </p:txBody>
      </p:sp>
      <p:pic>
        <p:nvPicPr>
          <p:cNvPr id="344" name="Google Shape;344;p44"/>
          <p:cNvPicPr preferRelativeResize="0"/>
          <p:nvPr/>
        </p:nvPicPr>
        <p:blipFill rotWithShape="1">
          <a:blip r:embed="rId5">
            <a:alphaModFix/>
          </a:blip>
          <a:srcRect b="0" l="0" r="0" t="0"/>
          <a:stretch/>
        </p:blipFill>
        <p:spPr>
          <a:xfrm>
            <a:off x="6912300" y="34497"/>
            <a:ext cx="2203218" cy="38936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grpSp>
        <p:nvGrpSpPr>
          <p:cNvPr id="142" name="Google Shape;142;p27"/>
          <p:cNvGrpSpPr/>
          <p:nvPr/>
        </p:nvGrpSpPr>
        <p:grpSpPr>
          <a:xfrm>
            <a:off x="149192" y="57151"/>
            <a:ext cx="8994825" cy="655481"/>
            <a:chOff x="89095" y="122669"/>
            <a:chExt cx="11993100" cy="773246"/>
          </a:xfrm>
        </p:grpSpPr>
        <p:pic>
          <p:nvPicPr>
            <p:cNvPr id="143" name="Google Shape;143;p27"/>
            <p:cNvPicPr preferRelativeResize="0"/>
            <p:nvPr/>
          </p:nvPicPr>
          <p:blipFill rotWithShape="1">
            <a:blip r:embed="rId3">
              <a:alphaModFix/>
            </a:blip>
            <a:srcRect b="0" l="0" r="0" t="0"/>
            <a:stretch/>
          </p:blipFill>
          <p:spPr>
            <a:xfrm>
              <a:off x="9283942" y="122669"/>
              <a:ext cx="2711602" cy="650049"/>
            </a:xfrm>
            <a:prstGeom prst="rect">
              <a:avLst/>
            </a:prstGeom>
            <a:noFill/>
            <a:ln>
              <a:noFill/>
            </a:ln>
          </p:spPr>
        </p:pic>
        <p:cxnSp>
          <p:nvCxnSpPr>
            <p:cNvPr id="144" name="Google Shape;144;p27"/>
            <p:cNvCxnSpPr/>
            <p:nvPr/>
          </p:nvCxnSpPr>
          <p:spPr>
            <a:xfrm>
              <a:off x="89095" y="875515"/>
              <a:ext cx="11993100" cy="20400"/>
            </a:xfrm>
            <a:prstGeom prst="straightConnector1">
              <a:avLst/>
            </a:prstGeom>
            <a:noFill/>
            <a:ln cap="flat" cmpd="sng" w="9525">
              <a:solidFill>
                <a:srgbClr val="E4948A"/>
              </a:solidFill>
              <a:prstDash val="solid"/>
              <a:round/>
              <a:headEnd len="sm" w="sm" type="none"/>
              <a:tailEnd len="sm" w="sm" type="none"/>
            </a:ln>
          </p:spPr>
        </p:cxnSp>
      </p:grpSp>
      <p:sp>
        <p:nvSpPr>
          <p:cNvPr id="145" name="Google Shape;145;p27"/>
          <p:cNvSpPr txBox="1"/>
          <p:nvPr/>
        </p:nvSpPr>
        <p:spPr>
          <a:xfrm>
            <a:off x="118712" y="100220"/>
            <a:ext cx="30633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200">
                <a:latin typeface="Calibri"/>
                <a:ea typeface="Calibri"/>
                <a:cs typeface="Calibri"/>
                <a:sym typeface="Calibri"/>
              </a:rPr>
              <a:t>Introduction</a:t>
            </a:r>
            <a:endParaRPr sz="2800">
              <a:solidFill>
                <a:srgbClr val="000000"/>
              </a:solidFill>
              <a:latin typeface="Calibri"/>
              <a:ea typeface="Calibri"/>
              <a:cs typeface="Calibri"/>
              <a:sym typeface="Calibri"/>
            </a:endParaRPr>
          </a:p>
        </p:txBody>
      </p:sp>
      <p:sp>
        <p:nvSpPr>
          <p:cNvPr id="146" name="Google Shape;146;p27"/>
          <p:cNvSpPr txBox="1"/>
          <p:nvPr/>
        </p:nvSpPr>
        <p:spPr>
          <a:xfrm>
            <a:off x="295550" y="906175"/>
            <a:ext cx="8529900" cy="3871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chemeClr val="dk2"/>
                </a:solidFill>
              </a:rPr>
              <a:t>This project initiates the exploration of advanced imaging techniques for the classification of brain MRI images. The central focus involves developing a model capable of accurately categorizing these images into predefined classes, such as no tumor, glioma tumor, meningioma tumor and pitutary tumor. Ensuring the versatility of the model is a primary objective, with the intention of its application across diverse MRI datasets. The project emphasizes the critical role of precision in medical diagnostics, striving for high accuracy in the classification of brain MRI images. Through the utilization of multi-bit plane methods, this initiative contributes to the ongoing advancements in medical imaging technology, potentially resulting in enhanced patient outcomes and a transformative impact on the field of medical diagnostics.</a:t>
            </a:r>
            <a:endParaRPr sz="18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5"/>
          <p:cNvSpPr txBox="1"/>
          <p:nvPr>
            <p:ph type="title"/>
          </p:nvPr>
        </p:nvSpPr>
        <p:spPr>
          <a:xfrm>
            <a:off x="304800" y="0"/>
            <a:ext cx="7924800" cy="857400"/>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Clr>
                <a:schemeClr val="dk1"/>
              </a:buClr>
              <a:buSzPts val="3200"/>
              <a:buFont typeface="Calibri"/>
              <a:buNone/>
            </a:pPr>
            <a:r>
              <a:rPr b="1" lang="en" sz="3200"/>
              <a:t>References</a:t>
            </a:r>
            <a:endParaRPr b="1" sz="3200"/>
          </a:p>
        </p:txBody>
      </p:sp>
      <p:sp>
        <p:nvSpPr>
          <p:cNvPr id="350" name="Google Shape;350;p45"/>
          <p:cNvSpPr txBox="1"/>
          <p:nvPr/>
        </p:nvSpPr>
        <p:spPr>
          <a:xfrm>
            <a:off x="0" y="0"/>
            <a:ext cx="8229600" cy="8574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Calibri"/>
              <a:buNone/>
            </a:pPr>
            <a:r>
              <a:rPr b="1" i="0" lang="en"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grpSp>
        <p:nvGrpSpPr>
          <p:cNvPr id="351" name="Google Shape;351;p45"/>
          <p:cNvGrpSpPr/>
          <p:nvPr/>
        </p:nvGrpSpPr>
        <p:grpSpPr>
          <a:xfrm>
            <a:off x="149192" y="87547"/>
            <a:ext cx="8994825" cy="655481"/>
            <a:chOff x="89095" y="122669"/>
            <a:chExt cx="11993100" cy="773246"/>
          </a:xfrm>
        </p:grpSpPr>
        <p:pic>
          <p:nvPicPr>
            <p:cNvPr id="352" name="Google Shape;352;p45"/>
            <p:cNvPicPr preferRelativeResize="0"/>
            <p:nvPr/>
          </p:nvPicPr>
          <p:blipFill rotWithShape="1">
            <a:blip r:embed="rId3">
              <a:alphaModFix/>
            </a:blip>
            <a:srcRect b="0" l="0" r="0" t="0"/>
            <a:stretch/>
          </p:blipFill>
          <p:spPr>
            <a:xfrm>
              <a:off x="9283942" y="122669"/>
              <a:ext cx="2711602" cy="650049"/>
            </a:xfrm>
            <a:prstGeom prst="rect">
              <a:avLst/>
            </a:prstGeom>
            <a:noFill/>
            <a:ln>
              <a:noFill/>
            </a:ln>
          </p:spPr>
        </p:pic>
        <p:cxnSp>
          <p:nvCxnSpPr>
            <p:cNvPr id="353" name="Google Shape;353;p45"/>
            <p:cNvCxnSpPr/>
            <p:nvPr/>
          </p:nvCxnSpPr>
          <p:spPr>
            <a:xfrm>
              <a:off x="89095" y="875515"/>
              <a:ext cx="11993100" cy="20400"/>
            </a:xfrm>
            <a:prstGeom prst="straightConnector1">
              <a:avLst/>
            </a:prstGeom>
            <a:noFill/>
            <a:ln cap="flat" cmpd="sng" w="9525">
              <a:solidFill>
                <a:srgbClr val="E4948A"/>
              </a:solidFill>
              <a:prstDash val="solid"/>
              <a:round/>
              <a:headEnd len="sm" w="sm" type="none"/>
              <a:tailEnd len="sm" w="sm" type="none"/>
            </a:ln>
          </p:spPr>
        </p:cxnSp>
      </p:grpSp>
      <p:sp>
        <p:nvSpPr>
          <p:cNvPr id="354" name="Google Shape;354;p45"/>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rmAutofit/>
          </a:bodyPr>
          <a:lstStyle/>
          <a:p>
            <a:pPr indent="-330200" lvl="0" marL="457200" rtl="0" algn="l">
              <a:spcBef>
                <a:spcPts val="0"/>
              </a:spcBef>
              <a:spcAft>
                <a:spcPts val="0"/>
              </a:spcAft>
              <a:buSzPts val="1600"/>
              <a:buChar char="●"/>
            </a:pPr>
            <a:r>
              <a:rPr lang="en" sz="1600"/>
              <a:t>Brain Tumor Image Segmentation in MRI Image Hapsari Peni Agustin Cahyaningtyas .</a:t>
            </a:r>
            <a:endParaRPr sz="1600"/>
          </a:p>
          <a:p>
            <a:pPr indent="-330200" lvl="0" marL="457200" rtl="0" algn="l">
              <a:spcBef>
                <a:spcPts val="0"/>
              </a:spcBef>
              <a:spcAft>
                <a:spcPts val="0"/>
              </a:spcAft>
              <a:buSzPts val="1600"/>
              <a:buChar char="●"/>
            </a:pPr>
            <a:r>
              <a:rPr lang="en" sz="1600"/>
              <a:t>Brain Tumor Classification Using Texture Feature Extraction- Journal of Physics: Conference Series</a:t>
            </a:r>
            <a:endParaRPr sz="1600"/>
          </a:p>
          <a:p>
            <a:pPr indent="-330200" lvl="0" marL="457200" rtl="0" algn="l">
              <a:spcBef>
                <a:spcPts val="0"/>
              </a:spcBef>
              <a:spcAft>
                <a:spcPts val="0"/>
              </a:spcAft>
              <a:buSzPts val="1600"/>
              <a:buChar char="●"/>
            </a:pPr>
            <a:r>
              <a:rPr lang="en" sz="1600"/>
              <a:t>Brain Tumor Detection Based on Features Extracted and Classified Using a Low-Complexity Neural Network Article  in  Traitement du Signal · July 2021 </a:t>
            </a:r>
            <a:endParaRPr sz="1600"/>
          </a:p>
          <a:p>
            <a:pPr indent="-330200" lvl="0" marL="457200" rtl="0" algn="l">
              <a:spcBef>
                <a:spcPts val="0"/>
              </a:spcBef>
              <a:spcAft>
                <a:spcPts val="0"/>
              </a:spcAft>
              <a:buSzPts val="1600"/>
              <a:buChar char="●"/>
            </a:pPr>
            <a:r>
              <a:rPr lang="en" sz="1600"/>
              <a:t>Automatic brain tumor detection and classification on MRI images using machine learning techniques. A report submitted in partial fulfillment of the requirements for the degree Engineering</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6"/>
          <p:cNvSpPr txBox="1"/>
          <p:nvPr>
            <p:ph idx="1" type="body"/>
          </p:nvPr>
        </p:nvSpPr>
        <p:spPr>
          <a:xfrm>
            <a:off x="381000" y="798950"/>
            <a:ext cx="8382000" cy="37338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3200"/>
              <a:buNone/>
            </a:pPr>
            <a:r>
              <a:t/>
            </a:r>
            <a:endParaRPr/>
          </a:p>
          <a:p>
            <a:pPr indent="0" lvl="0" marL="0" rtl="0" algn="just">
              <a:spcBef>
                <a:spcPts val="640"/>
              </a:spcBef>
              <a:spcAft>
                <a:spcPts val="0"/>
              </a:spcAft>
              <a:buClr>
                <a:schemeClr val="dk1"/>
              </a:buClr>
              <a:buSzPts val="3200"/>
              <a:buNone/>
            </a:pPr>
            <a:r>
              <a:t/>
            </a:r>
            <a:endParaRPr/>
          </a:p>
          <a:p>
            <a:pPr indent="0" lvl="0" marL="0" rtl="0" algn="just">
              <a:spcBef>
                <a:spcPts val="880"/>
              </a:spcBef>
              <a:spcAft>
                <a:spcPts val="0"/>
              </a:spcAft>
              <a:buClr>
                <a:schemeClr val="dk1"/>
              </a:buClr>
              <a:buSzPts val="4400"/>
              <a:buNone/>
            </a:pPr>
            <a:r>
              <a:rPr lang="en" sz="4400"/>
              <a:t>                      Thank you</a:t>
            </a: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nvSpPr>
        <p:spPr>
          <a:xfrm>
            <a:off x="304800" y="0"/>
            <a:ext cx="79248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200">
                <a:solidFill>
                  <a:srgbClr val="000000"/>
                </a:solidFill>
                <a:latin typeface="Calibri"/>
                <a:ea typeface="Calibri"/>
                <a:cs typeface="Calibri"/>
                <a:sym typeface="Calibri"/>
              </a:rPr>
              <a:t>Problem Statement</a:t>
            </a:r>
            <a:endParaRPr sz="4400">
              <a:solidFill>
                <a:srgbClr val="000000"/>
              </a:solidFill>
              <a:latin typeface="Calibri"/>
              <a:ea typeface="Calibri"/>
              <a:cs typeface="Calibri"/>
              <a:sym typeface="Calibri"/>
            </a:endParaRPr>
          </a:p>
        </p:txBody>
      </p:sp>
      <p:sp>
        <p:nvSpPr>
          <p:cNvPr id="152" name="Google Shape;152;p28"/>
          <p:cNvSpPr txBox="1"/>
          <p:nvPr/>
        </p:nvSpPr>
        <p:spPr>
          <a:xfrm>
            <a:off x="0" y="0"/>
            <a:ext cx="8229600" cy="8574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Calibri"/>
              <a:buNone/>
            </a:pPr>
            <a:r>
              <a:rPr b="1" i="0" lang="en" sz="3600" u="none" cap="none" strike="noStrike">
                <a:solidFill>
                  <a:srgbClr val="000000"/>
                </a:solidFill>
                <a:latin typeface="Calibri"/>
                <a:ea typeface="Calibri"/>
                <a:cs typeface="Calibri"/>
                <a:sym typeface="Calibri"/>
              </a:rPr>
              <a:t> </a:t>
            </a:r>
            <a:endParaRPr b="0" i="0" sz="3600" u="none" cap="none" strike="noStrike">
              <a:solidFill>
                <a:srgbClr val="000000"/>
              </a:solidFill>
              <a:latin typeface="Calibri"/>
              <a:ea typeface="Calibri"/>
              <a:cs typeface="Calibri"/>
              <a:sym typeface="Calibri"/>
            </a:endParaRPr>
          </a:p>
        </p:txBody>
      </p:sp>
      <p:grpSp>
        <p:nvGrpSpPr>
          <p:cNvPr id="153" name="Google Shape;153;p28"/>
          <p:cNvGrpSpPr/>
          <p:nvPr/>
        </p:nvGrpSpPr>
        <p:grpSpPr>
          <a:xfrm>
            <a:off x="149192" y="87547"/>
            <a:ext cx="8994825" cy="655481"/>
            <a:chOff x="89095" y="122669"/>
            <a:chExt cx="11993100" cy="773246"/>
          </a:xfrm>
        </p:grpSpPr>
        <p:pic>
          <p:nvPicPr>
            <p:cNvPr id="154" name="Google Shape;154;p28"/>
            <p:cNvPicPr preferRelativeResize="0"/>
            <p:nvPr/>
          </p:nvPicPr>
          <p:blipFill rotWithShape="1">
            <a:blip r:embed="rId3">
              <a:alphaModFix/>
            </a:blip>
            <a:srcRect b="0" l="0" r="0" t="0"/>
            <a:stretch/>
          </p:blipFill>
          <p:spPr>
            <a:xfrm>
              <a:off x="9283942" y="122669"/>
              <a:ext cx="2711602" cy="650049"/>
            </a:xfrm>
            <a:prstGeom prst="rect">
              <a:avLst/>
            </a:prstGeom>
            <a:noFill/>
            <a:ln>
              <a:noFill/>
            </a:ln>
          </p:spPr>
        </p:pic>
        <p:cxnSp>
          <p:nvCxnSpPr>
            <p:cNvPr id="155" name="Google Shape;155;p28"/>
            <p:cNvCxnSpPr/>
            <p:nvPr/>
          </p:nvCxnSpPr>
          <p:spPr>
            <a:xfrm>
              <a:off x="89095" y="875515"/>
              <a:ext cx="11993100" cy="20400"/>
            </a:xfrm>
            <a:prstGeom prst="straightConnector1">
              <a:avLst/>
            </a:prstGeom>
            <a:noFill/>
            <a:ln cap="flat" cmpd="sng" w="9525">
              <a:solidFill>
                <a:srgbClr val="E4948A"/>
              </a:solidFill>
              <a:prstDash val="solid"/>
              <a:round/>
              <a:headEnd len="sm" w="sm" type="none"/>
              <a:tailEnd len="sm" w="sm" type="none"/>
            </a:ln>
          </p:spPr>
        </p:cxnSp>
      </p:grpSp>
      <p:sp>
        <p:nvSpPr>
          <p:cNvPr id="156" name="Google Shape;156;p28"/>
          <p:cNvSpPr txBox="1"/>
          <p:nvPr/>
        </p:nvSpPr>
        <p:spPr>
          <a:xfrm>
            <a:off x="-31950" y="979663"/>
            <a:ext cx="8598300" cy="978900"/>
          </a:xfrm>
          <a:prstGeom prst="rect">
            <a:avLst/>
          </a:prstGeom>
          <a:noFill/>
          <a:ln>
            <a:noFill/>
          </a:ln>
        </p:spPr>
        <p:txBody>
          <a:bodyPr anchorCtr="0" anchor="t" bIns="91425" lIns="91425" spcFirstLastPara="1" rIns="91425" wrap="square" tIns="91425">
            <a:spAutoFit/>
          </a:bodyPr>
          <a:lstStyle/>
          <a:p>
            <a:pPr indent="0" lvl="0" marL="342900" rtl="0" algn="l">
              <a:lnSpc>
                <a:spcPct val="115000"/>
              </a:lnSpc>
              <a:spcBef>
                <a:spcPts val="0"/>
              </a:spcBef>
              <a:spcAft>
                <a:spcPts val="0"/>
              </a:spcAft>
              <a:buNone/>
            </a:pPr>
            <a:r>
              <a:rPr lang="en" sz="2400">
                <a:solidFill>
                  <a:srgbClr val="000000"/>
                </a:solidFill>
              </a:rPr>
              <a:t>To develop a model that classifies brain tumor based on brain MRI images using multi-bit planes.</a:t>
            </a:r>
            <a:endParaRPr sz="2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nvSpPr>
        <p:spPr>
          <a:xfrm>
            <a:off x="354900" y="148825"/>
            <a:ext cx="8229600" cy="33945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 sz="3200">
                <a:latin typeface="Calibri"/>
                <a:ea typeface="Calibri"/>
                <a:cs typeface="Calibri"/>
                <a:sym typeface="Calibri"/>
              </a:rPr>
              <a:t>O</a:t>
            </a:r>
            <a:r>
              <a:rPr b="1" lang="en" sz="3200">
                <a:solidFill>
                  <a:srgbClr val="000000"/>
                </a:solidFill>
                <a:latin typeface="Calibri"/>
                <a:ea typeface="Calibri"/>
                <a:cs typeface="Calibri"/>
                <a:sym typeface="Calibri"/>
              </a:rPr>
              <a:t>bjectives</a:t>
            </a:r>
            <a:endParaRPr sz="3200">
              <a:solidFill>
                <a:srgbClr val="000000"/>
              </a:solidFill>
              <a:latin typeface="Calibri"/>
              <a:ea typeface="Calibri"/>
              <a:cs typeface="Calibri"/>
              <a:sym typeface="Calibri"/>
            </a:endParaRPr>
          </a:p>
        </p:txBody>
      </p:sp>
      <p:sp>
        <p:nvSpPr>
          <p:cNvPr id="162" name="Google Shape;162;p29"/>
          <p:cNvSpPr txBox="1"/>
          <p:nvPr/>
        </p:nvSpPr>
        <p:spPr>
          <a:xfrm>
            <a:off x="354900" y="1229525"/>
            <a:ext cx="8434200" cy="1760100"/>
          </a:xfrm>
          <a:prstGeom prst="rect">
            <a:avLst/>
          </a:prstGeom>
          <a:noFill/>
          <a:ln>
            <a:noFill/>
          </a:ln>
        </p:spPr>
        <p:txBody>
          <a:bodyPr anchorCtr="0" anchor="t" bIns="91425" lIns="91425" spcFirstLastPara="1" rIns="91425" wrap="square" tIns="91425">
            <a:spAutoFit/>
          </a:bodyPr>
          <a:lstStyle/>
          <a:p>
            <a:pPr indent="-374650" lvl="0" marL="457200" rtl="0" algn="l">
              <a:lnSpc>
                <a:spcPct val="115000"/>
              </a:lnSpc>
              <a:spcBef>
                <a:spcPts val="0"/>
              </a:spcBef>
              <a:spcAft>
                <a:spcPts val="0"/>
              </a:spcAft>
              <a:buClr>
                <a:srgbClr val="000000"/>
              </a:buClr>
              <a:buSzPts val="2300"/>
              <a:buFont typeface="Calibri"/>
              <a:buChar char="●"/>
            </a:pPr>
            <a:r>
              <a:rPr lang="en" sz="2300">
                <a:solidFill>
                  <a:srgbClr val="000000"/>
                </a:solidFill>
                <a:latin typeface="Calibri"/>
                <a:ea typeface="Calibri"/>
                <a:cs typeface="Calibri"/>
                <a:sym typeface="Calibri"/>
              </a:rPr>
              <a:t>To Develop a machine learning model </a:t>
            </a:r>
            <a:r>
              <a:rPr lang="en" sz="2300">
                <a:latin typeface="Calibri"/>
                <a:ea typeface="Calibri"/>
                <a:cs typeface="Calibri"/>
                <a:sym typeface="Calibri"/>
              </a:rPr>
              <a:t>to </a:t>
            </a:r>
            <a:r>
              <a:rPr lang="en" sz="2300">
                <a:solidFill>
                  <a:srgbClr val="000000"/>
                </a:solidFill>
                <a:latin typeface="Calibri"/>
                <a:ea typeface="Calibri"/>
                <a:cs typeface="Calibri"/>
                <a:sym typeface="Calibri"/>
              </a:rPr>
              <a:t>classify Brain MRI images into predefined categories, such as normal,no tumor</a:t>
            </a:r>
            <a:r>
              <a:rPr lang="en" sz="2300">
                <a:latin typeface="Calibri"/>
                <a:ea typeface="Calibri"/>
                <a:cs typeface="Calibri"/>
                <a:sym typeface="Calibri"/>
              </a:rPr>
              <a:t>.</a:t>
            </a:r>
            <a:endParaRPr sz="2300">
              <a:latin typeface="Calibri"/>
              <a:ea typeface="Calibri"/>
              <a:cs typeface="Calibri"/>
              <a:sym typeface="Calibri"/>
            </a:endParaRPr>
          </a:p>
          <a:p>
            <a:pPr indent="-374650" lvl="0" marL="457200" rtl="0" algn="l">
              <a:lnSpc>
                <a:spcPct val="115000"/>
              </a:lnSpc>
              <a:spcBef>
                <a:spcPts val="0"/>
              </a:spcBef>
              <a:spcAft>
                <a:spcPts val="0"/>
              </a:spcAft>
              <a:buClr>
                <a:srgbClr val="000000"/>
              </a:buClr>
              <a:buSzPts val="2300"/>
              <a:buFont typeface="Calibri"/>
              <a:buChar char="●"/>
            </a:pPr>
            <a:r>
              <a:rPr lang="en" sz="2300">
                <a:solidFill>
                  <a:srgbClr val="000000"/>
                </a:solidFill>
                <a:latin typeface="Calibri"/>
                <a:ea typeface="Calibri"/>
                <a:cs typeface="Calibri"/>
                <a:sym typeface="Calibri"/>
              </a:rPr>
              <a:t>Create a model that can be applied to various MRI datasets.</a:t>
            </a:r>
            <a:endParaRPr sz="2300">
              <a:solidFill>
                <a:srgbClr val="000000"/>
              </a:solidFill>
              <a:latin typeface="Calibri"/>
              <a:ea typeface="Calibri"/>
              <a:cs typeface="Calibri"/>
              <a:sym typeface="Calibri"/>
            </a:endParaRPr>
          </a:p>
          <a:p>
            <a:pPr indent="-374650" lvl="0" marL="457200" rtl="0" algn="l">
              <a:lnSpc>
                <a:spcPct val="115000"/>
              </a:lnSpc>
              <a:spcBef>
                <a:spcPts val="0"/>
              </a:spcBef>
              <a:spcAft>
                <a:spcPts val="0"/>
              </a:spcAft>
              <a:buClr>
                <a:srgbClr val="000000"/>
              </a:buClr>
              <a:buSzPts val="2300"/>
              <a:buFont typeface="Calibri"/>
              <a:buChar char="●"/>
            </a:pPr>
            <a:r>
              <a:rPr lang="en" sz="2300">
                <a:solidFill>
                  <a:srgbClr val="000000"/>
                </a:solidFill>
                <a:latin typeface="Calibri"/>
                <a:ea typeface="Calibri"/>
                <a:cs typeface="Calibri"/>
                <a:sym typeface="Calibri"/>
              </a:rPr>
              <a:t>Achieve high precision in classifying Brain MRI images.</a:t>
            </a:r>
            <a:endParaRPr sz="2300">
              <a:solidFill>
                <a:srgbClr val="000000"/>
              </a:solidFill>
              <a:latin typeface="Calibri"/>
              <a:ea typeface="Calibri"/>
              <a:cs typeface="Calibri"/>
              <a:sym typeface="Calibri"/>
            </a:endParaRPr>
          </a:p>
        </p:txBody>
      </p:sp>
      <p:grpSp>
        <p:nvGrpSpPr>
          <p:cNvPr id="163" name="Google Shape;163;p29"/>
          <p:cNvGrpSpPr/>
          <p:nvPr/>
        </p:nvGrpSpPr>
        <p:grpSpPr>
          <a:xfrm>
            <a:off x="149192" y="87547"/>
            <a:ext cx="8994825" cy="655481"/>
            <a:chOff x="89095" y="122669"/>
            <a:chExt cx="11993100" cy="773246"/>
          </a:xfrm>
        </p:grpSpPr>
        <p:pic>
          <p:nvPicPr>
            <p:cNvPr id="164" name="Google Shape;164;p29"/>
            <p:cNvPicPr preferRelativeResize="0"/>
            <p:nvPr/>
          </p:nvPicPr>
          <p:blipFill rotWithShape="1">
            <a:blip r:embed="rId3">
              <a:alphaModFix/>
            </a:blip>
            <a:srcRect b="0" l="0" r="0" t="0"/>
            <a:stretch/>
          </p:blipFill>
          <p:spPr>
            <a:xfrm>
              <a:off x="9283942" y="122669"/>
              <a:ext cx="2711602" cy="650049"/>
            </a:xfrm>
            <a:prstGeom prst="rect">
              <a:avLst/>
            </a:prstGeom>
            <a:noFill/>
            <a:ln>
              <a:noFill/>
            </a:ln>
          </p:spPr>
        </p:pic>
        <p:cxnSp>
          <p:nvCxnSpPr>
            <p:cNvPr id="165" name="Google Shape;165;p29"/>
            <p:cNvCxnSpPr/>
            <p:nvPr/>
          </p:nvCxnSpPr>
          <p:spPr>
            <a:xfrm>
              <a:off x="89095" y="875515"/>
              <a:ext cx="11993100" cy="20400"/>
            </a:xfrm>
            <a:prstGeom prst="straightConnector1">
              <a:avLst/>
            </a:prstGeom>
            <a:noFill/>
            <a:ln cap="flat" cmpd="sng" w="9525">
              <a:solidFill>
                <a:srgbClr val="E4948A"/>
              </a:solidFill>
              <a:prstDash val="solid"/>
              <a:round/>
              <a:headEnd len="sm" w="sm" type="none"/>
              <a:tailEnd len="sm" w="sm" type="none"/>
            </a:ln>
          </p:spPr>
        </p:cxn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nvSpPr>
        <p:spPr>
          <a:xfrm>
            <a:off x="118700" y="1180951"/>
            <a:ext cx="4245900" cy="1446900"/>
          </a:xfrm>
          <a:prstGeom prst="rect">
            <a:avLst/>
          </a:prstGeom>
          <a:noFill/>
          <a:ln cap="flat" cmpd="sng" w="9525">
            <a:solidFill>
              <a:srgbClr val="2F5496"/>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spcBef>
                <a:spcPts val="0"/>
              </a:spcBef>
              <a:spcAft>
                <a:spcPts val="0"/>
              </a:spcAft>
              <a:buNone/>
            </a:pPr>
            <a:r>
              <a:rPr b="1" lang="en" sz="1800">
                <a:solidFill>
                  <a:srgbClr val="000000"/>
                </a:solidFill>
                <a:latin typeface="Calibri"/>
                <a:ea typeface="Calibri"/>
                <a:cs typeface="Calibri"/>
                <a:sym typeface="Calibri"/>
              </a:rPr>
              <a:t>Problem Statement:</a:t>
            </a:r>
            <a:endParaRPr/>
          </a:p>
          <a:p>
            <a:pPr indent="0" lvl="0" marL="0" marR="0" rtl="0" algn="l">
              <a:spcBef>
                <a:spcPts val="0"/>
              </a:spcBef>
              <a:spcAft>
                <a:spcPts val="0"/>
              </a:spcAft>
              <a:buNone/>
            </a:pPr>
            <a:r>
              <a:rPr b="0" i="0" lang="en" sz="1600">
                <a:solidFill>
                  <a:srgbClr val="333333"/>
                </a:solidFill>
                <a:latin typeface="Inter"/>
                <a:ea typeface="Inter"/>
                <a:cs typeface="Inter"/>
                <a:sym typeface="Inter"/>
              </a:rPr>
              <a:t>Brain tumors are difficult to classify due to their heterogeneous. As a result, radiologists have difficulty accurately predicting brain tumors.</a:t>
            </a:r>
            <a:endParaRPr b="1" sz="1600">
              <a:solidFill>
                <a:srgbClr val="000000"/>
              </a:solidFill>
              <a:latin typeface="Calibri"/>
              <a:ea typeface="Calibri"/>
              <a:cs typeface="Calibri"/>
              <a:sym typeface="Calibri"/>
            </a:endParaRPr>
          </a:p>
        </p:txBody>
      </p:sp>
      <p:sp>
        <p:nvSpPr>
          <p:cNvPr id="171" name="Google Shape;171;p30"/>
          <p:cNvSpPr txBox="1"/>
          <p:nvPr/>
        </p:nvSpPr>
        <p:spPr>
          <a:xfrm>
            <a:off x="118699" y="2712400"/>
            <a:ext cx="4245900" cy="1316100"/>
          </a:xfrm>
          <a:prstGeom prst="rect">
            <a:avLst/>
          </a:prstGeom>
          <a:noFill/>
          <a:ln cap="flat" cmpd="sng" w="9525">
            <a:solidFill>
              <a:srgbClr val="2F5496"/>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 sz="1800">
                <a:solidFill>
                  <a:srgbClr val="000000"/>
                </a:solidFill>
                <a:latin typeface="Calibri"/>
                <a:ea typeface="Calibri"/>
                <a:cs typeface="Calibri"/>
                <a:sym typeface="Calibri"/>
              </a:rPr>
              <a:t>Objectives</a:t>
            </a:r>
            <a:r>
              <a:rPr b="1" lang="en" sz="1200">
                <a:solidFill>
                  <a:srgbClr val="000000"/>
                </a:solidFill>
                <a:latin typeface="Calibri"/>
                <a:ea typeface="Calibri"/>
                <a:cs typeface="Calibri"/>
                <a:sym typeface="Calibri"/>
              </a:rPr>
              <a:t>:</a:t>
            </a:r>
            <a:endParaRPr/>
          </a:p>
          <a:p>
            <a:pPr indent="0" lvl="0" marL="0" marR="0" rtl="0" algn="l">
              <a:lnSpc>
                <a:spcPct val="115000"/>
              </a:lnSpc>
              <a:spcBef>
                <a:spcPts val="0"/>
              </a:spcBef>
              <a:spcAft>
                <a:spcPts val="0"/>
              </a:spcAft>
              <a:buNone/>
            </a:pPr>
            <a:r>
              <a:rPr lang="en" sz="1600">
                <a:solidFill>
                  <a:srgbClr val="000000"/>
                </a:solidFill>
                <a:latin typeface="Calibri"/>
                <a:ea typeface="Calibri"/>
                <a:cs typeface="Calibri"/>
                <a:sym typeface="Calibri"/>
              </a:rPr>
              <a:t>The propose a system for authors to assist radiologists in multiclass brain tumor classification.</a:t>
            </a:r>
            <a:endParaRPr b="1" sz="1600">
              <a:solidFill>
                <a:srgbClr val="000000"/>
              </a:solidFill>
              <a:latin typeface="Calibri"/>
              <a:ea typeface="Calibri"/>
              <a:cs typeface="Calibri"/>
              <a:sym typeface="Calibri"/>
            </a:endParaRPr>
          </a:p>
        </p:txBody>
      </p:sp>
      <p:sp>
        <p:nvSpPr>
          <p:cNvPr id="172" name="Google Shape;172;p30"/>
          <p:cNvSpPr txBox="1"/>
          <p:nvPr/>
        </p:nvSpPr>
        <p:spPr>
          <a:xfrm>
            <a:off x="4646596" y="1328495"/>
            <a:ext cx="4245900" cy="1816200"/>
          </a:xfrm>
          <a:prstGeom prst="rect">
            <a:avLst/>
          </a:prstGeom>
          <a:noFill/>
          <a:ln cap="flat" cmpd="sng" w="9525">
            <a:solidFill>
              <a:srgbClr val="2F5496"/>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spcBef>
                <a:spcPts val="0"/>
              </a:spcBef>
              <a:spcAft>
                <a:spcPts val="0"/>
              </a:spcAft>
              <a:buNone/>
            </a:pPr>
            <a:r>
              <a:rPr b="1" lang="en" sz="1800">
                <a:solidFill>
                  <a:srgbClr val="000000"/>
                </a:solidFill>
                <a:latin typeface="Calibri"/>
                <a:ea typeface="Calibri"/>
                <a:cs typeface="Calibri"/>
                <a:sym typeface="Calibri"/>
              </a:rPr>
              <a:t>Methodology:</a:t>
            </a:r>
            <a:endParaRPr sz="18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800">
              <a:solidFill>
                <a:srgbClr val="000000"/>
              </a:solidFill>
              <a:latin typeface="Calibri"/>
              <a:ea typeface="Calibri"/>
              <a:cs typeface="Calibri"/>
              <a:sym typeface="Calibri"/>
            </a:endParaRPr>
          </a:p>
          <a:p>
            <a:pPr indent="-285750" lvl="0" marL="285750" marR="0" rtl="0" algn="l">
              <a:spcBef>
                <a:spcPts val="0"/>
              </a:spcBef>
              <a:spcAft>
                <a:spcPts val="0"/>
              </a:spcAft>
              <a:buClr>
                <a:srgbClr val="000000"/>
              </a:buClr>
              <a:buSzPts val="1600"/>
              <a:buFont typeface="Arial"/>
              <a:buChar char="•"/>
            </a:pPr>
            <a:r>
              <a:rPr lang="en" sz="1600">
                <a:solidFill>
                  <a:srgbClr val="000000"/>
                </a:solidFill>
                <a:latin typeface="Calibri"/>
                <a:ea typeface="Calibri"/>
                <a:cs typeface="Calibri"/>
                <a:sym typeface="Calibri"/>
              </a:rPr>
              <a:t>Segmenting the tumor regions using a content-based active contour model (CBAC).</a:t>
            </a:r>
            <a:endParaRPr/>
          </a:p>
          <a:p>
            <a:pPr indent="-285750" lvl="0" marL="285750" marR="0" rtl="0" algn="l">
              <a:spcBef>
                <a:spcPts val="0"/>
              </a:spcBef>
              <a:spcAft>
                <a:spcPts val="0"/>
              </a:spcAft>
              <a:buClr>
                <a:srgbClr val="000000"/>
              </a:buClr>
              <a:buSzPts val="1600"/>
              <a:buFont typeface="Arial"/>
              <a:buChar char="•"/>
            </a:pPr>
            <a:r>
              <a:rPr lang="en" sz="1600">
                <a:solidFill>
                  <a:srgbClr val="000000"/>
                </a:solidFill>
                <a:latin typeface="Calibri"/>
                <a:ea typeface="Calibri"/>
                <a:cs typeface="Calibri"/>
                <a:sym typeface="Calibri"/>
              </a:rPr>
              <a:t>Extracting 218 intensity and texture features from the segmented regions of interest (SROIs).</a:t>
            </a:r>
            <a:endParaRPr/>
          </a:p>
        </p:txBody>
      </p:sp>
      <p:sp>
        <p:nvSpPr>
          <p:cNvPr id="173" name="Google Shape;173;p30"/>
          <p:cNvSpPr txBox="1"/>
          <p:nvPr/>
        </p:nvSpPr>
        <p:spPr>
          <a:xfrm>
            <a:off x="897376" y="4269099"/>
            <a:ext cx="7239000" cy="954300"/>
          </a:xfrm>
          <a:prstGeom prst="rect">
            <a:avLst/>
          </a:prstGeom>
          <a:noFill/>
          <a:ln cap="flat" cmpd="sng" w="9525">
            <a:solidFill>
              <a:srgbClr val="2F5496"/>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spcBef>
                <a:spcPts val="0"/>
              </a:spcBef>
              <a:spcAft>
                <a:spcPts val="0"/>
              </a:spcAft>
              <a:buNone/>
            </a:pPr>
            <a:r>
              <a:rPr b="1" lang="en" sz="1800">
                <a:solidFill>
                  <a:srgbClr val="000000"/>
                </a:solidFill>
                <a:latin typeface="Calibri"/>
                <a:ea typeface="Calibri"/>
                <a:cs typeface="Calibri"/>
                <a:sym typeface="Calibri"/>
              </a:rPr>
              <a:t>Conclusion:</a:t>
            </a:r>
            <a:endParaRPr/>
          </a:p>
          <a:p>
            <a:pPr indent="0" lvl="0" marL="0" marR="0" rtl="0" algn="l">
              <a:spcBef>
                <a:spcPts val="0"/>
              </a:spcBef>
              <a:spcAft>
                <a:spcPts val="0"/>
              </a:spcAft>
              <a:buNone/>
            </a:pPr>
            <a:r>
              <a:rPr b="0" i="0" lang="en" sz="1600">
                <a:solidFill>
                  <a:srgbClr val="000000"/>
                </a:solidFill>
                <a:latin typeface="Arial"/>
                <a:ea typeface="Arial"/>
                <a:cs typeface="Arial"/>
                <a:sym typeface="Arial"/>
              </a:rPr>
              <a:t>The authors conclude that the proposed CAD system is a promising tool for assisting radiologists in the diagnosis of brain tumors.</a:t>
            </a:r>
            <a:endParaRPr/>
          </a:p>
        </p:txBody>
      </p:sp>
      <p:sp>
        <p:nvSpPr>
          <p:cNvPr id="174" name="Google Shape;174;p30"/>
          <p:cNvSpPr txBox="1"/>
          <p:nvPr/>
        </p:nvSpPr>
        <p:spPr>
          <a:xfrm>
            <a:off x="4646596" y="3229684"/>
            <a:ext cx="4245900" cy="954300"/>
          </a:xfrm>
          <a:prstGeom prst="rect">
            <a:avLst/>
          </a:prstGeom>
          <a:noFill/>
          <a:ln cap="flat" cmpd="sng" w="9525">
            <a:solidFill>
              <a:srgbClr val="2F5496"/>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spcBef>
                <a:spcPts val="0"/>
              </a:spcBef>
              <a:spcAft>
                <a:spcPts val="0"/>
              </a:spcAft>
              <a:buNone/>
            </a:pPr>
            <a:r>
              <a:rPr b="1" lang="en" sz="1800">
                <a:solidFill>
                  <a:srgbClr val="000000"/>
                </a:solidFill>
                <a:latin typeface="Calibri"/>
                <a:ea typeface="Calibri"/>
                <a:cs typeface="Calibri"/>
                <a:sym typeface="Calibri"/>
              </a:rPr>
              <a:t>Results:</a:t>
            </a:r>
            <a:endParaRPr/>
          </a:p>
          <a:p>
            <a:pPr indent="0" lvl="0" marL="0" marR="0" rtl="0" algn="l">
              <a:spcBef>
                <a:spcPts val="0"/>
              </a:spcBef>
              <a:spcAft>
                <a:spcPts val="0"/>
              </a:spcAft>
              <a:buNone/>
            </a:pPr>
            <a:r>
              <a:rPr lang="en" sz="1600">
                <a:solidFill>
                  <a:srgbClr val="000000"/>
                </a:solidFill>
                <a:latin typeface="Calibri"/>
                <a:ea typeface="Calibri"/>
                <a:cs typeface="Calibri"/>
                <a:sym typeface="Calibri"/>
              </a:rPr>
              <a:t>The proposed method achieved an overall accuracy of 85.23% for six-class classification.</a:t>
            </a:r>
            <a:endParaRPr b="1" sz="1600">
              <a:solidFill>
                <a:srgbClr val="000000"/>
              </a:solidFill>
              <a:latin typeface="Calibri"/>
              <a:ea typeface="Calibri"/>
              <a:cs typeface="Calibri"/>
              <a:sym typeface="Calibri"/>
            </a:endParaRPr>
          </a:p>
        </p:txBody>
      </p:sp>
      <p:sp>
        <p:nvSpPr>
          <p:cNvPr id="175" name="Google Shape;175;p30"/>
          <p:cNvSpPr txBox="1"/>
          <p:nvPr/>
        </p:nvSpPr>
        <p:spPr>
          <a:xfrm>
            <a:off x="-41358" y="760454"/>
            <a:ext cx="9375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12500"/>
              </a:lnSpc>
              <a:spcBef>
                <a:spcPts val="2000"/>
              </a:spcBef>
              <a:spcAft>
                <a:spcPts val="1000"/>
              </a:spcAft>
              <a:buNone/>
            </a:pPr>
            <a:r>
              <a:rPr b="1" lang="en" sz="2000">
                <a:solidFill>
                  <a:srgbClr val="000000"/>
                </a:solidFill>
                <a:latin typeface="Calibri"/>
                <a:ea typeface="Calibri"/>
                <a:cs typeface="Calibri"/>
                <a:sym typeface="Calibri"/>
              </a:rPr>
              <a:t>1.</a:t>
            </a:r>
            <a:r>
              <a:rPr b="1" i="0" lang="en" sz="2000">
                <a:solidFill>
                  <a:srgbClr val="000000"/>
                </a:solidFill>
                <a:latin typeface="Cambria"/>
                <a:ea typeface="Cambria"/>
                <a:cs typeface="Cambria"/>
                <a:sym typeface="Cambria"/>
              </a:rPr>
              <a:t> Segmentation, Feature Extraction, and Multiclass Brain Tumor Classification</a:t>
            </a:r>
            <a:endParaRPr/>
          </a:p>
        </p:txBody>
      </p:sp>
      <p:grpSp>
        <p:nvGrpSpPr>
          <p:cNvPr id="176" name="Google Shape;176;p30"/>
          <p:cNvGrpSpPr/>
          <p:nvPr/>
        </p:nvGrpSpPr>
        <p:grpSpPr>
          <a:xfrm>
            <a:off x="149192" y="57151"/>
            <a:ext cx="8994825" cy="655481"/>
            <a:chOff x="89095" y="122669"/>
            <a:chExt cx="11993100" cy="773246"/>
          </a:xfrm>
        </p:grpSpPr>
        <p:pic>
          <p:nvPicPr>
            <p:cNvPr id="177" name="Google Shape;177;p30"/>
            <p:cNvPicPr preferRelativeResize="0"/>
            <p:nvPr/>
          </p:nvPicPr>
          <p:blipFill rotWithShape="1">
            <a:blip r:embed="rId3">
              <a:alphaModFix/>
            </a:blip>
            <a:srcRect b="0" l="0" r="0" t="0"/>
            <a:stretch/>
          </p:blipFill>
          <p:spPr>
            <a:xfrm>
              <a:off x="9283942" y="122669"/>
              <a:ext cx="2711602" cy="650049"/>
            </a:xfrm>
            <a:prstGeom prst="rect">
              <a:avLst/>
            </a:prstGeom>
            <a:noFill/>
            <a:ln>
              <a:noFill/>
            </a:ln>
          </p:spPr>
        </p:pic>
        <p:cxnSp>
          <p:nvCxnSpPr>
            <p:cNvPr id="178" name="Google Shape;178;p30"/>
            <p:cNvCxnSpPr/>
            <p:nvPr/>
          </p:nvCxnSpPr>
          <p:spPr>
            <a:xfrm>
              <a:off x="89095" y="875515"/>
              <a:ext cx="11993100" cy="20400"/>
            </a:xfrm>
            <a:prstGeom prst="straightConnector1">
              <a:avLst/>
            </a:prstGeom>
            <a:noFill/>
            <a:ln cap="flat" cmpd="sng" w="9525">
              <a:solidFill>
                <a:srgbClr val="E4948A"/>
              </a:solidFill>
              <a:prstDash val="solid"/>
              <a:round/>
              <a:headEnd len="sm" w="sm" type="none"/>
              <a:tailEnd len="sm" w="sm" type="none"/>
            </a:ln>
          </p:spPr>
        </p:cxnSp>
      </p:grpSp>
      <p:sp>
        <p:nvSpPr>
          <p:cNvPr id="179" name="Google Shape;179;p30"/>
          <p:cNvSpPr txBox="1"/>
          <p:nvPr/>
        </p:nvSpPr>
        <p:spPr>
          <a:xfrm>
            <a:off x="118712" y="100220"/>
            <a:ext cx="30633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200">
                <a:solidFill>
                  <a:srgbClr val="000000"/>
                </a:solidFill>
                <a:latin typeface="Calibri"/>
                <a:ea typeface="Calibri"/>
                <a:cs typeface="Calibri"/>
                <a:sym typeface="Calibri"/>
              </a:rPr>
              <a:t>Literature</a:t>
            </a:r>
            <a:r>
              <a:rPr b="1" lang="en" sz="2800">
                <a:solidFill>
                  <a:srgbClr val="000000"/>
                </a:solidFill>
                <a:latin typeface="Calibri"/>
                <a:ea typeface="Calibri"/>
                <a:cs typeface="Calibri"/>
                <a:sym typeface="Calibri"/>
              </a:rPr>
              <a:t> Survey:</a:t>
            </a:r>
            <a:endParaRPr sz="280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nvSpPr>
        <p:spPr>
          <a:xfrm>
            <a:off x="168450" y="1110351"/>
            <a:ext cx="4245600" cy="1385400"/>
          </a:xfrm>
          <a:prstGeom prst="rect">
            <a:avLst/>
          </a:prstGeom>
          <a:noFill/>
          <a:ln cap="flat" cmpd="sng" w="9525">
            <a:solidFill>
              <a:srgbClr val="2F5496"/>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spcBef>
                <a:spcPts val="0"/>
              </a:spcBef>
              <a:spcAft>
                <a:spcPts val="0"/>
              </a:spcAft>
              <a:buNone/>
            </a:pPr>
            <a:r>
              <a:rPr b="1" lang="en" sz="1800">
                <a:solidFill>
                  <a:srgbClr val="000000"/>
                </a:solidFill>
                <a:latin typeface="Calibri"/>
                <a:ea typeface="Calibri"/>
                <a:cs typeface="Calibri"/>
                <a:sym typeface="Calibri"/>
              </a:rPr>
              <a:t>Problem Statement:</a:t>
            </a:r>
            <a:endParaRPr/>
          </a:p>
          <a:p>
            <a:pPr indent="0" lvl="0" marL="0" marR="0" rtl="0" algn="l">
              <a:spcBef>
                <a:spcPts val="0"/>
              </a:spcBef>
              <a:spcAft>
                <a:spcPts val="0"/>
              </a:spcAft>
              <a:buNone/>
            </a:pPr>
            <a:r>
              <a:rPr b="0" i="0" lang="en" sz="1500">
                <a:solidFill>
                  <a:srgbClr val="333333"/>
                </a:solidFill>
                <a:latin typeface="Inter"/>
                <a:ea typeface="Inter"/>
                <a:cs typeface="Inter"/>
                <a:sym typeface="Inter"/>
              </a:rPr>
              <a:t>Accurately identifying and classifying brain tumors from MRI images is challenging due to the complex nature of tumors and variations in MRI scans.</a:t>
            </a:r>
            <a:endParaRPr b="1" sz="1500">
              <a:solidFill>
                <a:srgbClr val="000000"/>
              </a:solidFill>
              <a:latin typeface="Calibri"/>
              <a:ea typeface="Calibri"/>
              <a:cs typeface="Calibri"/>
              <a:sym typeface="Calibri"/>
            </a:endParaRPr>
          </a:p>
        </p:txBody>
      </p:sp>
      <p:sp>
        <p:nvSpPr>
          <p:cNvPr id="185" name="Google Shape;185;p31"/>
          <p:cNvSpPr txBox="1"/>
          <p:nvPr/>
        </p:nvSpPr>
        <p:spPr>
          <a:xfrm>
            <a:off x="118712" y="2546612"/>
            <a:ext cx="4398300" cy="1530600"/>
          </a:xfrm>
          <a:prstGeom prst="rect">
            <a:avLst/>
          </a:prstGeom>
          <a:noFill/>
          <a:ln cap="flat" cmpd="sng" w="9525">
            <a:solidFill>
              <a:srgbClr val="2F5496"/>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 sz="1800">
                <a:solidFill>
                  <a:srgbClr val="000000"/>
                </a:solidFill>
                <a:latin typeface="Calibri"/>
                <a:ea typeface="Calibri"/>
                <a:cs typeface="Calibri"/>
                <a:sym typeface="Calibri"/>
              </a:rPr>
              <a:t>Objectives</a:t>
            </a:r>
            <a:r>
              <a:rPr b="1" lang="en" sz="1200">
                <a:solidFill>
                  <a:srgbClr val="000000"/>
                </a:solidFill>
                <a:latin typeface="Calibri"/>
                <a:ea typeface="Calibri"/>
                <a:cs typeface="Calibri"/>
                <a:sym typeface="Calibri"/>
              </a:rPr>
              <a:t>:</a:t>
            </a:r>
            <a:endParaRPr/>
          </a:p>
          <a:p>
            <a:pPr indent="0" lvl="0" marL="0" marR="0" rtl="0" algn="l">
              <a:lnSpc>
                <a:spcPct val="115000"/>
              </a:lnSpc>
              <a:spcBef>
                <a:spcPts val="0"/>
              </a:spcBef>
              <a:spcAft>
                <a:spcPts val="0"/>
              </a:spcAft>
              <a:buNone/>
            </a:pPr>
            <a:r>
              <a:rPr lang="en" sz="1500">
                <a:solidFill>
                  <a:srgbClr val="000000"/>
                </a:solidFill>
                <a:latin typeface="Calibri"/>
                <a:ea typeface="Calibri"/>
                <a:cs typeface="Calibri"/>
                <a:sym typeface="Calibri"/>
              </a:rPr>
              <a:t>Develop a method using Discrete Wavelet Transform (DWT) and Probabilistic Neural Networks (PNN).</a:t>
            </a:r>
            <a:endParaRPr/>
          </a:p>
          <a:p>
            <a:pPr indent="0" lvl="0" marL="0" marR="0" rtl="0" algn="l">
              <a:lnSpc>
                <a:spcPct val="115000"/>
              </a:lnSpc>
              <a:spcBef>
                <a:spcPts val="0"/>
              </a:spcBef>
              <a:spcAft>
                <a:spcPts val="0"/>
              </a:spcAft>
              <a:buNone/>
            </a:pPr>
            <a:r>
              <a:rPr lang="en" sz="1500">
                <a:solidFill>
                  <a:srgbClr val="000000"/>
                </a:solidFill>
                <a:latin typeface="Calibri"/>
                <a:ea typeface="Calibri"/>
                <a:cs typeface="Calibri"/>
                <a:sym typeface="Calibri"/>
              </a:rPr>
              <a:t>To improve the accuracy of brain tumor identification and classification in MRI images.</a:t>
            </a:r>
            <a:endParaRPr sz="1500">
              <a:solidFill>
                <a:srgbClr val="000000"/>
              </a:solidFill>
              <a:latin typeface="Calibri"/>
              <a:ea typeface="Calibri"/>
              <a:cs typeface="Calibri"/>
              <a:sym typeface="Calibri"/>
            </a:endParaRPr>
          </a:p>
        </p:txBody>
      </p:sp>
      <p:sp>
        <p:nvSpPr>
          <p:cNvPr id="186" name="Google Shape;186;p31"/>
          <p:cNvSpPr txBox="1"/>
          <p:nvPr/>
        </p:nvSpPr>
        <p:spPr>
          <a:xfrm>
            <a:off x="4696126" y="1301057"/>
            <a:ext cx="4245900" cy="1508400"/>
          </a:xfrm>
          <a:prstGeom prst="rect">
            <a:avLst/>
          </a:prstGeom>
          <a:noFill/>
          <a:ln cap="flat" cmpd="sng" w="9525">
            <a:solidFill>
              <a:srgbClr val="2F5496"/>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spcBef>
                <a:spcPts val="0"/>
              </a:spcBef>
              <a:spcAft>
                <a:spcPts val="0"/>
              </a:spcAft>
              <a:buNone/>
            </a:pPr>
            <a:r>
              <a:rPr b="1" lang="en" sz="1800">
                <a:solidFill>
                  <a:srgbClr val="000000"/>
                </a:solidFill>
                <a:latin typeface="Calibri"/>
                <a:ea typeface="Calibri"/>
                <a:cs typeface="Calibri"/>
                <a:sym typeface="Calibri"/>
              </a:rPr>
              <a:t>Methodology:</a:t>
            </a:r>
            <a:endParaRPr sz="18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800">
              <a:solidFill>
                <a:srgbClr val="000000"/>
              </a:solidFill>
              <a:latin typeface="Calibri"/>
              <a:ea typeface="Calibri"/>
              <a:cs typeface="Calibri"/>
              <a:sym typeface="Calibri"/>
            </a:endParaRPr>
          </a:p>
          <a:p>
            <a:pPr indent="-285750" lvl="0" marL="285750" marR="0" rtl="0" algn="l">
              <a:spcBef>
                <a:spcPts val="0"/>
              </a:spcBef>
              <a:spcAft>
                <a:spcPts val="0"/>
              </a:spcAft>
              <a:buClr>
                <a:srgbClr val="000000"/>
              </a:buClr>
              <a:buSzPts val="1500"/>
              <a:buFont typeface="Arial"/>
              <a:buChar char="•"/>
            </a:pPr>
            <a:r>
              <a:rPr lang="en" sz="1500">
                <a:solidFill>
                  <a:srgbClr val="000000"/>
                </a:solidFill>
                <a:latin typeface="Calibri"/>
                <a:ea typeface="Calibri"/>
                <a:cs typeface="Calibri"/>
                <a:sym typeface="Calibri"/>
              </a:rPr>
              <a:t>Preprocessing the MRI images to remove noise and enhance features.</a:t>
            </a:r>
            <a:endParaRPr/>
          </a:p>
          <a:p>
            <a:pPr indent="-285750" lvl="0" marL="285750" marR="0" rtl="0" algn="l">
              <a:spcBef>
                <a:spcPts val="0"/>
              </a:spcBef>
              <a:spcAft>
                <a:spcPts val="0"/>
              </a:spcAft>
              <a:buClr>
                <a:srgbClr val="000000"/>
              </a:buClr>
              <a:buSzPts val="1500"/>
              <a:buFont typeface="Arial"/>
              <a:buChar char="•"/>
            </a:pPr>
            <a:r>
              <a:rPr lang="en" sz="1500">
                <a:solidFill>
                  <a:srgbClr val="000000"/>
                </a:solidFill>
                <a:latin typeface="Calibri"/>
                <a:ea typeface="Calibri"/>
                <a:cs typeface="Calibri"/>
                <a:sym typeface="Calibri"/>
              </a:rPr>
              <a:t>Preprocessing the MRI images to remove noise and enhance features.</a:t>
            </a:r>
            <a:endParaRPr/>
          </a:p>
        </p:txBody>
      </p:sp>
      <p:sp>
        <p:nvSpPr>
          <p:cNvPr id="187" name="Google Shape;187;p31"/>
          <p:cNvSpPr txBox="1"/>
          <p:nvPr/>
        </p:nvSpPr>
        <p:spPr>
          <a:xfrm>
            <a:off x="897376" y="4220201"/>
            <a:ext cx="7239000" cy="923400"/>
          </a:xfrm>
          <a:prstGeom prst="rect">
            <a:avLst/>
          </a:prstGeom>
          <a:noFill/>
          <a:ln cap="flat" cmpd="sng" w="9525">
            <a:solidFill>
              <a:srgbClr val="2F5496"/>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spcBef>
                <a:spcPts val="0"/>
              </a:spcBef>
              <a:spcAft>
                <a:spcPts val="0"/>
              </a:spcAft>
              <a:buNone/>
            </a:pPr>
            <a:r>
              <a:rPr b="1" lang="en" sz="1800">
                <a:solidFill>
                  <a:srgbClr val="000000"/>
                </a:solidFill>
                <a:latin typeface="Calibri"/>
                <a:ea typeface="Calibri"/>
                <a:cs typeface="Calibri"/>
                <a:sym typeface="Calibri"/>
              </a:rPr>
              <a:t>Conclusion:</a:t>
            </a:r>
            <a:endParaRPr/>
          </a:p>
          <a:p>
            <a:pPr indent="0" lvl="0" marL="0" marR="0" rtl="0" algn="l">
              <a:spcBef>
                <a:spcPts val="0"/>
              </a:spcBef>
              <a:spcAft>
                <a:spcPts val="0"/>
              </a:spcAft>
              <a:buNone/>
            </a:pPr>
            <a:r>
              <a:rPr b="0" i="0" lang="en" sz="1500">
                <a:solidFill>
                  <a:srgbClr val="000000"/>
                </a:solidFill>
                <a:latin typeface="Arial"/>
                <a:ea typeface="Arial"/>
                <a:cs typeface="Arial"/>
                <a:sym typeface="Arial"/>
              </a:rPr>
              <a:t>The authors demonstrated that their method using DWT and PNN is a promising approach for accurate brain tumor identification and classification in MRI images.</a:t>
            </a:r>
            <a:endParaRPr/>
          </a:p>
        </p:txBody>
      </p:sp>
      <p:sp>
        <p:nvSpPr>
          <p:cNvPr id="188" name="Google Shape;188;p31"/>
          <p:cNvSpPr txBox="1"/>
          <p:nvPr/>
        </p:nvSpPr>
        <p:spPr>
          <a:xfrm>
            <a:off x="4677076" y="2951461"/>
            <a:ext cx="4245900" cy="1154400"/>
          </a:xfrm>
          <a:prstGeom prst="rect">
            <a:avLst/>
          </a:prstGeom>
          <a:noFill/>
          <a:ln cap="flat" cmpd="sng" w="9525">
            <a:solidFill>
              <a:srgbClr val="2F5496"/>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spcBef>
                <a:spcPts val="0"/>
              </a:spcBef>
              <a:spcAft>
                <a:spcPts val="0"/>
              </a:spcAft>
              <a:buNone/>
            </a:pPr>
            <a:r>
              <a:rPr b="1" lang="en" sz="1800">
                <a:solidFill>
                  <a:srgbClr val="000000"/>
                </a:solidFill>
                <a:latin typeface="Calibri"/>
                <a:ea typeface="Calibri"/>
                <a:cs typeface="Calibri"/>
                <a:sym typeface="Calibri"/>
              </a:rPr>
              <a:t>Results:</a:t>
            </a:r>
            <a:endParaRPr/>
          </a:p>
          <a:p>
            <a:pPr indent="0" lvl="0" marL="0" marR="0" rtl="0" algn="l">
              <a:spcBef>
                <a:spcPts val="0"/>
              </a:spcBef>
              <a:spcAft>
                <a:spcPts val="0"/>
              </a:spcAft>
              <a:buNone/>
            </a:pPr>
            <a:r>
              <a:rPr lang="en" sz="1500">
                <a:solidFill>
                  <a:srgbClr val="000000"/>
                </a:solidFill>
                <a:latin typeface="Calibri"/>
                <a:ea typeface="Calibri"/>
                <a:cs typeface="Calibri"/>
                <a:sym typeface="Calibri"/>
              </a:rPr>
              <a:t>The proposed method achieved nearly 98% accuracy in identifying normal and abnormal tissues in MRI images.</a:t>
            </a:r>
            <a:endParaRPr b="1" sz="1500">
              <a:solidFill>
                <a:srgbClr val="000000"/>
              </a:solidFill>
              <a:latin typeface="Calibri"/>
              <a:ea typeface="Calibri"/>
              <a:cs typeface="Calibri"/>
              <a:sym typeface="Calibri"/>
            </a:endParaRPr>
          </a:p>
        </p:txBody>
      </p:sp>
      <p:sp>
        <p:nvSpPr>
          <p:cNvPr id="189" name="Google Shape;189;p31"/>
          <p:cNvSpPr txBox="1"/>
          <p:nvPr/>
        </p:nvSpPr>
        <p:spPr>
          <a:xfrm>
            <a:off x="118696" y="684998"/>
            <a:ext cx="9375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12500"/>
              </a:lnSpc>
              <a:spcBef>
                <a:spcPts val="2000"/>
              </a:spcBef>
              <a:spcAft>
                <a:spcPts val="1000"/>
              </a:spcAft>
              <a:buNone/>
            </a:pPr>
            <a:r>
              <a:rPr b="1" lang="en" sz="2000">
                <a:solidFill>
                  <a:srgbClr val="000000"/>
                </a:solidFill>
                <a:latin typeface="Calibri"/>
                <a:ea typeface="Calibri"/>
                <a:cs typeface="Calibri"/>
                <a:sym typeface="Calibri"/>
              </a:rPr>
              <a:t>2.</a:t>
            </a:r>
            <a:r>
              <a:rPr b="1" i="0" lang="en" sz="2000">
                <a:solidFill>
                  <a:srgbClr val="212121"/>
                </a:solidFill>
                <a:latin typeface="Calibri"/>
                <a:ea typeface="Calibri"/>
                <a:cs typeface="Calibri"/>
                <a:sym typeface="Calibri"/>
              </a:rPr>
              <a:t> feature extraction using DWT and probabilistic neural network</a:t>
            </a:r>
            <a:endParaRPr/>
          </a:p>
        </p:txBody>
      </p:sp>
      <p:grpSp>
        <p:nvGrpSpPr>
          <p:cNvPr id="190" name="Google Shape;190;p31"/>
          <p:cNvGrpSpPr/>
          <p:nvPr/>
        </p:nvGrpSpPr>
        <p:grpSpPr>
          <a:xfrm>
            <a:off x="149192" y="57151"/>
            <a:ext cx="8994825" cy="655481"/>
            <a:chOff x="89095" y="122669"/>
            <a:chExt cx="11993100" cy="773246"/>
          </a:xfrm>
        </p:grpSpPr>
        <p:pic>
          <p:nvPicPr>
            <p:cNvPr id="191" name="Google Shape;191;p31"/>
            <p:cNvPicPr preferRelativeResize="0"/>
            <p:nvPr/>
          </p:nvPicPr>
          <p:blipFill rotWithShape="1">
            <a:blip r:embed="rId3">
              <a:alphaModFix/>
            </a:blip>
            <a:srcRect b="0" l="0" r="0" t="0"/>
            <a:stretch/>
          </p:blipFill>
          <p:spPr>
            <a:xfrm>
              <a:off x="9283942" y="122669"/>
              <a:ext cx="2711602" cy="650049"/>
            </a:xfrm>
            <a:prstGeom prst="rect">
              <a:avLst/>
            </a:prstGeom>
            <a:noFill/>
            <a:ln>
              <a:noFill/>
            </a:ln>
          </p:spPr>
        </p:pic>
        <p:cxnSp>
          <p:nvCxnSpPr>
            <p:cNvPr id="192" name="Google Shape;192;p31"/>
            <p:cNvCxnSpPr/>
            <p:nvPr/>
          </p:nvCxnSpPr>
          <p:spPr>
            <a:xfrm>
              <a:off x="89095" y="875515"/>
              <a:ext cx="11993100" cy="20400"/>
            </a:xfrm>
            <a:prstGeom prst="straightConnector1">
              <a:avLst/>
            </a:prstGeom>
            <a:noFill/>
            <a:ln cap="flat" cmpd="sng" w="9525">
              <a:solidFill>
                <a:srgbClr val="E4948A"/>
              </a:solidFill>
              <a:prstDash val="solid"/>
              <a:round/>
              <a:headEnd len="sm" w="sm" type="none"/>
              <a:tailEnd len="sm" w="sm" type="none"/>
            </a:ln>
          </p:spPr>
        </p:cxnSp>
      </p:grpSp>
      <p:sp>
        <p:nvSpPr>
          <p:cNvPr id="193" name="Google Shape;193;p31"/>
          <p:cNvSpPr txBox="1"/>
          <p:nvPr/>
        </p:nvSpPr>
        <p:spPr>
          <a:xfrm>
            <a:off x="118712" y="100220"/>
            <a:ext cx="30633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200">
                <a:solidFill>
                  <a:srgbClr val="000000"/>
                </a:solidFill>
                <a:latin typeface="Calibri"/>
                <a:ea typeface="Calibri"/>
                <a:cs typeface="Calibri"/>
                <a:sym typeface="Calibri"/>
              </a:rPr>
              <a:t>Literature</a:t>
            </a:r>
            <a:r>
              <a:rPr b="1" lang="en" sz="2800">
                <a:solidFill>
                  <a:srgbClr val="000000"/>
                </a:solidFill>
                <a:latin typeface="Calibri"/>
                <a:ea typeface="Calibri"/>
                <a:cs typeface="Calibri"/>
                <a:sym typeface="Calibri"/>
              </a:rPr>
              <a:t> Survey:</a:t>
            </a:r>
            <a:endParaRPr sz="2800">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nvSpPr>
        <p:spPr>
          <a:xfrm>
            <a:off x="118712" y="1333292"/>
            <a:ext cx="4245900" cy="1154400"/>
          </a:xfrm>
          <a:prstGeom prst="rect">
            <a:avLst/>
          </a:prstGeom>
          <a:noFill/>
          <a:ln cap="flat" cmpd="sng" w="9525">
            <a:solidFill>
              <a:srgbClr val="2F5496"/>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spcBef>
                <a:spcPts val="0"/>
              </a:spcBef>
              <a:spcAft>
                <a:spcPts val="0"/>
              </a:spcAft>
              <a:buNone/>
            </a:pPr>
            <a:r>
              <a:rPr b="1" lang="en" sz="1800">
                <a:solidFill>
                  <a:srgbClr val="000000"/>
                </a:solidFill>
                <a:latin typeface="Calibri"/>
                <a:ea typeface="Calibri"/>
                <a:cs typeface="Calibri"/>
                <a:sym typeface="Calibri"/>
              </a:rPr>
              <a:t>Problem Statement:</a:t>
            </a:r>
            <a:endParaRPr/>
          </a:p>
          <a:p>
            <a:pPr indent="0" lvl="0" marL="0" marR="0" rtl="0" algn="l">
              <a:spcBef>
                <a:spcPts val="0"/>
              </a:spcBef>
              <a:spcAft>
                <a:spcPts val="0"/>
              </a:spcAft>
              <a:buNone/>
            </a:pPr>
            <a:r>
              <a:rPr lang="en" sz="1500">
                <a:solidFill>
                  <a:srgbClr val="000000"/>
                </a:solidFill>
                <a:latin typeface="Calibri"/>
                <a:ea typeface="Calibri"/>
                <a:cs typeface="Calibri"/>
                <a:sym typeface="Calibri"/>
              </a:rPr>
              <a:t>Early diagnosis of brain tumors is challenging due to the difficulty of segmenting and classifying them accurately.</a:t>
            </a:r>
            <a:endParaRPr/>
          </a:p>
        </p:txBody>
      </p:sp>
      <p:sp>
        <p:nvSpPr>
          <p:cNvPr id="199" name="Google Shape;199;p32"/>
          <p:cNvSpPr txBox="1"/>
          <p:nvPr/>
        </p:nvSpPr>
        <p:spPr>
          <a:xfrm>
            <a:off x="118712" y="2712402"/>
            <a:ext cx="4398300" cy="1265100"/>
          </a:xfrm>
          <a:prstGeom prst="rect">
            <a:avLst/>
          </a:prstGeom>
          <a:noFill/>
          <a:ln cap="flat" cmpd="sng" w="9525">
            <a:solidFill>
              <a:srgbClr val="2F5496"/>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 sz="1800">
                <a:solidFill>
                  <a:srgbClr val="000000"/>
                </a:solidFill>
                <a:latin typeface="Calibri"/>
                <a:ea typeface="Calibri"/>
                <a:cs typeface="Calibri"/>
                <a:sym typeface="Calibri"/>
              </a:rPr>
              <a:t>Objectives</a:t>
            </a:r>
            <a:r>
              <a:rPr b="1" lang="en" sz="1200">
                <a:solidFill>
                  <a:srgbClr val="000000"/>
                </a:solidFill>
                <a:latin typeface="Calibri"/>
                <a:ea typeface="Calibri"/>
                <a:cs typeface="Calibri"/>
                <a:sym typeface="Calibri"/>
              </a:rPr>
              <a:t>:</a:t>
            </a:r>
            <a:endParaRPr/>
          </a:p>
          <a:p>
            <a:pPr indent="0" lvl="0" marL="0" marR="0" rtl="0" algn="l">
              <a:lnSpc>
                <a:spcPct val="115000"/>
              </a:lnSpc>
              <a:spcBef>
                <a:spcPts val="0"/>
              </a:spcBef>
              <a:spcAft>
                <a:spcPts val="0"/>
              </a:spcAft>
              <a:buNone/>
            </a:pPr>
            <a:r>
              <a:rPr lang="en" sz="1500">
                <a:solidFill>
                  <a:srgbClr val="000000"/>
                </a:solidFill>
                <a:latin typeface="Calibri"/>
                <a:ea typeface="Calibri"/>
                <a:cs typeface="Calibri"/>
                <a:sym typeface="Calibri"/>
              </a:rPr>
              <a:t>The article proposes a hybrid deep convolutional neural network with a LuNet classifier to improve the accuracy of brain tumor segmentation.</a:t>
            </a:r>
            <a:endParaRPr b="1" sz="1500">
              <a:solidFill>
                <a:srgbClr val="000000"/>
              </a:solidFill>
              <a:latin typeface="Calibri"/>
              <a:ea typeface="Calibri"/>
              <a:cs typeface="Calibri"/>
              <a:sym typeface="Calibri"/>
            </a:endParaRPr>
          </a:p>
        </p:txBody>
      </p:sp>
      <p:sp>
        <p:nvSpPr>
          <p:cNvPr id="200" name="Google Shape;200;p32"/>
          <p:cNvSpPr txBox="1"/>
          <p:nvPr/>
        </p:nvSpPr>
        <p:spPr>
          <a:xfrm>
            <a:off x="4696126" y="1390116"/>
            <a:ext cx="4245900" cy="1200600"/>
          </a:xfrm>
          <a:prstGeom prst="rect">
            <a:avLst/>
          </a:prstGeom>
          <a:noFill/>
          <a:ln cap="flat" cmpd="sng" w="9525">
            <a:solidFill>
              <a:srgbClr val="2F5496"/>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spcBef>
                <a:spcPts val="0"/>
              </a:spcBef>
              <a:spcAft>
                <a:spcPts val="0"/>
              </a:spcAft>
              <a:buNone/>
            </a:pPr>
            <a:r>
              <a:rPr b="1" lang="en" sz="1800">
                <a:solidFill>
                  <a:srgbClr val="000000"/>
                </a:solidFill>
                <a:latin typeface="Calibri"/>
                <a:ea typeface="Calibri"/>
                <a:cs typeface="Calibri"/>
                <a:sym typeface="Calibri"/>
              </a:rPr>
              <a:t>Methodology:</a:t>
            </a:r>
            <a:endParaRPr/>
          </a:p>
          <a:p>
            <a:pPr indent="0" lvl="0" marL="0" marR="0" rtl="0" algn="l">
              <a:spcBef>
                <a:spcPts val="0"/>
              </a:spcBef>
              <a:spcAft>
                <a:spcPts val="0"/>
              </a:spcAft>
              <a:buNone/>
            </a:pPr>
            <a:r>
              <a:rPr lang="en" sz="1600">
                <a:solidFill>
                  <a:srgbClr val="000000"/>
                </a:solidFill>
                <a:latin typeface="Calibri"/>
                <a:ea typeface="Calibri"/>
                <a:cs typeface="Calibri"/>
                <a:sym typeface="Calibri"/>
              </a:rPr>
              <a:t>The proposed approach uses a hybrid deep convolutional neural network with a LuNet classifier to segment and classify brain tumors.</a:t>
            </a:r>
            <a:endParaRPr sz="1600">
              <a:solidFill>
                <a:srgbClr val="000000"/>
              </a:solidFill>
              <a:latin typeface="Calibri"/>
              <a:ea typeface="Calibri"/>
              <a:cs typeface="Calibri"/>
              <a:sym typeface="Calibri"/>
            </a:endParaRPr>
          </a:p>
        </p:txBody>
      </p:sp>
      <p:sp>
        <p:nvSpPr>
          <p:cNvPr id="201" name="Google Shape;201;p32"/>
          <p:cNvSpPr txBox="1"/>
          <p:nvPr/>
        </p:nvSpPr>
        <p:spPr>
          <a:xfrm>
            <a:off x="823178" y="4146353"/>
            <a:ext cx="7239000" cy="954300"/>
          </a:xfrm>
          <a:prstGeom prst="rect">
            <a:avLst/>
          </a:prstGeom>
          <a:noFill/>
          <a:ln cap="flat" cmpd="sng" w="9525">
            <a:solidFill>
              <a:srgbClr val="2F5496"/>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spcBef>
                <a:spcPts val="0"/>
              </a:spcBef>
              <a:spcAft>
                <a:spcPts val="0"/>
              </a:spcAft>
              <a:buNone/>
            </a:pPr>
            <a:r>
              <a:rPr b="1" lang="en" sz="1800">
                <a:solidFill>
                  <a:srgbClr val="000000"/>
                </a:solidFill>
                <a:latin typeface="Calibri"/>
                <a:ea typeface="Calibri"/>
                <a:cs typeface="Calibri"/>
                <a:sym typeface="Calibri"/>
              </a:rPr>
              <a:t>Conclusion:</a:t>
            </a:r>
            <a:endParaRPr/>
          </a:p>
          <a:p>
            <a:pPr indent="0" lvl="0" marL="0" marR="0" rtl="0" algn="l">
              <a:spcBef>
                <a:spcPts val="0"/>
              </a:spcBef>
              <a:spcAft>
                <a:spcPts val="0"/>
              </a:spcAft>
              <a:buNone/>
            </a:pPr>
            <a:r>
              <a:rPr b="0" i="0" lang="en" sz="1600">
                <a:solidFill>
                  <a:srgbClr val="000000"/>
                </a:solidFill>
                <a:latin typeface="Arial"/>
                <a:ea typeface="Arial"/>
                <a:cs typeface="Arial"/>
                <a:sym typeface="Arial"/>
              </a:rPr>
              <a:t>The hybrid deep convolutional neural network with a LuNet classifier is a promising approach for accurate brain tumor segmentation and classification.</a:t>
            </a:r>
            <a:endParaRPr/>
          </a:p>
        </p:txBody>
      </p:sp>
      <p:sp>
        <p:nvSpPr>
          <p:cNvPr id="202" name="Google Shape;202;p32"/>
          <p:cNvSpPr txBox="1"/>
          <p:nvPr/>
        </p:nvSpPr>
        <p:spPr>
          <a:xfrm>
            <a:off x="4696126" y="2773052"/>
            <a:ext cx="3762000" cy="1200600"/>
          </a:xfrm>
          <a:prstGeom prst="rect">
            <a:avLst/>
          </a:prstGeom>
          <a:noFill/>
          <a:ln cap="flat" cmpd="sng" w="9525">
            <a:solidFill>
              <a:srgbClr val="2F5496"/>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spcBef>
                <a:spcPts val="0"/>
              </a:spcBef>
              <a:spcAft>
                <a:spcPts val="0"/>
              </a:spcAft>
              <a:buNone/>
            </a:pPr>
            <a:r>
              <a:rPr b="1" lang="en" sz="1800">
                <a:solidFill>
                  <a:srgbClr val="000000"/>
                </a:solidFill>
                <a:latin typeface="Calibri"/>
                <a:ea typeface="Calibri"/>
                <a:cs typeface="Calibri"/>
                <a:sym typeface="Calibri"/>
              </a:rPr>
              <a:t>Results:</a:t>
            </a:r>
            <a:endParaRPr/>
          </a:p>
          <a:p>
            <a:pPr indent="0" lvl="0" marL="0" marR="0" rtl="0" algn="l">
              <a:spcBef>
                <a:spcPts val="0"/>
              </a:spcBef>
              <a:spcAft>
                <a:spcPts val="0"/>
              </a:spcAft>
              <a:buNone/>
            </a:pPr>
            <a:r>
              <a:rPr b="0" i="0" lang="en" sz="1600">
                <a:solidFill>
                  <a:srgbClr val="000000"/>
                </a:solidFill>
                <a:latin typeface="Arial"/>
                <a:ea typeface="Arial"/>
                <a:cs typeface="Arial"/>
                <a:sym typeface="Arial"/>
              </a:rPr>
              <a:t>The proposed method achieved an accuracy of 99.7%, outperforming other existing algorithms.</a:t>
            </a:r>
            <a:endParaRPr/>
          </a:p>
        </p:txBody>
      </p:sp>
      <p:sp>
        <p:nvSpPr>
          <p:cNvPr id="203" name="Google Shape;203;p32"/>
          <p:cNvSpPr txBox="1"/>
          <p:nvPr/>
        </p:nvSpPr>
        <p:spPr>
          <a:xfrm>
            <a:off x="118697" y="712559"/>
            <a:ext cx="9375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12500"/>
              </a:lnSpc>
              <a:spcBef>
                <a:spcPts val="2000"/>
              </a:spcBef>
              <a:spcAft>
                <a:spcPts val="1000"/>
              </a:spcAft>
              <a:buNone/>
            </a:pPr>
            <a:r>
              <a:rPr b="1" lang="en" sz="2000">
                <a:solidFill>
                  <a:srgbClr val="000000"/>
                </a:solidFill>
                <a:latin typeface="Calibri"/>
                <a:ea typeface="Calibri"/>
                <a:cs typeface="Calibri"/>
                <a:sym typeface="Calibri"/>
              </a:rPr>
              <a:t>3. Classification using hybrid Deep CNN with LuNet Classifier</a:t>
            </a:r>
            <a:endParaRPr b="1" i="0" sz="2000">
              <a:solidFill>
                <a:srgbClr val="000000"/>
              </a:solidFill>
              <a:latin typeface="Cambria"/>
              <a:ea typeface="Cambria"/>
              <a:cs typeface="Cambria"/>
              <a:sym typeface="Cambria"/>
            </a:endParaRPr>
          </a:p>
        </p:txBody>
      </p:sp>
      <p:grpSp>
        <p:nvGrpSpPr>
          <p:cNvPr id="204" name="Google Shape;204;p32"/>
          <p:cNvGrpSpPr/>
          <p:nvPr/>
        </p:nvGrpSpPr>
        <p:grpSpPr>
          <a:xfrm>
            <a:off x="149192" y="57151"/>
            <a:ext cx="8994825" cy="655481"/>
            <a:chOff x="89095" y="122669"/>
            <a:chExt cx="11993100" cy="773246"/>
          </a:xfrm>
        </p:grpSpPr>
        <p:pic>
          <p:nvPicPr>
            <p:cNvPr id="205" name="Google Shape;205;p32"/>
            <p:cNvPicPr preferRelativeResize="0"/>
            <p:nvPr/>
          </p:nvPicPr>
          <p:blipFill rotWithShape="1">
            <a:blip r:embed="rId3">
              <a:alphaModFix/>
            </a:blip>
            <a:srcRect b="0" l="0" r="0" t="0"/>
            <a:stretch/>
          </p:blipFill>
          <p:spPr>
            <a:xfrm>
              <a:off x="9283942" y="122669"/>
              <a:ext cx="2711602" cy="650049"/>
            </a:xfrm>
            <a:prstGeom prst="rect">
              <a:avLst/>
            </a:prstGeom>
            <a:noFill/>
            <a:ln>
              <a:noFill/>
            </a:ln>
          </p:spPr>
        </p:pic>
        <p:cxnSp>
          <p:nvCxnSpPr>
            <p:cNvPr id="206" name="Google Shape;206;p32"/>
            <p:cNvCxnSpPr/>
            <p:nvPr/>
          </p:nvCxnSpPr>
          <p:spPr>
            <a:xfrm>
              <a:off x="89095" y="875515"/>
              <a:ext cx="11993100" cy="20400"/>
            </a:xfrm>
            <a:prstGeom prst="straightConnector1">
              <a:avLst/>
            </a:prstGeom>
            <a:noFill/>
            <a:ln cap="flat" cmpd="sng" w="9525">
              <a:solidFill>
                <a:srgbClr val="E4948A"/>
              </a:solidFill>
              <a:prstDash val="solid"/>
              <a:round/>
              <a:headEnd len="sm" w="sm" type="none"/>
              <a:tailEnd len="sm" w="sm" type="none"/>
            </a:ln>
          </p:spPr>
        </p:cxnSp>
      </p:grpSp>
      <p:sp>
        <p:nvSpPr>
          <p:cNvPr id="207" name="Google Shape;207;p32"/>
          <p:cNvSpPr txBox="1"/>
          <p:nvPr/>
        </p:nvSpPr>
        <p:spPr>
          <a:xfrm>
            <a:off x="118712" y="100220"/>
            <a:ext cx="30633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200">
                <a:solidFill>
                  <a:srgbClr val="000000"/>
                </a:solidFill>
                <a:latin typeface="Calibri"/>
                <a:ea typeface="Calibri"/>
                <a:cs typeface="Calibri"/>
                <a:sym typeface="Calibri"/>
              </a:rPr>
              <a:t>Literature</a:t>
            </a:r>
            <a:r>
              <a:rPr b="1" lang="en" sz="2800">
                <a:solidFill>
                  <a:srgbClr val="000000"/>
                </a:solidFill>
                <a:latin typeface="Calibri"/>
                <a:ea typeface="Calibri"/>
                <a:cs typeface="Calibri"/>
                <a:sym typeface="Calibri"/>
              </a:rPr>
              <a:t> Survey:</a:t>
            </a:r>
            <a:endParaRPr sz="280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nvSpPr>
        <p:spPr>
          <a:xfrm>
            <a:off x="118712" y="1333292"/>
            <a:ext cx="4245900" cy="1200600"/>
          </a:xfrm>
          <a:prstGeom prst="rect">
            <a:avLst/>
          </a:prstGeom>
          <a:noFill/>
          <a:ln cap="flat" cmpd="sng" w="9525">
            <a:solidFill>
              <a:srgbClr val="2F5496"/>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spcBef>
                <a:spcPts val="0"/>
              </a:spcBef>
              <a:spcAft>
                <a:spcPts val="0"/>
              </a:spcAft>
              <a:buNone/>
            </a:pPr>
            <a:r>
              <a:rPr b="1" lang="en" sz="1800">
                <a:solidFill>
                  <a:srgbClr val="000000"/>
                </a:solidFill>
                <a:latin typeface="Calibri"/>
                <a:ea typeface="Calibri"/>
                <a:cs typeface="Calibri"/>
                <a:sym typeface="Calibri"/>
              </a:rPr>
              <a:t>Problem Statement:</a:t>
            </a:r>
            <a:endParaRPr/>
          </a:p>
          <a:p>
            <a:pPr indent="0" lvl="0" marL="0" marR="0" rtl="0" algn="l">
              <a:spcBef>
                <a:spcPts val="0"/>
              </a:spcBef>
              <a:spcAft>
                <a:spcPts val="0"/>
              </a:spcAft>
              <a:buNone/>
            </a:pPr>
            <a:r>
              <a:rPr b="0" i="0" lang="en" sz="1600">
                <a:solidFill>
                  <a:srgbClr val="000000"/>
                </a:solidFill>
                <a:latin typeface="Arial"/>
                <a:ea typeface="Arial"/>
                <a:cs typeface="Arial"/>
                <a:sym typeface="Arial"/>
              </a:rPr>
              <a:t>Brain tumor detection is challenging due to the difficulty of differentiating tumors from healthy tissue.</a:t>
            </a:r>
            <a:endParaRPr b="1" sz="1500">
              <a:solidFill>
                <a:srgbClr val="000000"/>
              </a:solidFill>
              <a:latin typeface="Calibri"/>
              <a:ea typeface="Calibri"/>
              <a:cs typeface="Calibri"/>
              <a:sym typeface="Calibri"/>
            </a:endParaRPr>
          </a:p>
        </p:txBody>
      </p:sp>
      <p:sp>
        <p:nvSpPr>
          <p:cNvPr id="213" name="Google Shape;213;p33"/>
          <p:cNvSpPr txBox="1"/>
          <p:nvPr/>
        </p:nvSpPr>
        <p:spPr>
          <a:xfrm>
            <a:off x="118712" y="2712402"/>
            <a:ext cx="4398300" cy="1316100"/>
          </a:xfrm>
          <a:prstGeom prst="rect">
            <a:avLst/>
          </a:prstGeom>
          <a:noFill/>
          <a:ln cap="flat" cmpd="sng" w="9525">
            <a:solidFill>
              <a:srgbClr val="2F5496"/>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 sz="1800">
                <a:solidFill>
                  <a:srgbClr val="000000"/>
                </a:solidFill>
                <a:latin typeface="Calibri"/>
                <a:ea typeface="Calibri"/>
                <a:cs typeface="Calibri"/>
                <a:sym typeface="Calibri"/>
              </a:rPr>
              <a:t>Objectives</a:t>
            </a:r>
            <a:r>
              <a:rPr b="1" lang="en" sz="1200">
                <a:solidFill>
                  <a:srgbClr val="000000"/>
                </a:solidFill>
                <a:latin typeface="Calibri"/>
                <a:ea typeface="Calibri"/>
                <a:cs typeface="Calibri"/>
                <a:sym typeface="Calibri"/>
              </a:rPr>
              <a:t>:</a:t>
            </a:r>
            <a:endParaRPr/>
          </a:p>
          <a:p>
            <a:pPr indent="0" lvl="0" marL="0" marR="0" rtl="0" algn="l">
              <a:lnSpc>
                <a:spcPct val="115000"/>
              </a:lnSpc>
              <a:spcBef>
                <a:spcPts val="0"/>
              </a:spcBef>
              <a:spcAft>
                <a:spcPts val="0"/>
              </a:spcAft>
              <a:buNone/>
            </a:pPr>
            <a:r>
              <a:rPr lang="en" sz="1600">
                <a:solidFill>
                  <a:srgbClr val="000000"/>
                </a:solidFill>
                <a:latin typeface="Calibri"/>
                <a:ea typeface="Calibri"/>
                <a:cs typeface="Calibri"/>
                <a:sym typeface="Calibri"/>
              </a:rPr>
              <a:t>The article proposes a new convolutional neural network (CNN) model for accurate brain tumor detection with low computational complexity.</a:t>
            </a:r>
            <a:endParaRPr b="1" sz="1600">
              <a:solidFill>
                <a:srgbClr val="000000"/>
              </a:solidFill>
              <a:latin typeface="Calibri"/>
              <a:ea typeface="Calibri"/>
              <a:cs typeface="Calibri"/>
              <a:sym typeface="Calibri"/>
            </a:endParaRPr>
          </a:p>
        </p:txBody>
      </p:sp>
      <p:sp>
        <p:nvSpPr>
          <p:cNvPr id="214" name="Google Shape;214;p33"/>
          <p:cNvSpPr txBox="1"/>
          <p:nvPr/>
        </p:nvSpPr>
        <p:spPr>
          <a:xfrm>
            <a:off x="4646596" y="1312108"/>
            <a:ext cx="4245900" cy="1323600"/>
          </a:xfrm>
          <a:prstGeom prst="rect">
            <a:avLst/>
          </a:prstGeom>
          <a:noFill/>
          <a:ln cap="flat" cmpd="sng" w="9525">
            <a:solidFill>
              <a:srgbClr val="2F5496"/>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spcBef>
                <a:spcPts val="0"/>
              </a:spcBef>
              <a:spcAft>
                <a:spcPts val="0"/>
              </a:spcAft>
              <a:buNone/>
            </a:pPr>
            <a:r>
              <a:rPr b="1" lang="en" sz="1800">
                <a:solidFill>
                  <a:srgbClr val="000000"/>
                </a:solidFill>
                <a:latin typeface="Calibri"/>
                <a:ea typeface="Calibri"/>
                <a:cs typeface="Calibri"/>
                <a:sym typeface="Calibri"/>
              </a:rPr>
              <a:t>Methodology:</a:t>
            </a:r>
            <a:endParaRPr sz="18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800">
              <a:solidFill>
                <a:srgbClr val="000000"/>
              </a:solidFill>
              <a:latin typeface="Calibri"/>
              <a:ea typeface="Calibri"/>
              <a:cs typeface="Calibri"/>
              <a:sym typeface="Calibri"/>
            </a:endParaRPr>
          </a:p>
          <a:p>
            <a:pPr indent="0" lvl="0" marL="0" marR="0" rtl="0" algn="l">
              <a:spcBef>
                <a:spcPts val="0"/>
              </a:spcBef>
              <a:spcAft>
                <a:spcPts val="0"/>
              </a:spcAft>
              <a:buNone/>
            </a:pPr>
            <a:r>
              <a:rPr lang="en" sz="1600">
                <a:solidFill>
                  <a:srgbClr val="000000"/>
                </a:solidFill>
                <a:latin typeface="Calibri"/>
                <a:ea typeface="Calibri"/>
                <a:cs typeface="Calibri"/>
                <a:sym typeface="Calibri"/>
              </a:rPr>
              <a:t>The authors develop a new CNN architecture with features specifically designed for brain tumor detection.</a:t>
            </a:r>
            <a:endParaRPr/>
          </a:p>
        </p:txBody>
      </p:sp>
      <p:sp>
        <p:nvSpPr>
          <p:cNvPr id="215" name="Google Shape;215;p33"/>
          <p:cNvSpPr txBox="1"/>
          <p:nvPr/>
        </p:nvSpPr>
        <p:spPr>
          <a:xfrm>
            <a:off x="744976" y="4199101"/>
            <a:ext cx="7239000" cy="954300"/>
          </a:xfrm>
          <a:prstGeom prst="rect">
            <a:avLst/>
          </a:prstGeom>
          <a:noFill/>
          <a:ln cap="flat" cmpd="sng" w="9525">
            <a:solidFill>
              <a:srgbClr val="2F5496"/>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spcBef>
                <a:spcPts val="0"/>
              </a:spcBef>
              <a:spcAft>
                <a:spcPts val="0"/>
              </a:spcAft>
              <a:buNone/>
            </a:pPr>
            <a:r>
              <a:rPr b="1" lang="en" sz="1800">
                <a:solidFill>
                  <a:srgbClr val="000000"/>
                </a:solidFill>
                <a:latin typeface="Calibri"/>
                <a:ea typeface="Calibri"/>
                <a:cs typeface="Calibri"/>
                <a:sym typeface="Calibri"/>
              </a:rPr>
              <a:t>Conclusion:</a:t>
            </a:r>
            <a:endParaRPr/>
          </a:p>
          <a:p>
            <a:pPr indent="0" lvl="0" marL="0" marR="0" rtl="0" algn="l">
              <a:spcBef>
                <a:spcPts val="0"/>
              </a:spcBef>
              <a:spcAft>
                <a:spcPts val="0"/>
              </a:spcAft>
              <a:buNone/>
            </a:pPr>
            <a:r>
              <a:rPr b="0" i="0" lang="en" sz="1600">
                <a:solidFill>
                  <a:srgbClr val="000000"/>
                </a:solidFill>
                <a:latin typeface="Arial"/>
                <a:ea typeface="Arial"/>
                <a:cs typeface="Arial"/>
                <a:sym typeface="Arial"/>
              </a:rPr>
              <a:t>The proposed low-complexity CNN is a promising approach for accurate and efficient brain tumor detection.</a:t>
            </a:r>
            <a:endParaRPr/>
          </a:p>
        </p:txBody>
      </p:sp>
      <p:sp>
        <p:nvSpPr>
          <p:cNvPr id="216" name="Google Shape;216;p33"/>
          <p:cNvSpPr txBox="1"/>
          <p:nvPr/>
        </p:nvSpPr>
        <p:spPr>
          <a:xfrm>
            <a:off x="4646596" y="2731050"/>
            <a:ext cx="4245900" cy="1446900"/>
          </a:xfrm>
          <a:prstGeom prst="rect">
            <a:avLst/>
          </a:prstGeom>
          <a:noFill/>
          <a:ln cap="flat" cmpd="sng" w="9525">
            <a:solidFill>
              <a:srgbClr val="2F5496"/>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spcBef>
                <a:spcPts val="0"/>
              </a:spcBef>
              <a:spcAft>
                <a:spcPts val="0"/>
              </a:spcAft>
              <a:buNone/>
            </a:pPr>
            <a:r>
              <a:rPr b="1" lang="en" sz="1800">
                <a:solidFill>
                  <a:srgbClr val="000000"/>
                </a:solidFill>
                <a:latin typeface="Calibri"/>
                <a:ea typeface="Calibri"/>
                <a:cs typeface="Calibri"/>
                <a:sym typeface="Calibri"/>
              </a:rPr>
              <a:t>Results:</a:t>
            </a:r>
            <a:endParaRPr/>
          </a:p>
          <a:p>
            <a:pPr indent="0" lvl="0" marL="0" marR="0" rtl="0" algn="l">
              <a:spcBef>
                <a:spcPts val="0"/>
              </a:spcBef>
              <a:spcAft>
                <a:spcPts val="0"/>
              </a:spcAft>
              <a:buNone/>
            </a:pPr>
            <a:r>
              <a:rPr lang="en" sz="1600">
                <a:solidFill>
                  <a:srgbClr val="000000"/>
                </a:solidFill>
                <a:latin typeface="Calibri"/>
                <a:ea typeface="Calibri"/>
                <a:cs typeface="Calibri"/>
                <a:sym typeface="Calibri"/>
              </a:rPr>
              <a:t>The new CNN model achieved high accuracy in brain tumor detection, comparable and being significantly faster and more computationally efficient.</a:t>
            </a:r>
            <a:endParaRPr b="1" sz="1600">
              <a:solidFill>
                <a:srgbClr val="000000"/>
              </a:solidFill>
              <a:latin typeface="Calibri"/>
              <a:ea typeface="Calibri"/>
              <a:cs typeface="Calibri"/>
              <a:sym typeface="Calibri"/>
            </a:endParaRPr>
          </a:p>
        </p:txBody>
      </p:sp>
      <p:sp>
        <p:nvSpPr>
          <p:cNvPr id="217" name="Google Shape;217;p33"/>
          <p:cNvSpPr txBox="1"/>
          <p:nvPr/>
        </p:nvSpPr>
        <p:spPr>
          <a:xfrm>
            <a:off x="118712" y="853458"/>
            <a:ext cx="9375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12500"/>
              </a:lnSpc>
              <a:spcBef>
                <a:spcPts val="2000"/>
              </a:spcBef>
              <a:spcAft>
                <a:spcPts val="1000"/>
              </a:spcAft>
              <a:buNone/>
            </a:pPr>
            <a:r>
              <a:rPr b="1" lang="en" sz="2000">
                <a:solidFill>
                  <a:srgbClr val="000000"/>
                </a:solidFill>
                <a:latin typeface="Calibri"/>
                <a:ea typeface="Calibri"/>
                <a:cs typeface="Calibri"/>
                <a:sym typeface="Calibri"/>
              </a:rPr>
              <a:t>4. Classified Using a Low-Complexity Neural Network</a:t>
            </a:r>
            <a:endParaRPr b="1" i="0" sz="2000">
              <a:solidFill>
                <a:srgbClr val="000000"/>
              </a:solidFill>
              <a:latin typeface="Cambria"/>
              <a:ea typeface="Cambria"/>
              <a:cs typeface="Cambria"/>
              <a:sym typeface="Cambria"/>
            </a:endParaRPr>
          </a:p>
        </p:txBody>
      </p:sp>
      <p:grpSp>
        <p:nvGrpSpPr>
          <p:cNvPr id="218" name="Google Shape;218;p33"/>
          <p:cNvGrpSpPr/>
          <p:nvPr/>
        </p:nvGrpSpPr>
        <p:grpSpPr>
          <a:xfrm>
            <a:off x="149192" y="57151"/>
            <a:ext cx="8994825" cy="655481"/>
            <a:chOff x="89095" y="122669"/>
            <a:chExt cx="11993100" cy="773246"/>
          </a:xfrm>
        </p:grpSpPr>
        <p:pic>
          <p:nvPicPr>
            <p:cNvPr id="219" name="Google Shape;219;p33"/>
            <p:cNvPicPr preferRelativeResize="0"/>
            <p:nvPr/>
          </p:nvPicPr>
          <p:blipFill rotWithShape="1">
            <a:blip r:embed="rId3">
              <a:alphaModFix/>
            </a:blip>
            <a:srcRect b="0" l="0" r="0" t="0"/>
            <a:stretch/>
          </p:blipFill>
          <p:spPr>
            <a:xfrm>
              <a:off x="9283942" y="122669"/>
              <a:ext cx="2711602" cy="650049"/>
            </a:xfrm>
            <a:prstGeom prst="rect">
              <a:avLst/>
            </a:prstGeom>
            <a:noFill/>
            <a:ln>
              <a:noFill/>
            </a:ln>
          </p:spPr>
        </p:pic>
        <p:cxnSp>
          <p:nvCxnSpPr>
            <p:cNvPr id="220" name="Google Shape;220;p33"/>
            <p:cNvCxnSpPr/>
            <p:nvPr/>
          </p:nvCxnSpPr>
          <p:spPr>
            <a:xfrm>
              <a:off x="89095" y="875515"/>
              <a:ext cx="11993100" cy="20400"/>
            </a:xfrm>
            <a:prstGeom prst="straightConnector1">
              <a:avLst/>
            </a:prstGeom>
            <a:noFill/>
            <a:ln cap="flat" cmpd="sng" w="9525">
              <a:solidFill>
                <a:srgbClr val="E4948A"/>
              </a:solidFill>
              <a:prstDash val="solid"/>
              <a:round/>
              <a:headEnd len="sm" w="sm" type="none"/>
              <a:tailEnd len="sm" w="sm" type="none"/>
            </a:ln>
          </p:spPr>
        </p:cxnSp>
      </p:grpSp>
      <p:sp>
        <p:nvSpPr>
          <p:cNvPr id="221" name="Google Shape;221;p33"/>
          <p:cNvSpPr txBox="1"/>
          <p:nvPr/>
        </p:nvSpPr>
        <p:spPr>
          <a:xfrm>
            <a:off x="118712" y="100220"/>
            <a:ext cx="30633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200">
                <a:solidFill>
                  <a:srgbClr val="000000"/>
                </a:solidFill>
                <a:latin typeface="Calibri"/>
                <a:ea typeface="Calibri"/>
                <a:cs typeface="Calibri"/>
                <a:sym typeface="Calibri"/>
              </a:rPr>
              <a:t>Literature</a:t>
            </a:r>
            <a:r>
              <a:rPr b="1" lang="en" sz="2800">
                <a:solidFill>
                  <a:srgbClr val="000000"/>
                </a:solidFill>
                <a:latin typeface="Calibri"/>
                <a:ea typeface="Calibri"/>
                <a:cs typeface="Calibri"/>
                <a:sym typeface="Calibri"/>
              </a:rPr>
              <a:t> Survey:</a:t>
            </a:r>
            <a:endParaRPr sz="2800">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304800" y="0"/>
            <a:ext cx="7924800" cy="857400"/>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Clr>
                <a:schemeClr val="dk1"/>
              </a:buClr>
              <a:buSzPts val="1800"/>
              <a:buFont typeface="Times New Roman"/>
              <a:buNone/>
            </a:pPr>
            <a:r>
              <a:rPr b="1" lang="en" sz="1800">
                <a:latin typeface="Times New Roman"/>
                <a:ea typeface="Times New Roman"/>
                <a:cs typeface="Times New Roman"/>
                <a:sym typeface="Times New Roman"/>
              </a:rPr>
              <a:t>Description of the proposed system with a simple block diagram</a:t>
            </a:r>
            <a:endParaRPr b="1" sz="1800">
              <a:latin typeface="Times New Roman"/>
              <a:ea typeface="Times New Roman"/>
              <a:cs typeface="Times New Roman"/>
              <a:sym typeface="Times New Roman"/>
            </a:endParaRPr>
          </a:p>
        </p:txBody>
      </p:sp>
      <p:grpSp>
        <p:nvGrpSpPr>
          <p:cNvPr id="227" name="Google Shape;227;p34"/>
          <p:cNvGrpSpPr/>
          <p:nvPr/>
        </p:nvGrpSpPr>
        <p:grpSpPr>
          <a:xfrm>
            <a:off x="149192" y="87547"/>
            <a:ext cx="8994825" cy="655481"/>
            <a:chOff x="89095" y="122669"/>
            <a:chExt cx="11993100" cy="773246"/>
          </a:xfrm>
        </p:grpSpPr>
        <p:pic>
          <p:nvPicPr>
            <p:cNvPr id="228" name="Google Shape;228;p34"/>
            <p:cNvPicPr preferRelativeResize="0"/>
            <p:nvPr/>
          </p:nvPicPr>
          <p:blipFill rotWithShape="1">
            <a:blip r:embed="rId3">
              <a:alphaModFix/>
            </a:blip>
            <a:srcRect b="0" l="0" r="0" t="0"/>
            <a:stretch/>
          </p:blipFill>
          <p:spPr>
            <a:xfrm>
              <a:off x="9283942" y="122669"/>
              <a:ext cx="2711602" cy="650049"/>
            </a:xfrm>
            <a:prstGeom prst="rect">
              <a:avLst/>
            </a:prstGeom>
            <a:noFill/>
            <a:ln>
              <a:noFill/>
            </a:ln>
          </p:spPr>
        </p:pic>
        <p:cxnSp>
          <p:nvCxnSpPr>
            <p:cNvPr id="229" name="Google Shape;229;p34"/>
            <p:cNvCxnSpPr/>
            <p:nvPr/>
          </p:nvCxnSpPr>
          <p:spPr>
            <a:xfrm>
              <a:off x="89095" y="875515"/>
              <a:ext cx="11993100" cy="20400"/>
            </a:xfrm>
            <a:prstGeom prst="straightConnector1">
              <a:avLst/>
            </a:prstGeom>
            <a:noFill/>
            <a:ln cap="flat" cmpd="sng" w="9525">
              <a:solidFill>
                <a:srgbClr val="E4948A"/>
              </a:solidFill>
              <a:prstDash val="solid"/>
              <a:round/>
              <a:headEnd len="sm" w="sm" type="none"/>
              <a:tailEnd len="sm" w="sm" type="none"/>
            </a:ln>
          </p:spPr>
        </p:cxnSp>
      </p:grpSp>
      <p:pic>
        <p:nvPicPr>
          <p:cNvPr id="230" name="Google Shape;230;p34"/>
          <p:cNvPicPr preferRelativeResize="0"/>
          <p:nvPr/>
        </p:nvPicPr>
        <p:blipFill>
          <a:blip r:embed="rId4">
            <a:alphaModFix/>
          </a:blip>
          <a:stretch>
            <a:fillRect/>
          </a:stretch>
        </p:blipFill>
        <p:spPr>
          <a:xfrm>
            <a:off x="2413150" y="596450"/>
            <a:ext cx="4317700" cy="4286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