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7"/>
  </p:notesMasterIdLst>
  <p:sldIdLst>
    <p:sldId id="256" r:id="rId2"/>
    <p:sldId id="261" r:id="rId3"/>
    <p:sldId id="359" r:id="rId4"/>
    <p:sldId id="267" r:id="rId5"/>
    <p:sldId id="264" r:id="rId6"/>
    <p:sldId id="361" r:id="rId7"/>
    <p:sldId id="362" r:id="rId8"/>
    <p:sldId id="287" r:id="rId9"/>
    <p:sldId id="318" r:id="rId10"/>
    <p:sldId id="327" r:id="rId11"/>
    <p:sldId id="285" r:id="rId12"/>
    <p:sldId id="363" r:id="rId13"/>
    <p:sldId id="336" r:id="rId14"/>
    <p:sldId id="365" r:id="rId15"/>
    <p:sldId id="368" r:id="rId16"/>
    <p:sldId id="370" r:id="rId17"/>
    <p:sldId id="371" r:id="rId18"/>
    <p:sldId id="372" r:id="rId19"/>
    <p:sldId id="364" r:id="rId20"/>
    <p:sldId id="369" r:id="rId21"/>
    <p:sldId id="373" r:id="rId22"/>
    <p:sldId id="325" r:id="rId23"/>
    <p:sldId id="374" r:id="rId24"/>
    <p:sldId id="387" r:id="rId25"/>
    <p:sldId id="386" r:id="rId26"/>
    <p:sldId id="385" r:id="rId27"/>
    <p:sldId id="375" r:id="rId28"/>
    <p:sldId id="379" r:id="rId29"/>
    <p:sldId id="380" r:id="rId30"/>
    <p:sldId id="381" r:id="rId31"/>
    <p:sldId id="290" r:id="rId32"/>
    <p:sldId id="383" r:id="rId33"/>
    <p:sldId id="376" r:id="rId34"/>
    <p:sldId id="288" r:id="rId35"/>
    <p:sldId id="382" r:id="rId36"/>
  </p:sldIdLst>
  <p:sldSz cx="9144000" cy="5143500" type="screen16x9"/>
  <p:notesSz cx="6858000" cy="9144000"/>
  <p:embeddedFontLst>
    <p:embeddedFont>
      <p:font typeface="Montserrat Black" panose="020B0604020202020204" charset="0"/>
      <p:bold r:id="rId38"/>
      <p:boldItalic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Lato" panose="020B0604020202020204" charset="0"/>
      <p:regular r:id="rId48"/>
      <p:bold r:id="rId49"/>
      <p:italic r:id="rId50"/>
      <p:boldItalic r:id="rId51"/>
    </p:embeddedFont>
    <p:embeddedFont>
      <p:font typeface="Open Sans ExtraBold" panose="020B0604020202020204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53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Database Technology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Integration 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733527" y="1333041"/>
            <a:ext cx="787667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regulatory compliance, hardware stability, user availability, and development resources.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>
            <a:off x="6555531" y="3109965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3.5 </a:t>
            </a:r>
            <a:r>
              <a:rPr lang="en-US" b="1" dirty="0"/>
              <a:t>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/>
              <a:t>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3.7 </a:t>
            </a:r>
            <a:r>
              <a:rPr lang="en-US" b="1" dirty="0"/>
              <a:t>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staff,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956" y="1352459"/>
            <a:ext cx="7617311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(DBMS): Interaction for data storage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Browsers: Compatibility with major browsers.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Integrations: Integration with financial systems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Software 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265465" y="3500744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429729" y="3173752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09769" y="1274433"/>
            <a:ext cx="6830919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Server Hardware: Robust server for data management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Hardware interfaces</a:t>
            </a:r>
          </a:p>
        </p:txBody>
      </p:sp>
      <p:grpSp>
        <p:nvGrpSpPr>
          <p:cNvPr id="35" name="Google Shape;4907;p142"/>
          <p:cNvGrpSpPr/>
          <p:nvPr/>
        </p:nvGrpSpPr>
        <p:grpSpPr>
          <a:xfrm>
            <a:off x="7545278" y="3349375"/>
            <a:ext cx="1332803" cy="1387440"/>
            <a:chOff x="3280626" y="2277830"/>
            <a:chExt cx="1817974" cy="1804458"/>
          </a:xfrm>
        </p:grpSpPr>
        <p:sp>
          <p:nvSpPr>
            <p:cNvPr id="36" name="Google Shape;4908;p142"/>
            <p:cNvSpPr/>
            <p:nvPr/>
          </p:nvSpPr>
          <p:spPr>
            <a:xfrm>
              <a:off x="4316164" y="2277830"/>
              <a:ext cx="782435" cy="1534326"/>
            </a:xfrm>
            <a:custGeom>
              <a:avLst/>
              <a:gdLst/>
              <a:ahLst/>
              <a:cxnLst/>
              <a:rect l="l" t="t" r="r" b="b"/>
              <a:pathLst>
                <a:path w="30741" h="62194" extrusionOk="0">
                  <a:moveTo>
                    <a:pt x="1" y="0"/>
                  </a:moveTo>
                  <a:lnTo>
                    <a:pt x="1" y="62194"/>
                  </a:lnTo>
                  <a:cubicBezTo>
                    <a:pt x="17030" y="61977"/>
                    <a:pt x="30741" y="48111"/>
                    <a:pt x="30741" y="31082"/>
                  </a:cubicBezTo>
                  <a:cubicBezTo>
                    <a:pt x="30741" y="14052"/>
                    <a:pt x="17030" y="18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09;p142"/>
            <p:cNvSpPr/>
            <p:nvPr/>
          </p:nvSpPr>
          <p:spPr>
            <a:xfrm>
              <a:off x="3675294" y="2397540"/>
              <a:ext cx="1270676" cy="655240"/>
            </a:xfrm>
            <a:custGeom>
              <a:avLst/>
              <a:gdLst/>
              <a:ahLst/>
              <a:cxnLst/>
              <a:rect l="l" t="t" r="r" b="b"/>
              <a:pathLst>
                <a:path w="49694" h="25002" extrusionOk="0">
                  <a:moveTo>
                    <a:pt x="24847" y="0"/>
                  </a:moveTo>
                  <a:cubicBezTo>
                    <a:pt x="11106" y="0"/>
                    <a:pt x="1" y="11229"/>
                    <a:pt x="187" y="25002"/>
                  </a:cubicBezTo>
                  <a:lnTo>
                    <a:pt x="10889" y="25002"/>
                  </a:lnTo>
                  <a:cubicBezTo>
                    <a:pt x="10889" y="17278"/>
                    <a:pt x="17123" y="11012"/>
                    <a:pt x="24847" y="11012"/>
                  </a:cubicBezTo>
                  <a:cubicBezTo>
                    <a:pt x="32571" y="11012"/>
                    <a:pt x="38806" y="17278"/>
                    <a:pt x="38806" y="25002"/>
                  </a:cubicBezTo>
                  <a:lnTo>
                    <a:pt x="49539" y="25002"/>
                  </a:lnTo>
                  <a:cubicBezTo>
                    <a:pt x="49694" y="11229"/>
                    <a:pt x="38589" y="0"/>
                    <a:pt x="24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910;p142"/>
            <p:cNvSpPr/>
            <p:nvPr/>
          </p:nvSpPr>
          <p:spPr>
            <a:xfrm>
              <a:off x="3280626" y="3051477"/>
              <a:ext cx="1045342" cy="1030811"/>
            </a:xfrm>
            <a:custGeom>
              <a:avLst/>
              <a:gdLst/>
              <a:ahLst/>
              <a:cxnLst/>
              <a:rect l="l" t="t" r="r" b="b"/>
              <a:pathLst>
                <a:path w="42373" h="41784" extrusionOk="0">
                  <a:moveTo>
                    <a:pt x="0" y="1"/>
                  </a:moveTo>
                  <a:cubicBezTo>
                    <a:pt x="186" y="23141"/>
                    <a:pt x="19015" y="41784"/>
                    <a:pt x="42155" y="41784"/>
                  </a:cubicBezTo>
                  <a:lnTo>
                    <a:pt x="42373" y="41784"/>
                  </a:lnTo>
                  <a:lnTo>
                    <a:pt x="423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11;p142"/>
            <p:cNvSpPr/>
            <p:nvPr/>
          </p:nvSpPr>
          <p:spPr>
            <a:xfrm>
              <a:off x="3938066" y="2667466"/>
              <a:ext cx="741343" cy="741343"/>
            </a:xfrm>
            <a:custGeom>
              <a:avLst/>
              <a:gdLst/>
              <a:ahLst/>
              <a:cxnLst/>
              <a:rect l="l" t="t" r="r" b="b"/>
              <a:pathLst>
                <a:path w="28818" h="28818" extrusionOk="0">
                  <a:moveTo>
                    <a:pt x="14424" y="1"/>
                  </a:moveTo>
                  <a:cubicBezTo>
                    <a:pt x="6452" y="1"/>
                    <a:pt x="0" y="6453"/>
                    <a:pt x="0" y="14424"/>
                  </a:cubicBezTo>
                  <a:cubicBezTo>
                    <a:pt x="0" y="22365"/>
                    <a:pt x="6452" y="28817"/>
                    <a:pt x="14424" y="28817"/>
                  </a:cubicBezTo>
                  <a:cubicBezTo>
                    <a:pt x="22365" y="28817"/>
                    <a:pt x="28817" y="22365"/>
                    <a:pt x="28817" y="14424"/>
                  </a:cubicBezTo>
                  <a:cubicBezTo>
                    <a:pt x="28817" y="6453"/>
                    <a:pt x="22365" y="1"/>
                    <a:pt x="14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912;p142"/>
          <p:cNvGrpSpPr/>
          <p:nvPr/>
        </p:nvGrpSpPr>
        <p:grpSpPr>
          <a:xfrm>
            <a:off x="6636543" y="3600715"/>
            <a:ext cx="684600" cy="1136100"/>
            <a:chOff x="1447137" y="3161924"/>
            <a:chExt cx="684600" cy="1136100"/>
          </a:xfrm>
        </p:grpSpPr>
        <p:sp>
          <p:nvSpPr>
            <p:cNvPr id="41" name="Google Shape;4913;p142"/>
            <p:cNvSpPr/>
            <p:nvPr/>
          </p:nvSpPr>
          <p:spPr>
            <a:xfrm>
              <a:off x="1447137" y="3161924"/>
              <a:ext cx="684600" cy="1136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4;p142"/>
            <p:cNvSpPr/>
            <p:nvPr/>
          </p:nvSpPr>
          <p:spPr>
            <a:xfrm>
              <a:off x="1586371" y="3542874"/>
              <a:ext cx="406025" cy="374154"/>
            </a:xfrm>
            <a:custGeom>
              <a:avLst/>
              <a:gdLst/>
              <a:ahLst/>
              <a:cxnLst/>
              <a:rect l="l" t="t" r="r" b="b"/>
              <a:pathLst>
                <a:path w="13899" h="12808" extrusionOk="0">
                  <a:moveTo>
                    <a:pt x="6930" y="1"/>
                  </a:moveTo>
                  <a:cubicBezTo>
                    <a:pt x="4170" y="1"/>
                    <a:pt x="1703" y="1782"/>
                    <a:pt x="842" y="4405"/>
                  </a:cubicBezTo>
                  <a:cubicBezTo>
                    <a:pt x="0" y="7048"/>
                    <a:pt x="920" y="9945"/>
                    <a:pt x="3152" y="11569"/>
                  </a:cubicBezTo>
                  <a:cubicBezTo>
                    <a:pt x="4284" y="12396"/>
                    <a:pt x="5615" y="12807"/>
                    <a:pt x="6944" y="12807"/>
                  </a:cubicBezTo>
                  <a:cubicBezTo>
                    <a:pt x="8257" y="12807"/>
                    <a:pt x="9569" y="12406"/>
                    <a:pt x="10688" y="11608"/>
                  </a:cubicBezTo>
                  <a:cubicBezTo>
                    <a:pt x="12939" y="9984"/>
                    <a:pt x="13898" y="7106"/>
                    <a:pt x="13057" y="4464"/>
                  </a:cubicBezTo>
                  <a:lnTo>
                    <a:pt x="13057" y="4464"/>
                  </a:lnTo>
                  <a:lnTo>
                    <a:pt x="6930" y="640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918;p142"/>
          <p:cNvGrpSpPr/>
          <p:nvPr/>
        </p:nvGrpSpPr>
        <p:grpSpPr>
          <a:xfrm>
            <a:off x="7492319" y="2236899"/>
            <a:ext cx="684600" cy="1136100"/>
            <a:chOff x="3013625" y="3161924"/>
            <a:chExt cx="684600" cy="1136100"/>
          </a:xfrm>
        </p:grpSpPr>
        <p:sp>
          <p:nvSpPr>
            <p:cNvPr id="47" name="Google Shape;4919;p142"/>
            <p:cNvSpPr/>
            <p:nvPr/>
          </p:nvSpPr>
          <p:spPr>
            <a:xfrm>
              <a:off x="3013625" y="3161924"/>
              <a:ext cx="684600" cy="1136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0;p142"/>
            <p:cNvSpPr/>
            <p:nvPr/>
          </p:nvSpPr>
          <p:spPr>
            <a:xfrm>
              <a:off x="3201761" y="3542771"/>
              <a:ext cx="308221" cy="374358"/>
            </a:xfrm>
            <a:custGeom>
              <a:avLst/>
              <a:gdLst/>
              <a:ahLst/>
              <a:cxnLst/>
              <a:rect l="l" t="t" r="r" b="b"/>
              <a:pathLst>
                <a:path w="10551" h="12815" extrusionOk="0">
                  <a:moveTo>
                    <a:pt x="7282" y="0"/>
                  </a:moveTo>
                  <a:cubicBezTo>
                    <a:pt x="3054" y="20"/>
                    <a:pt x="0" y="4032"/>
                    <a:pt x="1116" y="8104"/>
                  </a:cubicBezTo>
                  <a:cubicBezTo>
                    <a:pt x="1915" y="11007"/>
                    <a:pt x="4543" y="12815"/>
                    <a:pt x="7308" y="12815"/>
                  </a:cubicBezTo>
                  <a:cubicBezTo>
                    <a:pt x="8403" y="12815"/>
                    <a:pt x="9518" y="12532"/>
                    <a:pt x="10551" y="11921"/>
                  </a:cubicBezTo>
                  <a:lnTo>
                    <a:pt x="7282" y="6421"/>
                  </a:lnTo>
                  <a:lnTo>
                    <a:pt x="7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75;p65"/>
          <p:cNvSpPr/>
          <p:nvPr/>
        </p:nvSpPr>
        <p:spPr>
          <a:xfrm>
            <a:off x="6320413" y="2487238"/>
            <a:ext cx="936986" cy="934314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76;p65"/>
          <p:cNvSpPr/>
          <p:nvPr/>
        </p:nvSpPr>
        <p:spPr>
          <a:xfrm>
            <a:off x="6522182" y="2743185"/>
            <a:ext cx="533446" cy="49783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55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006143" y="1785236"/>
            <a:ext cx="2137857" cy="2244410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018" y="1344541"/>
            <a:ext cx="6858109" cy="229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</a:t>
            </a: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538300" y="1661528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836686" y="2511187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3" name="Google Shape;1553;p84"/>
          <p:cNvGrpSpPr/>
          <p:nvPr/>
        </p:nvGrpSpPr>
        <p:grpSpPr>
          <a:xfrm>
            <a:off x="4017121" y="1584373"/>
            <a:ext cx="1233228" cy="1239697"/>
            <a:chOff x="4484819" y="1433367"/>
            <a:chExt cx="1835401" cy="1819559"/>
          </a:xfrm>
        </p:grpSpPr>
        <p:sp>
          <p:nvSpPr>
            <p:cNvPr id="1554" name="Google Shape;1554;p84"/>
            <p:cNvSpPr/>
            <p:nvPr/>
          </p:nvSpPr>
          <p:spPr>
            <a:xfrm>
              <a:off x="4484819" y="1433367"/>
              <a:ext cx="1835401" cy="1819559"/>
            </a:xfrm>
            <a:custGeom>
              <a:avLst/>
              <a:gdLst/>
              <a:ahLst/>
              <a:cxnLst/>
              <a:rect l="l" t="t" r="r" b="b"/>
              <a:pathLst>
                <a:path w="29063" h="28811" extrusionOk="0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4"/>
            <p:cNvSpPr/>
            <p:nvPr/>
          </p:nvSpPr>
          <p:spPr>
            <a:xfrm>
              <a:off x="4925370" y="186600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84"/>
            <p:cNvGrpSpPr/>
            <p:nvPr/>
          </p:nvGrpSpPr>
          <p:grpSpPr>
            <a:xfrm>
              <a:off x="5183058" y="2123783"/>
              <a:ext cx="438908" cy="438897"/>
              <a:chOff x="-62516625" y="2297875"/>
              <a:chExt cx="315875" cy="317650"/>
            </a:xfrm>
          </p:grpSpPr>
          <p:sp>
            <p:nvSpPr>
              <p:cNvPr id="1557" name="Google Shape;1557;p84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2706" extrusionOk="0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4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9" name="Google Shape;1559;p84"/>
          <p:cNvSpPr/>
          <p:nvPr/>
        </p:nvSpPr>
        <p:spPr>
          <a:xfrm>
            <a:off x="2061848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2342907" y="2898615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2508102" y="3079732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5456255" y="3823153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1" name="Google Shape;1571;p84"/>
          <p:cNvSpPr txBox="1"/>
          <p:nvPr/>
        </p:nvSpPr>
        <p:spPr>
          <a:xfrm>
            <a:off x="3790595" y="2937409"/>
            <a:ext cx="1563061" cy="69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Support/IT personal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1681038" y="3860272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538300" y="2957596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445759" y="1482109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7257928" y="2905894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913693" y="1950517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1" grpId="0"/>
      <p:bldP spid="1574" grpId="0"/>
      <p:bldP spid="1577" grpId="0"/>
      <p:bldP spid="15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880</Words>
  <Application>Microsoft Office PowerPoint</Application>
  <PresentationFormat>On-screen Show (16:9)</PresentationFormat>
  <Paragraphs>221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Montserrat Black</vt:lpstr>
      <vt:lpstr>Open Sans</vt:lpstr>
      <vt:lpstr>Calibri</vt:lpstr>
      <vt:lpstr>Arial</vt:lpstr>
      <vt:lpstr>Lato</vt:lpstr>
      <vt:lpstr>Open Sans ExtraBold</vt:lpstr>
      <vt:lpstr>Times New Roman</vt:lpstr>
      <vt:lpstr>Product Development Project Proposal XL by Slidesgo</vt:lpstr>
      <vt:lpstr>SRS – Hostel management system</vt:lpstr>
      <vt:lpstr>Introduction </vt:lpstr>
      <vt:lpstr>1.1 Purpose of HMS V-1.0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 Interfaces </vt:lpstr>
      <vt:lpstr>5.3 Hardware interfaces</vt:lpstr>
      <vt:lpstr>5.4 Communications Interfaces </vt:lpstr>
      <vt:lpstr>Dialogue Map</vt:lpstr>
      <vt:lpstr>Quality Attributes</vt:lpstr>
      <vt:lpstr>Quality Attributes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73</cp:revision>
  <dcterms:modified xsi:type="dcterms:W3CDTF">2023-12-05T17:12:14Z</dcterms:modified>
</cp:coreProperties>
</file>