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4" r:id="rId3"/>
    <p:sldId id="257" r:id="rId4"/>
    <p:sldId id="258" r:id="rId5"/>
    <p:sldId id="265" r:id="rId6"/>
    <p:sldId id="259" r:id="rId7"/>
    <p:sldId id="266" r:id="rId8"/>
    <p:sldId id="260" r:id="rId9"/>
    <p:sldId id="261" r:id="rId10"/>
    <p:sldId id="262" r:id="rId11"/>
    <p:sldId id="269" r:id="rId12"/>
    <p:sldId id="263" r:id="rId13"/>
    <p:sldId id="273" r:id="rId14"/>
    <p:sldId id="264" r:id="rId15"/>
    <p:sldId id="268" r:id="rId16"/>
    <p:sldId id="271" r:id="rId17"/>
    <p:sldId id="272" r:id="rId18"/>
    <p:sldId id="275" r:id="rId19"/>
    <p:sldId id="270" r:id="rId20"/>
    <p:sldId id="26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presProps" Target="presProps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Comparison</a:t>
            </a:r>
            <a:r>
              <a:rPr lang="en-US" baseline="0" dirty="0"/>
              <a:t> of rural urban education system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facilities</c:v>
                </c:pt>
                <c:pt idx="1">
                  <c:v>dropout rate</c:v>
                </c:pt>
                <c:pt idx="2">
                  <c:v>access to technology</c:v>
                </c:pt>
                <c:pt idx="3">
                  <c:v>spcial education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8</c:v>
                </c:pt>
                <c:pt idx="2">
                  <c:v>3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E2-495C-B8F1-21CAB182F0F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facilities</c:v>
                </c:pt>
                <c:pt idx="1">
                  <c:v>dropout rate</c:v>
                </c:pt>
                <c:pt idx="2">
                  <c:v>access to technology</c:v>
                </c:pt>
                <c:pt idx="3">
                  <c:v>spcial education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</c:v>
                </c:pt>
                <c:pt idx="1">
                  <c:v>3</c:v>
                </c:pt>
                <c:pt idx="2">
                  <c:v>9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E2-495C-B8F1-21CAB182F0F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facilities</c:v>
                </c:pt>
                <c:pt idx="1">
                  <c:v>dropout rate</c:v>
                </c:pt>
                <c:pt idx="2">
                  <c:v>access to technology</c:v>
                </c:pt>
                <c:pt idx="3">
                  <c:v>spcial education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BEE2-495C-B8F1-21CAB182F0F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874237839"/>
        <c:axId val="874221039"/>
      </c:barChart>
      <c:catAx>
        <c:axId val="874237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4221039"/>
        <c:crosses val="autoZero"/>
        <c:auto val="1"/>
        <c:lblAlgn val="ctr"/>
        <c:lblOffset val="100"/>
        <c:noMultiLvlLbl val="0"/>
      </c:catAx>
      <c:valAx>
        <c:axId val="874221039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742378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CB49-FE94-41EB-ABDB-C3BA56EF6F8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3673-0481-4C02-81E0-F98508E13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63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CB49-FE94-41EB-ABDB-C3BA56EF6F8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3673-0481-4C02-81E0-F98508E13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3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CB49-FE94-41EB-ABDB-C3BA56EF6F8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3673-0481-4C02-81E0-F98508E13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16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CB49-FE94-41EB-ABDB-C3BA56EF6F8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3673-0481-4C02-81E0-F98508E1374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2471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CB49-FE94-41EB-ABDB-C3BA56EF6F8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3673-0481-4C02-81E0-F98508E13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913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CB49-FE94-41EB-ABDB-C3BA56EF6F8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3673-0481-4C02-81E0-F98508E13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56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CB49-FE94-41EB-ABDB-C3BA56EF6F8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3673-0481-4C02-81E0-F98508E13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34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CB49-FE94-41EB-ABDB-C3BA56EF6F8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3673-0481-4C02-81E0-F98508E13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74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CB49-FE94-41EB-ABDB-C3BA56EF6F8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3673-0481-4C02-81E0-F98508E13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4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CB49-FE94-41EB-ABDB-C3BA56EF6F8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3673-0481-4C02-81E0-F98508E13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91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CB49-FE94-41EB-ABDB-C3BA56EF6F8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3673-0481-4C02-81E0-F98508E13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9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CB49-FE94-41EB-ABDB-C3BA56EF6F8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3673-0481-4C02-81E0-F98508E13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99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CB49-FE94-41EB-ABDB-C3BA56EF6F8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3673-0481-4C02-81E0-F98508E13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44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CB49-FE94-41EB-ABDB-C3BA56EF6F8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3673-0481-4C02-81E0-F98508E13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8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CB49-FE94-41EB-ABDB-C3BA56EF6F8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3673-0481-4C02-81E0-F98508E13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89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CB49-FE94-41EB-ABDB-C3BA56EF6F8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3673-0481-4C02-81E0-F98508E13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6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CB49-FE94-41EB-ABDB-C3BA56EF6F8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3673-0481-4C02-81E0-F98508E13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60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21" Type="http://schemas.openxmlformats.org/officeDocument/2006/relationships/image" Target="../media/image4.png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image" Target="../media/image5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0B5CB49-FE94-41EB-ABDB-C3BA56EF6F8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03673-0481-4C02-81E0-F98508E13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815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8.jpeg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38B21-2053-EB9C-482A-1369AED362B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1447800"/>
            <a:ext cx="8824913" cy="3328988"/>
          </a:xfrm>
        </p:spPr>
        <p:txBody>
          <a:bodyPr/>
          <a:lstStyle/>
          <a:p>
            <a:r>
              <a:rPr lang="en-US" dirty="0"/>
              <a:t>Education system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36401126-B0B6-45A1-E459-67D900E1719C}"/>
              </a:ext>
            </a:extLst>
          </p:cNvPr>
          <p:cNvSpPr/>
          <p:nvPr/>
        </p:nvSpPr>
        <p:spPr>
          <a:xfrm>
            <a:off x="0" y="2358572"/>
            <a:ext cx="6290733" cy="117323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 err="1"/>
              <a:t>Arfana</a:t>
            </a:r>
            <a:r>
              <a:rPr lang="en-GB" b="1" dirty="0"/>
              <a:t>  Rahman </a:t>
            </a:r>
          </a:p>
          <a:p>
            <a:r>
              <a:rPr lang="en-GB" b="1" dirty="0"/>
              <a:t>IS-12-20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65195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E5CCB1-4A57-42A0-AF3D-B94CD9885761}"/>
              </a:ext>
            </a:extLst>
          </p:cNvPr>
          <p:cNvSpPr txBox="1"/>
          <p:nvPr/>
        </p:nvSpPr>
        <p:spPr>
          <a:xfrm>
            <a:off x="233680" y="314960"/>
            <a:ext cx="10078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The number of education institution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131C6B36-3569-C0D7-9555-FE37E2E77F29}"/>
              </a:ext>
            </a:extLst>
          </p:cNvPr>
          <p:cNvSpPr/>
          <p:nvPr/>
        </p:nvSpPr>
        <p:spPr>
          <a:xfrm>
            <a:off x="233680" y="19304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A83B8229-DD53-9296-F70B-08DB5CCECED6}"/>
              </a:ext>
            </a:extLst>
          </p:cNvPr>
          <p:cNvSpPr/>
          <p:nvPr/>
        </p:nvSpPr>
        <p:spPr>
          <a:xfrm>
            <a:off x="218440" y="2687320"/>
            <a:ext cx="472440" cy="45212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21FC7813-784F-7F1E-23F1-B8F324DD05B6}"/>
              </a:ext>
            </a:extLst>
          </p:cNvPr>
          <p:cNvSpPr/>
          <p:nvPr/>
        </p:nvSpPr>
        <p:spPr>
          <a:xfrm>
            <a:off x="218440" y="347109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606CBCBA-346E-75B9-217D-214D230F55EA}"/>
              </a:ext>
            </a:extLst>
          </p:cNvPr>
          <p:cNvSpPr/>
          <p:nvPr/>
        </p:nvSpPr>
        <p:spPr>
          <a:xfrm>
            <a:off x="218440" y="447665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94C848-CD0B-72FA-08BD-42C4E7D5EB4F}"/>
              </a:ext>
            </a:extLst>
          </p:cNvPr>
          <p:cNvSpPr txBox="1"/>
          <p:nvPr/>
        </p:nvSpPr>
        <p:spPr>
          <a:xfrm>
            <a:off x="675640" y="1900813"/>
            <a:ext cx="858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114,539 in government primary school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759389-77A2-CDEB-B672-2BD0481FE8E1}"/>
              </a:ext>
            </a:extLst>
          </p:cNvPr>
          <p:cNvSpPr txBox="1"/>
          <p:nvPr/>
        </p:nvSpPr>
        <p:spPr>
          <a:xfrm>
            <a:off x="675640" y="2659658"/>
            <a:ext cx="904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20,960 secondary schools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13041A-6A94-6A75-CB02-F060ED4BCEC2}"/>
              </a:ext>
            </a:extLst>
          </p:cNvPr>
          <p:cNvSpPr txBox="1"/>
          <p:nvPr/>
        </p:nvSpPr>
        <p:spPr>
          <a:xfrm>
            <a:off x="675640" y="3472540"/>
            <a:ext cx="595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3,685 schools and collage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4A0AEC-18F6-6AED-FB67-EC2C9618B3AF}"/>
              </a:ext>
            </a:extLst>
          </p:cNvPr>
          <p:cNvSpPr txBox="1"/>
          <p:nvPr/>
        </p:nvSpPr>
        <p:spPr>
          <a:xfrm>
            <a:off x="711200" y="4410501"/>
            <a:ext cx="7538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170 universities ,of these 53 are public and 170 are private</a:t>
            </a:r>
          </a:p>
        </p:txBody>
      </p:sp>
    </p:spTree>
    <p:extLst>
      <p:ext uri="{BB962C8B-B14F-4D97-AF65-F5344CB8AC3E}">
        <p14:creationId xmlns:p14="http://schemas.microsoft.com/office/powerpoint/2010/main" val="4034856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E8E90-1E42-AF89-8EF4-29A64A84D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three classification of education system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D274C-C3BD-3182-C299-EE58A15ED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General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911E991-3C23-9EDF-F022-C24CEFFAFF3B}"/>
              </a:ext>
            </a:extLst>
          </p:cNvPr>
          <p:cNvSpPr/>
          <p:nvPr/>
        </p:nvSpPr>
        <p:spPr>
          <a:xfrm>
            <a:off x="2611120" y="4650740"/>
            <a:ext cx="782320" cy="3759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4F06C3-B437-BD57-0D94-5A43BBD414E9}"/>
              </a:ext>
            </a:extLst>
          </p:cNvPr>
          <p:cNvSpPr txBox="1"/>
          <p:nvPr/>
        </p:nvSpPr>
        <p:spPr>
          <a:xfrm>
            <a:off x="3576320" y="4564995"/>
            <a:ext cx="2753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Madrasha</a:t>
            </a:r>
            <a:endParaRPr lang="en-US" sz="24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668A259-A0C9-49CA-CA20-BEBE178A8B9E}"/>
              </a:ext>
            </a:extLst>
          </p:cNvPr>
          <p:cNvSpPr/>
          <p:nvPr/>
        </p:nvSpPr>
        <p:spPr>
          <a:xfrm>
            <a:off x="5367766" y="4564995"/>
            <a:ext cx="894080" cy="4616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FC4FDC-0829-B418-2BCE-E2E27AD1F4AE}"/>
              </a:ext>
            </a:extLst>
          </p:cNvPr>
          <p:cNvSpPr txBox="1"/>
          <p:nvPr/>
        </p:nvSpPr>
        <p:spPr>
          <a:xfrm>
            <a:off x="6431280" y="4242316"/>
            <a:ext cx="2319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Technical &amp;vocational</a:t>
            </a:r>
          </a:p>
        </p:txBody>
      </p:sp>
    </p:spTree>
    <p:extLst>
      <p:ext uri="{BB962C8B-B14F-4D97-AF65-F5344CB8AC3E}">
        <p14:creationId xmlns:p14="http://schemas.microsoft.com/office/powerpoint/2010/main" val="154318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B81FEB-9C87-F83D-9969-86761B83C2ED}"/>
              </a:ext>
            </a:extLst>
          </p:cNvPr>
          <p:cNvSpPr txBox="1"/>
          <p:nvPr/>
        </p:nvSpPr>
        <p:spPr>
          <a:xfrm>
            <a:off x="233680" y="335280"/>
            <a:ext cx="955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Problems of our education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D1FBBF-AFCD-7547-DC74-71D4D1023DB1}"/>
              </a:ext>
            </a:extLst>
          </p:cNvPr>
          <p:cNvSpPr txBox="1"/>
          <p:nvPr/>
        </p:nvSpPr>
        <p:spPr>
          <a:xfrm>
            <a:off x="81280" y="1361440"/>
            <a:ext cx="101193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&gt;Not enough institution</a:t>
            </a:r>
          </a:p>
          <a:p>
            <a:endParaRPr lang="en-US" sz="2400" dirty="0"/>
          </a:p>
          <a:p>
            <a:r>
              <a:rPr lang="en-US" sz="2400" dirty="0"/>
              <a:t>&gt;Not enough efficient teacher</a:t>
            </a:r>
          </a:p>
          <a:p>
            <a:endParaRPr lang="en-US" sz="2400" dirty="0"/>
          </a:p>
          <a:p>
            <a:r>
              <a:rPr lang="en-US" sz="2400" dirty="0"/>
              <a:t>&gt;low budget</a:t>
            </a:r>
          </a:p>
          <a:p>
            <a:endParaRPr lang="en-US" sz="2400" dirty="0"/>
          </a:p>
          <a:p>
            <a:r>
              <a:rPr lang="en-US" sz="2400" dirty="0"/>
              <a:t>&gt;Dropout problem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6515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B50290-A39E-2187-9757-72B82227F47C}"/>
              </a:ext>
            </a:extLst>
          </p:cNvPr>
          <p:cNvSpPr txBox="1"/>
          <p:nvPr/>
        </p:nvSpPr>
        <p:spPr>
          <a:xfrm>
            <a:off x="223520" y="528320"/>
            <a:ext cx="7487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HOW can education help us?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75C18F-0709-9A5D-4B83-47FA05DFC149}"/>
              </a:ext>
            </a:extLst>
          </p:cNvPr>
          <p:cNvSpPr txBox="1"/>
          <p:nvPr/>
        </p:nvSpPr>
        <p:spPr>
          <a:xfrm>
            <a:off x="1148080" y="2133600"/>
            <a:ext cx="85648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E</a:t>
            </a:r>
            <a:r>
              <a:rPr lang="en-US" sz="2800" dirty="0">
                <a:solidFill>
                  <a:srgbClr val="00B0F0"/>
                </a:solidFill>
              </a:rPr>
              <a:t>ducation could provide a safe space for student during ,a crisis .give the much needed psychosocial support for development.as well as hope ,stability and a sense of security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276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CCBC07-2157-591A-2D3D-611B334EC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Madrasha</a:t>
            </a:r>
            <a:r>
              <a:rPr lang="en-US" dirty="0"/>
              <a:t> education system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E08CED-9334-B6EB-965C-D0ACBA2F2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Alia (govt)</a:t>
            </a:r>
          </a:p>
          <a:p>
            <a:r>
              <a:rPr lang="en-US" sz="2400" dirty="0" err="1"/>
              <a:t>Qawmi</a:t>
            </a:r>
            <a:r>
              <a:rPr lang="en-US" sz="2400" dirty="0"/>
              <a:t>(non govt)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07E082-AAD1-9FCC-B44A-85D9385FB8AC}"/>
              </a:ext>
            </a:extLst>
          </p:cNvPr>
          <p:cNvSpPr/>
          <p:nvPr/>
        </p:nvSpPr>
        <p:spPr>
          <a:xfrm>
            <a:off x="6543010" y="3586240"/>
            <a:ext cx="5500758" cy="30494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Alia education system is combines Islamic and secular  studies and regulated by the government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F7E1B9-13F9-326D-2F73-7C7AE660D5D2}"/>
              </a:ext>
            </a:extLst>
          </p:cNvPr>
          <p:cNvSpPr/>
          <p:nvPr/>
        </p:nvSpPr>
        <p:spPr>
          <a:xfrm>
            <a:off x="148232" y="3586239"/>
            <a:ext cx="5500760" cy="2951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Qawmi</a:t>
            </a:r>
            <a:r>
              <a:rPr lang="en-GB" dirty="0"/>
              <a:t> education system is independent Islamic curriculum and it operate outside of government  secular  subject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631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AE5B1D-152B-2FB8-2C0F-26CA84EA7317}"/>
              </a:ext>
            </a:extLst>
          </p:cNvPr>
          <p:cNvSpPr txBox="1"/>
          <p:nvPr/>
        </p:nvSpPr>
        <p:spPr>
          <a:xfrm>
            <a:off x="193040" y="457200"/>
            <a:ext cx="741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Possible</a:t>
            </a:r>
            <a:r>
              <a:rPr lang="en-US" sz="2800" dirty="0"/>
              <a:t> </a:t>
            </a:r>
            <a:r>
              <a:rPr lang="en-US" sz="4400" dirty="0">
                <a:solidFill>
                  <a:srgbClr val="C00000"/>
                </a:solidFill>
              </a:rPr>
              <a:t>solution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23E507-46A2-6F0B-D358-D667FE325B15}"/>
              </a:ext>
            </a:extLst>
          </p:cNvPr>
          <p:cNvSpPr txBox="1"/>
          <p:nvPr/>
        </p:nvSpPr>
        <p:spPr>
          <a:xfrm>
            <a:off x="193040" y="1412240"/>
            <a:ext cx="79959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&gt;more educational institute</a:t>
            </a:r>
          </a:p>
          <a:p>
            <a:r>
              <a:rPr lang="en-US" sz="2400" dirty="0"/>
              <a:t>&gt;provide qualified teacher</a:t>
            </a:r>
          </a:p>
          <a:p>
            <a:r>
              <a:rPr lang="en-US" sz="2400" dirty="0"/>
              <a:t>&gt;improve quality in education</a:t>
            </a:r>
          </a:p>
          <a:p>
            <a:r>
              <a:rPr lang="en-US" sz="2400" dirty="0"/>
              <a:t>&gt;increase literacy rate condition</a:t>
            </a:r>
          </a:p>
          <a:p>
            <a:r>
              <a:rPr lang="en-US" sz="2400" dirty="0"/>
              <a:t>&gt;reduce dropout rate</a:t>
            </a:r>
          </a:p>
        </p:txBody>
      </p:sp>
    </p:spTree>
    <p:extLst>
      <p:ext uri="{BB962C8B-B14F-4D97-AF65-F5344CB8AC3E}">
        <p14:creationId xmlns:p14="http://schemas.microsoft.com/office/powerpoint/2010/main" val="2682204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2FC4909-E677-DAE1-1630-9F5AF73783E5}"/>
              </a:ext>
            </a:extLst>
          </p:cNvPr>
          <p:cNvSpPr txBox="1"/>
          <p:nvPr/>
        </p:nvSpPr>
        <p:spPr>
          <a:xfrm>
            <a:off x="3586480" y="81280"/>
            <a:ext cx="6075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Secondary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7FBC8B-7ED8-2868-8B3B-FBF6CF5038BA}"/>
              </a:ext>
            </a:extLst>
          </p:cNvPr>
          <p:cNvSpPr txBox="1"/>
          <p:nvPr/>
        </p:nvSpPr>
        <p:spPr>
          <a:xfrm>
            <a:off x="3896360" y="871637"/>
            <a:ext cx="5455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Management Bodies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73BA93-29A6-B6B5-870D-6202F2211BE4}"/>
              </a:ext>
            </a:extLst>
          </p:cNvPr>
          <p:cNvSpPr txBox="1"/>
          <p:nvPr/>
        </p:nvSpPr>
        <p:spPr>
          <a:xfrm>
            <a:off x="1772920" y="2038602"/>
            <a:ext cx="75793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>
                    <a:lumMod val="10000"/>
                  </a:schemeClr>
                </a:solidFill>
              </a:rPr>
              <a:t>Dhaka education board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>
                    <a:lumMod val="10000"/>
                  </a:schemeClr>
                </a:solidFill>
              </a:rPr>
              <a:t>Sylhet education board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>
                    <a:lumMod val="10000"/>
                  </a:schemeClr>
                </a:solidFill>
              </a:rPr>
              <a:t>Chittagong education board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chemeClr val="tx2">
                    <a:lumMod val="10000"/>
                  </a:schemeClr>
                </a:solidFill>
              </a:rPr>
              <a:t>Rajshahi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</a:rPr>
              <a:t> education board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>
                    <a:lumMod val="10000"/>
                  </a:schemeClr>
                </a:solidFill>
              </a:rPr>
              <a:t>Jessore education board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>
                    <a:lumMod val="10000"/>
                  </a:schemeClr>
                </a:solidFill>
              </a:rPr>
              <a:t>Comilla education board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>
                    <a:lumMod val="10000"/>
                  </a:schemeClr>
                </a:solidFill>
              </a:rPr>
              <a:t>Barisal education board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>
                    <a:lumMod val="10000"/>
                  </a:schemeClr>
                </a:solidFill>
              </a:rPr>
              <a:t>Dinajpur education board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>
                    <a:lumMod val="10000"/>
                  </a:schemeClr>
                </a:solidFill>
              </a:rPr>
              <a:t>Mymensingh education board</a:t>
            </a:r>
          </a:p>
        </p:txBody>
      </p:sp>
    </p:spTree>
    <p:extLst>
      <p:ext uri="{BB962C8B-B14F-4D97-AF65-F5344CB8AC3E}">
        <p14:creationId xmlns:p14="http://schemas.microsoft.com/office/powerpoint/2010/main" val="3777238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62C7DB-9B02-B752-2701-A76162832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838AA-185B-A886-6C00-D2169F6C5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Government must be modifying the system to give wonderful life for students </a:t>
            </a:r>
          </a:p>
          <a:p>
            <a:r>
              <a:rPr lang="en-GB" dirty="0"/>
              <a:t>There is a role of education Institutional  too to improve the method  of teaching </a:t>
            </a:r>
          </a:p>
          <a:p>
            <a:r>
              <a:rPr lang="en-GB" dirty="0"/>
              <a:t>A good education system Leads to a good society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35CA2-B9A0-1F24-8D37-EECB74AD1B65}"/>
              </a:ext>
            </a:extLst>
          </p:cNvPr>
          <p:cNvSpPr txBox="1"/>
          <p:nvPr/>
        </p:nvSpPr>
        <p:spPr>
          <a:xfrm>
            <a:off x="3011714" y="2502505"/>
            <a:ext cx="3998686" cy="1331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8FEAD6-8F1A-11C3-B34D-00642A311F47}"/>
              </a:ext>
            </a:extLst>
          </p:cNvPr>
          <p:cNvSpPr txBox="1"/>
          <p:nvPr/>
        </p:nvSpPr>
        <p:spPr>
          <a:xfrm>
            <a:off x="1032032" y="5145746"/>
            <a:ext cx="10143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>
                <a:solidFill>
                  <a:schemeClr val="accent2"/>
                </a:solidFill>
              </a:rPr>
              <a:t>Education is simple  the soul of a good society as it passes from one generation to another..... 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166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6651AF-E800-0DB0-D80B-E53B92433A42}"/>
              </a:ext>
            </a:extLst>
          </p:cNvPr>
          <p:cNvSpPr txBox="1"/>
          <p:nvPr/>
        </p:nvSpPr>
        <p:spPr>
          <a:xfrm>
            <a:off x="1163002" y="4331422"/>
            <a:ext cx="9383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https://en.m.wikipedia.org/wiki/Education_in_Bangladesh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0FBD7CE7-8401-0863-8EE7-201AAAF0162D}"/>
              </a:ext>
            </a:extLst>
          </p:cNvPr>
          <p:cNvSpPr/>
          <p:nvPr/>
        </p:nvSpPr>
        <p:spPr>
          <a:xfrm>
            <a:off x="4885655" y="2006969"/>
            <a:ext cx="969264" cy="195681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252776-96EB-17F0-80F0-5E8EB9C39FFB}"/>
              </a:ext>
            </a:extLst>
          </p:cNvPr>
          <p:cNvSpPr txBox="1"/>
          <p:nvPr/>
        </p:nvSpPr>
        <p:spPr>
          <a:xfrm flipH="1">
            <a:off x="772023" y="1270000"/>
            <a:ext cx="989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dirty="0">
                <a:solidFill>
                  <a:schemeClr val="bg1">
                    <a:lumMod val="90000"/>
                    <a:lumOff val="10000"/>
                  </a:schemeClr>
                </a:solidFill>
              </a:rPr>
              <a:t>Here is a link form which you can know more details about education system </a:t>
            </a:r>
            <a:endParaRPr lang="en-US" b="1" dirty="0">
              <a:solidFill>
                <a:schemeClr val="bg1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534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322C4-F586-DF94-1DB4-C8B193AEC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1367" y="1612970"/>
            <a:ext cx="9483833" cy="3741349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08BC0B-7B9F-FEB2-9154-872C55D9F452}"/>
              </a:ext>
            </a:extLst>
          </p:cNvPr>
          <p:cNvSpPr txBox="1"/>
          <p:nvPr/>
        </p:nvSpPr>
        <p:spPr>
          <a:xfrm>
            <a:off x="2636625" y="3013501"/>
            <a:ext cx="74142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Have you any question?</a:t>
            </a:r>
          </a:p>
        </p:txBody>
      </p:sp>
    </p:spTree>
    <p:extLst>
      <p:ext uri="{BB962C8B-B14F-4D97-AF65-F5344CB8AC3E}">
        <p14:creationId xmlns:p14="http://schemas.microsoft.com/office/powerpoint/2010/main" val="2726779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BD1579-9F82-C573-56E1-D609D2A9B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54" y="3713236"/>
            <a:ext cx="4644570" cy="32742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30FF5D-65AF-EEAC-EF9A-AE5A32162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552" y="0"/>
            <a:ext cx="5444836" cy="35618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1F7389-59FC-844D-581B-15090D3CFD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809" y="3713237"/>
            <a:ext cx="5019523" cy="314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75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0DB051-EE2B-3A65-7F74-B39795ADB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91" y="2728735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75984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3A1137-0D24-11F0-8F58-6F2102F612E2}"/>
              </a:ext>
            </a:extLst>
          </p:cNvPr>
          <p:cNvSpPr txBox="1"/>
          <p:nvPr/>
        </p:nvSpPr>
        <p:spPr>
          <a:xfrm>
            <a:off x="213360" y="457200"/>
            <a:ext cx="863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Outline of the presentation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E14222-C92B-AA1F-C30D-99F2996AA62D}"/>
              </a:ext>
            </a:extLst>
          </p:cNvPr>
          <p:cNvSpPr/>
          <p:nvPr/>
        </p:nvSpPr>
        <p:spPr>
          <a:xfrm>
            <a:off x="213360" y="1493520"/>
            <a:ext cx="436880" cy="40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7E33BF-19C5-AC99-C66B-C583DFB12317}"/>
              </a:ext>
            </a:extLst>
          </p:cNvPr>
          <p:cNvSpPr txBox="1"/>
          <p:nvPr/>
        </p:nvSpPr>
        <p:spPr>
          <a:xfrm>
            <a:off x="650240" y="1499810"/>
            <a:ext cx="573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Current  status of education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CA0AD1-7000-C655-E050-3FD20C609687}"/>
              </a:ext>
            </a:extLst>
          </p:cNvPr>
          <p:cNvSpPr/>
          <p:nvPr/>
        </p:nvSpPr>
        <p:spPr>
          <a:xfrm>
            <a:off x="213360" y="2089815"/>
            <a:ext cx="513080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59AC4B-829B-2C6B-388E-767DA869390D}"/>
              </a:ext>
            </a:extLst>
          </p:cNvPr>
          <p:cNvSpPr txBox="1"/>
          <p:nvPr/>
        </p:nvSpPr>
        <p:spPr>
          <a:xfrm>
            <a:off x="822960" y="2089815"/>
            <a:ext cx="436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Challenges</a:t>
            </a:r>
          </a:p>
          <a:p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D0F9C2-AD73-BCFF-1641-DAA601D9EB2E}"/>
              </a:ext>
            </a:extLst>
          </p:cNvPr>
          <p:cNvSpPr/>
          <p:nvPr/>
        </p:nvSpPr>
        <p:spPr>
          <a:xfrm>
            <a:off x="238760" y="2797701"/>
            <a:ext cx="487680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295F68-EF04-B0BD-5F24-F6BE5EADF2A9}"/>
              </a:ext>
            </a:extLst>
          </p:cNvPr>
          <p:cNvSpPr/>
          <p:nvPr/>
        </p:nvSpPr>
        <p:spPr>
          <a:xfrm>
            <a:off x="213360" y="3505587"/>
            <a:ext cx="513080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A867F1-8BE0-C030-E21A-2416AEBCEF2A}"/>
              </a:ext>
            </a:extLst>
          </p:cNvPr>
          <p:cNvSpPr/>
          <p:nvPr/>
        </p:nvSpPr>
        <p:spPr>
          <a:xfrm>
            <a:off x="175260" y="4213473"/>
            <a:ext cx="513080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9266AB-2779-6B3A-D2EA-6F81635EDE8C}"/>
              </a:ext>
            </a:extLst>
          </p:cNvPr>
          <p:cNvSpPr txBox="1"/>
          <p:nvPr/>
        </p:nvSpPr>
        <p:spPr>
          <a:xfrm>
            <a:off x="792480" y="2797701"/>
            <a:ext cx="421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Recommendation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D32FD3-AEE4-E918-7CEE-C9DD2931E613}"/>
              </a:ext>
            </a:extLst>
          </p:cNvPr>
          <p:cNvSpPr txBox="1"/>
          <p:nvPr/>
        </p:nvSpPr>
        <p:spPr>
          <a:xfrm>
            <a:off x="914400" y="351792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Social influence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966D02-E266-FDBF-7245-FE93AD196E4E}"/>
              </a:ext>
            </a:extLst>
          </p:cNvPr>
          <p:cNvSpPr txBox="1"/>
          <p:nvPr/>
        </p:nvSpPr>
        <p:spPr>
          <a:xfrm>
            <a:off x="792480" y="4213473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of education</a:t>
            </a:r>
          </a:p>
        </p:txBody>
      </p:sp>
    </p:spTree>
    <p:extLst>
      <p:ext uri="{BB962C8B-B14F-4D97-AF65-F5344CB8AC3E}">
        <p14:creationId xmlns:p14="http://schemas.microsoft.com/office/powerpoint/2010/main" val="3531334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6816D4-605D-57DB-86AE-7AD27701C5DD}"/>
              </a:ext>
            </a:extLst>
          </p:cNvPr>
          <p:cNvSpPr/>
          <p:nvPr/>
        </p:nvSpPr>
        <p:spPr>
          <a:xfrm>
            <a:off x="-83061" y="254000"/>
            <a:ext cx="86389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 education system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3E84F2-C471-3C1B-67E6-D5666F0E44E3}"/>
              </a:ext>
            </a:extLst>
          </p:cNvPr>
          <p:cNvSpPr txBox="1"/>
          <p:nvPr/>
        </p:nvSpPr>
        <p:spPr>
          <a:xfrm>
            <a:off x="0" y="1778000"/>
            <a:ext cx="8158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system which providing education through public and private  institute is called education system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802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2AD093-CB0A-0E08-0D93-FD7F65279468}"/>
              </a:ext>
            </a:extLst>
          </p:cNvPr>
          <p:cNvSpPr txBox="1"/>
          <p:nvPr/>
        </p:nvSpPr>
        <p:spPr>
          <a:xfrm>
            <a:off x="1166647" y="3605048"/>
            <a:ext cx="8177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What is education system</a:t>
            </a:r>
          </a:p>
        </p:txBody>
      </p:sp>
      <p:sp>
        <p:nvSpPr>
          <p:cNvPr id="3" name="Explosion: 8 Points 2">
            <a:extLst>
              <a:ext uri="{FF2B5EF4-FFF2-40B4-BE49-F238E27FC236}">
                <a16:creationId xmlns:a16="http://schemas.microsoft.com/office/drawing/2014/main" id="{09C03254-FDCF-55AB-BDDE-0DDC2ECCFCD3}"/>
              </a:ext>
            </a:extLst>
          </p:cNvPr>
          <p:cNvSpPr/>
          <p:nvPr/>
        </p:nvSpPr>
        <p:spPr>
          <a:xfrm>
            <a:off x="8502869" y="2044601"/>
            <a:ext cx="2123090" cy="1975945"/>
          </a:xfrm>
          <a:prstGeom prst="irregularSeal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14053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1F5826-86E7-5F8B-486F-D1FB352BDB58}"/>
              </a:ext>
            </a:extLst>
          </p:cNvPr>
          <p:cNvSpPr txBox="1"/>
          <p:nvPr/>
        </p:nvSpPr>
        <p:spPr>
          <a:xfrm>
            <a:off x="619760" y="863600"/>
            <a:ext cx="6370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800" dirty="0"/>
              <a:t>Education system divided into three section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82E4097-0EB3-C5ED-A04E-B40A6C5B1C56}"/>
              </a:ext>
            </a:extLst>
          </p:cNvPr>
          <p:cNvSpPr/>
          <p:nvPr/>
        </p:nvSpPr>
        <p:spPr>
          <a:xfrm>
            <a:off x="396240" y="2479040"/>
            <a:ext cx="883920" cy="711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4A8F91-8494-E0B5-7D9E-FA1B9E094632}"/>
              </a:ext>
            </a:extLst>
          </p:cNvPr>
          <p:cNvSpPr txBox="1"/>
          <p:nvPr/>
        </p:nvSpPr>
        <p:spPr>
          <a:xfrm>
            <a:off x="1402080" y="2479040"/>
            <a:ext cx="400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rimary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education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3606C-D61D-EBD8-7403-5EFEB5F3C384}"/>
              </a:ext>
            </a:extLst>
          </p:cNvPr>
          <p:cNvSpPr txBox="1"/>
          <p:nvPr/>
        </p:nvSpPr>
        <p:spPr>
          <a:xfrm>
            <a:off x="1300480" y="3794186"/>
            <a:ext cx="4693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Secondary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education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6270B14-892B-1A41-5B5F-EC527BF57AD8}"/>
              </a:ext>
            </a:extLst>
          </p:cNvPr>
          <p:cNvSpPr/>
          <p:nvPr/>
        </p:nvSpPr>
        <p:spPr>
          <a:xfrm>
            <a:off x="396240" y="3667761"/>
            <a:ext cx="883920" cy="711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247936F-EE2F-50DF-957F-94A3A04103C2}"/>
              </a:ext>
            </a:extLst>
          </p:cNvPr>
          <p:cNvSpPr/>
          <p:nvPr/>
        </p:nvSpPr>
        <p:spPr>
          <a:xfrm>
            <a:off x="396240" y="4856482"/>
            <a:ext cx="904240" cy="7823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179F8D-5C89-27E2-35BE-643D1B519739}"/>
              </a:ext>
            </a:extLst>
          </p:cNvPr>
          <p:cNvSpPr txBox="1"/>
          <p:nvPr/>
        </p:nvSpPr>
        <p:spPr>
          <a:xfrm>
            <a:off x="1280160" y="4955254"/>
            <a:ext cx="511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Tertiary education</a:t>
            </a:r>
          </a:p>
        </p:txBody>
      </p:sp>
    </p:spTree>
    <p:extLst>
      <p:ext uri="{BB962C8B-B14F-4D97-AF65-F5344CB8AC3E}">
        <p14:creationId xmlns:p14="http://schemas.microsoft.com/office/powerpoint/2010/main" val="4284768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4ADE7B67-236E-DD6D-FD23-904B6799B563}"/>
              </a:ext>
            </a:extLst>
          </p:cNvPr>
          <p:cNvSpPr/>
          <p:nvPr/>
        </p:nvSpPr>
        <p:spPr>
          <a:xfrm>
            <a:off x="228600" y="2341880"/>
            <a:ext cx="11430000" cy="32816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78D63A-EBCA-4D58-81B8-B871D69A4A70}"/>
              </a:ext>
            </a:extLst>
          </p:cNvPr>
          <p:cNvSpPr txBox="1"/>
          <p:nvPr/>
        </p:nvSpPr>
        <p:spPr>
          <a:xfrm>
            <a:off x="381000" y="3496101"/>
            <a:ext cx="2296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Junior</a:t>
            </a: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secondary</a:t>
            </a:r>
            <a:endParaRPr lang="en-US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E884A6E-4100-0CAC-CA2C-3E208507F4D8}"/>
              </a:ext>
            </a:extLst>
          </p:cNvPr>
          <p:cNvSpPr/>
          <p:nvPr/>
        </p:nvSpPr>
        <p:spPr>
          <a:xfrm>
            <a:off x="2123440" y="3667761"/>
            <a:ext cx="1117600" cy="4673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91C3BE-0A8C-A029-55CC-7B370550784B}"/>
              </a:ext>
            </a:extLst>
          </p:cNvPr>
          <p:cNvSpPr txBox="1"/>
          <p:nvPr/>
        </p:nvSpPr>
        <p:spPr>
          <a:xfrm>
            <a:off x="3616960" y="3663295"/>
            <a:ext cx="2733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secondary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EB9D204-3488-9774-F93A-10F0F252EDC8}"/>
              </a:ext>
            </a:extLst>
          </p:cNvPr>
          <p:cNvSpPr/>
          <p:nvPr/>
        </p:nvSpPr>
        <p:spPr>
          <a:xfrm>
            <a:off x="5605780" y="3616960"/>
            <a:ext cx="1747520" cy="5689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65084D-A87F-BBFD-0B26-1CEB105EF046}"/>
              </a:ext>
            </a:extLst>
          </p:cNvPr>
          <p:cNvSpPr txBox="1"/>
          <p:nvPr/>
        </p:nvSpPr>
        <p:spPr>
          <a:xfrm>
            <a:off x="7810500" y="3496101"/>
            <a:ext cx="2621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</a:t>
            </a:r>
            <a:r>
              <a:rPr lang="en-US" sz="2400" dirty="0"/>
              <a:t>igher secondary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58685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CA1EB79-EF6E-D8C6-6A08-0EE5A646AE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44623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A71FC0E-9253-D7FD-875C-C6D3AA0B8697}"/>
              </a:ext>
            </a:extLst>
          </p:cNvPr>
          <p:cNvSpPr/>
          <p:nvPr/>
        </p:nvSpPr>
        <p:spPr>
          <a:xfrm>
            <a:off x="386080" y="792480"/>
            <a:ext cx="477520" cy="345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41945E-2301-4D46-25DE-E2065144159A}"/>
              </a:ext>
            </a:extLst>
          </p:cNvPr>
          <p:cNvSpPr txBox="1"/>
          <p:nvPr/>
        </p:nvSpPr>
        <p:spPr>
          <a:xfrm>
            <a:off x="833120" y="491589"/>
            <a:ext cx="873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urban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873308-C362-8335-025F-1DD1DE123080}"/>
              </a:ext>
            </a:extLst>
          </p:cNvPr>
          <p:cNvSpPr/>
          <p:nvPr/>
        </p:nvSpPr>
        <p:spPr>
          <a:xfrm>
            <a:off x="406400" y="1438811"/>
            <a:ext cx="477520" cy="44704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9B04CA-86DC-BE0F-974C-E583987BFA40}"/>
              </a:ext>
            </a:extLst>
          </p:cNvPr>
          <p:cNvSpPr txBox="1"/>
          <p:nvPr/>
        </p:nvSpPr>
        <p:spPr>
          <a:xfrm>
            <a:off x="883920" y="1477665"/>
            <a:ext cx="87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rural</a:t>
            </a:r>
          </a:p>
        </p:txBody>
      </p:sp>
    </p:spTree>
    <p:extLst>
      <p:ext uri="{BB962C8B-B14F-4D97-AF65-F5344CB8AC3E}">
        <p14:creationId xmlns:p14="http://schemas.microsoft.com/office/powerpoint/2010/main" val="2232782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tint val="98000"/>
                <a:lumMod val="114000"/>
              </a:schemeClr>
            </a:gs>
            <a:gs pos="100000">
              <a:schemeClr val="accent2">
                <a:shade val="90000"/>
                <a:lumMod val="84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9145EF-4487-BF0E-0CD8-51E6A6F0A268}"/>
              </a:ext>
            </a:extLst>
          </p:cNvPr>
          <p:cNvSpPr/>
          <p:nvPr/>
        </p:nvSpPr>
        <p:spPr>
          <a:xfrm>
            <a:off x="193040" y="172720"/>
            <a:ext cx="5638800" cy="6563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952A74F-53C0-2164-963E-3786D268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rural and urban areas facilities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5DD049B-B654-C4FF-72DF-FC43410764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Rural area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2F833B4-CFFF-21EF-1097-8002156DFF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Poorer</a:t>
            </a:r>
          </a:p>
          <a:p>
            <a:r>
              <a:rPr lang="en-US" sz="2400" dirty="0"/>
              <a:t>Lower literacy</a:t>
            </a:r>
          </a:p>
          <a:p>
            <a:r>
              <a:rPr lang="en-US" sz="2400" dirty="0"/>
              <a:t>Little infrastructure</a:t>
            </a:r>
          </a:p>
          <a:p>
            <a:r>
              <a:rPr lang="en-US" sz="2400" dirty="0"/>
              <a:t>Lower facilities</a:t>
            </a:r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BA93280-6E2D-98F5-84A2-E0722A5692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31840" y="1895793"/>
            <a:ext cx="4396339" cy="576262"/>
          </a:xfrm>
        </p:spPr>
        <p:txBody>
          <a:bodyPr/>
          <a:lstStyle/>
          <a:p>
            <a:r>
              <a:rPr lang="en-US" sz="3200" dirty="0"/>
              <a:t>Urban area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21B5F91-EF88-383E-4526-5515283A54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31840" y="2423795"/>
            <a:ext cx="4396339" cy="3741738"/>
          </a:xfrm>
        </p:spPr>
        <p:txBody>
          <a:bodyPr>
            <a:normAutofit/>
          </a:bodyPr>
          <a:lstStyle/>
          <a:p>
            <a:r>
              <a:rPr lang="en-US" sz="2400" dirty="0"/>
              <a:t>Wealthier</a:t>
            </a:r>
          </a:p>
          <a:p>
            <a:r>
              <a:rPr lang="en-US" sz="2400" dirty="0"/>
              <a:t>Higher literacy</a:t>
            </a:r>
          </a:p>
          <a:p>
            <a:r>
              <a:rPr lang="en-US" sz="2400" dirty="0"/>
              <a:t>More developed infrastructure</a:t>
            </a:r>
          </a:p>
          <a:p>
            <a:r>
              <a:rPr lang="en-US" sz="2400" dirty="0" err="1"/>
              <a:t>Highy</a:t>
            </a:r>
            <a:r>
              <a:rPr lang="en-US" sz="2400" dirty="0"/>
              <a:t> facilities</a:t>
            </a:r>
          </a:p>
        </p:txBody>
      </p:sp>
    </p:spTree>
    <p:extLst>
      <p:ext uri="{BB962C8B-B14F-4D97-AF65-F5344CB8AC3E}">
        <p14:creationId xmlns:p14="http://schemas.microsoft.com/office/powerpoint/2010/main" val="28564048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176</TotalTime>
  <Words>279</Words>
  <Application>Microsoft Office PowerPoint</Application>
  <PresentationFormat>Widescreen</PresentationFormat>
  <Paragraphs>75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Ion</vt:lpstr>
      <vt:lpstr>Education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 of rural and urban areas facilities</vt:lpstr>
      <vt:lpstr>PowerPoint Presentation</vt:lpstr>
      <vt:lpstr>There are three classification of education system </vt:lpstr>
      <vt:lpstr>PowerPoint Presentation</vt:lpstr>
      <vt:lpstr>PowerPoint Presentation</vt:lpstr>
      <vt:lpstr>Madrasha education system</vt:lpstr>
      <vt:lpstr>PowerPoint Presentation</vt:lpstr>
      <vt:lpstr>PowerPoint Presentation</vt:lpstr>
      <vt:lpstr>Conclusion </vt:lpstr>
      <vt:lpstr>PowerPoint Presentation</vt:lpstr>
      <vt:lpstr>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 system</dc:title>
  <dc:creator>HP</dc:creator>
  <cp:lastModifiedBy>Arfana Rahman</cp:lastModifiedBy>
  <cp:revision>6</cp:revision>
  <dcterms:created xsi:type="dcterms:W3CDTF">2025-01-23T09:50:33Z</dcterms:created>
  <dcterms:modified xsi:type="dcterms:W3CDTF">2025-01-29T05:34:07Z</dcterms:modified>
</cp:coreProperties>
</file>