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84" r:id="rId2"/>
    <p:sldId id="257" r:id="rId3"/>
    <p:sldId id="286" r:id="rId4"/>
    <p:sldId id="366" r:id="rId5"/>
    <p:sldId id="325" r:id="rId6"/>
    <p:sldId id="377" r:id="rId7"/>
    <p:sldId id="324" r:id="rId8"/>
    <p:sldId id="376" r:id="rId9"/>
    <p:sldId id="367" r:id="rId10"/>
    <p:sldId id="261" r:id="rId11"/>
    <p:sldId id="368" r:id="rId12"/>
    <p:sldId id="369" r:id="rId13"/>
    <p:sldId id="372" r:id="rId14"/>
    <p:sldId id="371" r:id="rId15"/>
    <p:sldId id="373" r:id="rId16"/>
    <p:sldId id="354" r:id="rId17"/>
    <p:sldId id="353" r:id="rId18"/>
    <p:sldId id="374" r:id="rId19"/>
    <p:sldId id="378" r:id="rId20"/>
    <p:sldId id="375" r:id="rId21"/>
    <p:sldId id="350" r:id="rId22"/>
    <p:sldId id="351" r:id="rId23"/>
    <p:sldId id="29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Karla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Kristen ITC" panose="03050502040202030202" pitchFamily="66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" initials="Y" lastIdx="1" clrIdx="0">
    <p:extLst>
      <p:ext uri="{19B8F6BF-5375-455C-9EA6-DF929625EA0E}">
        <p15:presenceInfo xmlns:p15="http://schemas.microsoft.com/office/powerpoint/2012/main" userId="Yous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C8EED8-7CD9-4803-97F6-A0EA4E348CEB}">
  <a:tblStyle styleId="{EAC8EED8-7CD9-4803-97F6-A0EA4E348CE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027" autoAdjust="0"/>
  </p:normalViewPr>
  <p:slideViewPr>
    <p:cSldViewPr snapToGrid="0">
      <p:cViewPr varScale="1">
        <p:scale>
          <a:sx n="92" d="100"/>
          <a:sy n="92" d="100"/>
        </p:scale>
        <p:origin x="83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ssss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2C17-0537-4AD8-B999-8062DB806C0A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sssss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462-BDFA-44C6-9F32-4B2FE866C9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204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915067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4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099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37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1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54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130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3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679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2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6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9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7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282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93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70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1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98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5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38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60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4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1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  <p:sldLayoutId id="2147483658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afelty/csi5140/sf/Basics.html#na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q.inria.fr/library/Coq.Init.Datatypes.html#na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q.inria.fr/library/Coq.Init.Datatypes.html#S" TargetMode="External"/><Relationship Id="rId4" Type="http://schemas.openxmlformats.org/officeDocument/2006/relationships/hyperlink" Target="http://www.site.uottawa.ca/~afelty/csi5140/sf/Basics.html#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532565" y="1483111"/>
            <a:ext cx="7978864" cy="2952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600" b="1" dirty="0"/>
              <a:t>L'assistant de preuves Coq </a:t>
            </a:r>
            <a:endParaRPr lang="fr-FR" sz="3600" b="1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Shape 108"/>
          <p:cNvSpPr/>
          <p:nvPr/>
        </p:nvSpPr>
        <p:spPr>
          <a:xfrm rot="1476859">
            <a:off x="7280522" y="1544543"/>
            <a:ext cx="374732" cy="34489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ZoneTexte 25"/>
          <p:cNvSpPr txBox="1"/>
          <p:nvPr/>
        </p:nvSpPr>
        <p:spPr>
          <a:xfrm>
            <a:off x="7188560" y="2951117"/>
            <a:ext cx="1449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Elaboré par : 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Arfaoui</a:t>
            </a:r>
            <a:r>
              <a:rPr lang="fr-FR" dirty="0" smtClean="0"/>
              <a:t> Youssef</a:t>
            </a:r>
          </a:p>
          <a:p>
            <a:r>
              <a:rPr lang="fr-FR" dirty="0" err="1" smtClean="0"/>
              <a:t>Secrafi</a:t>
            </a:r>
            <a:r>
              <a:rPr lang="fr-FR" dirty="0" smtClean="0"/>
              <a:t> </a:t>
            </a:r>
            <a:r>
              <a:rPr lang="fr-FR" dirty="0" err="1" smtClean="0"/>
              <a:t>Mouni</a:t>
            </a:r>
            <a:r>
              <a:rPr lang="fr-FR" dirty="0" smtClean="0"/>
              <a:t> </a:t>
            </a:r>
          </a:p>
          <a:p>
            <a:r>
              <a:rPr lang="fr-FR" dirty="0" smtClean="0"/>
              <a:t>Habib </a:t>
            </a:r>
            <a:r>
              <a:rPr lang="fr-FR" dirty="0" err="1" smtClean="0"/>
              <a:t>Zemni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152697" y="48818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050" dirty="0" smtClean="0"/>
              <a:t>Années universitaire 2017/2018</a:t>
            </a:r>
            <a:endParaRPr lang="fr-FR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13" y="12503"/>
            <a:ext cx="2749383" cy="1470139"/>
          </a:xfrm>
          <a:prstGeom prst="rect">
            <a:avLst/>
          </a:prstGeom>
        </p:spPr>
      </p:pic>
      <p:pic>
        <p:nvPicPr>
          <p:cNvPr id="2" name="Picture 2" descr="RÃ©sultat de recherche d'images pour &quot;coq softwar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69" y="2732700"/>
            <a:ext cx="1418759" cy="10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Programmation fonctionnelle en COQ</a:t>
            </a:r>
            <a:br>
              <a:rPr lang="fr-FR" sz="2300" b="0" dirty="0">
                <a:solidFill>
                  <a:schemeClr val="bg1"/>
                </a:solidFill>
              </a:rPr>
            </a:br>
            <a:r>
              <a:rPr lang="en" sz="2300" b="0" dirty="0" smtClean="0">
                <a:solidFill>
                  <a:schemeClr val="bg1"/>
                </a:solidFill>
              </a:rPr>
              <a:t> </a:t>
            </a: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26028" y="1573201"/>
            <a:ext cx="8336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Karla" panose="020B0604020202020204" charset="0"/>
                <a:ea typeface="Karla" panose="020B0604020202020204" charset="0"/>
              </a:rPr>
              <a:t>Ce paradigme, permet, non seulement de construire des composants facilement 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certifiablés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et 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d’efficacité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raisonnable , mais aussi d’exprimer des 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spécifications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formelles.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644" y="2318098"/>
            <a:ext cx="185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Types énumérés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11" y="2223330"/>
            <a:ext cx="5573189" cy="239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Programmation fonctionnelle en COQ</a:t>
            </a:r>
            <a:br>
              <a:rPr lang="fr-FR" sz="2300" b="0" dirty="0">
                <a:solidFill>
                  <a:schemeClr val="bg1"/>
                </a:solidFill>
              </a:rPr>
            </a:br>
            <a:r>
              <a:rPr lang="en" sz="2300" b="0" dirty="0" smtClean="0">
                <a:solidFill>
                  <a:schemeClr val="bg1"/>
                </a:solidFill>
              </a:rPr>
              <a:t> </a:t>
            </a: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9051" y="1559562"/>
            <a:ext cx="17716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Types Booléens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b="1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73" y="1676365"/>
            <a:ext cx="5277282" cy="29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Programmation fonctionnelle en COQ</a:t>
            </a:r>
            <a:br>
              <a:rPr lang="fr-FR" sz="2300" b="0" dirty="0">
                <a:solidFill>
                  <a:schemeClr val="bg1"/>
                </a:solidFill>
              </a:rPr>
            </a:br>
            <a:r>
              <a:rPr lang="en" sz="2300" b="0" dirty="0" smtClean="0">
                <a:solidFill>
                  <a:schemeClr val="bg1"/>
                </a:solidFill>
              </a:rPr>
              <a:t> </a:t>
            </a: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9051" y="1559562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Modules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b="1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191" y="1906867"/>
            <a:ext cx="8188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Coq fournit un système de modules pour faciliter l'organisation de grands développements.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654" y="2221571"/>
            <a:ext cx="6369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CC"/>
                </a:solidFill>
                <a:latin typeface="Karla" panose="020B0604020202020204" charset="0"/>
                <a:ea typeface="Karla" panose="020B0604020202020204" charset="0"/>
              </a:rPr>
              <a:t>Nat</a:t>
            </a:r>
            <a:r>
              <a:rPr lang="fr-FR" sz="1200" dirty="0">
                <a:solidFill>
                  <a:srgbClr val="CF1D1D"/>
                </a:solidFill>
                <a:latin typeface="Karla" panose="020B0604020202020204" charset="0"/>
                <a:ea typeface="Karla" panose="020B0604020202020204" charset="0"/>
              </a:rPr>
              <a:t> inductive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: </a:t>
            </a:r>
            <a:r>
              <a:rPr lang="fr-FR" sz="1200" dirty="0">
                <a:solidFill>
                  <a:srgbClr val="CF1D1D"/>
                </a:solidFill>
                <a:latin typeface="Karla" panose="020B0604020202020204" charset="0"/>
                <a:ea typeface="Karla" panose="020B0604020202020204" charset="0"/>
              </a:rPr>
              <a:t>Type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: = </a:t>
            </a:r>
            <a:br>
              <a:rPr lang="fr-FR" sz="1200" dirty="0">
                <a:latin typeface="Karla" panose="020B0604020202020204" charset="0"/>
                <a:ea typeface="Karla" panose="020B0604020202020204" charset="0"/>
              </a:rPr>
            </a:b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 | </a:t>
            </a:r>
            <a:r>
              <a:rPr lang="fr-FR" sz="1200" dirty="0">
                <a:solidFill>
                  <a:srgbClr val="990000"/>
                </a:solidFill>
                <a:latin typeface="Karla" panose="020B0604020202020204" charset="0"/>
                <a:ea typeface="Karla" panose="020B0604020202020204" charset="0"/>
              </a:rPr>
              <a:t>O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: </a:t>
            </a:r>
            <a:r>
              <a:rPr lang="fr-FR" sz="1200" dirty="0" err="1">
                <a:solidFill>
                  <a:srgbClr val="0000CC"/>
                </a:solidFill>
                <a:latin typeface="Karla" panose="020B0604020202020204" charset="0"/>
                <a:ea typeface="Karla" panose="020B0604020202020204" charset="0"/>
                <a:hlinkClick r:id="rId3"/>
              </a:rPr>
              <a:t>nat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/>
            </a:r>
            <a:br>
              <a:rPr lang="fr-FR" sz="1200" dirty="0">
                <a:latin typeface="Karla" panose="020B0604020202020204" charset="0"/>
                <a:ea typeface="Karla" panose="020B0604020202020204" charset="0"/>
              </a:rPr>
            </a:b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 | </a:t>
            </a:r>
            <a:r>
              <a:rPr lang="fr-FR" sz="1200" dirty="0">
                <a:solidFill>
                  <a:srgbClr val="990000"/>
                </a:solidFill>
                <a:latin typeface="Karla" panose="020B0604020202020204" charset="0"/>
                <a:ea typeface="Karla" panose="020B0604020202020204" charset="0"/>
              </a:rPr>
              <a:t>S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: </a:t>
            </a:r>
            <a:r>
              <a:rPr lang="fr-FR" sz="1200" dirty="0" err="1">
                <a:solidFill>
                  <a:srgbClr val="0000CC"/>
                </a:solidFill>
                <a:latin typeface="Karla" panose="020B0604020202020204" charset="0"/>
                <a:ea typeface="Karla" panose="020B0604020202020204" charset="0"/>
                <a:hlinkClick r:id="rId3"/>
              </a:rPr>
              <a:t>nat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→ </a:t>
            </a:r>
            <a:r>
              <a:rPr lang="fr-FR" sz="1200" dirty="0" err="1">
                <a:solidFill>
                  <a:srgbClr val="0000CC"/>
                </a:solidFill>
                <a:latin typeface="Karla" panose="020B0604020202020204" charset="0"/>
                <a:ea typeface="Karla" panose="020B0604020202020204" charset="0"/>
                <a:hlinkClick r:id="rId3"/>
              </a:rPr>
              <a:t>nat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.</a:t>
            </a:r>
            <a:br>
              <a:rPr lang="fr-FR" sz="1200" dirty="0">
                <a:latin typeface="Karla" panose="020B0604020202020204" charset="0"/>
                <a:ea typeface="Karla" panose="020B0604020202020204" charset="0"/>
              </a:rPr>
            </a:b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/>
            </a:r>
            <a:br>
              <a:rPr lang="fr-FR" sz="1200" dirty="0">
                <a:latin typeface="Karla" panose="020B0604020202020204" charset="0"/>
                <a:ea typeface="Karla" panose="020B0604020202020204" charset="0"/>
              </a:rPr>
            </a:br>
            <a:endParaRPr lang="fr-FR" sz="1200" dirty="0">
              <a:latin typeface="Karla" panose="020B0604020202020204" charset="0"/>
              <a:ea typeface="Karla" panose="020B0604020202020204" charset="0"/>
            </a:endParaRPr>
          </a:p>
          <a:p>
            <a:pPr algn="just"/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Les clauses de cette définition peuvent être lues: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5959B3"/>
                </a:solidFill>
                <a:latin typeface="Karla" panose="020B0604020202020204" charset="0"/>
                <a:ea typeface="Karla" panose="020B0604020202020204" charset="0"/>
              </a:rPr>
              <a:t>O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est un nombre naturel </a:t>
            </a:r>
            <a:r>
              <a:rPr lang="fr-FR" sz="1200" dirty="0" smtClean="0">
                <a:latin typeface="Karla" panose="020B0604020202020204" charset="0"/>
                <a:ea typeface="Karla" panose="020B0604020202020204" charset="0"/>
              </a:rPr>
              <a:t>.</a:t>
            </a:r>
            <a:endParaRPr lang="fr-FR" sz="1200" dirty="0">
              <a:latin typeface="Karla" panose="020B0604020202020204" charset="0"/>
              <a:ea typeface="Karla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5959B3"/>
                </a:solidFill>
                <a:latin typeface="Karla" panose="020B0604020202020204" charset="0"/>
                <a:ea typeface="Karla" panose="020B0604020202020204" charset="0"/>
              </a:rPr>
              <a:t>S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est un "constructeur" qui prend un nombre naturel et en produit un autre - c'est-à-dire que si</a:t>
            </a:r>
            <a:r>
              <a:rPr lang="fr-FR" sz="1200" dirty="0">
                <a:solidFill>
                  <a:srgbClr val="5959B3"/>
                </a:solidFill>
                <a:latin typeface="Karla" panose="020B0604020202020204" charset="0"/>
                <a:ea typeface="Karla" panose="020B0604020202020204" charset="0"/>
              </a:rPr>
              <a:t> n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est un nombre naturel, alors</a:t>
            </a:r>
            <a:r>
              <a:rPr lang="fr-FR" sz="1200" dirty="0">
                <a:solidFill>
                  <a:srgbClr val="5959B3"/>
                </a:solidFill>
                <a:latin typeface="Karla" panose="020B0604020202020204" charset="0"/>
                <a:ea typeface="Karla" panose="020B0604020202020204" charset="0"/>
              </a:rPr>
              <a:t> S n l'</a:t>
            </a:r>
            <a:r>
              <a:rPr lang="fr-FR" sz="1200" dirty="0">
                <a:latin typeface="Karla" panose="020B0604020202020204" charset="0"/>
                <a:ea typeface="Karla" panose="020B0604020202020204" charset="0"/>
              </a:rPr>
              <a:t> est aussi.</a:t>
            </a:r>
          </a:p>
        </p:txBody>
      </p:sp>
    </p:spTree>
    <p:extLst>
      <p:ext uri="{BB962C8B-B14F-4D97-AF65-F5344CB8AC3E}">
        <p14:creationId xmlns:p14="http://schemas.microsoft.com/office/powerpoint/2010/main" val="6665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 smtClean="0">
                <a:solidFill>
                  <a:schemeClr val="bg1"/>
                </a:solidFill>
              </a:rPr>
              <a:t>Preuve par simplification</a:t>
            </a:r>
            <a:endParaRPr lang="fr-FR" sz="2300" b="0" dirty="0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45472" y="1631123"/>
            <a:ext cx="53201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>
              <a:solidFill>
                <a:srgbClr val="CF1D1D"/>
              </a:solidFill>
              <a:latin typeface="Courier New" panose="02070309020205020404" pitchFamily="49" charset="0"/>
            </a:endParaRPr>
          </a:p>
          <a:p>
            <a:r>
              <a:rPr lang="pt-BR" dirty="0" smtClean="0">
                <a:solidFill>
                  <a:srgbClr val="CF1D1D"/>
                </a:solidFill>
                <a:latin typeface="Courier New" panose="02070309020205020404" pitchFamily="49" charset="0"/>
              </a:rPr>
              <a:t>Theorem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plus_0_n</a:t>
            </a:r>
            <a:r>
              <a:rPr lang="pt-BR" dirty="0">
                <a:latin typeface="Courier New" panose="02070309020205020404" pitchFamily="49" charset="0"/>
              </a:rPr>
              <a:t> : 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pt-BR" dirty="0" smtClean="0"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 : </a:t>
            </a:r>
            <a:r>
              <a:rPr lang="pt-BR" dirty="0">
                <a:solidFill>
                  <a:srgbClr val="0000CC"/>
                </a:solidFill>
                <a:latin typeface="Courier New" panose="02070309020205020404" pitchFamily="49" charset="0"/>
                <a:hlinkClick r:id="rId3"/>
              </a:rPr>
              <a:t>nat</a:t>
            </a:r>
            <a:r>
              <a:rPr lang="pt-BR" dirty="0">
                <a:latin typeface="Courier New" panose="02070309020205020404" pitchFamily="49" charset="0"/>
              </a:rPr>
              <a:t>, 0 +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  <a:hlinkClick r:id="rId4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 =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  <a:hlinkClick r:id="rId4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CF1D1D"/>
                </a:solidFill>
                <a:latin typeface="Courier New" panose="02070309020205020404" pitchFamily="49" charset="0"/>
              </a:rPr>
              <a:t>Proof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Courier New" panose="02070309020205020404" pitchFamily="49" charset="0"/>
              </a:rPr>
              <a:t>  intros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. simpl. reflexivity. </a:t>
            </a:r>
            <a:r>
              <a:rPr lang="pt-BR" dirty="0">
                <a:solidFill>
                  <a:srgbClr val="CF1D1D"/>
                </a:solidFill>
                <a:latin typeface="Courier New" panose="02070309020205020404" pitchFamily="49" charset="0"/>
              </a:rPr>
              <a:t>Qed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5472" y="300849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CF1D1D"/>
                </a:solidFill>
                <a:latin typeface="Courier New" panose="02070309020205020404" pitchFamily="49" charset="0"/>
              </a:rPr>
              <a:t>Theorem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plus_1_n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 smtClean="0">
                <a:latin typeface="Courier New" panose="02070309020205020404" pitchFamily="49" charset="0"/>
              </a:rPr>
              <a:t>: 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 smtClean="0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pt-BR" dirty="0" smtClean="0">
                <a:latin typeface="Courier New" panose="02070309020205020404" pitchFamily="49" charset="0"/>
              </a:rPr>
              <a:t>:</a:t>
            </a:r>
            <a:r>
              <a:rPr lang="pt-BR" dirty="0" smtClean="0">
                <a:solidFill>
                  <a:srgbClr val="0000CC"/>
                </a:solidFill>
                <a:latin typeface="Courier New" panose="02070309020205020404" pitchFamily="49" charset="0"/>
                <a:hlinkClick r:id="rId3"/>
              </a:rPr>
              <a:t>nat</a:t>
            </a:r>
            <a:r>
              <a:rPr lang="pt-BR" dirty="0">
                <a:latin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</a:rPr>
              <a:t>1 +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  <a:hlinkClick r:id="rId4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 = </a:t>
            </a:r>
            <a:r>
              <a:rPr lang="pt-BR" dirty="0">
                <a:solidFill>
                  <a:srgbClr val="990000"/>
                </a:solidFill>
                <a:latin typeface="Courier New" panose="02070309020205020404" pitchFamily="49" charset="0"/>
                <a:hlinkClick r:id="rId5"/>
              </a:rPr>
              <a:t>S</a:t>
            </a:r>
            <a:r>
              <a:rPr lang="pt-BR" dirty="0">
                <a:latin typeface="Courier New" panose="02070309020205020404" pitchFamily="49" charset="0"/>
              </a:rPr>
              <a:t>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  <a:hlinkClick r:id="rId4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CF1D1D"/>
                </a:solidFill>
                <a:latin typeface="Courier New" panose="02070309020205020404" pitchFamily="49" charset="0"/>
              </a:rPr>
              <a:t>Proof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Courier New" panose="02070309020205020404" pitchFamily="49" charset="0"/>
              </a:rPr>
              <a:t>  intros </a:t>
            </a:r>
            <a:r>
              <a:rPr lang="pt-BR" dirty="0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</a:rPr>
              <a:t>. reflexivity. </a:t>
            </a:r>
            <a:r>
              <a:rPr lang="pt-BR" dirty="0">
                <a:solidFill>
                  <a:srgbClr val="CF1D1D"/>
                </a:solidFill>
                <a:latin typeface="Courier New" panose="02070309020205020404" pitchFamily="49" charset="0"/>
              </a:rPr>
              <a:t>Qed</a:t>
            </a:r>
            <a:r>
              <a:rPr lang="pt-BR" dirty="0">
                <a:latin typeface="Courier New" panose="02070309020205020404" pitchFamily="49" charset="0"/>
              </a:rPr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717472" y="24370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CF1D1D"/>
                </a:solidFill>
                <a:latin typeface="Courier New" panose="02070309020205020404" pitchFamily="49" charset="0"/>
              </a:rPr>
              <a:t>Theorem</a:t>
            </a:r>
            <a:r>
              <a:rPr lang="fr-FR" dirty="0">
                <a:latin typeface="Courier New" panose="02070309020205020404" pitchFamily="49" charset="0"/>
              </a:rPr>
              <a:t> </a:t>
            </a:r>
            <a:r>
              <a:rPr lang="fr-FR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mult_0_n</a:t>
            </a:r>
            <a:r>
              <a:rPr lang="fr-FR" dirty="0">
                <a:latin typeface="Courier New" panose="02070309020205020404" pitchFamily="49" charset="0"/>
              </a:rPr>
              <a:t> : </a:t>
            </a:r>
            <a:r>
              <a:rPr lang="fr-FR" dirty="0">
                <a:latin typeface="arial" panose="020B0604020202020204" pitchFamily="34" charset="0"/>
              </a:rPr>
              <a:t>∀</a:t>
            </a:r>
            <a:r>
              <a:rPr lang="fr-FR" dirty="0" err="1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fr-FR" dirty="0" err="1">
                <a:latin typeface="Courier New" panose="02070309020205020404" pitchFamily="49" charset="0"/>
              </a:rPr>
              <a:t>:</a:t>
            </a:r>
            <a:r>
              <a:rPr lang="fr-FR" dirty="0" err="1">
                <a:solidFill>
                  <a:srgbClr val="0000CC"/>
                </a:solidFill>
                <a:latin typeface="Courier New" panose="02070309020205020404" pitchFamily="49" charset="0"/>
                <a:hlinkClick r:id="rId3"/>
              </a:rPr>
              <a:t>nat</a:t>
            </a:r>
            <a:r>
              <a:rPr lang="fr-FR" dirty="0">
                <a:latin typeface="Courier New" panose="02070309020205020404" pitchFamily="49" charset="0"/>
              </a:rPr>
              <a:t>, 0 * </a:t>
            </a:r>
            <a:r>
              <a:rPr lang="fr-FR" dirty="0">
                <a:solidFill>
                  <a:srgbClr val="660066"/>
                </a:solidFill>
                <a:latin typeface="Courier New" panose="02070309020205020404" pitchFamily="49" charset="0"/>
                <a:hlinkClick r:id="rId4"/>
              </a:rPr>
              <a:t>n</a:t>
            </a:r>
            <a:r>
              <a:rPr lang="fr-FR" dirty="0">
                <a:latin typeface="Courier New" panose="02070309020205020404" pitchFamily="49" charset="0"/>
              </a:rPr>
              <a:t> = 0.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CF1D1D"/>
                </a:solidFill>
                <a:latin typeface="Courier New" panose="02070309020205020404" pitchFamily="49" charset="0"/>
              </a:rPr>
              <a:t>Proof</a:t>
            </a:r>
            <a:r>
              <a:rPr lang="fr-FR" dirty="0">
                <a:latin typeface="Courier New" panose="02070309020205020404" pitchFamily="49" charset="0"/>
              </a:rPr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latin typeface="Courier New" panose="02070309020205020404" pitchFamily="49" charset="0"/>
              </a:rPr>
              <a:t>  </a:t>
            </a:r>
            <a:r>
              <a:rPr lang="fr-FR" dirty="0" err="1">
                <a:latin typeface="Courier New" panose="02070309020205020404" pitchFamily="49" charset="0"/>
              </a:rPr>
              <a:t>intros</a:t>
            </a:r>
            <a:r>
              <a:rPr lang="fr-FR" dirty="0">
                <a:latin typeface="Courier New" panose="02070309020205020404" pitchFamily="49" charset="0"/>
              </a:rPr>
              <a:t> </a:t>
            </a:r>
            <a:r>
              <a:rPr lang="fr-FR" dirty="0">
                <a:solidFill>
                  <a:srgbClr val="660066"/>
                </a:solidFill>
                <a:latin typeface="Courier New" panose="02070309020205020404" pitchFamily="49" charset="0"/>
              </a:rPr>
              <a:t>n</a:t>
            </a:r>
            <a:r>
              <a:rPr lang="fr-FR" dirty="0">
                <a:latin typeface="Courier New" panose="02070309020205020404" pitchFamily="49" charset="0"/>
              </a:rPr>
              <a:t>. </a:t>
            </a:r>
            <a:r>
              <a:rPr lang="fr-FR" dirty="0" err="1">
                <a:latin typeface="Courier New" panose="02070309020205020404" pitchFamily="49" charset="0"/>
              </a:rPr>
              <a:t>reflexivity</a:t>
            </a:r>
            <a:r>
              <a:rPr lang="fr-FR" dirty="0">
                <a:latin typeface="Courier New" panose="02070309020205020404" pitchFamily="49" charset="0"/>
              </a:rPr>
              <a:t>. </a:t>
            </a:r>
            <a:r>
              <a:rPr lang="fr-FR" dirty="0" err="1">
                <a:solidFill>
                  <a:srgbClr val="CF1D1D"/>
                </a:solidFill>
                <a:latin typeface="Courier New" panose="02070309020205020404" pitchFamily="49" charset="0"/>
              </a:rPr>
              <a:t>Qed</a:t>
            </a:r>
            <a:r>
              <a:rPr lang="fr-FR" dirty="0">
                <a:latin typeface="Courier New" panose="02070309020205020404" pitchFamily="49" charset="0"/>
              </a:rPr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Preuve par simplification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66254" y="1767110"/>
            <a:ext cx="9227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Karla" panose="020B0604020202020204" charset="0"/>
                <a:ea typeface="Karla" panose="020B0604020202020204" charset="0"/>
              </a:rPr>
              <a:t>Suivant la forme du but courant, la tactique intro applique la règle ⇒-intro, ¬-intro, ou ∀-intro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.</a:t>
            </a:r>
          </a:p>
          <a:p>
            <a:endParaRPr lang="fr-FR" dirty="0"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A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-&gt; B, la tactique intro charge dans le contexte une hypothèse supplémentaire A, et remplace le but courant par B.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~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A, la tactique intro charge dans le contexte une hypothèse supplémentaire A, et remplace le but courant par False.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 err="1">
                <a:latin typeface="Karla" panose="020B0604020202020204" charset="0"/>
                <a:ea typeface="Karla" panose="020B0604020202020204" charset="0"/>
              </a:rPr>
              <a:t>forall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 x : T, A x, la tactique intro charge dans le contexte une nouvelle déclaration de la forme x : T et remplace le but courant par A x. Au cours de cette opération, il se peut que la variable x soit renommée pour éviter une collision avec un autre objet déclaré avec le même nom.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654627" y="3877216"/>
            <a:ext cx="790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Karla" panose="020B0604020202020204" charset="0"/>
                <a:ea typeface="Karla" panose="020B0604020202020204" charset="0"/>
              </a:rPr>
              <a:t>La tactique rewrite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H (où H désigne une hypothèse de la forme M1 = M2) remplace dans le but courant toutes les occurrences du terme M1 par le terme M2.</a:t>
            </a:r>
          </a:p>
        </p:txBody>
      </p:sp>
    </p:spTree>
    <p:extLst>
      <p:ext uri="{BB962C8B-B14F-4D97-AF65-F5344CB8AC3E}">
        <p14:creationId xmlns:p14="http://schemas.microsoft.com/office/powerpoint/2010/main" val="29645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883266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Preuve par réécriture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5472" y="1631123"/>
            <a:ext cx="5320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>
              <a:solidFill>
                <a:srgbClr val="CF1D1D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9" y="1614298"/>
            <a:ext cx="4995844" cy="31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43839" y="2155220"/>
            <a:ext cx="8596811" cy="819899"/>
          </a:xfrm>
        </p:spPr>
        <p:txBody>
          <a:bodyPr/>
          <a:lstStyle/>
          <a:p>
            <a:r>
              <a:rPr lang="fr-FR" sz="4500" dirty="0" smtClean="0"/>
              <a:t>Les </a:t>
            </a:r>
            <a:r>
              <a:rPr lang="fr-FR" sz="4500" dirty="0" smtClean="0"/>
              <a:t>Articles de Recherche </a:t>
            </a:r>
            <a:endParaRPr lang="fr-FR" sz="4500" dirty="0"/>
          </a:p>
        </p:txBody>
      </p:sp>
      <p:grpSp>
        <p:nvGrpSpPr>
          <p:cNvPr id="5" name="Shape 723"/>
          <p:cNvGrpSpPr/>
          <p:nvPr/>
        </p:nvGrpSpPr>
        <p:grpSpPr>
          <a:xfrm rot="21365844">
            <a:off x="7972728" y="3161987"/>
            <a:ext cx="844220" cy="725265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6" name="Shape 7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21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8" y="1506192"/>
            <a:ext cx="2781341" cy="3318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45973" y="2150918"/>
            <a:ext cx="415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preuve de correction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d’un algorithme simple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5645" y="2708985"/>
            <a:ext cx="53928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Karla" panose="020B0604020202020204" charset="0"/>
                <a:ea typeface="Karla" panose="020B0604020202020204" charset="0"/>
              </a:rPr>
              <a:t>La preuve de correction d’un programme 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fonctionnel</a:t>
            </a:r>
            <a:endParaRPr lang="fr-FR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la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définition d’une fonction de tri sur </a:t>
            </a:r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les listes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, accompagnée d’une preuve formelle de sa correction.</a:t>
            </a:r>
          </a:p>
        </p:txBody>
      </p:sp>
    </p:spTree>
    <p:extLst>
      <p:ext uri="{BB962C8B-B14F-4D97-AF65-F5344CB8AC3E}">
        <p14:creationId xmlns:p14="http://schemas.microsoft.com/office/powerpoint/2010/main" val="4367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3605645" y="2150918"/>
            <a:ext cx="553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Coq’s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Prolog and application to defining semi-automatic tactics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5645" y="2708985"/>
            <a:ext cx="5392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Ce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travail fait partie d'un effort plus important visant à faciliter la vie des mathématiciens utilisant Coq.</a:t>
            </a:r>
            <a:endParaRPr lang="fr-FR" dirty="0"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1" y="1384382"/>
            <a:ext cx="2974396" cy="33896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834" y="4774046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8080"/>
                </a:solidFill>
                <a:latin typeface="arial" panose="020B0604020202020204" pitchFamily="34" charset="0"/>
              </a:rPr>
              <a:t>22 déc. 2017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05645" y="2542731"/>
            <a:ext cx="5392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Karla" panose="020B0604020202020204" charset="0"/>
                <a:ea typeface="Karla" panose="020B0604020202020204" charset="0"/>
              </a:rPr>
              <a:t>Utilisation de </a:t>
            </a:r>
            <a:r>
              <a:rPr lang="fr-FR" dirty="0">
                <a:latin typeface="Karla" panose="020B0604020202020204" charset="0"/>
                <a:ea typeface="Karla" panose="020B0604020202020204" charset="0"/>
              </a:rPr>
              <a:t>l'assistant de preuve Coq pour spécifier et vérifier</a:t>
            </a:r>
          </a:p>
          <a:p>
            <a:r>
              <a:rPr lang="fr-FR" dirty="0">
                <a:latin typeface="Karla" panose="020B0604020202020204" charset="0"/>
                <a:ea typeface="Karla" panose="020B0604020202020204" charset="0"/>
              </a:rPr>
              <a:t>couche de bas niveau des moteurs d'exécution de SQL.</a:t>
            </a:r>
            <a:endParaRPr lang="fr-FR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6086" y="1717996"/>
            <a:ext cx="4043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 Coq formalisation of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SQL’s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execution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engines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" y="1314742"/>
            <a:ext cx="3145848" cy="3502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352" y="4778090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8080"/>
                </a:solidFill>
                <a:latin typeface="arial" panose="020B0604020202020204" pitchFamily="34" charset="0"/>
              </a:rPr>
              <a:t>23 févr.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Plan</a:t>
            </a:r>
            <a:endParaRPr lang="en" dirty="0"/>
          </a:p>
        </p:txBody>
      </p:sp>
      <p:sp>
        <p:nvSpPr>
          <p:cNvPr id="12" name="Espace réservé du texte 1"/>
          <p:cNvSpPr>
            <a:spLocks noGrp="1"/>
          </p:cNvSpPr>
          <p:nvPr>
            <p:ph type="body" idx="2"/>
          </p:nvPr>
        </p:nvSpPr>
        <p:spPr>
          <a:xfrm>
            <a:off x="1564760" y="1691022"/>
            <a:ext cx="6014478" cy="2608644"/>
          </a:xfrm>
        </p:spPr>
        <p:txBody>
          <a:bodyPr/>
          <a:lstStyle/>
          <a:p>
            <a:r>
              <a:rPr lang="fr-FR" sz="2000" dirty="0" smtClean="0"/>
              <a:t>Introduction</a:t>
            </a:r>
          </a:p>
          <a:p>
            <a:r>
              <a:rPr lang="fr-FR" sz="2000" dirty="0"/>
              <a:t>L'assistant de preuves </a:t>
            </a:r>
            <a:r>
              <a:rPr lang="fr-FR" sz="2000" dirty="0" smtClean="0"/>
              <a:t>Coq</a:t>
            </a:r>
          </a:p>
          <a:p>
            <a:r>
              <a:rPr lang="fr-FR" sz="2000" dirty="0"/>
              <a:t>Programmation fonctionnelle en COQ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Les Articles de Recherche </a:t>
            </a:r>
          </a:p>
          <a:p>
            <a:endParaRPr lang="fr-FR" sz="2000" dirty="0" smtClean="0"/>
          </a:p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Shape 108"/>
          <p:cNvSpPr/>
          <p:nvPr/>
        </p:nvSpPr>
        <p:spPr>
          <a:xfrm rot="1476859">
            <a:off x="1752016" y="457609"/>
            <a:ext cx="529056" cy="50907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3536" y="1319940"/>
            <a:ext cx="2289459" cy="27740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3577937" y="1849582"/>
            <a:ext cx="495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Formal Proof of Dynamic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Memory Isolation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Based on MMU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1600200"/>
            <a:ext cx="2154814" cy="335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4921" y="4778090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September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23, 2016</a:t>
            </a:r>
          </a:p>
        </p:txBody>
      </p:sp>
    </p:spTree>
    <p:extLst>
      <p:ext uri="{BB962C8B-B14F-4D97-AF65-F5344CB8AC3E}">
        <p14:creationId xmlns:p14="http://schemas.microsoft.com/office/powerpoint/2010/main" val="28859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5729" y="2612725"/>
            <a:ext cx="8384922" cy="81989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5000" dirty="0" smtClean="0"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Conclusion</a:t>
            </a:r>
            <a:endParaRPr lang="fr-FR" sz="5000" dirty="0">
              <a:latin typeface="Karla" panose="020B0604020202020204" charset="0"/>
              <a:ea typeface="Karla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5" name="Shape 723"/>
          <p:cNvGrpSpPr/>
          <p:nvPr/>
        </p:nvGrpSpPr>
        <p:grpSpPr>
          <a:xfrm rot="21365844">
            <a:off x="7907244" y="3164218"/>
            <a:ext cx="909780" cy="725265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6" name="Shape 7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34" y="2230546"/>
            <a:ext cx="8117749" cy="1908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Les assistants de preuve tels que Coq rendent possible la production de logiciels sûrs malgré leur complexité. Il est bien clair que tout programme ne doit pas être formellement </a:t>
            </a:r>
            <a:r>
              <a:rPr lang="fr-FR" altLang="fr-FR" sz="1200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vériﬁé</a:t>
            </a: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, mais le nombre d’applications devant être sûres </a:t>
            </a:r>
            <a:r>
              <a:rPr lang="fr-FR" altLang="fr-FR" sz="1200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justiﬁe</a:t>
            </a: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 l’émergence d’un métier que nous pouvons appeler ingénierie de la preuve, qui nécessite des compétences à la fois en logique et en génie logiciel. Parmi les divers assistants de preuve, Coq se distingue par sa </a:t>
            </a:r>
            <a:r>
              <a:rPr lang="fr-FR" altLang="fr-FR" sz="1200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ﬁabilité</a:t>
            </a: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, une bibliothèque standard très fournie, et un grand nombre de tactiques de preuve interactive. Sa complexité pourrait </a:t>
            </a:r>
            <a:r>
              <a:rPr lang="fr-FR" altLang="fr-FR" sz="1200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eﬀrayer</a:t>
            </a: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 l’utilisateur novice, mais on peut remarquer que ce n’est pas Coq qui est trop compliqué, mais la preuve rigoureuse, notamment d’algorithmes et de programmes, qui nécessite des outils </a:t>
            </a:r>
            <a:r>
              <a:rPr lang="fr-FR" altLang="fr-FR" sz="1200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suﬃsamment</a:t>
            </a:r>
            <a:r>
              <a:rPr lang="fr-FR" altLang="fr-FR" sz="12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cs typeface="Arial" panose="020B0604020202020204" pitchFamily="34" charset="0"/>
              </a:rPr>
              <a:t> complets</a:t>
            </a:r>
            <a:endParaRPr lang="fr-FR" altLang="fr-FR" sz="1200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03501" y="346109"/>
            <a:ext cx="2976282" cy="4962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2300" dirty="0" smtClean="0">
                <a:solidFill>
                  <a:schemeClr val="bg1"/>
                </a:solidFill>
              </a:rPr>
              <a:t>Conclusion </a:t>
            </a:r>
            <a:endParaRPr lang="en" sz="2300" dirty="0">
              <a:solidFill>
                <a:schemeClr val="bg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8305800" y="4615880"/>
            <a:ext cx="5715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4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828674" y="1888150"/>
            <a:ext cx="761047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Merci pour votre attention</a:t>
            </a:r>
            <a:endParaRPr lang="en" sz="4400" dirty="0"/>
          </a:p>
        </p:txBody>
      </p:sp>
      <p:sp>
        <p:nvSpPr>
          <p:cNvPr id="6" name="Shape 108"/>
          <p:cNvSpPr/>
          <p:nvPr/>
        </p:nvSpPr>
        <p:spPr>
          <a:xfrm rot="1476859">
            <a:off x="7980095" y="2061407"/>
            <a:ext cx="576037" cy="52753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00000">
              <a:alpha val="81150"/>
            </a:srgbClr>
          </a:solidFill>
          <a:ln>
            <a:solidFill>
              <a:srgbClr val="C0000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43840" y="2409994"/>
            <a:ext cx="8596811" cy="819899"/>
          </a:xfrm>
        </p:spPr>
        <p:txBody>
          <a:bodyPr/>
          <a:lstStyle/>
          <a:p>
            <a:r>
              <a:rPr lang="fr-FR" sz="4500" dirty="0" smtClean="0"/>
              <a:t>Introduction</a:t>
            </a:r>
            <a:endParaRPr lang="fr-FR" sz="4500" dirty="0"/>
          </a:p>
        </p:txBody>
      </p:sp>
      <p:grpSp>
        <p:nvGrpSpPr>
          <p:cNvPr id="5" name="Shape 723"/>
          <p:cNvGrpSpPr/>
          <p:nvPr/>
        </p:nvGrpSpPr>
        <p:grpSpPr>
          <a:xfrm rot="21365844">
            <a:off x="7972728" y="3161987"/>
            <a:ext cx="844220" cy="725265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6" name="Shape 7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38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4476206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300" b="0" dirty="0" smtClean="0">
                <a:solidFill>
                  <a:schemeClr val="bg1"/>
                </a:solidFill>
              </a:rPr>
              <a:t>Introduction </a:t>
            </a: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6" name="Shape 101"/>
          <p:cNvSpPr txBox="1">
            <a:spLocks/>
          </p:cNvSpPr>
          <p:nvPr/>
        </p:nvSpPr>
        <p:spPr>
          <a:xfrm>
            <a:off x="155575" y="1935644"/>
            <a:ext cx="5798589" cy="2200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fr-FR" sz="1600" smtClean="0"/>
              <a:t>     </a:t>
            </a:r>
            <a:endParaRPr lang="en" sz="1600" b="1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sp>
        <p:nvSpPr>
          <p:cNvPr id="4" name="Flowchart: Connector 3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14209" y="1450791"/>
            <a:ext cx="8792174" cy="3327299"/>
          </a:xfrm>
        </p:spPr>
        <p:txBody>
          <a:bodyPr/>
          <a:lstStyle/>
          <a:p>
            <a:r>
              <a:rPr lang="fr-FR" sz="1400" dirty="0"/>
              <a:t> </a:t>
            </a:r>
            <a:r>
              <a:rPr lang="fr-FR" sz="1400" b="1" dirty="0"/>
              <a:t>P</a:t>
            </a:r>
            <a:r>
              <a:rPr lang="fr-FR" sz="1400" b="1" dirty="0" smtClean="0"/>
              <a:t>reuve</a:t>
            </a:r>
            <a:r>
              <a:rPr lang="fr-FR" sz="1400" dirty="0"/>
              <a:t> </a:t>
            </a:r>
            <a:r>
              <a:rPr lang="fr-FR" sz="1400" dirty="0" smtClean="0"/>
              <a:t>:</a:t>
            </a:r>
          </a:p>
          <a:p>
            <a:endParaRPr lang="fr-FR" sz="1400" dirty="0" smtClean="0"/>
          </a:p>
          <a:p>
            <a:r>
              <a:rPr lang="fr-FR" sz="1400" dirty="0" smtClean="0"/>
              <a:t>Un </a:t>
            </a:r>
            <a:r>
              <a:rPr lang="fr-FR" sz="1400" dirty="0"/>
              <a:t>argument </a:t>
            </a:r>
            <a:r>
              <a:rPr lang="fr-FR" sz="1400" dirty="0" smtClean="0"/>
              <a:t>convainquant </a:t>
            </a:r>
            <a:r>
              <a:rPr lang="fr-FR" sz="1400" dirty="0"/>
              <a:t>une suite de </a:t>
            </a:r>
            <a:r>
              <a:rPr lang="fr-FR" sz="1400" dirty="0" smtClean="0"/>
              <a:t>déductions a </a:t>
            </a:r>
            <a:r>
              <a:rPr lang="fr-FR" sz="1400" dirty="0"/>
              <a:t>partir des axiomes </a:t>
            </a:r>
            <a:endParaRPr lang="fr-FR" sz="1400" dirty="0" smtClean="0"/>
          </a:p>
          <a:p>
            <a:r>
              <a:rPr lang="fr-FR" sz="1400" dirty="0"/>
              <a:t>U</a:t>
            </a:r>
            <a:r>
              <a:rPr lang="fr-FR" sz="1400" dirty="0" smtClean="0"/>
              <a:t>n </a:t>
            </a:r>
            <a:r>
              <a:rPr lang="fr-FR" sz="1400" dirty="0"/>
              <a:t>algorithme (correspondance de Curry-Howard</a:t>
            </a:r>
            <a:r>
              <a:rPr lang="fr-FR" sz="1400" dirty="0" smtClean="0"/>
              <a:t>):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fr-FR" sz="1400" dirty="0" smtClean="0"/>
              <a:t>Correspondance preuve/programme ou correspondance formule/type, est une série de résultats à la frontière entre la logique mathématique, l'informatique théorique et la théorie de la calculabilité.</a:t>
            </a:r>
          </a:p>
        </p:txBody>
      </p:sp>
      <p:pic>
        <p:nvPicPr>
          <p:cNvPr id="1028" name="Picture 4" descr="RÃ©sultat de recherche d'images pour &quot;logo problem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2" y="3188725"/>
            <a:ext cx="1028989" cy="10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68435" y="3293496"/>
            <a:ext cx="667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présence de calculs non vérifiables a la main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très longues, très compliquées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trop preuves de détails techniques, trop de cas pour les traiter a la  main sans  faire d’erreurs 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" name="AutoShape 6" descr="RÃ©sultat de recherche d'images pour &quot;logo wro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943101" y="2917511"/>
            <a:ext cx="627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Il peut être difficile de se convaincre qu’une preuve est correcte :</a:t>
            </a:r>
          </a:p>
        </p:txBody>
      </p:sp>
    </p:spTree>
    <p:extLst>
      <p:ext uri="{BB962C8B-B14F-4D97-AF65-F5344CB8AC3E}">
        <p14:creationId xmlns:p14="http://schemas.microsoft.com/office/powerpoint/2010/main" val="32767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4476206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300" b="0" dirty="0" smtClean="0">
                <a:solidFill>
                  <a:schemeClr val="bg1"/>
                </a:solidFill>
              </a:rPr>
              <a:t>Introduction </a:t>
            </a: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6" name="Shape 101"/>
          <p:cNvSpPr txBox="1">
            <a:spLocks/>
          </p:cNvSpPr>
          <p:nvPr/>
        </p:nvSpPr>
        <p:spPr>
          <a:xfrm>
            <a:off x="0" y="1984559"/>
            <a:ext cx="5798589" cy="2200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fr-FR" sz="1600" smtClean="0"/>
              <a:t>     </a:t>
            </a:r>
            <a:endParaRPr lang="en" sz="1600" b="1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sp>
        <p:nvSpPr>
          <p:cNvPr id="4" name="Flowchart: Connector 3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14209" y="1450791"/>
            <a:ext cx="8792174" cy="3327299"/>
          </a:xfrm>
        </p:spPr>
        <p:txBody>
          <a:bodyPr/>
          <a:lstStyle/>
          <a:p>
            <a:r>
              <a:rPr lang="fr-FR" sz="1400" dirty="0" smtClean="0"/>
              <a:t> </a:t>
            </a:r>
            <a:r>
              <a:rPr lang="fr-FR" sz="1400" b="1" dirty="0" smtClean="0"/>
              <a:t>Assistant de preuve</a:t>
            </a:r>
            <a:r>
              <a:rPr lang="fr-FR" sz="1400" dirty="0" smtClean="0"/>
              <a:t> :</a:t>
            </a:r>
          </a:p>
          <a:p>
            <a:pPr>
              <a:buNone/>
            </a:pPr>
            <a:endParaRPr lang="fr-FR" sz="1400" dirty="0" smtClean="0"/>
          </a:p>
          <a:p>
            <a:pPr lvl="1"/>
            <a:r>
              <a:rPr lang="fr-FR" sz="1400" dirty="0"/>
              <a:t>Clarifier les </a:t>
            </a:r>
            <a:r>
              <a:rPr lang="fr-FR" sz="1400" dirty="0" smtClean="0"/>
              <a:t>hypothèses</a:t>
            </a:r>
            <a:endParaRPr lang="fr-FR" sz="1400" dirty="0"/>
          </a:p>
          <a:p>
            <a:pPr lvl="1"/>
            <a:r>
              <a:rPr lang="fr-FR" sz="1400" dirty="0" smtClean="0"/>
              <a:t>Clarifier </a:t>
            </a:r>
            <a:r>
              <a:rPr lang="fr-FR" sz="1400" dirty="0"/>
              <a:t>ce qu’est une preuve</a:t>
            </a:r>
          </a:p>
          <a:p>
            <a:pPr lvl="1"/>
            <a:r>
              <a:rPr lang="fr-FR" sz="1400" dirty="0" smtClean="0"/>
              <a:t>Etre </a:t>
            </a:r>
            <a:r>
              <a:rPr lang="fr-FR" sz="1400" dirty="0"/>
              <a:t>si </a:t>
            </a:r>
            <a:r>
              <a:rPr lang="fr-FR" sz="1400" dirty="0" smtClean="0"/>
              <a:t>précis </a:t>
            </a:r>
            <a:r>
              <a:rPr lang="fr-FR" sz="1400" dirty="0"/>
              <a:t>que l’on a plus besoin de  </a:t>
            </a:r>
            <a:r>
              <a:rPr lang="fr-FR" sz="1400" dirty="0" smtClean="0"/>
              <a:t>comprendre </a:t>
            </a:r>
            <a:r>
              <a:rPr lang="fr-FR" sz="1400" dirty="0"/>
              <a:t>la preuve pour </a:t>
            </a:r>
            <a:r>
              <a:rPr lang="fr-FR" sz="1400" dirty="0" smtClean="0"/>
              <a:t>la vérifier</a:t>
            </a:r>
            <a:endParaRPr lang="fr-FR" sz="1400" dirty="0"/>
          </a:p>
          <a:p>
            <a:pPr lvl="1"/>
            <a:r>
              <a:rPr lang="fr-FR" sz="1400" dirty="0" smtClean="0"/>
              <a:t>Automatiser </a:t>
            </a:r>
            <a:r>
              <a:rPr lang="fr-FR" sz="1400" dirty="0"/>
              <a:t>des </a:t>
            </a:r>
            <a:r>
              <a:rPr lang="fr-FR" sz="1400" dirty="0" smtClean="0"/>
              <a:t>preuves</a:t>
            </a:r>
          </a:p>
          <a:p>
            <a:pPr lvl="1"/>
            <a:endParaRPr lang="fr-FR" sz="1400" dirty="0"/>
          </a:p>
          <a:p>
            <a:pPr marL="285750" indent="-285750" algn="ctr">
              <a:buFont typeface="Kristen ITC" panose="03050502040202030202" pitchFamily="66" charset="0"/>
              <a:buChar char="√"/>
            </a:pPr>
            <a:r>
              <a:rPr lang="fr-FR" sz="1400" dirty="0"/>
              <a:t>Par </a:t>
            </a:r>
            <a:r>
              <a:rPr lang="fr-FR" sz="1400" dirty="0" smtClean="0"/>
              <a:t>définition vérifier qu’une preuve est correcte </a:t>
            </a:r>
            <a:r>
              <a:rPr lang="fr-FR" sz="1400" dirty="0"/>
              <a:t>est un </a:t>
            </a:r>
            <a:r>
              <a:rPr lang="fr-FR" sz="1400" dirty="0" smtClean="0"/>
              <a:t>problème décidable</a:t>
            </a:r>
          </a:p>
        </p:txBody>
      </p:sp>
    </p:spTree>
    <p:extLst>
      <p:ext uri="{BB962C8B-B14F-4D97-AF65-F5344CB8AC3E}">
        <p14:creationId xmlns:p14="http://schemas.microsoft.com/office/powerpoint/2010/main" val="19923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21898" y="2389910"/>
            <a:ext cx="8596811" cy="1154138"/>
          </a:xfrm>
        </p:spPr>
        <p:txBody>
          <a:bodyPr/>
          <a:lstStyle/>
          <a:p>
            <a:r>
              <a:rPr lang="fr-FR" sz="4500" dirty="0"/>
              <a:t>L'assistant de preuves Coq </a:t>
            </a:r>
            <a:br>
              <a:rPr lang="fr-FR" sz="4500" dirty="0"/>
            </a:br>
            <a:endParaRPr lang="fr-FR" sz="4500" dirty="0"/>
          </a:p>
        </p:txBody>
      </p:sp>
      <p:grpSp>
        <p:nvGrpSpPr>
          <p:cNvPr id="5" name="Shape 723"/>
          <p:cNvGrpSpPr/>
          <p:nvPr/>
        </p:nvGrpSpPr>
        <p:grpSpPr>
          <a:xfrm rot="21365844">
            <a:off x="7972728" y="3161987"/>
            <a:ext cx="844220" cy="725265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6" name="Shape 7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33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4476206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L'assistant de preuves Coq </a:t>
            </a:r>
            <a:br>
              <a:rPr lang="fr-FR" sz="2300" b="0" dirty="0">
                <a:solidFill>
                  <a:schemeClr val="bg1"/>
                </a:solidFill>
              </a:rPr>
            </a:b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6" name="Shape 101"/>
          <p:cNvSpPr txBox="1">
            <a:spLocks/>
          </p:cNvSpPr>
          <p:nvPr/>
        </p:nvSpPr>
        <p:spPr>
          <a:xfrm>
            <a:off x="0" y="1516566"/>
            <a:ext cx="8619893" cy="2668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/>
              <a:t>Coq est fondé sur le calcul des constructions, une théorie des types d'ordre supérieur, et son langage de spécification est une forme de lambda-calcul typé. Le calcul des constructions utilisé dans Coq comprend directement les constructions inductives, d'où son nom de calcul des constructions inductives (CIC).</a:t>
            </a:r>
          </a:p>
          <a:p>
            <a:pPr>
              <a:spcBef>
                <a:spcPts val="0"/>
              </a:spcBef>
              <a:buNone/>
            </a:pPr>
            <a:endParaRPr lang="fr-FR" sz="1200" dirty="0"/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 smtClean="0"/>
              <a:t>Coq </a:t>
            </a:r>
            <a:r>
              <a:rPr lang="fr-FR" sz="1200" dirty="0"/>
              <a:t>permet :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fr-FR" sz="1200" dirty="0"/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/>
              <a:t>M</a:t>
            </a:r>
            <a:r>
              <a:rPr lang="fr-FR" sz="1200" dirty="0" smtClean="0"/>
              <a:t>anipuler </a:t>
            </a:r>
            <a:r>
              <a:rPr lang="fr-FR" sz="1200" dirty="0"/>
              <a:t>des assertions du calcul ;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 smtClean="0"/>
              <a:t> </a:t>
            </a:r>
            <a:r>
              <a:rPr lang="fr-FR" sz="1200" dirty="0"/>
              <a:t>V</a:t>
            </a:r>
            <a:r>
              <a:rPr lang="fr-FR" sz="1200" dirty="0" smtClean="0"/>
              <a:t>érifier </a:t>
            </a:r>
            <a:r>
              <a:rPr lang="fr-FR" sz="1200" dirty="0"/>
              <a:t>mécaniquement des preuves de ces assertions ;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/>
              <a:t>A</a:t>
            </a:r>
            <a:r>
              <a:rPr lang="fr-FR" sz="1200" dirty="0" smtClean="0"/>
              <a:t>ider </a:t>
            </a:r>
            <a:r>
              <a:rPr lang="fr-FR" sz="1200" dirty="0"/>
              <a:t>à la recherche de preuves formelles ;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r-FR" sz="1200" dirty="0"/>
              <a:t>S</a:t>
            </a:r>
            <a:r>
              <a:rPr lang="fr-FR" sz="1200" dirty="0" smtClean="0"/>
              <a:t>ynthétiser </a:t>
            </a:r>
            <a:r>
              <a:rPr lang="fr-FR" sz="1200" dirty="0"/>
              <a:t>des programmes certifiés à partir de preuves constructives de leurs spécifications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8346" y="3148235"/>
            <a:ext cx="30420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latin typeface="Karla" panose="020B0604020202020204" charset="0"/>
              <a:ea typeface="Karla" panose="020B0604020202020204" charset="0"/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2400" y="2524991"/>
            <a:ext cx="1066800" cy="9910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197427" y="3608539"/>
            <a:ext cx="75749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Coq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 doit d’être un logiciel très complet, où de nombreux outils assistent l’utilisateur dans le développement de démonstrations correctes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</a:t>
            </a: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Quelques jours suffisent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pour être capable de prouver la correction de petits programmes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fonctionnels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simples</a:t>
            </a:r>
          </a:p>
        </p:txBody>
      </p:sp>
    </p:spTree>
    <p:extLst>
      <p:ext uri="{BB962C8B-B14F-4D97-AF65-F5344CB8AC3E}">
        <p14:creationId xmlns:p14="http://schemas.microsoft.com/office/powerpoint/2010/main" val="12010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9668" y="354857"/>
            <a:ext cx="4476206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sz="2300" b="0" dirty="0">
                <a:solidFill>
                  <a:schemeClr val="bg1"/>
                </a:solidFill>
              </a:rPr>
              <a:t>L'assistant de preuves Coq </a:t>
            </a:r>
            <a:br>
              <a:rPr lang="fr-FR" sz="2300" b="0" dirty="0">
                <a:solidFill>
                  <a:schemeClr val="bg1"/>
                </a:solidFill>
              </a:rPr>
            </a:br>
            <a:endParaRPr lang="en" sz="2300" b="0" dirty="0">
              <a:solidFill>
                <a:schemeClr val="bg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305800" y="4615880"/>
            <a:ext cx="457200" cy="32442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8346" y="3148235"/>
            <a:ext cx="30420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latin typeface="Karla" panose="020B0604020202020204" charset="0"/>
              <a:ea typeface="Karla" panose="020B0604020202020204" charset="0"/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2400" y="2524991"/>
            <a:ext cx="1066800" cy="9910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540327" y="1527082"/>
            <a:ext cx="71281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Très utilise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En recherche comme dans l’enseignement, et ce dans le monde entier 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Prix scientifiques : ACM SIGPLAN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Programming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Languages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Software 2013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award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ACM Software System 2013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award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Quelques applications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préindustrielles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(certification CC EAL7) 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Succès :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le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théorème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des quatre couleurs [Gon05, Gon08], un compilateur C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le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théorème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 l’ordre impair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… .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66" y="3369609"/>
            <a:ext cx="6583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Principaux domaines d’applications : </a:t>
            </a:r>
            <a:endParaRPr lang="fr-FR" b="1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Formalisation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des mathématiques, 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Certification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 propriétés des programmes, 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nseignement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 la logique et des langages de programmation à l'université</a:t>
            </a:r>
          </a:p>
        </p:txBody>
      </p:sp>
    </p:spTree>
    <p:extLst>
      <p:ext uri="{BB962C8B-B14F-4D97-AF65-F5344CB8AC3E}">
        <p14:creationId xmlns:p14="http://schemas.microsoft.com/office/powerpoint/2010/main" val="16349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21898" y="2389910"/>
            <a:ext cx="8596811" cy="1154138"/>
          </a:xfrm>
        </p:spPr>
        <p:txBody>
          <a:bodyPr/>
          <a:lstStyle/>
          <a:p>
            <a:r>
              <a:rPr lang="fr-FR" sz="4500" dirty="0" smtClean="0"/>
              <a:t>Programmation </a:t>
            </a:r>
            <a:r>
              <a:rPr lang="fr-FR" sz="4500" dirty="0"/>
              <a:t>fonctionnelle </a:t>
            </a:r>
            <a:r>
              <a:rPr lang="fr-FR" sz="4500" dirty="0" smtClean="0"/>
              <a:t>en COQ</a:t>
            </a:r>
            <a:endParaRPr lang="fr-FR" sz="4500" dirty="0"/>
          </a:p>
        </p:txBody>
      </p:sp>
      <p:grpSp>
        <p:nvGrpSpPr>
          <p:cNvPr id="5" name="Shape 723"/>
          <p:cNvGrpSpPr/>
          <p:nvPr/>
        </p:nvGrpSpPr>
        <p:grpSpPr>
          <a:xfrm rot="21365844">
            <a:off x="7972728" y="3161987"/>
            <a:ext cx="844220" cy="725265"/>
            <a:chOff x="5972700" y="2330200"/>
            <a:chExt cx="411625" cy="387275"/>
          </a:xfrm>
          <a:solidFill>
            <a:schemeClr val="bg1"/>
          </a:solidFill>
        </p:grpSpPr>
        <p:sp>
          <p:nvSpPr>
            <p:cNvPr id="6" name="Shape 72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4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1.3|1.1|1.4|1.6|1.4"/>
</p:tagLst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147D4A6-E25B-4F56-8FB2-C0173BA9BEC6}">
  <we:reference id="wa104381155" version="1.1.0.0" store="en-US" storeType="OMEX"/>
  <we:alternateReferences>
    <we:reference id="WA104381155" version="1.1.0.0" store="WA10438115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FF1893-C1DF-434B-98D7-C91F13A6D507}">
  <we:reference id="wa104380162" version="1.0.1.0" store="en-US" storeType="OMEX"/>
  <we:alternateReferences>
    <we:reference id="WA104380162" version="1.0.1.0" store="WA1043801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1E55653-770B-405E-A0FB-E9211C5A91EC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813</Words>
  <Application>Microsoft Office PowerPoint</Application>
  <PresentationFormat>On-screen Show (16:9)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arial</vt:lpstr>
      <vt:lpstr>Karla</vt:lpstr>
      <vt:lpstr>Wingdings</vt:lpstr>
      <vt:lpstr>arial</vt:lpstr>
      <vt:lpstr>Raleway</vt:lpstr>
      <vt:lpstr>Courier New</vt:lpstr>
      <vt:lpstr>Kristen ITC</vt:lpstr>
      <vt:lpstr>Times New Roman</vt:lpstr>
      <vt:lpstr>Escalus template</vt:lpstr>
      <vt:lpstr>PowerPoint Presentation</vt:lpstr>
      <vt:lpstr>Plan</vt:lpstr>
      <vt:lpstr>PowerPoint Presentation</vt:lpstr>
      <vt:lpstr>Introduction </vt:lpstr>
      <vt:lpstr>Introduction </vt:lpstr>
      <vt:lpstr>PowerPoint Presentation</vt:lpstr>
      <vt:lpstr>L'assistant de preuves Coq  </vt:lpstr>
      <vt:lpstr>L'assistant de preuves Coq  </vt:lpstr>
      <vt:lpstr>PowerPoint Presentation</vt:lpstr>
      <vt:lpstr>Programmation fonctionnelle en COQ  </vt:lpstr>
      <vt:lpstr>Programmation fonctionnelle en COQ  </vt:lpstr>
      <vt:lpstr>Programmation fonctionnelle en COQ  </vt:lpstr>
      <vt:lpstr>Preuve par simplification</vt:lpstr>
      <vt:lpstr>Preuve par simplification</vt:lpstr>
      <vt:lpstr>Preuve par réécriture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Youssef</dc:creator>
  <cp:lastModifiedBy>Youssef</cp:lastModifiedBy>
  <cp:revision>244</cp:revision>
  <dcterms:modified xsi:type="dcterms:W3CDTF">2018-04-04T20:09:45Z</dcterms:modified>
</cp:coreProperties>
</file>