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handoutMasterIdLst>
    <p:handoutMasterId r:id="rId31"/>
  </p:handoutMasterIdLst>
  <p:sldIdLst>
    <p:sldId id="284" r:id="rId2"/>
    <p:sldId id="257" r:id="rId3"/>
    <p:sldId id="286" r:id="rId4"/>
    <p:sldId id="325" r:id="rId5"/>
    <p:sldId id="324" r:id="rId6"/>
    <p:sldId id="261" r:id="rId7"/>
    <p:sldId id="354" r:id="rId8"/>
    <p:sldId id="353" r:id="rId9"/>
    <p:sldId id="363" r:id="rId10"/>
    <p:sldId id="355" r:id="rId11"/>
    <p:sldId id="356" r:id="rId12"/>
    <p:sldId id="365" r:id="rId13"/>
    <p:sldId id="357" r:id="rId14"/>
    <p:sldId id="358" r:id="rId15"/>
    <p:sldId id="359" r:id="rId16"/>
    <p:sldId id="360" r:id="rId17"/>
    <p:sldId id="364" r:id="rId18"/>
    <p:sldId id="361" r:id="rId19"/>
    <p:sldId id="362" r:id="rId20"/>
    <p:sldId id="352" r:id="rId21"/>
    <p:sldId id="326" r:id="rId22"/>
    <p:sldId id="298" r:id="rId23"/>
    <p:sldId id="350" r:id="rId24"/>
    <p:sldId id="351" r:id="rId25"/>
    <p:sldId id="291" r:id="rId26"/>
    <p:sldId id="293" r:id="rId27"/>
    <p:sldId id="292" r:id="rId28"/>
    <p:sldId id="336" r:id="rId29"/>
  </p:sldIdLst>
  <p:sldSz cx="9144000" cy="5143500" type="screen16x9"/>
  <p:notesSz cx="6858000" cy="9144000"/>
  <p:embeddedFontLst>
    <p:embeddedFont>
      <p:font typeface="Raleway" panose="020B0604020202020204" charset="0"/>
      <p:regular r:id="rId32"/>
      <p:bold r:id="rId33"/>
      <p:italic r:id="rId34"/>
      <p:boldItalic r:id="rId35"/>
    </p:embeddedFont>
    <p:embeddedFont>
      <p:font typeface="Tahoma" panose="020B0604030504040204" pitchFamily="34" charset="0"/>
      <p:regular r:id="rId36"/>
      <p:bold r:id="rId37"/>
    </p:embeddedFont>
    <p:embeddedFont>
      <p:font typeface="Calibri" panose="020F0502020204030204" pitchFamily="34" charset="0"/>
      <p:regular r:id="rId38"/>
      <p:bold r:id="rId39"/>
      <p:italic r:id="rId40"/>
      <p:boldItalic r:id="rId41"/>
    </p:embeddedFont>
    <p:embeddedFont>
      <p:font typeface="Karla"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sef" initials="Y" lastIdx="3" clrIdx="0">
    <p:extLst>
      <p:ext uri="{19B8F6BF-5375-455C-9EA6-DF929625EA0E}">
        <p15:presenceInfo xmlns:p15="http://schemas.microsoft.com/office/powerpoint/2012/main" userId="Yousse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C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8EED8-7CD9-4803-97F6-A0EA4E348CEB}">
  <a:tblStyle styleId="{EAC8EED8-7CD9-4803-97F6-A0EA4E348CE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55106" autoAdjust="0"/>
  </p:normalViewPr>
  <p:slideViewPr>
    <p:cSldViewPr snapToGrid="0">
      <p:cViewPr varScale="1">
        <p:scale>
          <a:sx n="50" d="100"/>
          <a:sy n="50" d="100"/>
        </p:scale>
        <p:origin x="1320"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30T22:52:23.422" idx="2">
    <p:pos x="10" y="10"/>
    <p:text>Les diagrammes de classe suivants permettent de mieux comprendre comment fonctionne le pattern Abstract Factory :
Nous avons créé deux classes abstraites CarteMere et CarteGraphique qui contiennent chacune deux sous-classes concrètes (CarteMereFixe, CarteMerePortable, CarteGraphiqueFixe et CarteGraphiquePortable).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OrdinateurFixe et OrdinateurPortable implémentent cette interface.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ssss</a:t>
            </a:r>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232C17-0537-4AD8-B999-8062DB806C0A}" type="datetimeFigureOut">
              <a:rPr lang="fr-FR" smtClean="0"/>
              <a:t>30/03/2018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sssss</a:t>
            </a:r>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36462-BDFA-44C6-9F32-4B2FE866C99D}" type="slidenum">
              <a:rPr lang="fr-FR" smtClean="0"/>
              <a:t>‹#›</a:t>
            </a:fld>
            <a:endParaRPr lang="fr-FR"/>
          </a:p>
        </p:txBody>
      </p:sp>
    </p:spTree>
    <p:extLst>
      <p:ext uri="{BB962C8B-B14F-4D97-AF65-F5344CB8AC3E}">
        <p14:creationId xmlns:p14="http://schemas.microsoft.com/office/powerpoint/2010/main" val="17934204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87915067"/>
      </p:ext>
    </p:extLst>
  </p:cSld>
  <p:clrMap bg1="lt1" tx1="dk1" bg2="dk2" tx2="lt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jormes.developpez.com/articles/design-pattern-construction/images/image1.jp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jormes.developpez.com/articles/design-pattern-construction/images/image2.jp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644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383112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18022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436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408328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1398481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383996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211142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6610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219514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smtClean="0">
                <a:solidFill>
                  <a:schemeClr val="tx1"/>
                </a:solidFill>
                <a:effectLst/>
                <a:latin typeface="+mn-lt"/>
                <a:ea typeface="+mn-ea"/>
                <a:cs typeface="+mn-cs"/>
              </a:rPr>
              <a:t>Les diagrammes de classe suivants permettent de mieux comprendre comment fonctionne le pattern Abstract </a:t>
            </a:r>
            <a:r>
              <a:rPr lang="fr-FR" sz="1100" b="0" i="0" kern="1200" dirty="0" err="1" smtClean="0">
                <a:solidFill>
                  <a:schemeClr val="tx1"/>
                </a:solidFill>
                <a:effectLst/>
                <a:latin typeface="+mn-lt"/>
                <a:ea typeface="+mn-ea"/>
                <a:cs typeface="+mn-cs"/>
              </a:rPr>
              <a:t>Factory</a:t>
            </a:r>
            <a:r>
              <a:rPr lang="fr-FR" sz="1100" b="0" i="0" kern="1200" dirty="0" smtClean="0">
                <a:solidFill>
                  <a:schemeClr val="tx1"/>
                </a:solidFill>
                <a:effectLst/>
                <a:latin typeface="+mn-lt"/>
                <a:ea typeface="+mn-ea"/>
                <a:cs typeface="+mn-cs"/>
              </a:rPr>
              <a:t> :</a:t>
            </a:r>
          </a:p>
          <a:p>
            <a:r>
              <a:rPr lang="fr-FR" sz="1100" b="0" i="0" kern="1200" dirty="0" smtClean="0">
                <a:solidFill>
                  <a:schemeClr val="tx1"/>
                </a:solidFill>
                <a:effectLst/>
                <a:latin typeface="+mn-lt"/>
                <a:ea typeface="+mn-ea"/>
                <a:cs typeface="+mn-cs"/>
                <a:hlinkClick r:id="rId3"/>
              </a:rPr>
              <a:t/>
            </a:r>
            <a:br>
              <a:rPr lang="fr-FR" sz="1100" b="0" i="0" kern="1200" dirty="0" smtClean="0">
                <a:solidFill>
                  <a:schemeClr val="tx1"/>
                </a:solidFill>
                <a:effectLst/>
                <a:latin typeface="+mn-lt"/>
                <a:ea typeface="+mn-ea"/>
                <a:cs typeface="+mn-cs"/>
                <a:hlinkClick r:id="rId3"/>
              </a:rPr>
            </a:br>
            <a:endParaRPr lang="fr-FR" sz="1100" b="0" i="0" kern="1200" dirty="0" smtClean="0">
              <a:solidFill>
                <a:schemeClr val="tx1"/>
              </a:solidFill>
              <a:effectLst/>
              <a:latin typeface="+mn-lt"/>
              <a:ea typeface="+mn-ea"/>
              <a:cs typeface="+mn-cs"/>
            </a:endParaRPr>
          </a:p>
          <a:p>
            <a:r>
              <a:rPr lang="fr-FR" sz="1100" b="0" i="0" kern="1200" dirty="0" smtClean="0">
                <a:solidFill>
                  <a:schemeClr val="tx1"/>
                </a:solidFill>
                <a:effectLst/>
                <a:latin typeface="+mn-lt"/>
                <a:ea typeface="+mn-ea"/>
                <a:cs typeface="+mn-cs"/>
              </a:rPr>
              <a:t>Nous avons créé deux classes abstraites CarteMere et </a:t>
            </a:r>
            <a:r>
              <a:rPr lang="fr-FR" sz="1100" b="0" i="0" kern="1200" dirty="0" err="1" smtClean="0">
                <a:solidFill>
                  <a:schemeClr val="tx1"/>
                </a:solidFill>
                <a:effectLst/>
                <a:latin typeface="+mn-lt"/>
                <a:ea typeface="+mn-ea"/>
                <a:cs typeface="+mn-cs"/>
              </a:rPr>
              <a:t>CarteGraphique</a:t>
            </a:r>
            <a:r>
              <a:rPr lang="fr-FR" sz="1100" b="0" i="0" kern="1200" dirty="0" smtClean="0">
                <a:solidFill>
                  <a:schemeClr val="tx1"/>
                </a:solidFill>
                <a:effectLst/>
                <a:latin typeface="+mn-lt"/>
                <a:ea typeface="+mn-ea"/>
                <a:cs typeface="+mn-cs"/>
              </a:rPr>
              <a:t> qui contiennent chacune deux sous-classes concrètes (</a:t>
            </a:r>
            <a:r>
              <a:rPr lang="fr-FR" sz="1100" b="0" i="0" kern="1200" dirty="0" err="1" smtClean="0">
                <a:solidFill>
                  <a:schemeClr val="tx1"/>
                </a:solidFill>
                <a:effectLst/>
                <a:latin typeface="+mn-lt"/>
                <a:ea typeface="+mn-ea"/>
                <a:cs typeface="+mn-cs"/>
              </a:rPr>
              <a:t>CarteMereFixe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CarteMerePortable</a:t>
            </a:r>
            <a:r>
              <a:rPr lang="fr-FR" sz="1100" b="0" i="0" kern="1200" dirty="0" smtClean="0">
                <a:solidFill>
                  <a:schemeClr val="tx1"/>
                </a:solidFill>
                <a:effectLst/>
                <a:latin typeface="+mn-lt"/>
                <a:ea typeface="+mn-ea"/>
                <a:cs typeface="+mn-cs"/>
              </a:rPr>
              <a:t>, </a:t>
            </a:r>
            <a:r>
              <a:rPr lang="fr-FR" sz="1100" b="0" i="0" kern="1200" dirty="0" err="1" smtClean="0">
                <a:solidFill>
                  <a:schemeClr val="tx1"/>
                </a:solidFill>
                <a:effectLst/>
                <a:latin typeface="+mn-lt"/>
                <a:ea typeface="+mn-ea"/>
                <a:cs typeface="+mn-cs"/>
              </a:rPr>
              <a:t>CarteGraphiqueFixe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CarteGraphiquePortable</a:t>
            </a:r>
            <a:r>
              <a:rPr lang="fr-FR" sz="1100" b="0" i="0" kern="1200" dirty="0" smtClean="0">
                <a:solidFill>
                  <a:schemeClr val="tx1"/>
                </a:solidFill>
                <a:effectLst/>
                <a:latin typeface="+mn-lt"/>
                <a:ea typeface="+mn-ea"/>
                <a:cs typeface="+mn-cs"/>
              </a:rPr>
              <a:t>). Par souci de simplicité, je n'ai pas créé les autres classes d'objets appartenant à un ordinateur. Nous avons également créé une interface Ordinateur qui contient la signature des méthodes permettant de créer les différentes pièces pour un ordinateur fixe ou portable. Deux classes </a:t>
            </a:r>
            <a:r>
              <a:rPr lang="fr-FR" sz="1100" b="0" i="0" kern="1200" dirty="0" err="1" smtClean="0">
                <a:solidFill>
                  <a:schemeClr val="tx1"/>
                </a:solidFill>
                <a:effectLst/>
                <a:latin typeface="+mn-lt"/>
                <a:ea typeface="+mn-ea"/>
                <a:cs typeface="+mn-cs"/>
              </a:rPr>
              <a:t>OrdinateurFixe</a:t>
            </a:r>
            <a:r>
              <a:rPr lang="fr-FR" sz="1100" b="0" i="0" kern="1200" dirty="0" smtClean="0">
                <a:solidFill>
                  <a:schemeClr val="tx1"/>
                </a:solidFill>
                <a:effectLst/>
                <a:latin typeface="+mn-lt"/>
                <a:ea typeface="+mn-ea"/>
                <a:cs typeface="+mn-cs"/>
              </a:rPr>
              <a:t> et </a:t>
            </a:r>
            <a:r>
              <a:rPr lang="fr-FR" sz="1100" b="0" i="0" kern="1200" dirty="0" err="1" smtClean="0">
                <a:solidFill>
                  <a:schemeClr val="tx1"/>
                </a:solidFill>
                <a:effectLst/>
                <a:latin typeface="+mn-lt"/>
                <a:ea typeface="+mn-ea"/>
                <a:cs typeface="+mn-cs"/>
              </a:rPr>
              <a:t>OrdinateurPortable</a:t>
            </a:r>
            <a:r>
              <a:rPr lang="fr-FR" sz="1100" b="0" i="0" kern="1200" dirty="0" smtClean="0">
                <a:solidFill>
                  <a:schemeClr val="tx1"/>
                </a:solidFill>
                <a:effectLst/>
                <a:latin typeface="+mn-lt"/>
                <a:ea typeface="+mn-ea"/>
                <a:cs typeface="+mn-cs"/>
              </a:rPr>
              <a:t> implémentent cette interface.</a:t>
            </a:r>
          </a:p>
          <a:p>
            <a:r>
              <a:rPr lang="fr-FR" sz="1100" b="0" i="0" kern="1200" dirty="0" smtClean="0">
                <a:solidFill>
                  <a:schemeClr val="tx1"/>
                </a:solidFill>
                <a:effectLst/>
                <a:latin typeface="+mn-lt"/>
                <a:ea typeface="+mn-ea"/>
                <a:cs typeface="+mn-cs"/>
                <a:hlinkClick r:id="rId4"/>
              </a:rPr>
              <a:t/>
            </a:r>
            <a:br>
              <a:rPr lang="fr-FR" sz="1100" b="0" i="0" kern="1200" dirty="0" smtClean="0">
                <a:solidFill>
                  <a:schemeClr val="tx1"/>
                </a:solidFill>
                <a:effectLst/>
                <a:latin typeface="+mn-lt"/>
                <a:ea typeface="+mn-ea"/>
                <a:cs typeface="+mn-cs"/>
                <a:hlinkClick r:id="rId4"/>
              </a:rPr>
            </a:br>
            <a:endParaRPr dirty="0"/>
          </a:p>
        </p:txBody>
      </p:sp>
    </p:spTree>
    <p:extLst>
      <p:ext uri="{BB962C8B-B14F-4D97-AF65-F5344CB8AC3E}">
        <p14:creationId xmlns:p14="http://schemas.microsoft.com/office/powerpoint/2010/main" val="7257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7576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7854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1238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512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8938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0708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04127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9850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588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611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185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160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9099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267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0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01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sp>
        <p:nvSpPr>
          <p:cNvPr id="20" name="Shape 20"/>
          <p:cNvSpPr/>
          <p:nvPr/>
        </p:nvSpPr>
        <p:spPr>
          <a:xfrm>
            <a:off x="6024"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1580112"/>
            <a:ext cx="9144000" cy="3341667"/>
          </a:xfrm>
          <a:custGeom>
            <a:avLst/>
            <a:gdLst/>
            <a:ahLst/>
            <a:cxnLst/>
            <a:rect l="0" t="0" r="0" b="0"/>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5900" y="410541"/>
            <a:ext cx="9144151" cy="4453148"/>
          </a:xfrm>
          <a:custGeom>
            <a:avLst/>
            <a:gdLst/>
            <a:ahLst/>
            <a:cxnLst/>
            <a:rect l="0" t="0" r="0" b="0"/>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a:spLocks noGrp="1"/>
          </p:cNvSpPr>
          <p:nvPr>
            <p:ph type="body" idx="1"/>
          </p:nvPr>
        </p:nvSpPr>
        <p:spPr>
          <a:xfrm>
            <a:off x="1833775" y="2314200"/>
            <a:ext cx="5476500" cy="819899"/>
          </a:xfrm>
          <a:prstGeom prst="rect">
            <a:avLst/>
          </a:prstGeom>
        </p:spPr>
        <p:txBody>
          <a:bodyPr lIns="91425" tIns="91425" rIns="91425" bIns="91425" anchor="ctr" anchorCtr="0"/>
          <a:lstStyle>
            <a:lvl1pPr lvl="0" algn="ctr" rtl="0">
              <a:spcBef>
                <a:spcPts val="0"/>
              </a:spcBef>
              <a:buClr>
                <a:srgbClr val="FFFFFF"/>
              </a:buClr>
              <a:defRPr b="1" i="1">
                <a:solidFill>
                  <a:srgbClr val="FFFFFF"/>
                </a:solidFill>
              </a:defRPr>
            </a:lvl1pPr>
            <a:lvl2pPr lvl="1" algn="ctr" rtl="0">
              <a:spcBef>
                <a:spcPts val="0"/>
              </a:spcBef>
              <a:buClr>
                <a:srgbClr val="FFFFFF"/>
              </a:buClr>
              <a:defRPr b="1" i="1">
                <a:solidFill>
                  <a:srgbClr val="FFFFFF"/>
                </a:solidFill>
              </a:defRPr>
            </a:lvl2pPr>
            <a:lvl3pPr lvl="2" algn="ctr" rtl="0">
              <a:spcBef>
                <a:spcPts val="0"/>
              </a:spcBef>
              <a:buClr>
                <a:srgbClr val="FFFFFF"/>
              </a:buClr>
              <a:defRPr b="1" i="1">
                <a:solidFill>
                  <a:srgbClr val="FFFFFF"/>
                </a:solidFill>
              </a:defRPr>
            </a:lvl3pPr>
            <a:lvl4pPr lvl="3" algn="ctr" rtl="0">
              <a:spcBef>
                <a:spcPts val="0"/>
              </a:spcBef>
              <a:buClr>
                <a:srgbClr val="FFFFFF"/>
              </a:buClr>
              <a:defRPr b="1" i="1">
                <a:solidFill>
                  <a:srgbClr val="FFFFFF"/>
                </a:solidFill>
              </a:defRPr>
            </a:lvl4pPr>
            <a:lvl5pPr lvl="4" algn="ctr" rtl="0">
              <a:spcBef>
                <a:spcPts val="0"/>
              </a:spcBef>
              <a:buClr>
                <a:srgbClr val="FFFFFF"/>
              </a:buClr>
              <a:defRPr b="1" i="1">
                <a:solidFill>
                  <a:srgbClr val="FFFFFF"/>
                </a:solidFill>
              </a:defRPr>
            </a:lvl5pPr>
            <a:lvl6pPr lvl="5" algn="ctr" rtl="0">
              <a:spcBef>
                <a:spcPts val="0"/>
              </a:spcBef>
              <a:buClr>
                <a:srgbClr val="FFFFFF"/>
              </a:buClr>
              <a:defRPr b="1" i="1">
                <a:solidFill>
                  <a:srgbClr val="FFFFFF"/>
                </a:solidFill>
              </a:defRPr>
            </a:lvl6pPr>
            <a:lvl7pPr lvl="6" algn="ctr" rtl="0">
              <a:spcBef>
                <a:spcPts val="0"/>
              </a:spcBef>
              <a:buClr>
                <a:srgbClr val="FFFFFF"/>
              </a:buClr>
              <a:defRPr b="1" i="1">
                <a:solidFill>
                  <a:srgbClr val="FFFFFF"/>
                </a:solidFill>
              </a:defRPr>
            </a:lvl7pPr>
            <a:lvl8pPr lvl="7" algn="ctr" rtl="0">
              <a:spcBef>
                <a:spcPts val="0"/>
              </a:spcBef>
              <a:buClr>
                <a:srgbClr val="FFFFFF"/>
              </a:buClr>
              <a:defRPr b="1" i="1">
                <a:solidFill>
                  <a:srgbClr val="FFFFFF"/>
                </a:solidFill>
              </a:defRPr>
            </a:lvl8pPr>
            <a:lvl9pPr lvl="8" algn="ctr">
              <a:spcBef>
                <a:spcPts val="0"/>
              </a:spcBef>
              <a:buClr>
                <a:srgbClr val="FFFFFF"/>
              </a:buClr>
              <a:defRPr b="1" i="1">
                <a:solidFill>
                  <a:srgbClr val="FFFFFF"/>
                </a:solidFill>
              </a:defRPr>
            </a:lvl9pPr>
          </a:lstStyle>
          <a:p>
            <a:endParaRPr/>
          </a:p>
        </p:txBody>
      </p:sp>
      <p:sp>
        <p:nvSpPr>
          <p:cNvPr id="24" name="Shape 24"/>
          <p:cNvSpPr txBox="1"/>
          <p:nvPr/>
        </p:nvSpPr>
        <p:spPr>
          <a:xfrm>
            <a:off x="3593400" y="10861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FFFFFF"/>
                </a:solidFill>
                <a:latin typeface="Raleway"/>
                <a:ea typeface="Raleway"/>
                <a:cs typeface="Raleway"/>
                <a:sym typeface="Raleway"/>
              </a:rPr>
              <a:t>“</a:t>
            </a:r>
          </a:p>
        </p:txBody>
      </p:sp>
      <p:sp>
        <p:nvSpPr>
          <p:cNvPr id="25" name="Shape 25"/>
          <p:cNvSpPr/>
          <p:nvPr/>
        </p:nvSpPr>
        <p:spPr>
          <a:xfrm>
            <a:off x="4179900" y="1041875"/>
            <a:ext cx="784200" cy="784200"/>
          </a:xfrm>
          <a:prstGeom prst="diamond">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0" y="1598408"/>
            <a:ext cx="7370699" cy="3327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4" name="Shape 4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body" idx="1"/>
          </p:nvPr>
        </p:nvSpPr>
        <p:spPr>
          <a:xfrm>
            <a:off x="904925" y="1495850"/>
            <a:ext cx="3560099" cy="34299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46" name="Shape 46"/>
          <p:cNvSpPr txBox="1">
            <a:spLocks noGrp="1"/>
          </p:cNvSpPr>
          <p:nvPr>
            <p:ph type="body" idx="2"/>
          </p:nvPr>
        </p:nvSpPr>
        <p:spPr>
          <a:xfrm>
            <a:off x="4679179" y="1495850"/>
            <a:ext cx="3560099" cy="34299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1"/>
            <a:ext cx="4445394" cy="1085643"/>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6"/>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5" cy="395810"/>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0"/>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btitle">
    <p:bg>
      <p:bgPr>
        <a:solidFill>
          <a:srgbClr val="ABE33F"/>
        </a:solidFill>
        <a:effectLst/>
      </p:bgPr>
    </p:bg>
    <p:spTree>
      <p:nvGrpSpPr>
        <p:cNvPr id="1" name="Shape 13"/>
        <p:cNvGrpSpPr/>
        <p:nvPr/>
      </p:nvGrpSpPr>
      <p:grpSpPr>
        <a:xfrm>
          <a:off x="0" y="0"/>
          <a:ext cx="0" cy="0"/>
          <a:chOff x="0" y="0"/>
          <a:chExt cx="0" cy="0"/>
        </a:xfrm>
      </p:grpSpPr>
      <p:sp>
        <p:nvSpPr>
          <p:cNvPr id="14" name="Shape 14"/>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a:spLocks noGrp="1"/>
          </p:cNvSpPr>
          <p:nvPr>
            <p:ph type="ctrTitle"/>
          </p:nvPr>
        </p:nvSpPr>
        <p:spPr>
          <a:xfrm>
            <a:off x="1815525" y="2040550"/>
            <a:ext cx="5513100" cy="1159799"/>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1815375" y="3068650"/>
            <a:ext cx="5513100" cy="784799"/>
          </a:xfrm>
          <a:prstGeom prst="rect">
            <a:avLst/>
          </a:prstGeom>
        </p:spPr>
        <p:txBody>
          <a:bodyPr lIns="91425" tIns="91425" rIns="91425" bIns="91425" anchor="t" anchorCtr="0"/>
          <a:lstStyle>
            <a:lvl1pPr lvl="0" algn="ctr" rtl="0">
              <a:spcBef>
                <a:spcPts val="0"/>
              </a:spcBef>
              <a:buClr>
                <a:srgbClr val="004C52"/>
              </a:buClr>
              <a:buSzPct val="100000"/>
              <a:buNone/>
              <a:defRPr sz="1800" b="1"/>
            </a:lvl1pPr>
            <a:lvl2pPr lvl="1" algn="ctr" rtl="0">
              <a:spcBef>
                <a:spcPts val="0"/>
              </a:spcBef>
              <a:buClr>
                <a:srgbClr val="004C52"/>
              </a:buClr>
              <a:buSzPct val="100000"/>
              <a:buNone/>
              <a:defRPr sz="1800" b="1"/>
            </a:lvl2pPr>
            <a:lvl3pPr lvl="2" algn="ctr" rtl="0">
              <a:spcBef>
                <a:spcPts val="0"/>
              </a:spcBef>
              <a:buClr>
                <a:srgbClr val="004C52"/>
              </a:buClr>
              <a:buSzPct val="100000"/>
              <a:buNone/>
              <a:defRPr sz="1800" b="1"/>
            </a:lvl3pPr>
            <a:lvl4pPr lvl="3" algn="ctr" rtl="0">
              <a:spcBef>
                <a:spcPts val="0"/>
              </a:spcBef>
              <a:buSzPct val="100000"/>
              <a:buNone/>
              <a:defRPr sz="1800" b="1"/>
            </a:lvl4pPr>
            <a:lvl5pPr lvl="4" algn="ctr" rtl="0">
              <a:spcBef>
                <a:spcPts val="0"/>
              </a:spcBef>
              <a:buSzPct val="100000"/>
              <a:buNone/>
              <a:defRPr sz="1800" b="1"/>
            </a:lvl5pPr>
            <a:lvl6pPr lvl="5" algn="ctr" rtl="0">
              <a:spcBef>
                <a:spcPts val="0"/>
              </a:spcBef>
              <a:buSzPct val="100000"/>
              <a:buNone/>
              <a:defRPr sz="1800" b="1"/>
            </a:lvl6pPr>
            <a:lvl7pPr lvl="6" algn="ctr" rtl="0">
              <a:spcBef>
                <a:spcPts val="0"/>
              </a:spcBef>
              <a:buSzPct val="100000"/>
              <a:buNone/>
              <a:defRPr sz="1800" b="1"/>
            </a:lvl7pPr>
            <a:lvl8pPr lvl="7" algn="ctr" rtl="0">
              <a:spcBef>
                <a:spcPts val="0"/>
              </a:spcBef>
              <a:buSzPct val="100000"/>
              <a:buNone/>
              <a:defRPr sz="1800" b="1"/>
            </a:lvl8pPr>
            <a:lvl9pPr lvl="8" algn="ctr" rtl="0">
              <a:spcBef>
                <a:spcPts val="0"/>
              </a:spcBef>
              <a:buSzPct val="100000"/>
              <a:buNone/>
              <a:defRPr sz="1800" b="1"/>
            </a:lvl9pPr>
          </a:lstStyle>
          <a:p>
            <a:endParaRPr/>
          </a:p>
        </p:txBody>
      </p:sp>
    </p:spTree>
    <p:extLst>
      <p:ext uri="{BB962C8B-B14F-4D97-AF65-F5344CB8AC3E}">
        <p14:creationId xmlns:p14="http://schemas.microsoft.com/office/powerpoint/2010/main" val="3503110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699" cy="3327299"/>
          </a:xfrm>
          <a:prstGeom prst="rect">
            <a:avLst/>
          </a:prstGeom>
          <a:noFill/>
          <a:ln>
            <a:noFill/>
          </a:ln>
        </p:spPr>
        <p:txBody>
          <a:bodyPr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defRPr sz="2400">
                <a:solidFill>
                  <a:srgbClr val="004C52"/>
                </a:solidFill>
                <a:latin typeface="Karla"/>
                <a:ea typeface="Karla"/>
                <a:cs typeface="Karla"/>
                <a:sym typeface="Karla"/>
              </a:defRPr>
            </a:lvl4pPr>
            <a:lvl5pPr lvl="4">
              <a:spcBef>
                <a:spcPts val="360"/>
              </a:spcBef>
              <a:buClr>
                <a:srgbClr val="004C52"/>
              </a:buClr>
              <a:buSzPct val="100000"/>
              <a:buFont typeface="Karla"/>
              <a:defRPr sz="2400">
                <a:solidFill>
                  <a:srgbClr val="004C52"/>
                </a:solidFill>
                <a:latin typeface="Karla"/>
                <a:ea typeface="Karla"/>
                <a:cs typeface="Karla"/>
                <a:sym typeface="Karla"/>
              </a:defRPr>
            </a:lvl5pPr>
            <a:lvl6pPr lvl="5">
              <a:spcBef>
                <a:spcPts val="360"/>
              </a:spcBef>
              <a:buClr>
                <a:srgbClr val="004C52"/>
              </a:buClr>
              <a:buSzPct val="100000"/>
              <a:buFont typeface="Karla"/>
              <a:defRPr sz="2400">
                <a:solidFill>
                  <a:srgbClr val="004C52"/>
                </a:solidFill>
                <a:latin typeface="Karla"/>
                <a:ea typeface="Karla"/>
                <a:cs typeface="Karla"/>
                <a:sym typeface="Karla"/>
              </a:defRPr>
            </a:lvl6pPr>
            <a:lvl7pPr lvl="6">
              <a:spcBef>
                <a:spcPts val="360"/>
              </a:spcBef>
              <a:buClr>
                <a:srgbClr val="004C52"/>
              </a:buClr>
              <a:buSzPct val="100000"/>
              <a:buFont typeface="Karla"/>
              <a:defRPr sz="2400">
                <a:solidFill>
                  <a:srgbClr val="004C52"/>
                </a:solidFill>
                <a:latin typeface="Karla"/>
                <a:ea typeface="Karla"/>
                <a:cs typeface="Karla"/>
                <a:sym typeface="Karla"/>
              </a:defRPr>
            </a:lvl7pPr>
            <a:lvl8pPr lvl="7">
              <a:spcBef>
                <a:spcPts val="360"/>
              </a:spcBef>
              <a:buClr>
                <a:srgbClr val="004C52"/>
              </a:buClr>
              <a:buSzPct val="100000"/>
              <a:buFont typeface="Karla"/>
              <a:defRPr sz="2400">
                <a:solidFill>
                  <a:srgbClr val="004C52"/>
                </a:solidFill>
                <a:latin typeface="Karla"/>
                <a:ea typeface="Karla"/>
                <a:cs typeface="Karla"/>
                <a:sym typeface="Karla"/>
              </a:defRPr>
            </a:lvl8pPr>
            <a:lvl9pPr lvl="8">
              <a:spcBef>
                <a:spcPts val="360"/>
              </a:spcBef>
              <a:buClr>
                <a:srgbClr val="004C52"/>
              </a:buClr>
              <a:buSzPct val="100000"/>
              <a:buFont typeface="Karla"/>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699" cy="857400"/>
          </a:xfrm>
          <a:prstGeom prst="rect">
            <a:avLst/>
          </a:prstGeom>
          <a:noFill/>
          <a:ln>
            <a:noFill/>
          </a:ln>
        </p:spPr>
        <p:txBody>
          <a:bodyPr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6" r:id="rId4"/>
    <p:sldLayoutId id="2147483658"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a:spLocks noGrp="1"/>
          </p:cNvSpPr>
          <p:nvPr>
            <p:ph type="subTitle" idx="4294967295"/>
          </p:nvPr>
        </p:nvSpPr>
        <p:spPr>
          <a:xfrm>
            <a:off x="532565" y="1483111"/>
            <a:ext cx="7978864" cy="2952857"/>
          </a:xfrm>
          <a:prstGeom prst="rect">
            <a:avLst/>
          </a:prstGeom>
        </p:spPr>
        <p:txBody>
          <a:bodyPr lIns="91425" tIns="91425" rIns="91425" bIns="91425" anchor="t" anchorCtr="0">
            <a:noAutofit/>
          </a:bodyPr>
          <a:lstStyle/>
          <a:p>
            <a:pPr algn="ctr">
              <a:lnSpc>
                <a:spcPct val="107000"/>
              </a:lnSpc>
              <a:spcAft>
                <a:spcPts val="800"/>
              </a:spcAft>
              <a:buNone/>
            </a:pPr>
            <a:r>
              <a:rPr lang="fr-FR" sz="3600" b="1" dirty="0" smtClean="0"/>
              <a:t>Les </a:t>
            </a:r>
            <a:r>
              <a:rPr lang="fr-FR" sz="3600" b="1" dirty="0"/>
              <a:t>patrons de conception</a:t>
            </a:r>
            <a:endParaRPr lang="fr-FR" sz="2000" dirty="0"/>
          </a:p>
          <a:p>
            <a:pPr algn="ctr">
              <a:lnSpc>
                <a:spcPct val="107000"/>
              </a:lnSpc>
              <a:spcAft>
                <a:spcPts val="800"/>
              </a:spcAft>
              <a:buNone/>
            </a:pPr>
            <a:endParaRPr lang="fr-FR" sz="3600" b="1"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08" name="Shape 108"/>
          <p:cNvSpPr/>
          <p:nvPr/>
        </p:nvSpPr>
        <p:spPr>
          <a:xfrm rot="1476859">
            <a:off x="7269482" y="1544543"/>
            <a:ext cx="374732" cy="34489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sp>
        <p:nvSpPr>
          <p:cNvPr id="26" name="ZoneTexte 25"/>
          <p:cNvSpPr txBox="1"/>
          <p:nvPr/>
        </p:nvSpPr>
        <p:spPr>
          <a:xfrm>
            <a:off x="6995399" y="2951117"/>
            <a:ext cx="1835759" cy="954107"/>
          </a:xfrm>
          <a:prstGeom prst="rect">
            <a:avLst/>
          </a:prstGeom>
          <a:noFill/>
        </p:spPr>
        <p:txBody>
          <a:bodyPr wrap="none" rtlCol="0">
            <a:spAutoFit/>
          </a:bodyPr>
          <a:lstStyle/>
          <a:p>
            <a:pPr algn="ctr"/>
            <a:r>
              <a:rPr lang="fr-FR" dirty="0" smtClean="0"/>
              <a:t>Elaboré par : </a:t>
            </a:r>
          </a:p>
          <a:p>
            <a:r>
              <a:rPr lang="fr-FR" dirty="0" smtClean="0"/>
              <a:t/>
            </a:r>
            <a:br>
              <a:rPr lang="fr-FR" dirty="0" smtClean="0"/>
            </a:br>
            <a:r>
              <a:rPr lang="fr-FR" dirty="0" err="1" smtClean="0"/>
              <a:t>Arfaoui</a:t>
            </a:r>
            <a:r>
              <a:rPr lang="fr-FR" dirty="0" smtClean="0"/>
              <a:t> Youssef</a:t>
            </a:r>
          </a:p>
          <a:p>
            <a:r>
              <a:rPr lang="fr-FR" dirty="0" err="1" smtClean="0"/>
              <a:t>Hammami</a:t>
            </a:r>
            <a:r>
              <a:rPr lang="fr-FR" dirty="0" smtClean="0"/>
              <a:t> </a:t>
            </a:r>
            <a:r>
              <a:rPr lang="fr-FR" dirty="0" err="1"/>
              <a:t>Nourhene</a:t>
            </a:r>
            <a:endParaRPr lang="fr-FR" dirty="0" smtClean="0"/>
          </a:p>
        </p:txBody>
      </p:sp>
      <p:sp>
        <p:nvSpPr>
          <p:cNvPr id="7" name="Rectangle 6"/>
          <p:cNvSpPr/>
          <p:nvPr/>
        </p:nvSpPr>
        <p:spPr>
          <a:xfrm>
            <a:off x="2152697" y="4881890"/>
            <a:ext cx="4572000" cy="261610"/>
          </a:xfrm>
          <a:prstGeom prst="rect">
            <a:avLst/>
          </a:prstGeom>
        </p:spPr>
        <p:txBody>
          <a:bodyPr>
            <a:spAutoFit/>
          </a:bodyPr>
          <a:lstStyle/>
          <a:p>
            <a:pPr algn="ctr"/>
            <a:r>
              <a:rPr lang="fr-FR" sz="1050" dirty="0" smtClean="0"/>
              <a:t>Années universitaire 2017/2018</a:t>
            </a:r>
            <a:endParaRPr lang="fr-FR" sz="105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826" y="0"/>
            <a:ext cx="1174173" cy="952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268" y="-266056"/>
            <a:ext cx="1210541" cy="1470139"/>
          </a:xfrm>
          <a:prstGeom prst="rect">
            <a:avLst/>
          </a:prstGeom>
        </p:spPr>
      </p:pic>
      <p:pic>
        <p:nvPicPr>
          <p:cNvPr id="1026" name="Picture 2" descr="RÃ©sultat de recherche d'images pour &quot;design pattern&quo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7758" y="2643162"/>
            <a:ext cx="2308845" cy="157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5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364221" y="1219165"/>
            <a:ext cx="8084634" cy="1169551"/>
          </a:xfrm>
          <a:prstGeom prst="rect">
            <a:avLst/>
          </a:prstGeom>
        </p:spPr>
        <p:txBody>
          <a:bodyPr wrap="square">
            <a:spAutoFit/>
          </a:bodyPr>
          <a:lstStyle/>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
        <p:nvSpPr>
          <p:cNvPr id="3" name="Rectangle 2"/>
          <p:cNvSpPr/>
          <p:nvPr/>
        </p:nvSpPr>
        <p:spPr>
          <a:xfrm>
            <a:off x="364221" y="1291810"/>
            <a:ext cx="7292898" cy="954107"/>
          </a:xfrm>
          <a:prstGeom prst="rect">
            <a:avLst/>
          </a:prstGeom>
        </p:spPr>
        <p:txBody>
          <a:bodyPr wrap="square">
            <a:spAutoFit/>
          </a:bodyPr>
          <a:lstStyle/>
          <a:p>
            <a:r>
              <a:rPr lang="fr-FR" b="1" kern="1200" dirty="0">
                <a:solidFill>
                  <a:schemeClr val="tx1"/>
                </a:solidFill>
                <a:latin typeface="Karla" panose="020B0604020202020204" charset="0"/>
                <a:ea typeface="Karla" panose="020B0604020202020204" charset="0"/>
              </a:rPr>
              <a:t>Abstract </a:t>
            </a:r>
            <a:r>
              <a:rPr lang="fr-FR" b="1" kern="1200" dirty="0" err="1">
                <a:solidFill>
                  <a:schemeClr val="tx1"/>
                </a:solidFill>
                <a:latin typeface="Karla" panose="020B0604020202020204" charset="0"/>
                <a:ea typeface="Karla" panose="020B0604020202020204" charset="0"/>
              </a:rPr>
              <a:t>Factory</a:t>
            </a:r>
            <a:r>
              <a:rPr lang="fr-FR" b="1" kern="1200" dirty="0">
                <a:solidFill>
                  <a:schemeClr val="tx1"/>
                </a:solidFill>
                <a:latin typeface="Karla" panose="020B0604020202020204" charset="0"/>
                <a:ea typeface="Karla" panose="020B0604020202020204" charset="0"/>
              </a:rPr>
              <a:t> </a:t>
            </a:r>
            <a:r>
              <a:rPr lang="fr-FR" b="1" kern="1200" dirty="0" smtClean="0">
                <a:solidFill>
                  <a:schemeClr val="tx1"/>
                </a:solidFill>
                <a:latin typeface="Karla" panose="020B0604020202020204" charset="0"/>
                <a:ea typeface="Karla" panose="020B0604020202020204" charset="0"/>
              </a:rPr>
              <a:t> </a:t>
            </a:r>
            <a:r>
              <a:rPr lang="fr-FR" dirty="0" smtClean="0">
                <a:latin typeface="Karla" panose="020B0604020202020204" charset="0"/>
                <a:ea typeface="Karla" panose="020B0604020202020204" charset="0"/>
              </a:rPr>
              <a:t>fournit </a:t>
            </a:r>
            <a:r>
              <a:rPr lang="fr-FR" dirty="0">
                <a:latin typeface="Karla" panose="020B0604020202020204" charset="0"/>
                <a:ea typeface="Karla" panose="020B0604020202020204" charset="0"/>
              </a:rPr>
              <a:t>une interface pour créer des familles d'objets liés ou </a:t>
            </a:r>
            <a:r>
              <a:rPr lang="fr-FR" dirty="0" smtClean="0">
                <a:latin typeface="Karla" panose="020B0604020202020204" charset="0"/>
                <a:ea typeface="Karla" panose="020B0604020202020204" charset="0"/>
              </a:rPr>
              <a:t>interdépendants </a:t>
            </a:r>
            <a:r>
              <a:rPr lang="fr-FR" dirty="0">
                <a:latin typeface="Karla" panose="020B0604020202020204" charset="0"/>
                <a:ea typeface="Karla" panose="020B0604020202020204" charset="0"/>
              </a:rPr>
              <a:t>sans avoir à préciser au moment de leur création la classe concrète à </a:t>
            </a:r>
            <a:r>
              <a:rPr lang="fr-FR" dirty="0" smtClean="0">
                <a:latin typeface="Karla" panose="020B0604020202020204" charset="0"/>
                <a:ea typeface="Karla" panose="020B0604020202020204" charset="0"/>
              </a:rPr>
              <a:t>utiliser.</a:t>
            </a:r>
            <a:r>
              <a:rPr lang="fr-FR" dirty="0">
                <a:latin typeface="Karla" panose="020B0604020202020204" charset="0"/>
                <a:ea typeface="Karla" panose="020B0604020202020204" charset="0"/>
              </a:rPr>
              <a:t/>
            </a:r>
            <a:br>
              <a:rPr lang="fr-FR" dirty="0">
                <a:latin typeface="Karla" panose="020B0604020202020204" charset="0"/>
                <a:ea typeface="Karla" panose="020B0604020202020204" charset="0"/>
              </a:rPr>
            </a:br>
            <a:endParaRPr lang="fr-FR" dirty="0">
              <a:latin typeface="Karla" panose="020B0604020202020204" charset="0"/>
              <a:ea typeface="Karla" panose="020B0604020202020204" charset="0"/>
              <a:cs typeface="Tahoma" panose="020B0604030504040204" pitchFamily="34" charset="0"/>
            </a:endParaRPr>
          </a:p>
        </p:txBody>
      </p:sp>
      <p:pic>
        <p:nvPicPr>
          <p:cNvPr id="4100" name="Picture 4" descr="Image non disponib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9628" y="1924984"/>
            <a:ext cx="5269230" cy="219139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Image non disponi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21" y="3387724"/>
            <a:ext cx="275907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58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structure</a:t>
            </a:r>
            <a:br>
              <a:rPr lang="fr-FR" sz="2300" b="0" dirty="0">
                <a:solidFill>
                  <a:schemeClr val="bg1"/>
                </a:solidFill>
              </a:rPr>
            </a:b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364221" y="1219165"/>
            <a:ext cx="8084634" cy="1169551"/>
          </a:xfrm>
          <a:prstGeom prst="rect">
            <a:avLst/>
          </a:prstGeom>
        </p:spPr>
        <p:txBody>
          <a:bodyPr wrap="square">
            <a:spAutoFit/>
          </a:bodyPr>
          <a:lstStyle/>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
        <p:nvSpPr>
          <p:cNvPr id="5" name="Rectangle 4"/>
          <p:cNvSpPr/>
          <p:nvPr/>
        </p:nvSpPr>
        <p:spPr>
          <a:xfrm>
            <a:off x="455861" y="2026292"/>
            <a:ext cx="7901354" cy="738664"/>
          </a:xfrm>
          <a:prstGeom prst="rect">
            <a:avLst/>
          </a:prstGeom>
        </p:spPr>
        <p:txBody>
          <a:bodyPr wrap="square">
            <a:spAutoFit/>
          </a:bodyPr>
          <a:lstStyle/>
          <a:p>
            <a:r>
              <a:rPr lang="fr-FR" dirty="0">
                <a:latin typeface="Karla" panose="020B0604020202020204" charset="0"/>
                <a:ea typeface="Karla" panose="020B0604020202020204" charset="0"/>
                <a:cs typeface="Tahoma" panose="020B0604030504040204" pitchFamily="34" charset="0"/>
              </a:rPr>
              <a:t>Dans l'exemple proposé, l'objet </a:t>
            </a:r>
            <a:r>
              <a:rPr lang="fr-FR" b="1" i="1" dirty="0">
                <a:latin typeface="Karla" panose="020B0604020202020204" charset="0"/>
                <a:ea typeface="Karla" panose="020B0604020202020204" charset="0"/>
                <a:cs typeface="Tahoma" panose="020B0604030504040204" pitchFamily="34" charset="0"/>
              </a:rPr>
              <a:t>Session</a:t>
            </a:r>
            <a:r>
              <a:rPr lang="fr-FR" dirty="0">
                <a:latin typeface="Karla" panose="020B0604020202020204" charset="0"/>
                <a:ea typeface="Karla" panose="020B0604020202020204" charset="0"/>
                <a:cs typeface="Tahoma" panose="020B0604030504040204" pitchFamily="34" charset="0"/>
              </a:rPr>
              <a:t> n'aura qu'une seule instanciation durant toute la vie du programme. Cela assure que chaque objet ayant accès à l'objet </a:t>
            </a:r>
            <a:r>
              <a:rPr lang="fr-FR" b="1" i="1" dirty="0">
                <a:latin typeface="Karla" panose="020B0604020202020204" charset="0"/>
                <a:ea typeface="Karla" panose="020B0604020202020204" charset="0"/>
                <a:cs typeface="Tahoma" panose="020B0604030504040204" pitchFamily="34" charset="0"/>
              </a:rPr>
              <a:t>Session</a:t>
            </a:r>
            <a:r>
              <a:rPr lang="fr-FR" dirty="0">
                <a:latin typeface="Karla" panose="020B0604020202020204" charset="0"/>
                <a:ea typeface="Karla" panose="020B0604020202020204" charset="0"/>
                <a:cs typeface="Tahoma" panose="020B0604030504040204" pitchFamily="34" charset="0"/>
              </a:rPr>
              <a:t> disposera des mêmes informations.</a:t>
            </a:r>
          </a:p>
        </p:txBody>
      </p:sp>
      <p:sp>
        <p:nvSpPr>
          <p:cNvPr id="6" name="Rectangle 5"/>
          <p:cNvSpPr/>
          <p:nvPr/>
        </p:nvSpPr>
        <p:spPr>
          <a:xfrm>
            <a:off x="202382" y="1650051"/>
            <a:ext cx="930063" cy="307777"/>
          </a:xfrm>
          <a:prstGeom prst="rect">
            <a:avLst/>
          </a:prstGeom>
        </p:spPr>
        <p:txBody>
          <a:bodyPr wrap="none">
            <a:spAutoFit/>
          </a:bodyPr>
          <a:lstStyle/>
          <a:p>
            <a:r>
              <a:rPr lang="fr-FR" b="1" i="1" dirty="0">
                <a:latin typeface="Karla" panose="020B0604020202020204" charset="0"/>
                <a:ea typeface="Karla" panose="020B0604020202020204" charset="0"/>
              </a:rPr>
              <a:t>Singleton</a:t>
            </a:r>
            <a:endParaRPr lang="fr-FR" b="1" dirty="0">
              <a:latin typeface="Karla" panose="020B0604020202020204" charset="0"/>
              <a:ea typeface="Karla" panose="020B0604020202020204" charset="0"/>
            </a:endParaRPr>
          </a:p>
        </p:txBody>
      </p:sp>
      <p:pic>
        <p:nvPicPr>
          <p:cNvPr id="12" name="Imag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0571" y="2798833"/>
            <a:ext cx="2322690" cy="1979257"/>
          </a:xfrm>
          <a:prstGeom prst="rect">
            <a:avLst/>
          </a:prstGeom>
        </p:spPr>
      </p:pic>
    </p:spTree>
    <p:extLst>
      <p:ext uri="{BB962C8B-B14F-4D97-AF65-F5344CB8AC3E}">
        <p14:creationId xmlns:p14="http://schemas.microsoft.com/office/powerpoint/2010/main" val="1050663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33664" y="2189514"/>
            <a:ext cx="8987163" cy="1478677"/>
          </a:xfrm>
        </p:spPr>
        <p:txBody>
          <a:bodyPr/>
          <a:lstStyle/>
          <a:p>
            <a:endParaRPr lang="fr-FR" sz="5000" dirty="0" smtClean="0">
              <a:latin typeface="Karla" panose="020B0604020202020204" charset="0"/>
              <a:ea typeface="Karla" panose="020B0604020202020204" charset="0"/>
              <a:cs typeface="Arial" panose="020B0604020202020204" pitchFamily="34" charset="0"/>
            </a:endParaRPr>
          </a:p>
          <a:p>
            <a:r>
              <a:rPr lang="fr-FR" sz="5000" dirty="0" smtClean="0">
                <a:latin typeface="Karla" panose="020B0604020202020204" charset="0"/>
                <a:ea typeface="Karla" panose="020B0604020202020204" charset="0"/>
                <a:cs typeface="Arial" panose="020B0604020202020204" pitchFamily="34" charset="0"/>
              </a:rPr>
              <a:t>Modèles </a:t>
            </a:r>
            <a:r>
              <a:rPr lang="fr-FR" sz="5000" dirty="0">
                <a:latin typeface="Karla" panose="020B0604020202020204" charset="0"/>
                <a:ea typeface="Karla" panose="020B0604020202020204" charset="0"/>
                <a:cs typeface="Arial" panose="020B0604020202020204" pitchFamily="34" charset="0"/>
              </a:rPr>
              <a:t>de structure</a:t>
            </a:r>
          </a:p>
          <a:p>
            <a:pPr>
              <a:buNone/>
            </a:pPr>
            <a:endParaRPr lang="fr-FR" sz="5000" dirty="0">
              <a:latin typeface="Karla" panose="020B0604020202020204" charset="0"/>
              <a:ea typeface="Karla" panose="020B0604020202020204" charset="0"/>
              <a:cs typeface="Arial" panose="020B0604020202020204" pitchFamily="34" charset="0"/>
            </a:endParaRPr>
          </a:p>
        </p:txBody>
      </p:sp>
      <p:grpSp>
        <p:nvGrpSpPr>
          <p:cNvPr id="5" name="Shape 723"/>
          <p:cNvGrpSpPr/>
          <p:nvPr/>
        </p:nvGrpSpPr>
        <p:grpSpPr>
          <a:xfrm rot="21365844">
            <a:off x="7907244" y="3164218"/>
            <a:ext cx="90978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77603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structure</a:t>
            </a:r>
            <a:br>
              <a:rPr lang="fr-FR" sz="2300" b="0" dirty="0">
                <a:solidFill>
                  <a:schemeClr val="bg1"/>
                </a:solidFill>
              </a:rPr>
            </a:b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364221" y="1219165"/>
            <a:ext cx="8084634" cy="1169551"/>
          </a:xfrm>
          <a:prstGeom prst="rect">
            <a:avLst/>
          </a:prstGeom>
        </p:spPr>
        <p:txBody>
          <a:bodyPr wrap="square">
            <a:spAutoFit/>
          </a:bodyPr>
          <a:lstStyle/>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
        <p:nvSpPr>
          <p:cNvPr id="2" name="Rectangle 1"/>
          <p:cNvSpPr/>
          <p:nvPr/>
        </p:nvSpPr>
        <p:spPr>
          <a:xfrm>
            <a:off x="364221" y="1374254"/>
            <a:ext cx="643125" cy="307777"/>
          </a:xfrm>
          <a:prstGeom prst="rect">
            <a:avLst/>
          </a:prstGeom>
        </p:spPr>
        <p:txBody>
          <a:bodyPr wrap="none">
            <a:spAutoFit/>
          </a:bodyPr>
          <a:lstStyle/>
          <a:p>
            <a:r>
              <a:rPr lang="fr-FR" i="1" dirty="0"/>
              <a:t>Proxy</a:t>
            </a:r>
            <a:endParaRPr lang="fr-FR" dirty="0"/>
          </a:p>
        </p:txBody>
      </p:sp>
      <p:pic>
        <p:nvPicPr>
          <p:cNvPr id="11"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571750"/>
            <a:ext cx="3353014" cy="1928813"/>
          </a:xfrm>
          <a:prstGeom prst="rect">
            <a:avLst/>
          </a:prstGeom>
        </p:spPr>
      </p:pic>
      <p:sp>
        <p:nvSpPr>
          <p:cNvPr id="3" name="Rectangle 2"/>
          <p:cNvSpPr/>
          <p:nvPr/>
        </p:nvSpPr>
        <p:spPr>
          <a:xfrm>
            <a:off x="596347" y="1817566"/>
            <a:ext cx="8080513" cy="307777"/>
          </a:xfrm>
          <a:prstGeom prst="rect">
            <a:avLst/>
          </a:prstGeom>
        </p:spPr>
        <p:txBody>
          <a:bodyPr wrap="square">
            <a:spAutoFit/>
          </a:bodyPr>
          <a:lstStyle/>
          <a:p>
            <a:r>
              <a:rPr lang="fr-FR" dirty="0">
                <a:latin typeface="Karla" panose="020B0604020202020204" charset="0"/>
                <a:ea typeface="Karla" panose="020B0604020202020204" charset="0"/>
                <a:cs typeface="Tahoma" panose="020B0604030504040204" pitchFamily="34" charset="0"/>
              </a:rPr>
              <a:t>La patron de conception </a:t>
            </a:r>
            <a:r>
              <a:rPr lang="fr-FR" b="1" i="1" dirty="0">
                <a:latin typeface="Karla" panose="020B0604020202020204" charset="0"/>
                <a:ea typeface="Karla" panose="020B0604020202020204" charset="0"/>
                <a:cs typeface="Tahoma" panose="020B0604030504040204" pitchFamily="34" charset="0"/>
              </a:rPr>
              <a:t>Proxy</a:t>
            </a:r>
            <a:r>
              <a:rPr lang="fr-FR" dirty="0">
                <a:latin typeface="Karla" panose="020B0604020202020204" charset="0"/>
                <a:ea typeface="Karla" panose="020B0604020202020204" charset="0"/>
                <a:cs typeface="Tahoma" panose="020B0604030504040204" pitchFamily="34" charset="0"/>
              </a:rPr>
              <a:t> permet l'instanciation d'un objet au moment de son utilisation.</a:t>
            </a:r>
          </a:p>
        </p:txBody>
      </p:sp>
      <p:sp>
        <p:nvSpPr>
          <p:cNvPr id="7" name="Rectangle 6"/>
          <p:cNvSpPr/>
          <p:nvPr/>
        </p:nvSpPr>
        <p:spPr>
          <a:xfrm>
            <a:off x="64603" y="2895320"/>
            <a:ext cx="4572000" cy="738664"/>
          </a:xfrm>
          <a:prstGeom prst="rect">
            <a:avLst/>
          </a:prstGeom>
        </p:spPr>
        <p:txBody>
          <a:bodyPr>
            <a:spAutoFit/>
          </a:bodyPr>
          <a:lstStyle/>
          <a:p>
            <a:r>
              <a:rPr lang="fr-FR" dirty="0">
                <a:latin typeface="Karla" panose="020B0604020202020204" charset="0"/>
                <a:ea typeface="Karla" panose="020B0604020202020204" charset="0"/>
                <a:cs typeface="Tahoma" panose="020B0604030504040204" pitchFamily="34" charset="0"/>
              </a:rPr>
              <a:t>L'exemple proposé, montre la création d'un </a:t>
            </a:r>
            <a:r>
              <a:rPr lang="fr-FR" i="1" dirty="0">
                <a:latin typeface="Karla" panose="020B0604020202020204" charset="0"/>
                <a:ea typeface="Karla" panose="020B0604020202020204" charset="0"/>
                <a:cs typeface="Tahoma" panose="020B0604030504040204" pitchFamily="34" charset="0"/>
              </a:rPr>
              <a:t>Proxy</a:t>
            </a:r>
            <a:r>
              <a:rPr lang="fr-FR" dirty="0">
                <a:latin typeface="Karla" panose="020B0604020202020204" charset="0"/>
                <a:ea typeface="Karla" panose="020B0604020202020204" charset="0"/>
                <a:cs typeface="Tahoma" panose="020B0604030504040204" pitchFamily="34" charset="0"/>
              </a:rPr>
              <a:t> de l'objet </a:t>
            </a:r>
            <a:r>
              <a:rPr lang="fr-FR" i="1" dirty="0">
                <a:latin typeface="Karla" panose="020B0604020202020204" charset="0"/>
                <a:ea typeface="Karla" panose="020B0604020202020204" charset="0"/>
                <a:cs typeface="Tahoma" panose="020B0604030504040204" pitchFamily="34" charset="0"/>
              </a:rPr>
              <a:t>Music</a:t>
            </a:r>
            <a:r>
              <a:rPr lang="fr-FR" dirty="0">
                <a:latin typeface="Karla" panose="020B0604020202020204" charset="0"/>
                <a:ea typeface="Karla" panose="020B0604020202020204" charset="0"/>
                <a:cs typeface="Tahoma" panose="020B0604030504040204" pitchFamily="34" charset="0"/>
              </a:rPr>
              <a:t>. L'objet </a:t>
            </a:r>
            <a:r>
              <a:rPr lang="fr-FR" i="1" dirty="0">
                <a:latin typeface="Karla" panose="020B0604020202020204" charset="0"/>
                <a:ea typeface="Karla" panose="020B0604020202020204" charset="0"/>
                <a:cs typeface="Tahoma" panose="020B0604030504040204" pitchFamily="34" charset="0"/>
              </a:rPr>
              <a:t>Music</a:t>
            </a:r>
            <a:r>
              <a:rPr lang="fr-FR" dirty="0">
                <a:latin typeface="Karla" panose="020B0604020202020204" charset="0"/>
                <a:ea typeface="Karla" panose="020B0604020202020204" charset="0"/>
                <a:cs typeface="Tahoma" panose="020B0604030504040204" pitchFamily="34" charset="0"/>
              </a:rPr>
              <a:t> est créé lors du premier appel de la méthode interfacée </a:t>
            </a:r>
            <a:r>
              <a:rPr lang="fr-FR" i="1" dirty="0" err="1">
                <a:latin typeface="Karla" panose="020B0604020202020204" charset="0"/>
                <a:ea typeface="Karla" panose="020B0604020202020204" charset="0"/>
                <a:cs typeface="Tahoma" panose="020B0604030504040204" pitchFamily="34" charset="0"/>
              </a:rPr>
              <a:t>play</a:t>
            </a:r>
            <a:r>
              <a:rPr lang="fr-FR" dirty="0">
                <a:latin typeface="Karla" panose="020B0604020202020204" charset="0"/>
                <a:ea typeface="Karla" panose="020B0604020202020204" charset="0"/>
                <a:cs typeface="Tahoma" panose="020B0604030504040204" pitchFamily="34" charset="0"/>
              </a:rPr>
              <a:t>.</a:t>
            </a:r>
            <a:endParaRPr lang="fr-FR" i="1" dirty="0">
              <a:latin typeface="Karla" panose="020B0604020202020204" charset="0"/>
              <a:ea typeface="Karla" panose="020B0604020202020204" charset="0"/>
              <a:cs typeface="Tahoma" panose="020B0604030504040204" pitchFamily="34" charset="0"/>
            </a:endParaRPr>
          </a:p>
        </p:txBody>
      </p:sp>
    </p:spTree>
    <p:extLst>
      <p:ext uri="{BB962C8B-B14F-4D97-AF65-F5344CB8AC3E}">
        <p14:creationId xmlns:p14="http://schemas.microsoft.com/office/powerpoint/2010/main" val="23769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structure</a:t>
            </a:r>
            <a:br>
              <a:rPr lang="fr-FR" sz="2300" b="0" dirty="0">
                <a:solidFill>
                  <a:schemeClr val="bg1"/>
                </a:solidFill>
              </a:rPr>
            </a:b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364221" y="1219165"/>
            <a:ext cx="8084634" cy="1169551"/>
          </a:xfrm>
          <a:prstGeom prst="rect">
            <a:avLst/>
          </a:prstGeom>
        </p:spPr>
        <p:txBody>
          <a:bodyPr wrap="square">
            <a:spAutoFit/>
          </a:bodyPr>
          <a:lstStyle/>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
        <p:nvSpPr>
          <p:cNvPr id="2" name="Rectangle 1"/>
          <p:cNvSpPr/>
          <p:nvPr/>
        </p:nvSpPr>
        <p:spPr>
          <a:xfrm>
            <a:off x="364221" y="1374254"/>
            <a:ext cx="643125" cy="307777"/>
          </a:xfrm>
          <a:prstGeom prst="rect">
            <a:avLst/>
          </a:prstGeom>
        </p:spPr>
        <p:txBody>
          <a:bodyPr wrap="none">
            <a:spAutoFit/>
          </a:bodyPr>
          <a:lstStyle/>
          <a:p>
            <a:r>
              <a:rPr lang="fr-FR" i="1" dirty="0"/>
              <a:t>Proxy</a:t>
            </a:r>
            <a:endParaRPr lang="fr-FR" dirty="0"/>
          </a:p>
        </p:txBody>
      </p:sp>
      <p:sp>
        <p:nvSpPr>
          <p:cNvPr id="13" name="Rectangle 2"/>
          <p:cNvSpPr>
            <a:spLocks noChangeArrowheads="1"/>
          </p:cNvSpPr>
          <p:nvPr/>
        </p:nvSpPr>
        <p:spPr bwMode="auto">
          <a:xfrm>
            <a:off x="169594" y="1464969"/>
            <a:ext cx="7155546" cy="3754874"/>
          </a:xfrm>
          <a:prstGeom prst="rect">
            <a:avLst/>
          </a:prstGeom>
          <a:solidFill>
            <a:srgbClr val="F6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b="1" dirty="0">
                <a:solidFill>
                  <a:srgbClr val="200080"/>
                </a:solidFill>
                <a:latin typeface="Arial Unicode MS" panose="020B0604020202020204" pitchFamily="34" charset="-128"/>
              </a:rPr>
              <a:t>public</a:t>
            </a: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interface</a:t>
            </a:r>
            <a:r>
              <a:rPr lang="fr-FR" altLang="fr-FR" dirty="0">
                <a:solidFill>
                  <a:srgbClr val="000020"/>
                </a:solidFill>
                <a:latin typeface="Arial Unicode MS" panose="020B0604020202020204" pitchFamily="34" charset="-128"/>
              </a:rPr>
              <a:t> Media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public</a:t>
            </a:r>
            <a:r>
              <a:rPr lang="fr-FR" altLang="fr-FR" dirty="0">
                <a:solidFill>
                  <a:srgbClr val="000020"/>
                </a:solidFill>
                <a:latin typeface="Arial Unicode MS" panose="020B0604020202020204" pitchFamily="34" charset="-128"/>
              </a:rPr>
              <a:t> </a:t>
            </a:r>
            <a:r>
              <a:rPr lang="fr-FR" altLang="fr-FR" dirty="0" err="1">
                <a:solidFill>
                  <a:srgbClr val="7779BB"/>
                </a:solidFill>
                <a:latin typeface="Arial Unicode MS" panose="020B0604020202020204" pitchFamily="34" charset="-128"/>
              </a:rPr>
              <a:t>void</a:t>
            </a:r>
            <a:r>
              <a:rPr lang="fr-FR" altLang="fr-FR" dirty="0">
                <a:solidFill>
                  <a:srgbClr val="000020"/>
                </a:solidFill>
                <a:latin typeface="Arial Unicode MS" panose="020B0604020202020204" pitchFamily="34" charset="-128"/>
              </a:rPr>
              <a:t> </a:t>
            </a:r>
            <a:r>
              <a:rPr lang="fr-FR" altLang="fr-FR" dirty="0" err="1">
                <a:solidFill>
                  <a:srgbClr val="000020"/>
                </a:solidFill>
                <a:latin typeface="Arial Unicode MS" panose="020B0604020202020204" pitchFamily="34" charset="-128"/>
              </a:rPr>
              <a:t>play</a:t>
            </a:r>
            <a:r>
              <a:rPr lang="fr-FR" altLang="fr-FR" dirty="0">
                <a:solidFill>
                  <a:srgbClr val="308080"/>
                </a:solidFill>
                <a:latin typeface="Arial Unicode MS" panose="020B0604020202020204" pitchFamily="34" charset="-128"/>
              </a:rPr>
              <a:t>()</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smtClean="0">
                <a:solidFill>
                  <a:srgbClr val="406080"/>
                </a:solidFill>
                <a:latin typeface="Arial Unicode MS" panose="020B0604020202020204" pitchFamily="34" charset="-128"/>
              </a:rPr>
              <a:t>}</a:t>
            </a:r>
            <a:r>
              <a:rPr lang="fr-FR" altLang="fr-FR" dirty="0" smtClean="0">
                <a:solidFill>
                  <a:schemeClr val="tx1"/>
                </a:solidFill>
              </a:rPr>
              <a:t> </a:t>
            </a:r>
          </a:p>
          <a:p>
            <a:pPr lvl="0" eaLnBrk="0" fontAlgn="base" hangingPunct="0">
              <a:spcBef>
                <a:spcPct val="0"/>
              </a:spcBef>
              <a:spcAft>
                <a:spcPct val="0"/>
              </a:spcAft>
            </a:pPr>
            <a:r>
              <a:rPr lang="fr-FR" altLang="fr-FR" b="1" dirty="0" smtClean="0">
                <a:solidFill>
                  <a:schemeClr val="tx1"/>
                </a:solidFill>
                <a:latin typeface="Arial Unicode MS" panose="020B0604020202020204" pitchFamily="34" charset="-128"/>
              </a:rPr>
              <a:t>---------------------------------------------------------------------------------------</a:t>
            </a:r>
            <a:endParaRPr kumimoji="0" lang="fr-FR" altLang="fr-FR" sz="1400" b="1" i="0" u="none" strike="noStrike" cap="none" normalizeH="0" baseline="0" dirty="0" smtClean="0">
              <a:ln>
                <a:noFill/>
              </a:ln>
              <a:solidFill>
                <a:srgbClr val="2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smtClean="0">
                <a:ln>
                  <a:noFill/>
                </a:ln>
                <a:solidFill>
                  <a:srgbClr val="200080"/>
                </a:solidFill>
                <a:effectLst/>
                <a:latin typeface="Arial Unicode MS" panose="020B0604020202020204" pitchFamily="34" charset="-128"/>
              </a:rPr>
              <a:t>public</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r>
              <a:rPr kumimoji="0" lang="fr-FR" altLang="fr-FR" sz="1400" b="1" i="0" u="none" strike="noStrike" cap="none" normalizeH="0" baseline="0" dirty="0" smtClean="0">
                <a:ln>
                  <a:noFill/>
                </a:ln>
                <a:solidFill>
                  <a:srgbClr val="200080"/>
                </a:solidFill>
                <a:effectLst/>
                <a:latin typeface="Arial Unicode MS" panose="020B0604020202020204" pitchFamily="34" charset="-128"/>
              </a:rPr>
              <a:t>class</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Music </a:t>
            </a:r>
            <a:r>
              <a:rPr kumimoji="0" lang="fr-FR" altLang="fr-FR" sz="1400" b="1" i="0" u="none" strike="noStrike" cap="none" normalizeH="0" baseline="0" dirty="0" err="1" smtClean="0">
                <a:ln>
                  <a:noFill/>
                </a:ln>
                <a:solidFill>
                  <a:srgbClr val="200080"/>
                </a:solidFill>
                <a:effectLst/>
                <a:latin typeface="Arial Unicode MS" panose="020B0604020202020204" pitchFamily="34" charset="-128"/>
              </a:rPr>
              <a:t>implements</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Media </a:t>
            </a:r>
            <a:r>
              <a:rPr kumimoji="0" lang="fr-FR" altLang="fr-FR" sz="1400" b="0" i="0" u="none" strike="noStrike" cap="none" normalizeH="0" baseline="0" dirty="0" smtClean="0">
                <a:ln>
                  <a:noFill/>
                </a:ln>
                <a:solidFill>
                  <a:srgbClr val="406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rgbClr val="000020"/>
                </a:solidFill>
                <a:latin typeface="Arial Unicode MS" panose="020B0604020202020204" pitchFamily="34" charset="-128"/>
              </a:rPr>
              <a:t> </a:t>
            </a:r>
            <a:r>
              <a:rPr lang="fr-FR" altLang="fr-FR" sz="1400" dirty="0" smtClean="0">
                <a:solidFill>
                  <a:srgbClr val="000020"/>
                </a:solidFill>
                <a:latin typeface="Arial Unicode MS" panose="020B0604020202020204" pitchFamily="34" charset="-128"/>
              </a:rPr>
              <a:t> </a:t>
            </a:r>
            <a:r>
              <a:rPr kumimoji="0" lang="fr-FR" altLang="fr-FR" sz="1400" b="1" i="0" u="none" strike="noStrike" cap="none" normalizeH="0" baseline="0" dirty="0" smtClean="0">
                <a:ln>
                  <a:noFill/>
                </a:ln>
                <a:solidFill>
                  <a:srgbClr val="200080"/>
                </a:solidFill>
                <a:effectLst/>
                <a:latin typeface="Arial Unicode MS" panose="020B0604020202020204" pitchFamily="34" charset="-128"/>
              </a:rPr>
              <a:t>public</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r>
              <a:rPr kumimoji="0" lang="fr-FR" altLang="fr-FR" sz="1400" b="0" i="0" u="none" strike="noStrike" cap="none" normalizeH="0" baseline="0" dirty="0" err="1" smtClean="0">
                <a:ln>
                  <a:noFill/>
                </a:ln>
                <a:solidFill>
                  <a:srgbClr val="7779BB"/>
                </a:solidFill>
                <a:effectLst/>
                <a:latin typeface="Arial Unicode MS" panose="020B0604020202020204" pitchFamily="34" charset="-128"/>
              </a:rPr>
              <a:t>void</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r>
              <a:rPr kumimoji="0" lang="fr-FR" altLang="fr-FR" sz="1400" b="0" i="0" u="none" strike="noStrike" cap="none" normalizeH="0" baseline="0" dirty="0" err="1" smtClean="0">
                <a:ln>
                  <a:noFill/>
                </a:ln>
                <a:solidFill>
                  <a:srgbClr val="000020"/>
                </a:solidFill>
                <a:effectLst/>
                <a:latin typeface="Arial Unicode MS" panose="020B0604020202020204" pitchFamily="34" charset="-128"/>
              </a:rPr>
              <a:t>play</a:t>
            </a:r>
            <a:r>
              <a:rPr kumimoji="0" lang="fr-FR" altLang="fr-FR" sz="1400" b="0" i="0" u="none" strike="noStrike" cap="none" normalizeH="0" baseline="0" dirty="0" smtClean="0">
                <a:ln>
                  <a:noFill/>
                </a:ln>
                <a:solidFill>
                  <a:srgbClr val="308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r>
              <a:rPr kumimoji="0" lang="fr-FR" altLang="fr-FR" sz="1400" b="0" i="0" u="none" strike="noStrike" cap="none" normalizeH="0" baseline="0" dirty="0" smtClean="0">
                <a:ln>
                  <a:noFill/>
                </a:ln>
                <a:solidFill>
                  <a:srgbClr val="406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rgbClr val="000020"/>
                </a:solidFill>
                <a:latin typeface="Arial Unicode MS" panose="020B0604020202020204" pitchFamily="34" charset="-128"/>
              </a:rPr>
              <a:t> </a:t>
            </a:r>
            <a:r>
              <a:rPr lang="fr-FR" altLang="fr-FR" sz="1400" dirty="0" smtClean="0">
                <a:solidFill>
                  <a:srgbClr val="000020"/>
                </a:solidFill>
                <a:latin typeface="Arial Unicode MS" panose="020B0604020202020204" pitchFamily="34" charset="-128"/>
              </a:rPr>
              <a:t>   </a:t>
            </a:r>
            <a:r>
              <a:rPr kumimoji="0" lang="fr-FR" altLang="fr-FR" sz="1400" b="1" i="0" u="none" strike="noStrike" cap="none" normalizeH="0" baseline="0" dirty="0" err="1" smtClean="0">
                <a:ln>
                  <a:noFill/>
                </a:ln>
                <a:solidFill>
                  <a:srgbClr val="6679AA"/>
                </a:solidFill>
                <a:effectLst/>
                <a:latin typeface="Arial Unicode MS" panose="020B0604020202020204" pitchFamily="34" charset="-128"/>
              </a:rPr>
              <a:t>System</a:t>
            </a:r>
            <a:r>
              <a:rPr kumimoji="0" lang="fr-FR" altLang="fr-FR" sz="1400" b="0" i="0" u="none" strike="noStrike" cap="none" normalizeH="0" baseline="0" dirty="0" err="1" smtClean="0">
                <a:ln>
                  <a:noFill/>
                </a:ln>
                <a:solidFill>
                  <a:srgbClr val="308080"/>
                </a:solidFill>
                <a:effectLst/>
                <a:latin typeface="Arial Unicode MS" panose="020B0604020202020204" pitchFamily="34" charset="-128"/>
              </a:rPr>
              <a:t>.</a:t>
            </a:r>
            <a:r>
              <a:rPr kumimoji="0" lang="fr-FR" altLang="fr-FR" sz="1400" b="0" i="0" u="none" strike="noStrike" cap="none" normalizeH="0" baseline="0" dirty="0" err="1" smtClean="0">
                <a:ln>
                  <a:noFill/>
                </a:ln>
                <a:solidFill>
                  <a:srgbClr val="000020"/>
                </a:solidFill>
                <a:effectLst/>
                <a:latin typeface="Arial Unicode MS" panose="020B0604020202020204" pitchFamily="34" charset="-128"/>
              </a:rPr>
              <a:t>err</a:t>
            </a:r>
            <a:r>
              <a:rPr kumimoji="0" lang="fr-FR" altLang="fr-FR" sz="1400" b="0" i="0" u="none" strike="noStrike" cap="none" normalizeH="0" baseline="0" dirty="0" err="1" smtClean="0">
                <a:ln>
                  <a:noFill/>
                </a:ln>
                <a:solidFill>
                  <a:srgbClr val="308080"/>
                </a:solidFill>
                <a:effectLst/>
                <a:latin typeface="Arial Unicode MS" panose="020B0604020202020204" pitchFamily="34" charset="-128"/>
              </a:rPr>
              <a:t>.</a:t>
            </a:r>
            <a:r>
              <a:rPr kumimoji="0" lang="fr-FR" altLang="fr-FR" sz="1400" b="0" i="0" u="none" strike="noStrike" cap="none" normalizeH="0" baseline="0" dirty="0" err="1" smtClean="0">
                <a:ln>
                  <a:noFill/>
                </a:ln>
                <a:solidFill>
                  <a:srgbClr val="000020"/>
                </a:solidFill>
                <a:effectLst/>
                <a:latin typeface="Arial Unicode MS" panose="020B0604020202020204" pitchFamily="34" charset="-128"/>
              </a:rPr>
              <a:t>println</a:t>
            </a:r>
            <a:r>
              <a:rPr kumimoji="0" lang="fr-FR" altLang="fr-FR" sz="1400" b="0" i="0" u="none" strike="noStrike" cap="none" normalizeH="0" baseline="0" dirty="0" smtClean="0">
                <a:ln>
                  <a:noFill/>
                </a:ln>
                <a:solidFill>
                  <a:srgbClr val="308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1060B6"/>
                </a:solidFill>
                <a:effectLst/>
                <a:latin typeface="Arial Unicode MS" panose="020B0604020202020204" pitchFamily="34" charset="-128"/>
              </a:rPr>
              <a:t>"Play Music"</a:t>
            </a:r>
            <a:r>
              <a:rPr kumimoji="0" lang="fr-FR" altLang="fr-FR" sz="1400" b="0" i="0" u="none" strike="noStrike" cap="none" normalizeH="0" baseline="0" dirty="0" smtClean="0">
                <a:ln>
                  <a:noFill/>
                </a:ln>
                <a:solidFill>
                  <a:srgbClr val="308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406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rgbClr val="000020"/>
                </a:solidFill>
                <a:latin typeface="Arial Unicode MS" panose="020B0604020202020204" pitchFamily="34" charset="-128"/>
              </a:rPr>
              <a:t> </a:t>
            </a:r>
            <a:r>
              <a:rPr lang="fr-FR" altLang="fr-FR" sz="1400" dirty="0" smtClean="0">
                <a:solidFill>
                  <a:srgbClr val="000020"/>
                </a:solidFill>
                <a:latin typeface="Arial Unicode MS" panose="020B0604020202020204" pitchFamily="34" charset="-128"/>
              </a:rPr>
              <a:t> </a:t>
            </a:r>
            <a:r>
              <a:rPr kumimoji="0" lang="fr-FR" altLang="fr-FR" sz="1400" b="0" i="0" u="none" strike="noStrike" cap="none" normalizeH="0" baseline="0" dirty="0" smtClean="0">
                <a:ln>
                  <a:noFill/>
                </a:ln>
                <a:solidFill>
                  <a:srgbClr val="406080"/>
                </a:solidFill>
                <a:effectLst/>
                <a:latin typeface="Arial Unicode MS" panose="020B0604020202020204" pitchFamily="34" charset="-128"/>
              </a:rPr>
              <a:t>}</a:t>
            </a:r>
            <a:r>
              <a:rPr kumimoji="0" lang="fr-FR" altLang="fr-FR" sz="1400" b="0" i="0" u="none" strike="noStrike" cap="none" normalizeH="0" baseline="0" dirty="0" smtClean="0">
                <a:ln>
                  <a:noFill/>
                </a:ln>
                <a:solidFill>
                  <a:srgbClr val="00002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406080"/>
                </a:solidFill>
                <a:effectLst/>
                <a:latin typeface="Arial Unicode MS" panose="020B0604020202020204" pitchFamily="34" charset="-128"/>
              </a:rPr>
              <a:t>}</a:t>
            </a:r>
            <a:r>
              <a:rPr kumimoji="0" lang="fr-FR" altLang="fr-FR"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smtClean="0">
                <a:solidFill>
                  <a:schemeClr val="tx1"/>
                </a:solidFill>
              </a:rPr>
              <a:t>---------------------------------------------------------------------------------------</a:t>
            </a:r>
            <a:endParaRPr kumimoji="0" lang="fr-FR" altLang="fr-FR"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fr-FR" altLang="fr-FR" b="1" dirty="0">
                <a:solidFill>
                  <a:srgbClr val="200080"/>
                </a:solidFill>
                <a:latin typeface="Arial Unicode MS" panose="020B0604020202020204" pitchFamily="34" charset="-128"/>
              </a:rPr>
              <a:t>public</a:t>
            </a: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class</a:t>
            </a:r>
            <a:r>
              <a:rPr lang="fr-FR" altLang="fr-FR" dirty="0">
                <a:solidFill>
                  <a:srgbClr val="000020"/>
                </a:solidFill>
                <a:latin typeface="Arial Unicode MS" panose="020B0604020202020204" pitchFamily="34" charset="-128"/>
              </a:rPr>
              <a:t> </a:t>
            </a:r>
            <a:r>
              <a:rPr lang="fr-FR" altLang="fr-FR" dirty="0" err="1">
                <a:solidFill>
                  <a:srgbClr val="000020"/>
                </a:solidFill>
                <a:latin typeface="Arial Unicode MS" panose="020B0604020202020204" pitchFamily="34" charset="-128"/>
              </a:rPr>
              <a:t>MusicProxy</a:t>
            </a:r>
            <a:r>
              <a:rPr lang="fr-FR" altLang="fr-FR" dirty="0">
                <a:solidFill>
                  <a:srgbClr val="000020"/>
                </a:solidFill>
                <a:latin typeface="Arial Unicode MS" panose="020B0604020202020204" pitchFamily="34" charset="-128"/>
              </a:rPr>
              <a:t> </a:t>
            </a:r>
            <a:r>
              <a:rPr lang="fr-FR" altLang="fr-FR" b="1" dirty="0" err="1">
                <a:solidFill>
                  <a:srgbClr val="200080"/>
                </a:solidFill>
                <a:latin typeface="Arial Unicode MS" panose="020B0604020202020204" pitchFamily="34" charset="-128"/>
              </a:rPr>
              <a:t>implements</a:t>
            </a:r>
            <a:r>
              <a:rPr lang="fr-FR" altLang="fr-FR" dirty="0">
                <a:solidFill>
                  <a:srgbClr val="000020"/>
                </a:solidFill>
                <a:latin typeface="Arial Unicode MS" panose="020B0604020202020204" pitchFamily="34" charset="-128"/>
              </a:rPr>
              <a:t> Media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b="1" dirty="0" err="1">
                <a:solidFill>
                  <a:srgbClr val="200080"/>
                </a:solidFill>
                <a:latin typeface="Arial Unicode MS" panose="020B0604020202020204" pitchFamily="34" charset="-128"/>
              </a:rPr>
              <a:t>protected</a:t>
            </a:r>
            <a:r>
              <a:rPr lang="fr-FR" altLang="fr-FR" dirty="0">
                <a:solidFill>
                  <a:srgbClr val="000020"/>
                </a:solidFill>
                <a:latin typeface="Arial Unicode MS" panose="020B0604020202020204" pitchFamily="34" charset="-128"/>
              </a:rPr>
              <a:t> Media </a:t>
            </a:r>
            <a:r>
              <a:rPr lang="fr-FR" altLang="fr-FR" dirty="0" err="1">
                <a:solidFill>
                  <a:srgbClr val="000020"/>
                </a:solidFill>
                <a:latin typeface="Arial Unicode MS" panose="020B0604020202020204" pitchFamily="34" charset="-128"/>
              </a:rPr>
              <a:t>media</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public</a:t>
            </a:r>
            <a:r>
              <a:rPr lang="fr-FR" altLang="fr-FR" dirty="0">
                <a:solidFill>
                  <a:srgbClr val="000020"/>
                </a:solidFill>
                <a:latin typeface="Arial Unicode MS" panose="020B0604020202020204" pitchFamily="34" charset="-128"/>
              </a:rPr>
              <a:t> </a:t>
            </a:r>
            <a:r>
              <a:rPr lang="fr-FR" altLang="fr-FR" dirty="0" err="1">
                <a:solidFill>
                  <a:srgbClr val="000020"/>
                </a:solidFill>
                <a:latin typeface="Arial Unicode MS" panose="020B0604020202020204" pitchFamily="34" charset="-128"/>
              </a:rPr>
              <a:t>MusicProxy</a:t>
            </a:r>
            <a:r>
              <a:rPr lang="fr-FR" altLang="fr-FR" dirty="0">
                <a:solidFill>
                  <a:srgbClr val="000020"/>
                </a:solidFill>
                <a:latin typeface="Arial Unicode MS" panose="020B0604020202020204" pitchFamily="34" charset="-128"/>
              </a:rPr>
              <a:t> </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media </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b="1" dirty="0" err="1">
                <a:solidFill>
                  <a:srgbClr val="200080"/>
                </a:solidFill>
                <a:latin typeface="Arial Unicode MS" panose="020B0604020202020204" pitchFamily="34" charset="-128"/>
              </a:rPr>
              <a:t>null</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public</a:t>
            </a:r>
            <a:r>
              <a:rPr lang="fr-FR" altLang="fr-FR" dirty="0">
                <a:solidFill>
                  <a:srgbClr val="000020"/>
                </a:solidFill>
                <a:latin typeface="Arial Unicode MS" panose="020B0604020202020204" pitchFamily="34" charset="-128"/>
              </a:rPr>
              <a:t> </a:t>
            </a:r>
            <a:r>
              <a:rPr lang="fr-FR" altLang="fr-FR" dirty="0" err="1">
                <a:solidFill>
                  <a:srgbClr val="7779BB"/>
                </a:solidFill>
                <a:latin typeface="Arial Unicode MS" panose="020B0604020202020204" pitchFamily="34" charset="-128"/>
              </a:rPr>
              <a:t>void</a:t>
            </a:r>
            <a:r>
              <a:rPr lang="fr-FR" altLang="fr-FR" dirty="0">
                <a:solidFill>
                  <a:srgbClr val="000020"/>
                </a:solidFill>
                <a:latin typeface="Arial Unicode MS" panose="020B0604020202020204" pitchFamily="34" charset="-128"/>
              </a:rPr>
              <a:t> </a:t>
            </a:r>
            <a:r>
              <a:rPr lang="fr-FR" altLang="fr-FR" dirty="0" err="1">
                <a:solidFill>
                  <a:srgbClr val="000020"/>
                </a:solidFill>
                <a:latin typeface="Arial Unicode MS" panose="020B0604020202020204" pitchFamily="34" charset="-128"/>
              </a:rPr>
              <a:t>play</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if</a:t>
            </a:r>
            <a:r>
              <a:rPr lang="fr-FR" altLang="fr-FR" dirty="0">
                <a:solidFill>
                  <a:srgbClr val="000020"/>
                </a:solidFill>
                <a:latin typeface="Arial Unicode MS" panose="020B0604020202020204" pitchFamily="34" charset="-128"/>
              </a:rPr>
              <a:t> </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media </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b="1" dirty="0" err="1">
                <a:solidFill>
                  <a:srgbClr val="200080"/>
                </a:solidFill>
                <a:latin typeface="Arial Unicode MS" panose="020B0604020202020204" pitchFamily="34" charset="-128"/>
              </a:rPr>
              <a:t>null</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media </a:t>
            </a:r>
            <a:r>
              <a:rPr lang="fr-FR" altLang="fr-FR" dirty="0">
                <a:solidFill>
                  <a:srgbClr val="308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b="1" dirty="0">
                <a:solidFill>
                  <a:srgbClr val="200080"/>
                </a:solidFill>
                <a:latin typeface="Arial Unicode MS" panose="020B0604020202020204" pitchFamily="34" charset="-128"/>
              </a:rPr>
              <a:t>new</a:t>
            </a:r>
            <a:r>
              <a:rPr lang="fr-FR" altLang="fr-FR" dirty="0">
                <a:solidFill>
                  <a:srgbClr val="000020"/>
                </a:solidFill>
                <a:latin typeface="Arial Unicode MS" panose="020B0604020202020204" pitchFamily="34" charset="-128"/>
              </a:rPr>
              <a:t> Music</a:t>
            </a:r>
            <a:r>
              <a:rPr lang="fr-FR" altLang="fr-FR" dirty="0">
                <a:solidFill>
                  <a:srgbClr val="308080"/>
                </a:solidFill>
                <a:latin typeface="Arial Unicode MS" panose="020B0604020202020204" pitchFamily="34" charset="-128"/>
              </a:rPr>
              <a:t>()</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p>
          <a:p>
            <a:pPr lvl="0" eaLnBrk="0" fontAlgn="base" hangingPunct="0">
              <a:spcBef>
                <a:spcPct val="0"/>
              </a:spcBef>
              <a:spcAft>
                <a:spcPct val="0"/>
              </a:spcAft>
            </a:pPr>
            <a:r>
              <a:rPr lang="fr-FR" altLang="fr-FR" dirty="0">
                <a:solidFill>
                  <a:srgbClr val="000020"/>
                </a:solidFill>
                <a:latin typeface="Arial Unicode MS" panose="020B0604020202020204" pitchFamily="34" charset="-128"/>
              </a:rPr>
              <a:t>    </a:t>
            </a:r>
            <a:r>
              <a:rPr lang="fr-FR" altLang="fr-FR" dirty="0">
                <a:solidFill>
                  <a:srgbClr val="406080"/>
                </a:solidFill>
                <a:latin typeface="Arial Unicode MS" panose="020B0604020202020204" pitchFamily="34" charset="-128"/>
              </a:rPr>
              <a:t>}</a:t>
            </a:r>
            <a:r>
              <a:rPr lang="fr-FR" altLang="fr-FR" dirty="0">
                <a:solidFill>
                  <a:srgbClr val="000020"/>
                </a:solidFill>
                <a:latin typeface="Arial Unicode MS" panose="020B0604020202020204" pitchFamily="34" charset="-128"/>
              </a:rPr>
              <a:t> </a:t>
            </a:r>
            <a:r>
              <a:rPr lang="fr-FR" altLang="fr-FR" dirty="0" err="1" smtClean="0">
                <a:solidFill>
                  <a:srgbClr val="000020"/>
                </a:solidFill>
                <a:latin typeface="Arial Unicode MS" panose="020B0604020202020204" pitchFamily="34" charset="-128"/>
              </a:rPr>
              <a:t>media</a:t>
            </a:r>
            <a:r>
              <a:rPr lang="fr-FR" altLang="fr-FR" dirty="0" err="1" smtClean="0">
                <a:solidFill>
                  <a:srgbClr val="308080"/>
                </a:solidFill>
                <a:latin typeface="Arial Unicode MS" panose="020B0604020202020204" pitchFamily="34" charset="-128"/>
              </a:rPr>
              <a:t>.</a:t>
            </a:r>
            <a:r>
              <a:rPr lang="fr-FR" altLang="fr-FR" dirty="0" err="1" smtClean="0">
                <a:solidFill>
                  <a:srgbClr val="000020"/>
                </a:solidFill>
                <a:latin typeface="Arial Unicode MS" panose="020B0604020202020204" pitchFamily="34" charset="-128"/>
              </a:rPr>
              <a:t>play</a:t>
            </a:r>
            <a:r>
              <a:rPr lang="fr-FR" altLang="fr-FR" dirty="0" smtClean="0">
                <a:solidFill>
                  <a:srgbClr val="308080"/>
                </a:solidFill>
                <a:latin typeface="Arial Unicode MS" panose="020B0604020202020204" pitchFamily="34" charset="-128"/>
              </a:rPr>
              <a:t>()</a:t>
            </a:r>
            <a:r>
              <a:rPr lang="fr-FR" altLang="fr-FR" dirty="0" smtClean="0">
                <a:solidFill>
                  <a:srgbClr val="406080"/>
                </a:solidFill>
                <a:latin typeface="Arial Unicode MS" panose="020B0604020202020204" pitchFamily="34" charset="-128"/>
              </a:rPr>
              <a:t>;}}</a:t>
            </a:r>
            <a:r>
              <a:rPr lang="fr-FR" altLang="fr-FR" dirty="0" smtClean="0">
                <a:solidFill>
                  <a:schemeClr val="tx1"/>
                </a:solidFill>
              </a:rPr>
              <a:t> </a:t>
            </a:r>
            <a:endParaRPr lang="fr-FR" altLang="fr-FR"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pic>
        <p:nvPicPr>
          <p:cNvPr id="15" name="Imag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41574" y="2139231"/>
            <a:ext cx="2613991" cy="1928813"/>
          </a:xfrm>
          <a:prstGeom prst="rect">
            <a:avLst/>
          </a:prstGeom>
        </p:spPr>
      </p:pic>
    </p:spTree>
    <p:extLst>
      <p:ext uri="{BB962C8B-B14F-4D97-AF65-F5344CB8AC3E}">
        <p14:creationId xmlns:p14="http://schemas.microsoft.com/office/powerpoint/2010/main" val="3881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structure</a:t>
            </a: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543125" y="1690139"/>
            <a:ext cx="8084634" cy="307777"/>
          </a:xfrm>
          <a:prstGeom prst="rect">
            <a:avLst/>
          </a:prstGeom>
        </p:spPr>
        <p:txBody>
          <a:bodyPr wrap="square">
            <a:spAutoFit/>
          </a:bodyPr>
          <a:lstStyle/>
          <a:p>
            <a:r>
              <a:rPr lang="fr-FR" dirty="0">
                <a:latin typeface="Karla" panose="020B0604020202020204" charset="0"/>
                <a:ea typeface="Karla" panose="020B0604020202020204" charset="0"/>
                <a:cs typeface="Tahoma" panose="020B0604030504040204" pitchFamily="34" charset="0"/>
              </a:rPr>
              <a:t>La patron de conception </a:t>
            </a:r>
            <a:r>
              <a:rPr lang="fr-FR" b="1" i="1" dirty="0" err="1">
                <a:latin typeface="Karla" panose="020B0604020202020204" charset="0"/>
                <a:ea typeface="Karla" panose="020B0604020202020204" charset="0"/>
                <a:cs typeface="Tahoma" panose="020B0604030504040204" pitchFamily="34" charset="0"/>
              </a:rPr>
              <a:t>Decorator</a:t>
            </a:r>
            <a:r>
              <a:rPr lang="fr-FR" dirty="0">
                <a:latin typeface="Karla" panose="020B0604020202020204" charset="0"/>
                <a:ea typeface="Karla" panose="020B0604020202020204" charset="0"/>
                <a:cs typeface="Tahoma" panose="020B0604030504040204" pitchFamily="34" charset="0"/>
              </a:rPr>
              <a:t> permet l'ajout de fonctionnalités sur un objet existant.</a:t>
            </a:r>
          </a:p>
        </p:txBody>
      </p:sp>
      <p:sp>
        <p:nvSpPr>
          <p:cNvPr id="2" name="Rectangle 1"/>
          <p:cNvSpPr/>
          <p:nvPr/>
        </p:nvSpPr>
        <p:spPr>
          <a:xfrm>
            <a:off x="364221" y="1374254"/>
            <a:ext cx="944489" cy="307777"/>
          </a:xfrm>
          <a:prstGeom prst="rect">
            <a:avLst/>
          </a:prstGeom>
        </p:spPr>
        <p:txBody>
          <a:bodyPr wrap="none">
            <a:spAutoFit/>
          </a:bodyPr>
          <a:lstStyle/>
          <a:p>
            <a:r>
              <a:rPr lang="fr-FR" b="1" i="1" dirty="0" err="1">
                <a:latin typeface="Karla" panose="020B0604020202020204" charset="0"/>
                <a:ea typeface="Karla" panose="020B0604020202020204" charset="0"/>
              </a:rPr>
              <a:t>Decorator</a:t>
            </a:r>
            <a:endParaRPr lang="fr-FR" b="1" dirty="0">
              <a:latin typeface="Karla" panose="020B0604020202020204" charset="0"/>
              <a:ea typeface="Karla" panose="020B0604020202020204" charset="0"/>
            </a:endParaRPr>
          </a:p>
        </p:txBody>
      </p:sp>
      <p:pic>
        <p:nvPicPr>
          <p:cNvPr id="8"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307" y="2241196"/>
            <a:ext cx="2216824" cy="2133313"/>
          </a:xfrm>
          <a:prstGeom prst="rect">
            <a:avLst/>
          </a:prstGeom>
        </p:spPr>
      </p:pic>
    </p:spTree>
    <p:extLst>
      <p:ext uri="{BB962C8B-B14F-4D97-AF65-F5344CB8AC3E}">
        <p14:creationId xmlns:p14="http://schemas.microsoft.com/office/powerpoint/2010/main" val="161980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structure</a:t>
            </a:r>
            <a:br>
              <a:rPr lang="fr-FR" sz="2300" b="0" dirty="0">
                <a:solidFill>
                  <a:schemeClr val="bg1"/>
                </a:solidFill>
              </a:rPr>
            </a:b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543125" y="1690139"/>
            <a:ext cx="8084634" cy="307777"/>
          </a:xfrm>
          <a:prstGeom prst="rect">
            <a:avLst/>
          </a:prstGeom>
        </p:spPr>
        <p:txBody>
          <a:bodyPr wrap="square">
            <a:spAutoFit/>
          </a:bodyPr>
          <a:lstStyle/>
          <a:p>
            <a:r>
              <a:rPr lang="fr-FR" dirty="0">
                <a:latin typeface="Karla" panose="020B0604020202020204" charset="0"/>
                <a:ea typeface="Karla" panose="020B0604020202020204" charset="0"/>
                <a:cs typeface="Tahoma" panose="020B0604030504040204" pitchFamily="34" charset="0"/>
              </a:rPr>
              <a:t>La patron de conception </a:t>
            </a:r>
            <a:r>
              <a:rPr lang="fr-FR" b="1" i="1" dirty="0" err="1">
                <a:latin typeface="Karla" panose="020B0604020202020204" charset="0"/>
                <a:ea typeface="Karla" panose="020B0604020202020204" charset="0"/>
                <a:cs typeface="Tahoma" panose="020B0604030504040204" pitchFamily="34" charset="0"/>
              </a:rPr>
              <a:t>Decorator</a:t>
            </a:r>
            <a:r>
              <a:rPr lang="fr-FR" dirty="0">
                <a:latin typeface="Karla" panose="020B0604020202020204" charset="0"/>
                <a:ea typeface="Karla" panose="020B0604020202020204" charset="0"/>
                <a:cs typeface="Tahoma" panose="020B0604030504040204" pitchFamily="34" charset="0"/>
              </a:rPr>
              <a:t> permet l'ajout de fonctionnalités sur un objet existant.</a:t>
            </a:r>
          </a:p>
        </p:txBody>
      </p:sp>
      <p:sp>
        <p:nvSpPr>
          <p:cNvPr id="2" name="Rectangle 1"/>
          <p:cNvSpPr/>
          <p:nvPr/>
        </p:nvSpPr>
        <p:spPr>
          <a:xfrm>
            <a:off x="364221" y="1374254"/>
            <a:ext cx="944489" cy="307777"/>
          </a:xfrm>
          <a:prstGeom prst="rect">
            <a:avLst/>
          </a:prstGeom>
        </p:spPr>
        <p:txBody>
          <a:bodyPr wrap="none">
            <a:spAutoFit/>
          </a:bodyPr>
          <a:lstStyle/>
          <a:p>
            <a:r>
              <a:rPr lang="fr-FR" b="1" i="1" dirty="0" err="1">
                <a:latin typeface="Karla" panose="020B0604020202020204" charset="0"/>
                <a:ea typeface="Karla" panose="020B0604020202020204" charset="0"/>
              </a:rPr>
              <a:t>Decorator</a:t>
            </a:r>
            <a:endParaRPr lang="fr-FR" b="1" dirty="0">
              <a:latin typeface="Karla" panose="020B0604020202020204" charset="0"/>
              <a:ea typeface="Karla" panose="020B0604020202020204" charset="0"/>
            </a:endParaRPr>
          </a:p>
        </p:txBody>
      </p:sp>
      <p:pic>
        <p:nvPicPr>
          <p:cNvPr id="8"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307" y="2241196"/>
            <a:ext cx="2216824" cy="2133313"/>
          </a:xfrm>
          <a:prstGeom prst="rect">
            <a:avLst/>
          </a:prstGeom>
        </p:spPr>
      </p:pic>
      <p:sp>
        <p:nvSpPr>
          <p:cNvPr id="3" name="Rectangle 2"/>
          <p:cNvSpPr/>
          <p:nvPr/>
        </p:nvSpPr>
        <p:spPr>
          <a:xfrm>
            <a:off x="364221" y="2788827"/>
            <a:ext cx="4572000" cy="738664"/>
          </a:xfrm>
          <a:prstGeom prst="rect">
            <a:avLst/>
          </a:prstGeom>
        </p:spPr>
        <p:txBody>
          <a:bodyPr>
            <a:spAutoFit/>
          </a:bodyPr>
          <a:lstStyle/>
          <a:p>
            <a:r>
              <a:rPr lang="fr-FR" dirty="0">
                <a:latin typeface="Karla" panose="020B0604020202020204" charset="0"/>
                <a:ea typeface="Karla" panose="020B0604020202020204" charset="0"/>
                <a:cs typeface="Tahoma" panose="020B0604030504040204" pitchFamily="34" charset="0"/>
              </a:rPr>
              <a:t>Dans le </a:t>
            </a:r>
            <a:r>
              <a:rPr lang="fr-FR" i="1" dirty="0" err="1">
                <a:latin typeface="Karla" panose="020B0604020202020204" charset="0"/>
                <a:ea typeface="Karla" panose="020B0604020202020204" charset="0"/>
                <a:cs typeface="Tahoma" panose="020B0604030504040204" pitchFamily="34" charset="0"/>
              </a:rPr>
              <a:t>Decorator</a:t>
            </a:r>
            <a:r>
              <a:rPr lang="fr-FR" dirty="0">
                <a:latin typeface="Karla" panose="020B0604020202020204" charset="0"/>
                <a:ea typeface="Karla" panose="020B0604020202020204" charset="0"/>
                <a:cs typeface="Tahoma" panose="020B0604030504040204" pitchFamily="34" charset="0"/>
              </a:rPr>
              <a:t> proposé, l'objet </a:t>
            </a:r>
            <a:r>
              <a:rPr lang="fr-FR" i="1" dirty="0" err="1">
                <a:latin typeface="Karla" panose="020B0604020202020204" charset="0"/>
                <a:ea typeface="Karla" panose="020B0604020202020204" charset="0"/>
                <a:cs typeface="Tahoma" panose="020B0604030504040204" pitchFamily="34" charset="0"/>
              </a:rPr>
              <a:t>TunedMedia</a:t>
            </a:r>
            <a:r>
              <a:rPr lang="fr-FR" dirty="0">
                <a:latin typeface="Karla" panose="020B0604020202020204" charset="0"/>
                <a:ea typeface="Karla" panose="020B0604020202020204" charset="0"/>
                <a:cs typeface="Tahoma" panose="020B0604030504040204" pitchFamily="34" charset="0"/>
              </a:rPr>
              <a:t> ajoute une information de </a:t>
            </a:r>
            <a:r>
              <a:rPr lang="fr-FR" i="1" dirty="0">
                <a:latin typeface="Karla" panose="020B0604020202020204" charset="0"/>
                <a:ea typeface="Karla" panose="020B0604020202020204" charset="0"/>
                <a:cs typeface="Tahoma" panose="020B0604030504040204" pitchFamily="34" charset="0"/>
              </a:rPr>
              <a:t>volume</a:t>
            </a:r>
            <a:r>
              <a:rPr lang="fr-FR" dirty="0">
                <a:latin typeface="Karla" panose="020B0604020202020204" charset="0"/>
                <a:ea typeface="Karla" panose="020B0604020202020204" charset="0"/>
                <a:cs typeface="Tahoma" panose="020B0604030504040204" pitchFamily="34" charset="0"/>
              </a:rPr>
              <a:t> aux objets dérivant la d'interface </a:t>
            </a:r>
            <a:r>
              <a:rPr lang="fr-FR" i="1" dirty="0">
                <a:latin typeface="Karla" panose="020B0604020202020204" charset="0"/>
                <a:ea typeface="Karla" panose="020B0604020202020204" charset="0"/>
                <a:cs typeface="Tahoma" panose="020B0604030504040204" pitchFamily="34" charset="0"/>
              </a:rPr>
              <a:t>Media</a:t>
            </a:r>
          </a:p>
        </p:txBody>
      </p:sp>
    </p:spTree>
    <p:extLst>
      <p:ext uri="{BB962C8B-B14F-4D97-AF65-F5344CB8AC3E}">
        <p14:creationId xmlns:p14="http://schemas.microsoft.com/office/powerpoint/2010/main" val="334144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33664" y="2189514"/>
            <a:ext cx="8987163" cy="1478677"/>
          </a:xfrm>
        </p:spPr>
        <p:txBody>
          <a:bodyPr/>
          <a:lstStyle/>
          <a:p>
            <a:r>
              <a:rPr lang="fr-FR" sz="5000" dirty="0">
                <a:latin typeface="Karla" panose="020B0604020202020204" charset="0"/>
                <a:ea typeface="Karla" panose="020B0604020202020204" charset="0"/>
              </a:rPr>
              <a:t>Modèles de comportement</a:t>
            </a:r>
            <a:endParaRPr lang="fr-FR" sz="5000" dirty="0" smtClean="0">
              <a:latin typeface="Karla" panose="020B0604020202020204" charset="0"/>
              <a:ea typeface="Karla" panose="020B0604020202020204" charset="0"/>
            </a:endParaRPr>
          </a:p>
        </p:txBody>
      </p:sp>
      <p:grpSp>
        <p:nvGrpSpPr>
          <p:cNvPr id="5" name="Shape 723"/>
          <p:cNvGrpSpPr/>
          <p:nvPr/>
        </p:nvGrpSpPr>
        <p:grpSpPr>
          <a:xfrm rot="21365844">
            <a:off x="7907244" y="3164218"/>
            <a:ext cx="90978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66234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Modèles de comportement</a:t>
            </a: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17" name="Espace réservé du numéro de diapositive 5"/>
          <p:cNvSpPr txBox="1">
            <a:spLocks/>
          </p:cNvSpPr>
          <p:nvPr/>
        </p:nvSpPr>
        <p:spPr>
          <a:xfrm>
            <a:off x="10467892" y="6033052"/>
            <a:ext cx="914400" cy="593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BA875541-8164-4CC7-9F2F-6F0C49BB858D}" type="slidenum">
              <a:rPr lang="en-US" smtClean="0"/>
              <a:pPr/>
              <a:t>18</a:t>
            </a:fld>
            <a:endParaRPr lang="en-US"/>
          </a:p>
        </p:txBody>
      </p:sp>
      <p:pic>
        <p:nvPicPr>
          <p:cNvPr id="18"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104" y="2340468"/>
            <a:ext cx="2252870" cy="2199613"/>
          </a:xfrm>
          <a:prstGeom prst="rect">
            <a:avLst/>
          </a:prstGeom>
        </p:spPr>
      </p:pic>
      <p:sp>
        <p:nvSpPr>
          <p:cNvPr id="19" name="Rectangle 18"/>
          <p:cNvSpPr/>
          <p:nvPr/>
        </p:nvSpPr>
        <p:spPr>
          <a:xfrm>
            <a:off x="178904" y="1794058"/>
            <a:ext cx="8965096" cy="307777"/>
          </a:xfrm>
          <a:prstGeom prst="rect">
            <a:avLst/>
          </a:prstGeom>
        </p:spPr>
        <p:txBody>
          <a:bodyPr wrap="square">
            <a:spAutoFit/>
          </a:bodyPr>
          <a:lstStyle/>
          <a:p>
            <a:r>
              <a:rPr lang="fr-FR" dirty="0">
                <a:latin typeface="Tahoma" panose="020B0604030504040204" pitchFamily="34" charset="0"/>
                <a:ea typeface="Tahoma" panose="020B0604030504040204" pitchFamily="34" charset="0"/>
                <a:cs typeface="Tahoma" panose="020B0604030504040204" pitchFamily="34" charset="0"/>
              </a:rPr>
              <a:t>La patron de conception </a:t>
            </a:r>
            <a:r>
              <a:rPr lang="fr-FR" b="1" i="1" dirty="0">
                <a:latin typeface="Tahoma" panose="020B0604030504040204" pitchFamily="34" charset="0"/>
                <a:ea typeface="Tahoma" panose="020B0604030504040204" pitchFamily="34" charset="0"/>
                <a:cs typeface="Tahoma" panose="020B0604030504040204" pitchFamily="34" charset="0"/>
              </a:rPr>
              <a:t>Observer</a:t>
            </a:r>
            <a:r>
              <a:rPr lang="fr-FR" dirty="0">
                <a:latin typeface="Tahoma" panose="020B0604030504040204" pitchFamily="34" charset="0"/>
                <a:ea typeface="Tahoma" panose="020B0604030504040204" pitchFamily="34" charset="0"/>
                <a:cs typeface="Tahoma" panose="020B0604030504040204" pitchFamily="34" charset="0"/>
              </a:rPr>
              <a:t> permet la notification d'un état à plusieurs objets (les </a:t>
            </a:r>
            <a:r>
              <a:rPr lang="fr-FR" b="1" i="1" dirty="0" err="1">
                <a:latin typeface="Tahoma" panose="020B0604030504040204" pitchFamily="34" charset="0"/>
                <a:ea typeface="Tahoma" panose="020B0604030504040204" pitchFamily="34" charset="0"/>
                <a:cs typeface="Tahoma" panose="020B0604030504040204" pitchFamily="34" charset="0"/>
              </a:rPr>
              <a:t>Observers</a:t>
            </a:r>
            <a:r>
              <a:rPr lang="fr-FR" dirty="0">
                <a:latin typeface="Tahoma" panose="020B0604030504040204" pitchFamily="34" charset="0"/>
                <a:ea typeface="Tahoma" panose="020B0604030504040204" pitchFamily="34" charset="0"/>
                <a:cs typeface="Tahoma" panose="020B0604030504040204" pitchFamily="34" charset="0"/>
              </a:rPr>
              <a:t>).</a:t>
            </a:r>
          </a:p>
        </p:txBody>
      </p:sp>
      <p:sp>
        <p:nvSpPr>
          <p:cNvPr id="20" name="Rectangle 19"/>
          <p:cNvSpPr/>
          <p:nvPr/>
        </p:nvSpPr>
        <p:spPr>
          <a:xfrm>
            <a:off x="178904" y="2589415"/>
            <a:ext cx="5476461" cy="738664"/>
          </a:xfrm>
          <a:prstGeom prst="rect">
            <a:avLst/>
          </a:prstGeom>
        </p:spPr>
        <p:txBody>
          <a:bodyPr wrap="square">
            <a:spAutoFit/>
          </a:bodyPr>
          <a:lstStyle/>
          <a:p>
            <a:r>
              <a:rPr lang="fr-FR" dirty="0">
                <a:latin typeface="Tahoma" panose="020B0604030504040204" pitchFamily="34" charset="0"/>
                <a:ea typeface="Tahoma" panose="020B0604030504040204" pitchFamily="34" charset="0"/>
                <a:cs typeface="Tahoma" panose="020B0604030504040204" pitchFamily="34" charset="0"/>
              </a:rPr>
              <a:t>Dans l'exemple proposé l'objet </a:t>
            </a:r>
            <a:r>
              <a:rPr lang="fr-FR" b="1" i="1" dirty="0" err="1">
                <a:latin typeface="Tahoma" panose="020B0604030504040204" pitchFamily="34" charset="0"/>
                <a:ea typeface="Tahoma" panose="020B0604030504040204" pitchFamily="34" charset="0"/>
                <a:cs typeface="Tahoma" panose="020B0604030504040204" pitchFamily="34" charset="0"/>
              </a:rPr>
              <a:t>MediaPlayList</a:t>
            </a:r>
            <a:r>
              <a:rPr lang="fr-FR" b="1" i="1" dirty="0">
                <a:latin typeface="Tahoma" panose="020B0604030504040204" pitchFamily="34" charset="0"/>
                <a:ea typeface="Tahoma" panose="020B0604030504040204" pitchFamily="34" charset="0"/>
                <a:cs typeface="Tahoma" panose="020B0604030504040204" pitchFamily="34" charset="0"/>
              </a:rPr>
              <a:t> </a:t>
            </a:r>
            <a:r>
              <a:rPr lang="fr-FR" dirty="0">
                <a:latin typeface="Tahoma" panose="020B0604030504040204" pitchFamily="34" charset="0"/>
                <a:ea typeface="Tahoma" panose="020B0604030504040204" pitchFamily="34" charset="0"/>
                <a:cs typeface="Tahoma" panose="020B0604030504040204" pitchFamily="34" charset="0"/>
              </a:rPr>
              <a:t>informe les </a:t>
            </a:r>
            <a:r>
              <a:rPr lang="fr-FR" b="1" i="1" dirty="0" err="1">
                <a:latin typeface="Tahoma" panose="020B0604030504040204" pitchFamily="34" charset="0"/>
                <a:ea typeface="Tahoma" panose="020B0604030504040204" pitchFamily="34" charset="0"/>
                <a:cs typeface="Tahoma" panose="020B0604030504040204" pitchFamily="34" charset="0"/>
              </a:rPr>
              <a:t>Observers</a:t>
            </a:r>
            <a:r>
              <a:rPr lang="fr-FR" dirty="0">
                <a:latin typeface="Tahoma" panose="020B0604030504040204" pitchFamily="34" charset="0"/>
                <a:ea typeface="Tahoma" panose="020B0604030504040204" pitchFamily="34" charset="0"/>
                <a:cs typeface="Tahoma" panose="020B0604030504040204" pitchFamily="34" charset="0"/>
              </a:rPr>
              <a:t>, </a:t>
            </a:r>
            <a:r>
              <a:rPr lang="fr-FR" b="1" i="1" dirty="0" err="1">
                <a:latin typeface="Tahoma" panose="020B0604030504040204" pitchFamily="34" charset="0"/>
                <a:ea typeface="Tahoma" panose="020B0604030504040204" pitchFamily="34" charset="0"/>
                <a:cs typeface="Tahoma" panose="020B0604030504040204" pitchFamily="34" charset="0"/>
              </a:rPr>
              <a:t>MusicPlayer</a:t>
            </a:r>
            <a:r>
              <a:rPr lang="fr-FR" dirty="0">
                <a:latin typeface="Tahoma" panose="020B0604030504040204" pitchFamily="34" charset="0"/>
                <a:ea typeface="Tahoma" panose="020B0604030504040204" pitchFamily="34" charset="0"/>
                <a:cs typeface="Tahoma" panose="020B0604030504040204" pitchFamily="34" charset="0"/>
              </a:rPr>
              <a:t> et </a:t>
            </a:r>
            <a:r>
              <a:rPr lang="fr-FR" b="1" i="1" dirty="0" err="1">
                <a:latin typeface="Tahoma" panose="020B0604030504040204" pitchFamily="34" charset="0"/>
                <a:ea typeface="Tahoma" panose="020B0604030504040204" pitchFamily="34" charset="0"/>
                <a:cs typeface="Tahoma" panose="020B0604030504040204" pitchFamily="34" charset="0"/>
              </a:rPr>
              <a:t>VideoPlayer</a:t>
            </a:r>
            <a:r>
              <a:rPr lang="fr-FR" dirty="0">
                <a:latin typeface="Tahoma" panose="020B0604030504040204" pitchFamily="34" charset="0"/>
                <a:ea typeface="Tahoma" panose="020B0604030504040204" pitchFamily="34" charset="0"/>
                <a:cs typeface="Tahoma" panose="020B0604030504040204" pitchFamily="34" charset="0"/>
              </a:rPr>
              <a:t> d'un changement de volume.</a:t>
            </a:r>
          </a:p>
        </p:txBody>
      </p:sp>
      <p:sp>
        <p:nvSpPr>
          <p:cNvPr id="5" name="Rectangle 4"/>
          <p:cNvSpPr/>
          <p:nvPr/>
        </p:nvSpPr>
        <p:spPr>
          <a:xfrm>
            <a:off x="0" y="1486281"/>
            <a:ext cx="1005403" cy="307777"/>
          </a:xfrm>
          <a:prstGeom prst="rect">
            <a:avLst/>
          </a:prstGeom>
        </p:spPr>
        <p:txBody>
          <a:bodyPr wrap="none">
            <a:spAutoFit/>
          </a:bodyPr>
          <a:lstStyle/>
          <a:p>
            <a:r>
              <a:rPr lang="fr-FR" b="1" i="1" dirty="0">
                <a:latin typeface="Tahoma" panose="020B0604030504040204" pitchFamily="34" charset="0"/>
                <a:ea typeface="Tahoma" panose="020B0604030504040204" pitchFamily="34" charset="0"/>
                <a:cs typeface="Tahoma" panose="020B0604030504040204" pitchFamily="34" charset="0"/>
              </a:rPr>
              <a:t>Observer</a:t>
            </a:r>
            <a:endParaRPr lang="fr-FR" dirty="0"/>
          </a:p>
        </p:txBody>
      </p:sp>
    </p:spTree>
    <p:extLst>
      <p:ext uri="{BB962C8B-B14F-4D97-AF65-F5344CB8AC3E}">
        <p14:creationId xmlns:p14="http://schemas.microsoft.com/office/powerpoint/2010/main" val="131139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err="1" smtClean="0">
                <a:solidFill>
                  <a:schemeClr val="bg1"/>
                </a:solidFill>
              </a:rPr>
              <a:t>Modéles</a:t>
            </a:r>
            <a:r>
              <a:rPr lang="fr-FR" sz="2300" b="0" dirty="0" smtClean="0">
                <a:solidFill>
                  <a:schemeClr val="bg1"/>
                </a:solidFill>
              </a:rPr>
              <a:t> </a:t>
            </a:r>
            <a:r>
              <a:rPr lang="fr-FR" sz="2300" b="0" dirty="0">
                <a:solidFill>
                  <a:schemeClr val="bg1"/>
                </a:solidFill>
              </a:rPr>
              <a:t>de comportement</a:t>
            </a: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17" name="Espace réservé du numéro de diapositive 5"/>
          <p:cNvSpPr txBox="1">
            <a:spLocks/>
          </p:cNvSpPr>
          <p:nvPr/>
        </p:nvSpPr>
        <p:spPr>
          <a:xfrm>
            <a:off x="10467892" y="6033052"/>
            <a:ext cx="914400" cy="593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BA875541-8164-4CC7-9F2F-6F0C49BB858D}" type="slidenum">
              <a:rPr lang="en-US" smtClean="0"/>
              <a:pPr/>
              <a:t>19</a:t>
            </a:fld>
            <a:endParaRPr lang="en-US"/>
          </a:p>
        </p:txBody>
      </p:sp>
      <p:sp>
        <p:nvSpPr>
          <p:cNvPr id="5" name="Rectangle 4"/>
          <p:cNvSpPr/>
          <p:nvPr/>
        </p:nvSpPr>
        <p:spPr>
          <a:xfrm>
            <a:off x="0" y="1486281"/>
            <a:ext cx="603050" cy="307777"/>
          </a:xfrm>
          <a:prstGeom prst="rect">
            <a:avLst/>
          </a:prstGeom>
        </p:spPr>
        <p:txBody>
          <a:bodyPr wrap="none">
            <a:spAutoFit/>
          </a:bodyPr>
          <a:lstStyle/>
          <a:p>
            <a:r>
              <a:rPr lang="fr-FR" i="1" dirty="0"/>
              <a:t>State</a:t>
            </a:r>
            <a:endParaRPr lang="fr-FR" dirty="0"/>
          </a:p>
        </p:txBody>
      </p:sp>
      <p:sp>
        <p:nvSpPr>
          <p:cNvPr id="10" name="Rectangle 9"/>
          <p:cNvSpPr/>
          <p:nvPr/>
        </p:nvSpPr>
        <p:spPr>
          <a:xfrm>
            <a:off x="301525" y="2340468"/>
            <a:ext cx="6096000" cy="1169551"/>
          </a:xfrm>
          <a:prstGeom prst="rect">
            <a:avLst/>
          </a:prstGeom>
        </p:spPr>
        <p:txBody>
          <a:bodyPr>
            <a:spAutoFit/>
          </a:bodyPr>
          <a:lstStyle/>
          <a:p>
            <a:r>
              <a:rPr lang="fr-FR" dirty="0">
                <a:latin typeface="Tahoma" panose="020B0604030504040204" pitchFamily="34" charset="0"/>
                <a:ea typeface="Tahoma" panose="020B0604030504040204" pitchFamily="34" charset="0"/>
                <a:cs typeface="Tahoma" panose="020B0604030504040204" pitchFamily="34" charset="0"/>
              </a:rPr>
              <a:t>Le patron de conception </a:t>
            </a:r>
            <a:r>
              <a:rPr lang="fr-FR" b="1" i="1" dirty="0">
                <a:latin typeface="Tahoma" panose="020B0604030504040204" pitchFamily="34" charset="0"/>
                <a:ea typeface="Tahoma" panose="020B0604030504040204" pitchFamily="34" charset="0"/>
                <a:cs typeface="Tahoma" panose="020B0604030504040204" pitchFamily="34" charset="0"/>
              </a:rPr>
              <a:t>State</a:t>
            </a:r>
            <a:r>
              <a:rPr lang="fr-FR" dirty="0">
                <a:latin typeface="Tahoma" panose="020B0604030504040204" pitchFamily="34" charset="0"/>
                <a:ea typeface="Tahoma" panose="020B0604030504040204" pitchFamily="34" charset="0"/>
                <a:cs typeface="Tahoma" panose="020B0604030504040204" pitchFamily="34" charset="0"/>
              </a:rPr>
              <a:t> permet la modification de comportement d'un objet (le contexte) sans en modifier l'instance.</a:t>
            </a:r>
          </a:p>
          <a:p>
            <a:endParaRPr lang="fr-FR" dirty="0">
              <a:latin typeface="Tahoma" panose="020B0604030504040204" pitchFamily="34" charset="0"/>
              <a:ea typeface="Tahoma" panose="020B0604030504040204" pitchFamily="34" charset="0"/>
              <a:cs typeface="Tahoma" panose="020B0604030504040204" pitchFamily="34" charset="0"/>
            </a:endParaRPr>
          </a:p>
          <a:p>
            <a:r>
              <a:rPr lang="fr-FR" dirty="0" smtClean="0">
                <a:latin typeface="Tahoma" panose="020B0604030504040204" pitchFamily="34" charset="0"/>
                <a:ea typeface="Tahoma" panose="020B0604030504040204" pitchFamily="34" charset="0"/>
                <a:cs typeface="Tahoma" panose="020B0604030504040204" pitchFamily="34" charset="0"/>
              </a:rPr>
              <a:t>L'exemple </a:t>
            </a:r>
            <a:r>
              <a:rPr lang="fr-FR" dirty="0">
                <a:latin typeface="Tahoma" panose="020B0604030504040204" pitchFamily="34" charset="0"/>
                <a:ea typeface="Tahoma" panose="020B0604030504040204" pitchFamily="34" charset="0"/>
                <a:cs typeface="Tahoma" panose="020B0604030504040204" pitchFamily="34" charset="0"/>
              </a:rPr>
              <a:t>propose de conserver dans un contexte l'état d'un </a:t>
            </a:r>
            <a:r>
              <a:rPr lang="fr-FR" b="1" i="1" dirty="0">
                <a:latin typeface="Tahoma" panose="020B0604030504040204" pitchFamily="34" charset="0"/>
                <a:ea typeface="Tahoma" panose="020B0604030504040204" pitchFamily="34" charset="0"/>
                <a:cs typeface="Tahoma" panose="020B0604030504040204" pitchFamily="34" charset="0"/>
              </a:rPr>
              <a:t>Player</a:t>
            </a:r>
            <a:r>
              <a:rPr lang="fr-FR" dirty="0">
                <a:latin typeface="Tahoma" panose="020B0604030504040204" pitchFamily="34" charset="0"/>
                <a:ea typeface="Tahoma" panose="020B0604030504040204" pitchFamily="34" charset="0"/>
                <a:cs typeface="Tahoma" panose="020B0604030504040204" pitchFamily="34" charset="0"/>
              </a:rPr>
              <a:t> : </a:t>
            </a:r>
            <a:r>
              <a:rPr lang="fr-FR" dirty="0" smtClean="0">
                <a:latin typeface="Tahoma" panose="020B0604030504040204" pitchFamily="34" charset="0"/>
                <a:ea typeface="Tahoma" panose="020B0604030504040204" pitchFamily="34" charset="0"/>
                <a:cs typeface="Tahoma" panose="020B0604030504040204" pitchFamily="34" charset="0"/>
              </a:rPr>
              <a:t> stoppé </a:t>
            </a:r>
            <a:r>
              <a:rPr lang="fr-FR" dirty="0">
                <a:latin typeface="Tahoma" panose="020B0604030504040204" pitchFamily="34" charset="0"/>
                <a:ea typeface="Tahoma" panose="020B0604030504040204" pitchFamily="34" charset="0"/>
                <a:cs typeface="Tahoma" panose="020B0604030504040204" pitchFamily="34" charset="0"/>
              </a:rPr>
              <a:t>ou en cours.</a:t>
            </a:r>
          </a:p>
        </p:txBody>
      </p:sp>
      <p:pic>
        <p:nvPicPr>
          <p:cNvPr id="11" name="Imag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32692" y="1794058"/>
            <a:ext cx="2430308" cy="2562225"/>
          </a:xfrm>
          <a:prstGeom prst="rect">
            <a:avLst/>
          </a:prstGeom>
        </p:spPr>
      </p:pic>
    </p:spTree>
    <p:extLst>
      <p:ext uri="{BB962C8B-B14F-4D97-AF65-F5344CB8AC3E}">
        <p14:creationId xmlns:p14="http://schemas.microsoft.com/office/powerpoint/2010/main" val="130596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 dirty="0" smtClean="0"/>
              <a:t>Plan</a:t>
            </a:r>
            <a:endParaRPr lang="en" dirty="0"/>
          </a:p>
        </p:txBody>
      </p:sp>
      <p:sp>
        <p:nvSpPr>
          <p:cNvPr id="12" name="Espace réservé du texte 1"/>
          <p:cNvSpPr>
            <a:spLocks noGrp="1"/>
          </p:cNvSpPr>
          <p:nvPr>
            <p:ph type="body" idx="2"/>
          </p:nvPr>
        </p:nvSpPr>
        <p:spPr>
          <a:xfrm>
            <a:off x="1564760" y="1691022"/>
            <a:ext cx="6014478" cy="2608644"/>
          </a:xfrm>
        </p:spPr>
        <p:txBody>
          <a:bodyPr/>
          <a:lstStyle/>
          <a:p>
            <a:r>
              <a:rPr lang="fr-FR" sz="2000" dirty="0" smtClean="0"/>
              <a:t>Introduction</a:t>
            </a:r>
          </a:p>
          <a:p>
            <a:r>
              <a:rPr lang="fr-FR" sz="2000" dirty="0" smtClean="0"/>
              <a:t>Probabilités Conditionnelle</a:t>
            </a:r>
          </a:p>
          <a:p>
            <a:r>
              <a:rPr lang="fr-FR" sz="2000" dirty="0" smtClean="0"/>
              <a:t>Probabilités Totales</a:t>
            </a:r>
            <a:endParaRPr lang="fr-FR" sz="2000" dirty="0"/>
          </a:p>
          <a:p>
            <a:r>
              <a:rPr lang="fr-FR" sz="2000" dirty="0" smtClean="0"/>
              <a:t>Loi de Bayes</a:t>
            </a:r>
          </a:p>
          <a:p>
            <a:r>
              <a:rPr lang="fr-FR" sz="2000" dirty="0">
                <a:solidFill>
                  <a:schemeClr val="accent1">
                    <a:lumMod val="50000"/>
                  </a:schemeClr>
                </a:solidFill>
              </a:rPr>
              <a:t>Classification Bayésienne</a:t>
            </a:r>
          </a:p>
          <a:p>
            <a:r>
              <a:rPr lang="fr-FR" sz="2000" dirty="0">
                <a:solidFill>
                  <a:schemeClr val="accent1">
                    <a:lumMod val="50000"/>
                  </a:schemeClr>
                </a:solidFill>
              </a:rPr>
              <a:t>Classification </a:t>
            </a:r>
            <a:r>
              <a:rPr lang="fr-FR" sz="2000" dirty="0" smtClean="0">
                <a:solidFill>
                  <a:schemeClr val="accent1">
                    <a:lumMod val="50000"/>
                  </a:schemeClr>
                </a:solidFill>
              </a:rPr>
              <a:t>Bayésienne en R</a:t>
            </a:r>
            <a:endParaRPr lang="fr-FR" sz="2000" dirty="0">
              <a:solidFill>
                <a:schemeClr val="accent1">
                  <a:lumMod val="50000"/>
                </a:schemeClr>
              </a:solidFill>
            </a:endParaRPr>
          </a:p>
          <a:p>
            <a:r>
              <a:rPr lang="fr-FR" sz="2000" dirty="0">
                <a:solidFill>
                  <a:schemeClr val="accent1">
                    <a:lumMod val="50000"/>
                  </a:schemeClr>
                </a:solidFill>
              </a:rPr>
              <a:t>Classification Bayésienne en </a:t>
            </a:r>
            <a:r>
              <a:rPr lang="fr-FR" sz="2000" dirty="0" smtClean="0">
                <a:solidFill>
                  <a:schemeClr val="accent1">
                    <a:lumMod val="50000"/>
                  </a:schemeClr>
                </a:solidFill>
              </a:rPr>
              <a:t>Orange</a:t>
            </a:r>
          </a:p>
          <a:p>
            <a:r>
              <a:rPr lang="fr-FR" sz="2000" dirty="0" smtClean="0">
                <a:solidFill>
                  <a:schemeClr val="accent1">
                    <a:lumMod val="50000"/>
                  </a:schemeClr>
                </a:solidFill>
              </a:rPr>
              <a:t>Classification Bayésienne en Weka</a:t>
            </a:r>
          </a:p>
          <a:p>
            <a:r>
              <a:rPr lang="fr-FR" sz="2000" dirty="0" smtClean="0">
                <a:solidFill>
                  <a:schemeClr val="accent1">
                    <a:lumMod val="50000"/>
                  </a:schemeClr>
                </a:solidFill>
              </a:rPr>
              <a:t>Conclusion</a:t>
            </a:r>
            <a:endParaRPr lang="en" sz="2000" dirty="0" smtClean="0">
              <a:solidFill>
                <a:schemeClr val="accent1">
                  <a:lumMod val="50000"/>
                </a:schemeClr>
              </a:solidFill>
            </a:endParaRPr>
          </a:p>
        </p:txBody>
      </p:sp>
      <p:sp>
        <p:nvSpPr>
          <p:cNvPr id="17" name="Shape 108"/>
          <p:cNvSpPr/>
          <p:nvPr/>
        </p:nvSpPr>
        <p:spPr>
          <a:xfrm rot="1476859">
            <a:off x="1752016" y="457609"/>
            <a:ext cx="529056" cy="509079"/>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92D050"/>
          </a:solidFill>
          <a:ln>
            <a:solidFill>
              <a:schemeClr val="bg1"/>
            </a:solidFill>
          </a:ln>
        </p:spPr>
        <p:txBody>
          <a:bodyPr lIns="91425" tIns="91425" rIns="91425" bIns="91425" anchor="ctr" anchorCtr="0">
            <a:noAutofit/>
          </a:bodyPr>
          <a:lstStyle/>
          <a:p>
            <a:pPr lvl="0">
              <a:spcBef>
                <a:spcPts val="0"/>
              </a:spcBef>
              <a:buNone/>
            </a:pPr>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73536" y="1319940"/>
            <a:ext cx="2289459" cy="277407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1000"/>
                                        <p:tgtEl>
                                          <p:spTgt spid="12">
                                            <p:txEl>
                                              <p:pRg st="8" end="8"/>
                                            </p:txEl>
                                          </p:spTgt>
                                        </p:tgtEl>
                                      </p:cBhvr>
                                    </p:animEffect>
                                    <p:anim calcmode="lin" valueType="num">
                                      <p:cBhvr>
                                        <p:cTn id="64"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321898" y="2724148"/>
            <a:ext cx="8596811" cy="819899"/>
          </a:xfrm>
        </p:spPr>
        <p:txBody>
          <a:bodyPr/>
          <a:lstStyle/>
          <a:p>
            <a:r>
              <a:rPr lang="fr-FR" sz="4800" dirty="0">
                <a:latin typeface="Karla" panose="020B0604020202020204" charset="0"/>
                <a:ea typeface="Karla" panose="020B0604020202020204" charset="0"/>
              </a:rPr>
              <a:t>Le Pattern MVC</a:t>
            </a:r>
            <a:endParaRPr lang="fr-FR" sz="4500" dirty="0"/>
          </a:p>
        </p:txBody>
      </p:sp>
      <p:grpSp>
        <p:nvGrpSpPr>
          <p:cNvPr id="5" name="Shape 723"/>
          <p:cNvGrpSpPr/>
          <p:nvPr/>
        </p:nvGrpSpPr>
        <p:grpSpPr>
          <a:xfrm rot="21365844">
            <a:off x="7972728" y="3161987"/>
            <a:ext cx="84422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41707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fr-FR" sz="2300" b="0" dirty="0">
                <a:solidFill>
                  <a:schemeClr val="bg1"/>
                </a:solidFill>
              </a:rPr>
              <a:t>Le Pattern MVC</a:t>
            </a:r>
            <a:endParaRPr lang="en" sz="2300" b="0" dirty="0">
              <a:solidFill>
                <a:schemeClr val="bg1"/>
              </a:solidFill>
            </a:endParaRPr>
          </a:p>
        </p:txBody>
      </p:sp>
      <p:sp>
        <p:nvSpPr>
          <p:cNvPr id="8" name="Flowchart: Connector 7"/>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7</a:t>
            </a:r>
            <a:endParaRPr lang="fr-FR" dirty="0"/>
          </a:p>
        </p:txBody>
      </p:sp>
      <p:sp>
        <p:nvSpPr>
          <p:cNvPr id="2" name="TextBox 1"/>
          <p:cNvSpPr txBox="1"/>
          <p:nvPr/>
        </p:nvSpPr>
        <p:spPr>
          <a:xfrm>
            <a:off x="248478" y="1580321"/>
            <a:ext cx="8696739" cy="861774"/>
          </a:xfrm>
          <a:prstGeom prst="rect">
            <a:avLst/>
          </a:prstGeom>
          <a:noFill/>
        </p:spPr>
        <p:txBody>
          <a:bodyPr wrap="square" rtlCol="0">
            <a:spAutoFit/>
          </a:bodyPr>
          <a:lstStyle/>
          <a:p>
            <a:r>
              <a:rPr lang="fr-FR" sz="1200" dirty="0">
                <a:solidFill>
                  <a:schemeClr val="accent1">
                    <a:lumMod val="50000"/>
                  </a:schemeClr>
                </a:solidFill>
                <a:latin typeface="Karla" panose="020B0604020202020204" charset="0"/>
                <a:ea typeface="Karla" panose="020B0604020202020204" charset="0"/>
              </a:rPr>
              <a:t>Le Pattern </a:t>
            </a:r>
            <a:r>
              <a:rPr lang="fr-FR" sz="1200" dirty="0" smtClean="0">
                <a:solidFill>
                  <a:schemeClr val="accent1">
                    <a:lumMod val="50000"/>
                  </a:schemeClr>
                </a:solidFill>
                <a:latin typeface="Karla" panose="020B0604020202020204" charset="0"/>
                <a:ea typeface="Karla" panose="020B0604020202020204" charset="0"/>
              </a:rPr>
              <a:t>MVC est composé de trois types de modules ayant trois responsabilités différentes : les modèles, les vues et les Modèle-vue-contrôleur ou MVC est un motif d'architecture logicielle destiné aux interfaces graphiques lancé en 1978 et très populaire pour les applications web. </a:t>
            </a:r>
            <a:r>
              <a:rPr lang="fr-FR" dirty="0" smtClean="0"/>
              <a:t/>
            </a:r>
            <a:br>
              <a:rPr lang="fr-FR" dirty="0" smtClean="0"/>
            </a:br>
            <a:endParaRPr lang="fr-FR" dirty="0"/>
          </a:p>
        </p:txBody>
      </p:sp>
      <p:pic>
        <p:nvPicPr>
          <p:cNvPr id="6148" name="Picture 4" descr="RÃ©sultat de recherche d'images pour &quot;mvc&quo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435" y="2544557"/>
            <a:ext cx="4307094" cy="175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80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 name="Shape 124"/>
          <p:cNvSpPr txBox="1">
            <a:spLocks/>
          </p:cNvSpPr>
          <p:nvPr/>
        </p:nvSpPr>
        <p:spPr>
          <a:xfrm>
            <a:off x="0" y="192535"/>
            <a:ext cx="4476206" cy="8574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2300" dirty="0">
                <a:solidFill>
                  <a:schemeClr val="bg1"/>
                </a:solidFill>
              </a:rPr>
              <a:t>Le Pattern MVC</a:t>
            </a:r>
          </a:p>
        </p:txBody>
      </p:sp>
      <p:sp>
        <p:nvSpPr>
          <p:cNvPr id="11" name="Flowchart: Connector 10"/>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8</a:t>
            </a:r>
            <a:endParaRPr lang="fr-FR" dirty="0"/>
          </a:p>
        </p:txBody>
      </p:sp>
      <p:sp>
        <p:nvSpPr>
          <p:cNvPr id="2" name="Rectangle 1"/>
          <p:cNvSpPr/>
          <p:nvPr/>
        </p:nvSpPr>
        <p:spPr>
          <a:xfrm>
            <a:off x="304799" y="1416536"/>
            <a:ext cx="8001001" cy="738664"/>
          </a:xfrm>
          <a:prstGeom prst="rect">
            <a:avLst/>
          </a:prstGeom>
        </p:spPr>
        <p:txBody>
          <a:bodyPr wrap="square">
            <a:spAutoFit/>
          </a:bodyPr>
          <a:lstStyle/>
          <a:p>
            <a:pPr algn="just">
              <a:buFont typeface="Arial" panose="020B0604020202020204" pitchFamily="34" charset="0"/>
              <a:buChar char="•"/>
            </a:pPr>
            <a:r>
              <a:rPr lang="fr-FR" dirty="0">
                <a:solidFill>
                  <a:schemeClr val="accent1">
                    <a:lumMod val="50000"/>
                  </a:schemeClr>
                </a:solidFill>
                <a:latin typeface="Karla" panose="020B0604020202020204" charset="0"/>
                <a:ea typeface="Karla" panose="020B0604020202020204" charset="0"/>
              </a:rPr>
              <a:t>Modèle, c'est-à-dire les données</a:t>
            </a:r>
          </a:p>
          <a:p>
            <a:pPr algn="just">
              <a:buFont typeface="Arial" panose="020B0604020202020204" pitchFamily="34" charset="0"/>
              <a:buChar char="•"/>
            </a:pPr>
            <a:r>
              <a:rPr lang="fr-FR" dirty="0">
                <a:solidFill>
                  <a:schemeClr val="accent1">
                    <a:lumMod val="50000"/>
                  </a:schemeClr>
                </a:solidFill>
                <a:latin typeface="Karla" panose="020B0604020202020204" charset="0"/>
                <a:ea typeface="Karla" panose="020B0604020202020204" charset="0"/>
              </a:rPr>
              <a:t>Vue, c'est-à-dire la représentation des données</a:t>
            </a:r>
          </a:p>
          <a:p>
            <a:pPr algn="just">
              <a:buFont typeface="Arial" panose="020B0604020202020204" pitchFamily="34" charset="0"/>
              <a:buChar char="•"/>
            </a:pPr>
            <a:r>
              <a:rPr lang="fr-FR" dirty="0" smtClean="0">
                <a:solidFill>
                  <a:schemeClr val="accent1">
                    <a:lumMod val="50000"/>
                  </a:schemeClr>
                </a:solidFill>
                <a:latin typeface="Karla" panose="020B0604020202020204" charset="0"/>
                <a:ea typeface="Karla" panose="020B0604020202020204" charset="0"/>
              </a:rPr>
              <a:t>Contrôleur, </a:t>
            </a:r>
            <a:r>
              <a:rPr lang="fr-FR" dirty="0">
                <a:solidFill>
                  <a:schemeClr val="accent1">
                    <a:lumMod val="50000"/>
                  </a:schemeClr>
                </a:solidFill>
                <a:latin typeface="Karla" panose="020B0604020202020204" charset="0"/>
                <a:ea typeface="Karla" panose="020B0604020202020204" charset="0"/>
              </a:rPr>
              <a:t>c'est-à-dire le traitement sur les données en vue de leur représentation.</a:t>
            </a:r>
          </a:p>
        </p:txBody>
      </p:sp>
      <p:pic>
        <p:nvPicPr>
          <p:cNvPr id="13314" name="Picture 2" descr="RÃ©sultat de recherche d'images pour &quot;mvc&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464" y="2521801"/>
            <a:ext cx="3319670" cy="189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2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455729" y="2612725"/>
            <a:ext cx="8384922" cy="819899"/>
          </a:xfrm>
        </p:spPr>
        <p:txBody>
          <a:bodyPr/>
          <a:lstStyle/>
          <a:p>
            <a:pPr>
              <a:lnSpc>
                <a:spcPct val="107000"/>
              </a:lnSpc>
              <a:spcAft>
                <a:spcPts val="800"/>
              </a:spcAft>
              <a:buNone/>
            </a:pPr>
            <a:r>
              <a:rPr lang="fr-FR" sz="5000" dirty="0" smtClean="0">
                <a:latin typeface="Karla" panose="020B0604020202020204" charset="0"/>
                <a:ea typeface="Karla" panose="020B0604020202020204" charset="0"/>
                <a:cs typeface="Arial" panose="020B0604020202020204" pitchFamily="34" charset="0"/>
              </a:rPr>
              <a:t>Conclusion</a:t>
            </a:r>
            <a:endParaRPr lang="fr-FR" sz="5000" dirty="0">
              <a:latin typeface="Karla" panose="020B0604020202020204" charset="0"/>
              <a:ea typeface="Karla" panose="020B0604020202020204" charset="0"/>
              <a:cs typeface="Arial" panose="020B0604020202020204" pitchFamily="34" charset="0"/>
            </a:endParaRPr>
          </a:p>
        </p:txBody>
      </p:sp>
      <p:grpSp>
        <p:nvGrpSpPr>
          <p:cNvPr id="5" name="Shape 723"/>
          <p:cNvGrpSpPr/>
          <p:nvPr/>
        </p:nvGrpSpPr>
        <p:grpSpPr>
          <a:xfrm rot="21365844">
            <a:off x="7907244" y="3164218"/>
            <a:ext cx="90978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13153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body" idx="1"/>
          </p:nvPr>
        </p:nvSpPr>
        <p:spPr bwMode="auto">
          <a:xfrm>
            <a:off x="513125" y="2032467"/>
            <a:ext cx="8117749" cy="10785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eaLnBrk="0" fontAlgn="base" hangingPunct="0">
              <a:lnSpc>
                <a:spcPct val="150000"/>
              </a:lnSpc>
              <a:spcBef>
                <a:spcPct val="0"/>
              </a:spcBef>
              <a:spcAft>
                <a:spcPct val="0"/>
              </a:spcAft>
              <a:buClrTx/>
              <a:buSzTx/>
              <a:buNone/>
            </a:pPr>
            <a:r>
              <a:rPr lang="fr-FR" altLang="fr-FR" sz="1200" dirty="0">
                <a:solidFill>
                  <a:schemeClr val="accent1">
                    <a:lumMod val="50000"/>
                  </a:schemeClr>
                </a:solidFill>
                <a:latin typeface="Karla" panose="020B0604020202020204" charset="0"/>
                <a:ea typeface="Karla" panose="020B0604020202020204" charset="0"/>
                <a:cs typeface="Arial" panose="020B0604020202020204" pitchFamily="34" charset="0"/>
              </a:rPr>
              <a:t>Les design patterns font partie des bonnes pratiques liées à la programmation. Ils permettent de s'assurer que l'organisation du code sera solide et cohérente. Libre à vous maintenant de </a:t>
            </a:r>
            <a:r>
              <a:rPr lang="fr-FR" altLang="fr-FR" sz="1200" dirty="0" err="1">
                <a:solidFill>
                  <a:schemeClr val="accent1">
                    <a:lumMod val="50000"/>
                  </a:schemeClr>
                </a:solidFill>
                <a:latin typeface="Karla" panose="020B0604020202020204" charset="0"/>
                <a:ea typeface="Karla" panose="020B0604020202020204" charset="0"/>
                <a:cs typeface="Arial" panose="020B0604020202020204" pitchFamily="34" charset="0"/>
              </a:rPr>
              <a:t>découvrire</a:t>
            </a:r>
            <a:r>
              <a:rPr lang="fr-FR" altLang="fr-FR" sz="1200" dirty="0">
                <a:solidFill>
                  <a:schemeClr val="accent1">
                    <a:lumMod val="50000"/>
                  </a:schemeClr>
                </a:solidFill>
                <a:latin typeface="Karla" panose="020B0604020202020204" charset="0"/>
                <a:ea typeface="Karla" panose="020B0604020202020204" charset="0"/>
                <a:cs typeface="Arial" panose="020B0604020202020204" pitchFamily="34" charset="0"/>
              </a:rPr>
              <a:t> d'autres design patterns car vous avez maintenant toutes les cartes en main pour pouvoir les comprendre et les utiliser correctement.</a:t>
            </a:r>
          </a:p>
          <a:p>
            <a:pPr lvl="0" algn="ctr" eaLnBrk="0" fontAlgn="base" hangingPunct="0">
              <a:lnSpc>
                <a:spcPct val="150000"/>
              </a:lnSpc>
              <a:spcBef>
                <a:spcPct val="0"/>
              </a:spcBef>
              <a:spcAft>
                <a:spcPct val="0"/>
              </a:spcAft>
              <a:buClrTx/>
              <a:buSzTx/>
              <a:buNone/>
            </a:pPr>
            <a:endParaRPr lang="fr-FR" altLang="fr-FR" sz="1200" dirty="0">
              <a:solidFill>
                <a:schemeClr val="accent1">
                  <a:lumMod val="50000"/>
                </a:schemeClr>
              </a:solidFill>
              <a:latin typeface="Karla" panose="020B0604020202020204" charset="0"/>
              <a:ea typeface="Karla" panose="020B0604020202020204" charset="0"/>
              <a:cs typeface="Arial" panose="020B0604020202020204" pitchFamily="34" charset="0"/>
            </a:endParaRPr>
          </a:p>
        </p:txBody>
      </p:sp>
      <p:sp>
        <p:nvSpPr>
          <p:cNvPr id="5" name="Shape 124"/>
          <p:cNvSpPr txBox="1">
            <a:spLocks/>
          </p:cNvSpPr>
          <p:nvPr/>
        </p:nvSpPr>
        <p:spPr>
          <a:xfrm>
            <a:off x="103501" y="346109"/>
            <a:ext cx="2976282" cy="496217"/>
          </a:xfrm>
          <a:prstGeom prst="rect">
            <a:avLst/>
          </a:prstGeom>
          <a:noFill/>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2300" dirty="0" smtClean="0">
                <a:solidFill>
                  <a:schemeClr val="bg1"/>
                </a:solidFill>
              </a:rPr>
              <a:t>Conclusion </a:t>
            </a:r>
            <a:endParaRPr lang="en" sz="2300" dirty="0">
              <a:solidFill>
                <a:schemeClr val="bg1"/>
              </a:solidFill>
            </a:endParaRPr>
          </a:p>
        </p:txBody>
      </p:sp>
      <p:sp>
        <p:nvSpPr>
          <p:cNvPr id="6" name="Flowchart: Connector 5"/>
          <p:cNvSpPr/>
          <p:nvPr/>
        </p:nvSpPr>
        <p:spPr>
          <a:xfrm>
            <a:off x="8305800" y="4615880"/>
            <a:ext cx="5715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33</a:t>
            </a:r>
            <a:endParaRPr lang="fr-FR" dirty="0"/>
          </a:p>
        </p:txBody>
      </p:sp>
    </p:spTree>
    <p:extLst>
      <p:ext uri="{BB962C8B-B14F-4D97-AF65-F5344CB8AC3E}">
        <p14:creationId xmlns:p14="http://schemas.microsoft.com/office/powerpoint/2010/main" val="2882472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828674" y="1888150"/>
            <a:ext cx="7610475" cy="1159799"/>
          </a:xfrm>
          <a:prstGeom prst="rect">
            <a:avLst/>
          </a:prstGeom>
        </p:spPr>
        <p:txBody>
          <a:bodyPr lIns="91425" tIns="91425" rIns="91425" bIns="91425" anchor="b" anchorCtr="0">
            <a:noAutofit/>
          </a:bodyPr>
          <a:lstStyle/>
          <a:p>
            <a:pPr lvl="0" rtl="0">
              <a:spcBef>
                <a:spcPts val="0"/>
              </a:spcBef>
              <a:buNone/>
            </a:pPr>
            <a:endParaRPr lang="en" dirty="0">
              <a:solidFill>
                <a:srgbClr val="ABE33F"/>
              </a:solidFill>
            </a:endParaRPr>
          </a:p>
          <a:p>
            <a:pPr lvl="0" rtl="0">
              <a:spcBef>
                <a:spcPts val="0"/>
              </a:spcBef>
              <a:buNone/>
            </a:pPr>
            <a:r>
              <a:rPr lang="en" sz="4400" dirty="0" smtClean="0"/>
              <a:t>Merci pour votre attention</a:t>
            </a:r>
            <a:endParaRPr lang="en" sz="4400" dirty="0"/>
          </a:p>
        </p:txBody>
      </p:sp>
      <p:sp>
        <p:nvSpPr>
          <p:cNvPr id="6" name="Shape 108"/>
          <p:cNvSpPr/>
          <p:nvPr/>
        </p:nvSpPr>
        <p:spPr>
          <a:xfrm rot="1476859">
            <a:off x="7980095" y="2061407"/>
            <a:ext cx="576037" cy="527533"/>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00000">
              <a:alpha val="81150"/>
            </a:srgbClr>
          </a:solidFill>
          <a:ln>
            <a:solidFill>
              <a:srgbClr val="C00000"/>
            </a:solid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61406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Résultat de recherche d'images pour &quot;open sourc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382" y="16178"/>
            <a:ext cx="872823" cy="872823"/>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24"/>
          <p:cNvSpPr txBox="1">
            <a:spLocks/>
          </p:cNvSpPr>
          <p:nvPr/>
        </p:nvSpPr>
        <p:spPr>
          <a:xfrm>
            <a:off x="5890488" y="189495"/>
            <a:ext cx="2312894" cy="52618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2800" dirty="0" smtClean="0">
                <a:solidFill>
                  <a:schemeClr val="accent3">
                    <a:lumMod val="75000"/>
                  </a:schemeClr>
                </a:solidFill>
              </a:rPr>
              <a:t>Open Source</a:t>
            </a:r>
            <a:endParaRPr lang="en" sz="2800" dirty="0">
              <a:solidFill>
                <a:schemeClr val="accent3">
                  <a:lumMod val="75000"/>
                </a:schemeClr>
              </a:solidFill>
            </a:endParaRPr>
          </a:p>
        </p:txBody>
      </p:sp>
      <p:grpSp>
        <p:nvGrpSpPr>
          <p:cNvPr id="5" name="Groupe 4"/>
          <p:cNvGrpSpPr/>
          <p:nvPr/>
        </p:nvGrpSpPr>
        <p:grpSpPr>
          <a:xfrm>
            <a:off x="5402465" y="1070812"/>
            <a:ext cx="2718102" cy="2175446"/>
            <a:chOff x="-317804" y="820627"/>
            <a:chExt cx="3035905" cy="2246769"/>
          </a:xfrm>
        </p:grpSpPr>
        <p:pic>
          <p:nvPicPr>
            <p:cNvPr id="3074" name="Picture 2" descr="Résultat de recherche d'images pour &quot;github&quo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804" y="820627"/>
              <a:ext cx="3035905" cy="15938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ésultat de recherche d'images pour &quot;github logo&quo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967" y="2143471"/>
              <a:ext cx="1262363" cy="923925"/>
            </a:xfrm>
            <a:prstGeom prst="rect">
              <a:avLst/>
            </a:prstGeom>
            <a:noFill/>
            <a:extLst>
              <a:ext uri="{909E8E84-426E-40DD-AFC4-6F175D3DCCD1}">
                <a14:hiddenFill xmlns:a14="http://schemas.microsoft.com/office/drawing/2010/main">
                  <a:solidFill>
                    <a:srgbClr val="FFFFFF"/>
                  </a:solidFill>
                </a14:hiddenFill>
              </a:ext>
            </a:extLst>
          </p:spPr>
        </p:pic>
      </p:grpSp>
      <p:pic>
        <p:nvPicPr>
          <p:cNvPr id="3076" name="Picture 4" descr="Résultat de recherche d'images pour &quot;google drive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17" y="715683"/>
            <a:ext cx="2887579" cy="272234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3861996" y="2969195"/>
            <a:ext cx="1660358" cy="1751713"/>
            <a:chOff x="3660961" y="1389843"/>
            <a:chExt cx="1699367" cy="1751713"/>
          </a:xfrm>
        </p:grpSpPr>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0961" y="1706456"/>
              <a:ext cx="1462812" cy="1435100"/>
            </a:xfrm>
            <a:prstGeom prst="rect">
              <a:avLst/>
            </a:prstGeom>
            <a:ln>
              <a:noFill/>
            </a:ln>
            <a:effectLst>
              <a:outerShdw blurRad="292100" dist="139700" dir="2700000" algn="tl" rotWithShape="0">
                <a:srgbClr val="333333">
                  <a:alpha val="65000"/>
                </a:srgbClr>
              </a:outerShdw>
            </a:effectLst>
          </p:spPr>
        </p:pic>
        <p:sp>
          <p:nvSpPr>
            <p:cNvPr id="13" name="Shape 108"/>
            <p:cNvSpPr/>
            <p:nvPr/>
          </p:nvSpPr>
          <p:spPr>
            <a:xfrm rot="1476859">
              <a:off x="4985596" y="1389843"/>
              <a:ext cx="374732" cy="34489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1541" y="1833733"/>
              <a:ext cx="1250930" cy="859771"/>
            </a:xfrm>
            <a:prstGeom prst="rect">
              <a:avLst/>
            </a:prstGeom>
          </p:spPr>
        </p:pic>
      </p:gr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66875" y="3741821"/>
            <a:ext cx="1250930" cy="896394"/>
          </a:xfrm>
          <a:prstGeom prst="rect">
            <a:avLst/>
          </a:prstGeom>
        </p:spPr>
      </p:pic>
    </p:spTree>
    <p:extLst>
      <p:ext uri="{BB962C8B-B14F-4D97-AF65-F5344CB8AC3E}">
        <p14:creationId xmlns:p14="http://schemas.microsoft.com/office/powerpoint/2010/main" val="170011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6044748" y="0"/>
            <a:ext cx="2893064" cy="1159799"/>
          </a:xfrm>
          <a:prstGeom prst="rect">
            <a:avLst/>
          </a:prstGeom>
        </p:spPr>
        <p:txBody>
          <a:bodyPr lIns="91425" tIns="91425" rIns="91425" bIns="91425" anchor="t" anchorCtr="0">
            <a:noAutofit/>
          </a:bodyPr>
          <a:lstStyle/>
          <a:p>
            <a:pPr lvl="0" rtl="0">
              <a:spcBef>
                <a:spcPts val="0"/>
              </a:spcBef>
              <a:buNone/>
            </a:pPr>
            <a:r>
              <a:rPr lang="en" sz="6000" dirty="0" smtClean="0">
                <a:solidFill>
                  <a:srgbClr val="ABE33F"/>
                </a:solidFill>
              </a:rPr>
              <a:t>Merci !</a:t>
            </a:r>
            <a:endParaRPr lang="en" sz="6000" dirty="0">
              <a:solidFill>
                <a:srgbClr val="ABE33F"/>
              </a:solidFill>
            </a:endParaRPr>
          </a:p>
        </p:txBody>
      </p:sp>
      <p:sp>
        <p:nvSpPr>
          <p:cNvPr id="274" name="Shape 274"/>
          <p:cNvSpPr txBox="1">
            <a:spLocks noGrp="1"/>
          </p:cNvSpPr>
          <p:nvPr>
            <p:ph type="subTitle" idx="4294967295"/>
          </p:nvPr>
        </p:nvSpPr>
        <p:spPr>
          <a:xfrm>
            <a:off x="3283617" y="1330270"/>
            <a:ext cx="5775037" cy="2197799"/>
          </a:xfrm>
          <a:prstGeom prst="rect">
            <a:avLst/>
          </a:prstGeom>
        </p:spPr>
        <p:txBody>
          <a:bodyPr lIns="91425" tIns="91425" rIns="91425" bIns="91425" anchor="t" anchorCtr="0">
            <a:noAutofit/>
          </a:bodyPr>
          <a:lstStyle/>
          <a:p>
            <a:pPr lvl="0" algn="ctr" rtl="0">
              <a:spcBef>
                <a:spcPts val="0"/>
              </a:spcBef>
              <a:buNone/>
            </a:pPr>
            <a:r>
              <a:rPr lang="en" sz="3600" b="1" dirty="0" smtClean="0"/>
              <a:t>Avez-vous des questions?</a:t>
            </a:r>
            <a:endParaRPr lang="en" sz="3600" b="1" dirty="0"/>
          </a:p>
          <a:p>
            <a:pPr lvl="0" rtl="0">
              <a:spcBef>
                <a:spcPts val="0"/>
              </a:spcBef>
              <a:buClr>
                <a:schemeClr val="dk1"/>
              </a:buClr>
              <a:buSzPct val="61111"/>
              <a:buFont typeface="Arial"/>
              <a:buNone/>
            </a:pPr>
            <a:endParaRPr lang="en" sz="1800" dirty="0" smtClean="0"/>
          </a:p>
        </p:txBody>
      </p:sp>
      <p:grpSp>
        <p:nvGrpSpPr>
          <p:cNvPr id="275" name="Shape 275"/>
          <p:cNvGrpSpPr/>
          <p:nvPr/>
        </p:nvGrpSpPr>
        <p:grpSpPr>
          <a:xfrm>
            <a:off x="190494" y="1823751"/>
            <a:ext cx="1681779" cy="1179949"/>
            <a:chOff x="559275" y="1683950"/>
            <a:chExt cx="466500" cy="327300"/>
          </a:xfrm>
        </p:grpSpPr>
        <p:sp>
          <p:nvSpPr>
            <p:cNvPr id="276" name="Shape 276"/>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278" name="Shape 278"/>
          <p:cNvSpPr/>
          <p:nvPr/>
        </p:nvSpPr>
        <p:spPr>
          <a:xfrm>
            <a:off x="1139605" y="2492992"/>
            <a:ext cx="1274937"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266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 dirty="0" smtClean="0"/>
              <a:t>Plan</a:t>
            </a:r>
            <a:endParaRPr lang="en" dirty="0"/>
          </a:p>
        </p:txBody>
      </p:sp>
      <p:sp>
        <p:nvSpPr>
          <p:cNvPr id="12" name="Espace réservé du texte 1"/>
          <p:cNvSpPr>
            <a:spLocks noGrp="1"/>
          </p:cNvSpPr>
          <p:nvPr>
            <p:ph type="body" idx="2"/>
          </p:nvPr>
        </p:nvSpPr>
        <p:spPr>
          <a:xfrm>
            <a:off x="1980344" y="1703379"/>
            <a:ext cx="4814156" cy="2608644"/>
          </a:xfrm>
        </p:spPr>
        <p:txBody>
          <a:bodyPr/>
          <a:lstStyle/>
          <a:p>
            <a:r>
              <a:rPr lang="fr-FR" sz="2000" dirty="0" smtClean="0"/>
              <a:t>Introduction</a:t>
            </a:r>
          </a:p>
          <a:p>
            <a:r>
              <a:rPr lang="fr-FR" sz="2000" dirty="0" smtClean="0"/>
              <a:t>Probabilités Conditionnelle</a:t>
            </a:r>
          </a:p>
          <a:p>
            <a:r>
              <a:rPr lang="fr-FR" sz="2000" dirty="0" smtClean="0"/>
              <a:t>Probabilités Totales</a:t>
            </a:r>
            <a:endParaRPr lang="fr-FR" sz="2000" dirty="0"/>
          </a:p>
          <a:p>
            <a:r>
              <a:rPr lang="fr-FR" sz="2000" dirty="0" smtClean="0"/>
              <a:t>Loi de Bayes</a:t>
            </a:r>
          </a:p>
          <a:p>
            <a:r>
              <a:rPr lang="fr-FR" sz="2000" dirty="0">
                <a:solidFill>
                  <a:schemeClr val="accent1">
                    <a:lumMod val="50000"/>
                  </a:schemeClr>
                </a:solidFill>
              </a:rPr>
              <a:t>Classification Bayésienne</a:t>
            </a:r>
          </a:p>
          <a:p>
            <a:r>
              <a:rPr lang="fr-FR" sz="2000" dirty="0">
                <a:solidFill>
                  <a:schemeClr val="accent1">
                    <a:lumMod val="50000"/>
                  </a:schemeClr>
                </a:solidFill>
              </a:rPr>
              <a:t>Classification </a:t>
            </a:r>
            <a:r>
              <a:rPr lang="fr-FR" sz="2000" dirty="0" smtClean="0">
                <a:solidFill>
                  <a:schemeClr val="accent1">
                    <a:lumMod val="50000"/>
                  </a:schemeClr>
                </a:solidFill>
              </a:rPr>
              <a:t>Bayésienne en R</a:t>
            </a:r>
            <a:endParaRPr lang="fr-FR" sz="2000" dirty="0">
              <a:solidFill>
                <a:schemeClr val="accent1">
                  <a:lumMod val="50000"/>
                </a:schemeClr>
              </a:solidFill>
            </a:endParaRPr>
          </a:p>
          <a:p>
            <a:r>
              <a:rPr lang="fr-FR" sz="2000" dirty="0">
                <a:solidFill>
                  <a:schemeClr val="accent1">
                    <a:lumMod val="50000"/>
                  </a:schemeClr>
                </a:solidFill>
              </a:rPr>
              <a:t>Classification </a:t>
            </a:r>
            <a:r>
              <a:rPr lang="fr-FR" sz="2000" dirty="0" smtClean="0">
                <a:solidFill>
                  <a:schemeClr val="accent1">
                    <a:lumMod val="50000"/>
                  </a:schemeClr>
                </a:solidFill>
              </a:rPr>
              <a:t>Bayésienne en Weka</a:t>
            </a:r>
            <a:endParaRPr lang="en" sz="2000" dirty="0" smtClean="0">
              <a:solidFill>
                <a:schemeClr val="accent1">
                  <a:lumMod val="50000"/>
                </a:schemeClr>
              </a:solidFill>
            </a:endParaRPr>
          </a:p>
          <a:p>
            <a:pPr>
              <a:buNone/>
            </a:pPr>
            <a:r>
              <a:rPr lang="fr-FR" sz="2000" dirty="0" smtClean="0"/>
              <a:t> </a:t>
            </a:r>
            <a:endParaRPr lang="fr-FR" sz="2000" dirty="0"/>
          </a:p>
        </p:txBody>
      </p:sp>
      <p:sp>
        <p:nvSpPr>
          <p:cNvPr id="17" name="Shape 108"/>
          <p:cNvSpPr/>
          <p:nvPr/>
        </p:nvSpPr>
        <p:spPr>
          <a:xfrm rot="1476859">
            <a:off x="1752016" y="457609"/>
            <a:ext cx="529056" cy="509079"/>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92D050"/>
          </a:solidFill>
          <a:ln>
            <a:solidFill>
              <a:schemeClr val="bg1"/>
            </a:solidFill>
          </a:ln>
        </p:spPr>
        <p:txBody>
          <a:bodyPr lIns="91425" tIns="91425" rIns="91425" bIns="91425" anchor="ctr" anchorCtr="0">
            <a:noAutofit/>
          </a:bodyPr>
          <a:lstStyle/>
          <a:p>
            <a:pPr lvl="0">
              <a:spcBef>
                <a:spcPts val="0"/>
              </a:spcBef>
              <a:buNone/>
            </a:pPr>
            <a:endParaRPr/>
          </a:p>
        </p:txBody>
      </p:sp>
      <p:grpSp>
        <p:nvGrpSpPr>
          <p:cNvPr id="6" name="Shape 723"/>
          <p:cNvGrpSpPr/>
          <p:nvPr/>
        </p:nvGrpSpPr>
        <p:grpSpPr>
          <a:xfrm rot="548213">
            <a:off x="6719027" y="2241412"/>
            <a:ext cx="1336066" cy="1078731"/>
            <a:chOff x="5972700" y="2330200"/>
            <a:chExt cx="411625" cy="387275"/>
          </a:xfrm>
          <a:solidFill>
            <a:srgbClr val="C00000"/>
          </a:solidFill>
        </p:grpSpPr>
        <p:sp>
          <p:nvSpPr>
            <p:cNvPr id="7"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rgbClr val="92D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rgbClr val="92D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ustDataLst>
      <p:tags r:id="rId1"/>
    </p:custDataLst>
    <p:extLst>
      <p:ext uri="{BB962C8B-B14F-4D97-AF65-F5344CB8AC3E}">
        <p14:creationId xmlns:p14="http://schemas.microsoft.com/office/powerpoint/2010/main" val="3368263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243840" y="2409994"/>
            <a:ext cx="8596811" cy="819899"/>
          </a:xfrm>
        </p:spPr>
        <p:txBody>
          <a:bodyPr/>
          <a:lstStyle/>
          <a:p>
            <a:r>
              <a:rPr lang="fr-FR" sz="4500" dirty="0" smtClean="0"/>
              <a:t>Introduction</a:t>
            </a:r>
            <a:endParaRPr lang="fr-FR" sz="4500" dirty="0"/>
          </a:p>
        </p:txBody>
      </p:sp>
      <p:grpSp>
        <p:nvGrpSpPr>
          <p:cNvPr id="5" name="Shape 723"/>
          <p:cNvGrpSpPr/>
          <p:nvPr/>
        </p:nvGrpSpPr>
        <p:grpSpPr>
          <a:xfrm rot="21365844">
            <a:off x="7972728" y="3161987"/>
            <a:ext cx="84422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56383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en" sz="2300" b="0" dirty="0" smtClean="0">
                <a:solidFill>
                  <a:schemeClr val="bg1"/>
                </a:solidFill>
              </a:rPr>
              <a:t>Introduction </a:t>
            </a:r>
            <a:endParaRPr lang="en" sz="2300" b="0" dirty="0">
              <a:solidFill>
                <a:schemeClr val="bg1"/>
              </a:solidFill>
            </a:endParaRPr>
          </a:p>
        </p:txBody>
      </p:sp>
      <p:sp>
        <p:nvSpPr>
          <p:cNvPr id="6" name="Shape 101"/>
          <p:cNvSpPr txBox="1">
            <a:spLocks/>
          </p:cNvSpPr>
          <p:nvPr/>
        </p:nvSpPr>
        <p:spPr>
          <a:xfrm>
            <a:off x="0" y="1984559"/>
            <a:ext cx="5798589" cy="220096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4pPr>
            <a:lvl5pPr marR="0" lvl="4"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5pPr>
            <a:lvl6pPr marR="0" lvl="5"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6pPr>
            <a:lvl7pPr marR="0" lvl="6"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7pPr>
            <a:lvl8pPr marR="0" lvl="7"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8pPr>
            <a:lvl9pPr marR="0" lvl="8"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9pPr>
          </a:lstStyle>
          <a:p>
            <a:pPr>
              <a:spcBef>
                <a:spcPts val="0"/>
              </a:spcBef>
              <a:buFont typeface="Karla"/>
              <a:buNone/>
            </a:pPr>
            <a:r>
              <a:rPr lang="fr-FR" sz="1600" smtClean="0"/>
              <a:t>     </a:t>
            </a:r>
            <a:endParaRPr lang="en" sz="1600" b="1" smtClean="0"/>
          </a:p>
          <a:p>
            <a:pPr>
              <a:spcBef>
                <a:spcPts val="0"/>
              </a:spcBef>
              <a:buClr>
                <a:schemeClr val="dk1"/>
              </a:buClr>
              <a:buSzPct val="61111"/>
              <a:buFont typeface="Arial"/>
              <a:buNone/>
            </a:pPr>
            <a:endParaRPr lang="en" sz="1800" dirty="0"/>
          </a:p>
        </p:txBody>
      </p:sp>
      <p:sp>
        <p:nvSpPr>
          <p:cNvPr id="4" name="Flowchart: Connector 3"/>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4</a:t>
            </a:r>
          </a:p>
        </p:txBody>
      </p:sp>
      <p:sp>
        <p:nvSpPr>
          <p:cNvPr id="10" name="Text Placeholder 2"/>
          <p:cNvSpPr>
            <a:spLocks noGrp="1"/>
          </p:cNvSpPr>
          <p:nvPr>
            <p:ph type="body" idx="1"/>
          </p:nvPr>
        </p:nvSpPr>
        <p:spPr>
          <a:xfrm>
            <a:off x="162255" y="1421390"/>
            <a:ext cx="8792174" cy="3327299"/>
          </a:xfrm>
        </p:spPr>
        <p:txBody>
          <a:bodyPr/>
          <a:lstStyle/>
          <a:p>
            <a:pPr marL="342900" indent="-342900">
              <a:buClr>
                <a:schemeClr val="accent1">
                  <a:lumMod val="50000"/>
                </a:schemeClr>
              </a:buClr>
              <a:buFont typeface="Wingdings" panose="05000000000000000000" pitchFamily="2" charset="2"/>
              <a:buChar char="q"/>
            </a:pPr>
            <a:r>
              <a:rPr lang="fr-FR" dirty="0"/>
              <a:t>Design Patterns</a:t>
            </a:r>
            <a:r>
              <a:rPr lang="fr-FR" b="1" dirty="0" smtClean="0">
                <a:solidFill>
                  <a:schemeClr val="accent1">
                    <a:lumMod val="50000"/>
                  </a:schemeClr>
                </a:solidFill>
                <a:latin typeface="Times New Roman" panose="02020603050405020304" pitchFamily="18" charset="0"/>
                <a:ea typeface="Calibri" panose="020F0502020204030204" pitchFamily="34" charset="0"/>
                <a:cs typeface="Arial" panose="020B0604020202020204" pitchFamily="34" charset="0"/>
              </a:rPr>
              <a:t> </a:t>
            </a:r>
          </a:p>
          <a:p>
            <a:pPr marL="342900" indent="-342900">
              <a:buClr>
                <a:schemeClr val="accent1">
                  <a:lumMod val="50000"/>
                </a:schemeClr>
              </a:buClr>
              <a:buFont typeface="Wingdings" panose="05000000000000000000" pitchFamily="2" charset="2"/>
              <a:buChar char="Ø"/>
            </a:pPr>
            <a:endParaRPr lang="fr-FR" b="1" dirty="0">
              <a:solidFill>
                <a:schemeClr val="accent1">
                  <a:lumMod val="50000"/>
                </a:schemeClr>
              </a:solidFill>
              <a:latin typeface="Times New Roman" panose="02020603050405020304" pitchFamily="18" charset="0"/>
              <a:ea typeface="Calibri" panose="020F0502020204030204" pitchFamily="34" charset="0"/>
              <a:cs typeface="Arial" panose="020B0604020202020204" pitchFamily="34" charset="0"/>
            </a:endParaRPr>
          </a:p>
          <a:p>
            <a:r>
              <a:rPr lang="fr-FR" sz="1200" dirty="0"/>
              <a:t>L’origine des Design Patterns remonte au début des années 70 avec les travaux de l’architecte Christopher Alexander. </a:t>
            </a:r>
            <a:endParaRPr lang="fr-FR" sz="1200" dirty="0" smtClean="0"/>
          </a:p>
          <a:p>
            <a:r>
              <a:rPr lang="fr-FR" sz="1200" dirty="0"/>
              <a:t>Celui-ci remarque que la phase de conception en architecture laisse apparaître des problèmes récurrents</a:t>
            </a:r>
            <a:endParaRPr lang="fr-FR" sz="1200" dirty="0" smtClean="0"/>
          </a:p>
          <a:p>
            <a:endParaRPr lang="fr-FR" sz="1200" dirty="0"/>
          </a:p>
          <a:p>
            <a:pPr>
              <a:buNone/>
            </a:pPr>
            <a:r>
              <a:rPr lang="fr-FR" sz="1200" dirty="0" smtClean="0"/>
              <a:t>«</a:t>
            </a:r>
            <a:r>
              <a:rPr lang="fr-FR" sz="1200" dirty="0"/>
              <a:t>Chaque motif décrit un problème qui se répète encore et </a:t>
            </a:r>
            <a:r>
              <a:rPr lang="fr-FR" sz="1200" dirty="0" smtClean="0"/>
              <a:t>encore dans </a:t>
            </a:r>
            <a:r>
              <a:rPr lang="fr-FR" sz="1200" dirty="0"/>
              <a:t>notre environnement, puis décrit le noyau de la solution </a:t>
            </a:r>
            <a:r>
              <a:rPr lang="fr-FR" sz="1200" dirty="0" smtClean="0"/>
              <a:t>à ce </a:t>
            </a:r>
            <a:r>
              <a:rPr lang="fr-FR" sz="1200" dirty="0"/>
              <a:t>problème, de telle sorte que vous pouvez utiliser cette solution d'un </a:t>
            </a:r>
            <a:r>
              <a:rPr lang="fr-FR" sz="1200" dirty="0" smtClean="0"/>
              <a:t>million fois</a:t>
            </a:r>
            <a:r>
              <a:rPr lang="fr-FR" sz="1200" dirty="0"/>
              <a:t>, sans jamais le faire deux fois de la même manière </a:t>
            </a:r>
            <a:r>
              <a:rPr lang="fr-FR" sz="1200" dirty="0" smtClean="0"/>
              <a:t>» </a:t>
            </a:r>
          </a:p>
          <a:p>
            <a:pPr algn="r">
              <a:buNone/>
            </a:pPr>
            <a:r>
              <a:rPr lang="en-US" sz="1200" b="1" dirty="0"/>
              <a:t>C. Alexander, “ C. Alexander The Timeless Way of Building”, 1979</a:t>
            </a:r>
            <a:r>
              <a:rPr lang="fr-FR" sz="1200" dirty="0"/>
              <a:t/>
            </a:r>
            <a:br>
              <a:rPr lang="fr-FR" sz="1200" dirty="0"/>
            </a:br>
            <a:r>
              <a:rPr lang="fr-FR" sz="1200" dirty="0"/>
              <a:t/>
            </a:r>
            <a:br>
              <a:rPr lang="fr-FR" sz="1200" dirty="0"/>
            </a:br>
            <a:endParaRPr lang="fr-FR" sz="1200" dirty="0">
              <a:solidFill>
                <a:schemeClr val="accent1">
                  <a:lumMod val="50000"/>
                </a:schemeClr>
              </a:solidFill>
              <a:latin typeface="Karla" panose="020B0604020202020204" charset="0"/>
              <a:ea typeface="Karla" panose="020B0604020202020204" charset="0"/>
            </a:endParaRPr>
          </a:p>
          <a:p>
            <a:r>
              <a:rPr lang="fr-FR" sz="1200" dirty="0" smtClean="0"/>
              <a:t>Ou </a:t>
            </a:r>
            <a:r>
              <a:rPr lang="fr-FR" sz="1200" dirty="0"/>
              <a:t>tout simplement: une solution générale pour un problème récurrent </a:t>
            </a:r>
            <a:r>
              <a:rPr lang="fr-FR" sz="1200" dirty="0" smtClean="0"/>
              <a:t>dans </a:t>
            </a:r>
            <a:r>
              <a:rPr lang="fr-FR" sz="1200" dirty="0"/>
              <a:t>un contexte donné .</a:t>
            </a:r>
          </a:p>
        </p:txBody>
      </p:sp>
      <p:pic>
        <p:nvPicPr>
          <p:cNvPr id="2054" name="Picture 6" descr="RÃ©sultat de recherche d'images pour &quot;christopher alexand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435" y="1364562"/>
            <a:ext cx="1293565" cy="61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42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en" sz="2300" b="0" dirty="0" smtClean="0">
                <a:solidFill>
                  <a:schemeClr val="bg1"/>
                </a:solidFill>
              </a:rPr>
              <a:t>Introduction </a:t>
            </a:r>
            <a:endParaRPr lang="en" sz="2300" b="0" dirty="0">
              <a:solidFill>
                <a:schemeClr val="bg1"/>
              </a:solidFill>
            </a:endParaRPr>
          </a:p>
        </p:txBody>
      </p:sp>
      <p:sp>
        <p:nvSpPr>
          <p:cNvPr id="6" name="Shape 101"/>
          <p:cNvSpPr txBox="1">
            <a:spLocks/>
          </p:cNvSpPr>
          <p:nvPr/>
        </p:nvSpPr>
        <p:spPr>
          <a:xfrm>
            <a:off x="0" y="1516566"/>
            <a:ext cx="8619893" cy="26689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4pPr>
            <a:lvl5pPr marR="0" lvl="4"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5pPr>
            <a:lvl6pPr marR="0" lvl="5"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6pPr>
            <a:lvl7pPr marR="0" lvl="6"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7pPr>
            <a:lvl8pPr marR="0" lvl="7"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8pPr>
            <a:lvl9pPr marR="0" lvl="8"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9pPr>
          </a:lstStyle>
          <a:p>
            <a:pPr marL="171450" indent="-171450">
              <a:spcBef>
                <a:spcPts val="0"/>
              </a:spcBef>
              <a:buFont typeface="Wingdings" panose="05000000000000000000" pitchFamily="2" charset="2"/>
              <a:buChar char="q"/>
            </a:pPr>
            <a:r>
              <a:rPr lang="fr-FR" sz="1200" dirty="0"/>
              <a:t>Dans les années 90, l’idée de </a:t>
            </a:r>
            <a:r>
              <a:rPr lang="fr-FR" sz="1200" dirty="0" smtClean="0"/>
              <a:t>Christopher </a:t>
            </a:r>
            <a:r>
              <a:rPr lang="fr-FR" sz="1200" dirty="0"/>
              <a:t>Alexander </a:t>
            </a:r>
            <a:r>
              <a:rPr lang="fr-FR" sz="1200" dirty="0" smtClean="0"/>
              <a:t>reprise </a:t>
            </a:r>
            <a:r>
              <a:rPr lang="fr-FR" sz="1200" dirty="0"/>
              <a:t>et étendue au domaine de la conception des logiciels. Le concept de </a:t>
            </a:r>
            <a:r>
              <a:rPr lang="fr-FR" sz="1200" dirty="0" smtClean="0"/>
              <a:t>Design Pattern est développé dans un ouvrage publié en 1995 </a:t>
            </a:r>
            <a:r>
              <a:rPr lang="fr-FR" sz="1200" dirty="0"/>
              <a:t>par le ’</a:t>
            </a:r>
            <a:r>
              <a:rPr lang="fr-FR" sz="1200" b="1" dirty="0"/>
              <a:t>Gang of Four</a:t>
            </a:r>
            <a:r>
              <a:rPr lang="fr-FR" sz="1200" dirty="0" smtClean="0"/>
              <a:t>’.</a:t>
            </a:r>
            <a:endParaRPr lang="en" sz="1200" dirty="0"/>
          </a:p>
        </p:txBody>
      </p:sp>
      <p:sp>
        <p:nvSpPr>
          <p:cNvPr id="11" name="Flowchart: Connector 10"/>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p>
        </p:txBody>
      </p:sp>
      <p:pic>
        <p:nvPicPr>
          <p:cNvPr id="3074" name="Picture 2" descr="RÃ©sultat de recherche d'images pour &quot;âDesign Patterns : Elements of Reusable Object-Oriented Softwar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584" y="2136404"/>
            <a:ext cx="1571462" cy="1620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734046" y="2662177"/>
            <a:ext cx="3298784" cy="461665"/>
          </a:xfrm>
          <a:prstGeom prst="rect">
            <a:avLst/>
          </a:prstGeom>
          <a:noFill/>
        </p:spPr>
        <p:txBody>
          <a:bodyPr wrap="square" rtlCol="0">
            <a:spAutoFit/>
          </a:bodyPr>
          <a:lstStyle/>
          <a:p>
            <a:r>
              <a:rPr lang="en-US" sz="1200" b="1" dirty="0">
                <a:latin typeface="Karla" panose="020B0604020202020204" charset="0"/>
                <a:ea typeface="Karla" panose="020B0604020202020204" charset="0"/>
              </a:rPr>
              <a:t>Design Patterns : Elements of Reusable Object-Oriented Software’</a:t>
            </a:r>
            <a:endParaRPr lang="fr-FR" sz="1200" b="1" dirty="0">
              <a:latin typeface="Karla" panose="020B0604020202020204" charset="0"/>
              <a:ea typeface="Karla" panose="020B0604020202020204" charset="0"/>
            </a:endParaRPr>
          </a:p>
        </p:txBody>
      </p:sp>
    </p:spTree>
    <p:extLst>
      <p:ext uri="{BB962C8B-B14F-4D97-AF65-F5344CB8AC3E}">
        <p14:creationId xmlns:p14="http://schemas.microsoft.com/office/powerpoint/2010/main" val="120107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9668" y="354857"/>
            <a:ext cx="4476206" cy="857400"/>
          </a:xfrm>
          <a:prstGeom prst="rect">
            <a:avLst/>
          </a:prstGeom>
        </p:spPr>
        <p:txBody>
          <a:bodyPr lIns="91425" tIns="91425" rIns="91425" bIns="91425" anchor="t" anchorCtr="0">
            <a:noAutofit/>
          </a:bodyPr>
          <a:lstStyle/>
          <a:p>
            <a:pPr lvl="0"/>
            <a:r>
              <a:rPr lang="en" sz="2300" b="0" dirty="0" smtClean="0">
                <a:solidFill>
                  <a:schemeClr val="bg1"/>
                </a:solidFill>
              </a:rPr>
              <a:t>Definition </a:t>
            </a: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423694" y="1363009"/>
            <a:ext cx="8084634" cy="2462213"/>
          </a:xfrm>
          <a:prstGeom prst="rect">
            <a:avLst/>
          </a:prstGeom>
        </p:spPr>
        <p:txBody>
          <a:bodyPr wrap="square">
            <a:spAutoFit/>
          </a:bodyPr>
          <a:lstStyle/>
          <a:p>
            <a:r>
              <a:rPr lang="fr-FR" dirty="0" smtClean="0">
                <a:solidFill>
                  <a:schemeClr val="accent1">
                    <a:lumMod val="50000"/>
                  </a:schemeClr>
                </a:solidFill>
                <a:latin typeface="Karla" panose="020B0604020202020204" charset="0"/>
                <a:ea typeface="Karla" panose="020B0604020202020204" charset="0"/>
              </a:rPr>
              <a:t>Un</a:t>
            </a:r>
            <a:r>
              <a:rPr lang="fr-FR" dirty="0">
                <a:solidFill>
                  <a:schemeClr val="accent1">
                    <a:lumMod val="50000"/>
                  </a:schemeClr>
                </a:solidFill>
                <a:latin typeface="Karla" panose="020B0604020202020204" charset="0"/>
                <a:ea typeface="Karla" panose="020B0604020202020204" charset="0"/>
              </a:rPr>
              <a:t> patron de conception (souvent appelé </a:t>
            </a:r>
            <a:r>
              <a:rPr lang="fr-FR" i="1" dirty="0">
                <a:solidFill>
                  <a:schemeClr val="accent1">
                    <a:lumMod val="50000"/>
                  </a:schemeClr>
                </a:solidFill>
                <a:latin typeface="Karla" panose="020B0604020202020204" charset="0"/>
                <a:ea typeface="Karla" panose="020B0604020202020204" charset="0"/>
              </a:rPr>
              <a:t>design pattern</a:t>
            </a:r>
            <a:r>
              <a:rPr lang="fr-FR" dirty="0">
                <a:solidFill>
                  <a:schemeClr val="accent1">
                    <a:lumMod val="50000"/>
                  </a:schemeClr>
                </a:solidFill>
                <a:latin typeface="Karla" panose="020B0604020202020204" charset="0"/>
                <a:ea typeface="Karla" panose="020B0604020202020204" charset="0"/>
              </a:rPr>
              <a:t>) est un arrangement caractéristique de modules, reconnu comme bonne pratique en réponse à un problème de conception d'un logiciel. Il décrit une solution standard, utilisable dans la conception de différents </a:t>
            </a:r>
            <a:r>
              <a:rPr lang="fr-FR" dirty="0" smtClean="0">
                <a:solidFill>
                  <a:schemeClr val="accent1">
                    <a:lumMod val="50000"/>
                  </a:schemeClr>
                </a:solidFill>
                <a:latin typeface="Karla" panose="020B0604020202020204" charset="0"/>
                <a:ea typeface="Karla" panose="020B0604020202020204" charset="0"/>
              </a:rPr>
              <a:t>logiciels</a:t>
            </a:r>
          </a:p>
          <a:p>
            <a:endParaRPr lang="fr-FR" dirty="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321898" y="2724148"/>
            <a:ext cx="8596811" cy="819899"/>
          </a:xfrm>
        </p:spPr>
        <p:txBody>
          <a:bodyPr/>
          <a:lstStyle/>
          <a:p>
            <a:r>
              <a:rPr lang="fr-FR" sz="4500" dirty="0"/>
              <a:t>Les </a:t>
            </a:r>
            <a:r>
              <a:rPr lang="fr-FR" sz="4500" dirty="0" smtClean="0"/>
              <a:t> </a:t>
            </a:r>
            <a:r>
              <a:rPr lang="fr-FR" sz="4500" dirty="0"/>
              <a:t>groupes de Design Patterns </a:t>
            </a:r>
          </a:p>
        </p:txBody>
      </p:sp>
      <p:grpSp>
        <p:nvGrpSpPr>
          <p:cNvPr id="5" name="Shape 723"/>
          <p:cNvGrpSpPr/>
          <p:nvPr/>
        </p:nvGrpSpPr>
        <p:grpSpPr>
          <a:xfrm rot="21365844">
            <a:off x="7972728" y="3161987"/>
            <a:ext cx="84422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042199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1" name="Flowchart: Magnetic Disk 10"/>
          <p:cNvSpPr/>
          <p:nvPr/>
        </p:nvSpPr>
        <p:spPr>
          <a:xfrm>
            <a:off x="5404675" y="3749709"/>
            <a:ext cx="2100096" cy="1044519"/>
          </a:xfrm>
          <a:prstGeom prst="flowChartMagneticDisk">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sz="1200" dirty="0" smtClean="0">
              <a:solidFill>
                <a:srgbClr val="3B3835"/>
              </a:solidFill>
              <a:latin typeface="Karla" panose="020B0604020202020204" charset="0"/>
              <a:ea typeface="Karla" panose="020B0604020202020204" charset="0"/>
            </a:endParaRPr>
          </a:p>
          <a:p>
            <a:pPr algn="ctr"/>
            <a:r>
              <a:rPr lang="fr-FR" sz="1200" dirty="0">
                <a:solidFill>
                  <a:srgbClr val="3B3835"/>
                </a:solidFill>
                <a:latin typeface="Karla" panose="020B0604020202020204" charset="0"/>
                <a:ea typeface="Karla" panose="020B0604020202020204" charset="0"/>
              </a:rPr>
              <a:t>Adapter, </a:t>
            </a:r>
            <a:r>
              <a:rPr lang="fr-FR" sz="1200" dirty="0" err="1">
                <a:solidFill>
                  <a:srgbClr val="3B3835"/>
                </a:solidFill>
                <a:latin typeface="Karla" panose="020B0604020202020204" charset="0"/>
                <a:ea typeface="Karla" panose="020B0604020202020204" charset="0"/>
              </a:rPr>
              <a:t>Brigde</a:t>
            </a:r>
            <a:r>
              <a:rPr lang="fr-FR" sz="1200" dirty="0">
                <a:solidFill>
                  <a:srgbClr val="3B3835"/>
                </a:solidFill>
                <a:latin typeface="Karla" panose="020B0604020202020204" charset="0"/>
                <a:ea typeface="Karla" panose="020B0604020202020204" charset="0"/>
              </a:rPr>
              <a:t>, Composite, </a:t>
            </a:r>
            <a:r>
              <a:rPr lang="fr-FR" sz="1200" b="1" dirty="0" err="1">
                <a:solidFill>
                  <a:srgbClr val="92D050"/>
                </a:solidFill>
                <a:latin typeface="Karla" panose="020B0604020202020204" charset="0"/>
                <a:ea typeface="Karla" panose="020B0604020202020204" charset="0"/>
              </a:rPr>
              <a:t>Decorator</a:t>
            </a:r>
            <a:r>
              <a:rPr lang="fr-FR" sz="1200" dirty="0">
                <a:solidFill>
                  <a:srgbClr val="3B3835"/>
                </a:solidFill>
                <a:latin typeface="Karla" panose="020B0604020202020204" charset="0"/>
                <a:ea typeface="Karla" panose="020B0604020202020204" charset="0"/>
              </a:rPr>
              <a:t>, </a:t>
            </a:r>
            <a:r>
              <a:rPr lang="fr-FR" sz="1200" dirty="0" err="1">
                <a:solidFill>
                  <a:srgbClr val="3B3835"/>
                </a:solidFill>
                <a:latin typeface="Karla" panose="020B0604020202020204" charset="0"/>
                <a:ea typeface="Karla" panose="020B0604020202020204" charset="0"/>
              </a:rPr>
              <a:t>Facade</a:t>
            </a:r>
            <a:r>
              <a:rPr lang="fr-FR" sz="1200" dirty="0">
                <a:solidFill>
                  <a:srgbClr val="3B3835"/>
                </a:solidFill>
                <a:latin typeface="Karla" panose="020B0604020202020204" charset="0"/>
                <a:ea typeface="Karla" panose="020B0604020202020204" charset="0"/>
              </a:rPr>
              <a:t>, </a:t>
            </a:r>
            <a:r>
              <a:rPr lang="fr-FR" sz="1200" dirty="0" err="1">
                <a:solidFill>
                  <a:srgbClr val="3B3835"/>
                </a:solidFill>
                <a:latin typeface="Karla" panose="020B0604020202020204" charset="0"/>
                <a:ea typeface="Karla" panose="020B0604020202020204" charset="0"/>
              </a:rPr>
              <a:t>Flyweight</a:t>
            </a:r>
            <a:r>
              <a:rPr lang="fr-FR" sz="1200" dirty="0">
                <a:solidFill>
                  <a:srgbClr val="3B3835"/>
                </a:solidFill>
                <a:latin typeface="Karla" panose="020B0604020202020204" charset="0"/>
                <a:ea typeface="Karla" panose="020B0604020202020204" charset="0"/>
              </a:rPr>
              <a:t>, </a:t>
            </a:r>
            <a:r>
              <a:rPr lang="fr-FR" sz="1200" b="1" dirty="0">
                <a:solidFill>
                  <a:srgbClr val="92D050"/>
                </a:solidFill>
                <a:latin typeface="Karla" panose="020B0604020202020204" charset="0"/>
                <a:ea typeface="Karla" panose="020B0604020202020204" charset="0"/>
              </a:rPr>
              <a:t>Proxy</a:t>
            </a:r>
            <a:r>
              <a:rPr lang="fr-FR" sz="1200" dirty="0">
                <a:solidFill>
                  <a:srgbClr val="3B3835"/>
                </a:solidFill>
                <a:latin typeface="Karla" panose="020B0604020202020204" charset="0"/>
                <a:ea typeface="Karla" panose="020B0604020202020204" charset="0"/>
              </a:rPr>
              <a:t> </a:t>
            </a:r>
            <a:endParaRPr lang="fr-FR" sz="1200" dirty="0"/>
          </a:p>
        </p:txBody>
      </p:sp>
      <p:sp>
        <p:nvSpPr>
          <p:cNvPr id="2" name="Flowchart: Magnetic Disk 1"/>
          <p:cNvSpPr/>
          <p:nvPr/>
        </p:nvSpPr>
        <p:spPr>
          <a:xfrm>
            <a:off x="465689" y="3765849"/>
            <a:ext cx="2155852" cy="1028380"/>
          </a:xfrm>
          <a:prstGeom prst="flowChartMagneticDisk">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sz="1200" dirty="0" smtClean="0">
              <a:solidFill>
                <a:srgbClr val="3B3835"/>
              </a:solidFill>
              <a:latin typeface="Karla" panose="020B0604020202020204" charset="0"/>
              <a:ea typeface="Karla" panose="020B0604020202020204" charset="0"/>
            </a:endParaRPr>
          </a:p>
          <a:p>
            <a:pPr algn="ctr"/>
            <a:r>
              <a:rPr lang="fr-FR" sz="1200" b="1" dirty="0" smtClean="0">
                <a:solidFill>
                  <a:srgbClr val="92D050"/>
                </a:solidFill>
                <a:latin typeface="Karla" panose="020B0604020202020204" charset="0"/>
                <a:ea typeface="Karla" panose="020B0604020202020204" charset="0"/>
              </a:rPr>
              <a:t>Abstract </a:t>
            </a:r>
            <a:r>
              <a:rPr lang="fr-FR" sz="1200" b="1" dirty="0" err="1">
                <a:solidFill>
                  <a:srgbClr val="92D050"/>
                </a:solidFill>
                <a:latin typeface="Karla" panose="020B0604020202020204" charset="0"/>
                <a:ea typeface="Karla" panose="020B0604020202020204" charset="0"/>
              </a:rPr>
              <a:t>Factory</a:t>
            </a:r>
            <a:r>
              <a:rPr lang="fr-FR" sz="1200" dirty="0">
                <a:solidFill>
                  <a:srgbClr val="3B3835"/>
                </a:solidFill>
                <a:latin typeface="Karla" panose="020B0604020202020204" charset="0"/>
                <a:ea typeface="Karla" panose="020B0604020202020204" charset="0"/>
              </a:rPr>
              <a:t>, </a:t>
            </a:r>
            <a:r>
              <a:rPr lang="fr-FR" sz="1200" dirty="0" err="1">
                <a:solidFill>
                  <a:srgbClr val="3B3835"/>
                </a:solidFill>
                <a:latin typeface="Karla" panose="020B0604020202020204" charset="0"/>
                <a:ea typeface="Karla" panose="020B0604020202020204" charset="0"/>
              </a:rPr>
              <a:t>Builder</a:t>
            </a:r>
            <a:r>
              <a:rPr lang="fr-FR" sz="1200" dirty="0">
                <a:solidFill>
                  <a:srgbClr val="3B3835"/>
                </a:solidFill>
                <a:latin typeface="Karla" panose="020B0604020202020204" charset="0"/>
                <a:ea typeface="Karla" panose="020B0604020202020204" charset="0"/>
              </a:rPr>
              <a:t>, </a:t>
            </a:r>
            <a:r>
              <a:rPr lang="fr-FR" sz="1200" dirty="0" err="1">
                <a:solidFill>
                  <a:srgbClr val="3B3835"/>
                </a:solidFill>
                <a:latin typeface="Karla" panose="020B0604020202020204" charset="0"/>
                <a:ea typeface="Karla" panose="020B0604020202020204" charset="0"/>
              </a:rPr>
              <a:t>FactoryMethod</a:t>
            </a:r>
            <a:r>
              <a:rPr lang="fr-FR" sz="1200" dirty="0">
                <a:solidFill>
                  <a:srgbClr val="3B3835"/>
                </a:solidFill>
                <a:latin typeface="Karla" panose="020B0604020202020204" charset="0"/>
                <a:ea typeface="Karla" panose="020B0604020202020204" charset="0"/>
              </a:rPr>
              <a:t>, Prototype, </a:t>
            </a:r>
            <a:r>
              <a:rPr lang="fr-FR" sz="1200" b="1" dirty="0">
                <a:solidFill>
                  <a:srgbClr val="92D050"/>
                </a:solidFill>
                <a:latin typeface="Karla" panose="020B0604020202020204" charset="0"/>
                <a:ea typeface="Karla" panose="020B0604020202020204" charset="0"/>
              </a:rPr>
              <a:t>Singleton Patterns</a:t>
            </a:r>
            <a:endParaRPr lang="fr-FR" sz="1200" b="1" dirty="0">
              <a:solidFill>
                <a:srgbClr val="92D050"/>
              </a:solidFill>
            </a:endParaRPr>
          </a:p>
        </p:txBody>
      </p:sp>
      <p:sp>
        <p:nvSpPr>
          <p:cNvPr id="10" name="Flowchart: Magnetic Disk 9"/>
          <p:cNvSpPr/>
          <p:nvPr/>
        </p:nvSpPr>
        <p:spPr>
          <a:xfrm>
            <a:off x="2983026" y="3444246"/>
            <a:ext cx="2121392" cy="1349982"/>
          </a:xfrm>
          <a:prstGeom prst="flowChartMagneticDisk">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sz="1200" dirty="0" smtClean="0">
              <a:solidFill>
                <a:srgbClr val="3B3835"/>
              </a:solidFill>
              <a:latin typeface="Karla" panose="020B0604020202020204" charset="0"/>
              <a:ea typeface="Karla" panose="020B0604020202020204" charset="0"/>
            </a:endParaRPr>
          </a:p>
          <a:p>
            <a:pPr algn="ctr"/>
            <a:r>
              <a:rPr lang="fr-FR" sz="1200" dirty="0">
                <a:solidFill>
                  <a:srgbClr val="3B3835"/>
                </a:solidFill>
                <a:latin typeface="Karla" panose="020B0604020202020204" charset="0"/>
                <a:ea typeface="Karla" panose="020B0604020202020204" charset="0"/>
              </a:rPr>
              <a:t> </a:t>
            </a:r>
            <a:endParaRPr lang="fr-FR" sz="1200" dirty="0"/>
          </a:p>
        </p:txBody>
      </p:sp>
      <p:sp>
        <p:nvSpPr>
          <p:cNvPr id="124" name="Shape 124"/>
          <p:cNvSpPr txBox="1">
            <a:spLocks noGrp="1"/>
          </p:cNvSpPr>
          <p:nvPr>
            <p:ph type="title"/>
          </p:nvPr>
        </p:nvSpPr>
        <p:spPr>
          <a:xfrm>
            <a:off x="-69669" y="354857"/>
            <a:ext cx="5824425" cy="857400"/>
          </a:xfrm>
          <a:prstGeom prst="rect">
            <a:avLst/>
          </a:prstGeom>
        </p:spPr>
        <p:txBody>
          <a:bodyPr lIns="91425" tIns="91425" rIns="91425" bIns="91425" anchor="t" anchorCtr="0">
            <a:noAutofit/>
          </a:bodyPr>
          <a:lstStyle/>
          <a:p>
            <a:r>
              <a:rPr lang="fr-FR" dirty="0"/>
              <a:t>Les </a:t>
            </a:r>
            <a:r>
              <a:rPr lang="fr-FR" dirty="0" smtClean="0"/>
              <a:t> </a:t>
            </a:r>
            <a:r>
              <a:rPr lang="fr-FR" dirty="0"/>
              <a:t>groupes de Design Patterns </a:t>
            </a:r>
            <a:br>
              <a:rPr lang="fr-FR" dirty="0"/>
            </a:br>
            <a:endParaRPr lang="en" sz="2300" b="0" dirty="0">
              <a:solidFill>
                <a:schemeClr val="bg1"/>
              </a:solidFill>
            </a:endParaRPr>
          </a:p>
        </p:txBody>
      </p:sp>
      <p:sp>
        <p:nvSpPr>
          <p:cNvPr id="9" name="Flowchart: Connector 8"/>
          <p:cNvSpPr/>
          <p:nvPr/>
        </p:nvSpPr>
        <p:spPr>
          <a:xfrm>
            <a:off x="8305800" y="4615880"/>
            <a:ext cx="457200" cy="324420"/>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6</a:t>
            </a:r>
            <a:endParaRPr lang="fr-FR" dirty="0"/>
          </a:p>
        </p:txBody>
      </p:sp>
      <p:sp>
        <p:nvSpPr>
          <p:cNvPr id="4" name="Rectangle 3"/>
          <p:cNvSpPr/>
          <p:nvPr/>
        </p:nvSpPr>
        <p:spPr>
          <a:xfrm>
            <a:off x="364221" y="1410902"/>
            <a:ext cx="8084634" cy="1600438"/>
          </a:xfrm>
          <a:prstGeom prst="rect">
            <a:avLst/>
          </a:prstGeom>
        </p:spPr>
        <p:txBody>
          <a:bodyPr wrap="square">
            <a:spAutoFit/>
          </a:bodyPr>
          <a:lstStyle/>
          <a:p>
            <a:r>
              <a:rPr lang="fr-FR" dirty="0" smtClean="0">
                <a:latin typeface="Karla" panose="020B0604020202020204" charset="0"/>
                <a:ea typeface="Karla" panose="020B0604020202020204" charset="0"/>
              </a:rPr>
              <a:t>Les designs patterns ne sont pas réellement normalisés, mais on peut les découper en trois grandes catégories :</a:t>
            </a:r>
          </a:p>
          <a:p>
            <a:endParaRPr lang="fr-FR" dirty="0">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a:p>
            <a:endParaRPr lang="fr-FR" dirty="0" smtClean="0">
              <a:solidFill>
                <a:schemeClr val="accent1">
                  <a:lumMod val="50000"/>
                </a:schemeClr>
              </a:solidFill>
              <a:latin typeface="Karla" panose="020B0604020202020204" charset="0"/>
              <a:ea typeface="Karla" panose="020B0604020202020204" charset="0"/>
            </a:endParaRPr>
          </a:p>
          <a:p>
            <a:endParaRPr lang="fr-FR" dirty="0">
              <a:solidFill>
                <a:schemeClr val="accent1">
                  <a:lumMod val="50000"/>
                </a:schemeClr>
              </a:solidFill>
              <a:latin typeface="Karla" panose="020B0604020202020204" charset="0"/>
              <a:ea typeface="Karla" panose="020B0604020202020204" charset="0"/>
            </a:endParaRPr>
          </a:p>
        </p:txBody>
      </p:sp>
      <p:sp>
        <p:nvSpPr>
          <p:cNvPr id="5" name="Oval 4"/>
          <p:cNvSpPr/>
          <p:nvPr/>
        </p:nvSpPr>
        <p:spPr>
          <a:xfrm>
            <a:off x="465689" y="2729987"/>
            <a:ext cx="2100095" cy="1316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Karla" panose="020B0604020202020204" charset="0"/>
                <a:ea typeface="Karla" panose="020B0604020202020204" charset="0"/>
              </a:rPr>
              <a:t>Les modèles de création</a:t>
            </a:r>
            <a:endParaRPr lang="fr-FR" dirty="0">
              <a:solidFill>
                <a:schemeClr val="bg1"/>
              </a:solidFill>
            </a:endParaRPr>
          </a:p>
        </p:txBody>
      </p:sp>
      <p:sp>
        <p:nvSpPr>
          <p:cNvPr id="12" name="Oval 11"/>
          <p:cNvSpPr/>
          <p:nvPr/>
        </p:nvSpPr>
        <p:spPr>
          <a:xfrm>
            <a:off x="5404675" y="2729476"/>
            <a:ext cx="2100096" cy="1282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Les modèles de structure</a:t>
            </a:r>
            <a:endParaRPr lang="fr-FR" dirty="0">
              <a:solidFill>
                <a:schemeClr val="bg1"/>
              </a:solidFill>
            </a:endParaRPr>
          </a:p>
        </p:txBody>
      </p:sp>
      <p:sp>
        <p:nvSpPr>
          <p:cNvPr id="15" name="Oval 14"/>
          <p:cNvSpPr/>
          <p:nvPr/>
        </p:nvSpPr>
        <p:spPr>
          <a:xfrm>
            <a:off x="3004323" y="2544073"/>
            <a:ext cx="2100095" cy="1282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Karla" panose="020B0604020202020204" charset="0"/>
                <a:ea typeface="Karla" panose="020B0604020202020204" charset="0"/>
              </a:rPr>
              <a:t>Les </a:t>
            </a:r>
            <a:r>
              <a:rPr lang="fr-FR" b="1" dirty="0" smtClean="0">
                <a:solidFill>
                  <a:schemeClr val="bg1"/>
                </a:solidFill>
                <a:latin typeface="Karla" panose="020B0604020202020204" charset="0"/>
                <a:ea typeface="Karla" panose="020B0604020202020204" charset="0"/>
              </a:rPr>
              <a:t>modèles de </a:t>
            </a:r>
            <a:r>
              <a:rPr lang="fr-FR" b="1" dirty="0">
                <a:solidFill>
                  <a:schemeClr val="bg1"/>
                </a:solidFill>
                <a:latin typeface="Karla" panose="020B0604020202020204" charset="0"/>
                <a:ea typeface="Karla" panose="020B0604020202020204" charset="0"/>
              </a:rPr>
              <a:t>comportement</a:t>
            </a:r>
            <a:endParaRPr lang="fr-FR" dirty="0">
              <a:solidFill>
                <a:schemeClr val="bg1"/>
              </a:solidFill>
            </a:endParaRPr>
          </a:p>
        </p:txBody>
      </p:sp>
      <p:sp>
        <p:nvSpPr>
          <p:cNvPr id="8" name="Left Brace 7"/>
          <p:cNvSpPr/>
          <p:nvPr/>
        </p:nvSpPr>
        <p:spPr>
          <a:xfrm rot="5400000">
            <a:off x="3745479" y="-1091968"/>
            <a:ext cx="479503" cy="7039084"/>
          </a:xfrm>
          <a:prstGeom prst="leftBrace">
            <a:avLst/>
          </a:prstGeom>
          <a:effectLst>
            <a:outerShdw blurRad="50800" dist="38100" dir="16200000"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6" name="Rectangle 5"/>
          <p:cNvSpPr/>
          <p:nvPr/>
        </p:nvSpPr>
        <p:spPr>
          <a:xfrm>
            <a:off x="3004323" y="3883673"/>
            <a:ext cx="2415869" cy="830997"/>
          </a:xfrm>
          <a:prstGeom prst="rect">
            <a:avLst/>
          </a:prstGeom>
        </p:spPr>
        <p:txBody>
          <a:bodyPr wrap="square">
            <a:spAutoFit/>
          </a:bodyPr>
          <a:lstStyle/>
          <a:p>
            <a:r>
              <a:rPr lang="en-US" sz="1200" dirty="0" smtClean="0">
                <a:latin typeface="Karla" panose="020B0604020202020204" charset="0"/>
                <a:ea typeface="Karla" panose="020B0604020202020204" charset="0"/>
              </a:rPr>
              <a:t>Interpreter ,Iterator ,Mediator: Memento, Flyweight, </a:t>
            </a:r>
            <a:r>
              <a:rPr lang="en-US" sz="1200" b="1" dirty="0" smtClean="0">
                <a:solidFill>
                  <a:srgbClr val="92D050"/>
                </a:solidFill>
                <a:latin typeface="Karla" panose="020B0604020202020204" charset="0"/>
                <a:ea typeface="Karla" panose="020B0604020202020204" charset="0"/>
              </a:rPr>
              <a:t>Observer</a:t>
            </a:r>
            <a:r>
              <a:rPr lang="en-US" sz="1200" dirty="0" smtClean="0">
                <a:latin typeface="Karla" panose="020B0604020202020204" charset="0"/>
                <a:ea typeface="Karla" panose="020B0604020202020204" charset="0"/>
              </a:rPr>
              <a:t> </a:t>
            </a:r>
            <a:r>
              <a:rPr lang="en-US" sz="1200" b="1" dirty="0" smtClean="0">
                <a:solidFill>
                  <a:srgbClr val="92D050"/>
                </a:solidFill>
                <a:latin typeface="Karla" panose="020B0604020202020204" charset="0"/>
                <a:ea typeface="Karla" panose="020B0604020202020204" charset="0"/>
              </a:rPr>
              <a:t>State</a:t>
            </a:r>
            <a:r>
              <a:rPr lang="en-US" sz="1200" dirty="0" smtClean="0">
                <a:latin typeface="Karla" panose="020B0604020202020204" charset="0"/>
                <a:ea typeface="Karla" panose="020B0604020202020204" charset="0"/>
              </a:rPr>
              <a:t> ,Strategy ,Template method Visitor</a:t>
            </a:r>
            <a:endParaRPr lang="en-US" sz="1200" dirty="0">
              <a:latin typeface="Karla" panose="020B0604020202020204" charset="0"/>
              <a:ea typeface="Karla" panose="020B0604020202020204" charset="0"/>
            </a:endParaRPr>
          </a:p>
        </p:txBody>
      </p:sp>
    </p:spTree>
    <p:extLst>
      <p:ext uri="{BB962C8B-B14F-4D97-AF65-F5344CB8AC3E}">
        <p14:creationId xmlns:p14="http://schemas.microsoft.com/office/powerpoint/2010/main" val="43671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Espace réservé du texte 1"/>
          <p:cNvSpPr>
            <a:spLocks noGrp="1"/>
          </p:cNvSpPr>
          <p:nvPr>
            <p:ph type="body" idx="1"/>
          </p:nvPr>
        </p:nvSpPr>
        <p:spPr>
          <a:xfrm>
            <a:off x="-33664" y="2189514"/>
            <a:ext cx="8987163" cy="1478677"/>
          </a:xfrm>
        </p:spPr>
        <p:txBody>
          <a:bodyPr/>
          <a:lstStyle/>
          <a:p>
            <a:r>
              <a:rPr lang="fr-FR" sz="5000" dirty="0">
                <a:latin typeface="Karla" panose="020B0604020202020204" charset="0"/>
                <a:ea typeface="Karla" panose="020B0604020202020204" charset="0"/>
                <a:cs typeface="Arial" panose="020B0604020202020204" pitchFamily="34" charset="0"/>
              </a:rPr>
              <a:t>Modèles de création</a:t>
            </a:r>
          </a:p>
        </p:txBody>
      </p:sp>
      <p:grpSp>
        <p:nvGrpSpPr>
          <p:cNvPr id="5" name="Shape 723"/>
          <p:cNvGrpSpPr/>
          <p:nvPr/>
        </p:nvGrpSpPr>
        <p:grpSpPr>
          <a:xfrm rot="21365844">
            <a:off x="7907244" y="3164218"/>
            <a:ext cx="909780" cy="725265"/>
            <a:chOff x="5972700" y="2330200"/>
            <a:chExt cx="411625" cy="387275"/>
          </a:xfrm>
          <a:solidFill>
            <a:schemeClr val="bg1"/>
          </a:solidFill>
        </p:grpSpPr>
        <p:sp>
          <p:nvSpPr>
            <p:cNvPr id="6" name="Shape 72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2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chemeClr val="bg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3821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4|1.3|1.1|1.4|1.6|1.4"/>
</p:tagLst>
</file>

<file path=ppt/tags/tag2.xml><?xml version="1.0" encoding="utf-8"?>
<p:tagLst xmlns:a="http://schemas.openxmlformats.org/drawingml/2006/main" xmlns:r="http://schemas.openxmlformats.org/officeDocument/2006/relationships" xmlns:p="http://schemas.openxmlformats.org/presentationml/2006/main">
  <p:tag name="TIMING" val="|0.6|0.6|0.1|0.1|0.1|0.1|0.2|0.1"/>
</p:tagLst>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 dockstate="right" visibility="0" width="350" row="3">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5147D4A6-E25B-4F56-8FB2-C0173BA9BEC6}">
  <we:reference id="wa104381155" version="1.1.0.0" store="en-US" storeType="OMEX"/>
  <we:alternateReferences>
    <we:reference id="WA104381155" version="1.1.0.0" store="WA104381155"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6FF1893-C1DF-434B-98D7-C91F13A6D507}">
  <we:reference id="wa104380162" version="1.0.1.0" store="en-US" storeType="OMEX"/>
  <we:alternateReferences>
    <we:reference id="WA104380162" version="1.0.1.0" store="WA104380162"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1E55653-770B-405E-A0FB-E9211C5A91EC}">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5486</TotalTime>
  <Words>886</Words>
  <Application>Microsoft Office PowerPoint</Application>
  <PresentationFormat>On-screen Show (16:9)</PresentationFormat>
  <Paragraphs>184</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Raleway</vt:lpstr>
      <vt:lpstr>Arial Unicode MS</vt:lpstr>
      <vt:lpstr>Tahoma</vt:lpstr>
      <vt:lpstr>Calibri</vt:lpstr>
      <vt:lpstr>Arial</vt:lpstr>
      <vt:lpstr>Wingdings</vt:lpstr>
      <vt:lpstr>Karla</vt:lpstr>
      <vt:lpstr>Times New Roman</vt:lpstr>
      <vt:lpstr>Escalus template</vt:lpstr>
      <vt:lpstr>PowerPoint Presentation</vt:lpstr>
      <vt:lpstr>Plan</vt:lpstr>
      <vt:lpstr>PowerPoint Presentation</vt:lpstr>
      <vt:lpstr>Introduction </vt:lpstr>
      <vt:lpstr>Introduction </vt:lpstr>
      <vt:lpstr>Definition </vt:lpstr>
      <vt:lpstr>PowerPoint Presentation</vt:lpstr>
      <vt:lpstr>Les  groupes de Design Patterns  </vt:lpstr>
      <vt:lpstr>PowerPoint Presentation</vt:lpstr>
      <vt:lpstr>PowerPoint Presentation</vt:lpstr>
      <vt:lpstr>Modèles de structure </vt:lpstr>
      <vt:lpstr>PowerPoint Presentation</vt:lpstr>
      <vt:lpstr>Modèles de structure </vt:lpstr>
      <vt:lpstr>Modèles de structure </vt:lpstr>
      <vt:lpstr>Modèles de structure</vt:lpstr>
      <vt:lpstr>Modèles de structure </vt:lpstr>
      <vt:lpstr>PowerPoint Presentation</vt:lpstr>
      <vt:lpstr>Modèles de comportement</vt:lpstr>
      <vt:lpstr>Modéles de comportement</vt:lpstr>
      <vt:lpstr>PowerPoint Presentation</vt:lpstr>
      <vt:lpstr>Le Pattern MVC</vt:lpstr>
      <vt:lpstr>PowerPoint Presentation</vt:lpstr>
      <vt:lpstr>PowerPoint Presentation</vt:lpstr>
      <vt:lpstr>PowerPoint Presentation</vt:lpstr>
      <vt:lpstr> Merci pour votre attention</vt:lpstr>
      <vt:lpstr>PowerPoint Presentation</vt:lpstr>
      <vt:lpstr>Merci !</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Youssef</dc:creator>
  <cp:lastModifiedBy>Youssef</cp:lastModifiedBy>
  <cp:revision>205</cp:revision>
  <dcterms:modified xsi:type="dcterms:W3CDTF">2018-03-31T10:25:06Z</dcterms:modified>
</cp:coreProperties>
</file>