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2" r:id="rId7"/>
    <p:sldId id="272" r:id="rId8"/>
    <p:sldId id="273" r:id="rId9"/>
    <p:sldId id="263" r:id="rId10"/>
    <p:sldId id="264" r:id="rId11"/>
    <p:sldId id="265" r:id="rId12"/>
    <p:sldId id="266" r:id="rId13"/>
    <p:sldId id="267" r:id="rId14"/>
    <p:sldId id="268" r:id="rId15"/>
    <p:sldId id="269" r:id="rId16"/>
    <p:sldId id="261" r:id="rId17"/>
    <p:sldId id="270" r:id="rId18"/>
    <p:sldId id="271" r:id="rId19"/>
  </p:sldIdLst>
  <p:sldSz cx="9144000" cy="5143500" type="screen16x9"/>
  <p:notesSz cx="6858000" cy="9144000"/>
  <p:embeddedFontLst>
    <p:embeddedFont>
      <p:font typeface="Calibri" panose="020F0502020204030204" pitchFamily="34" charset="0"/>
      <p:regular r:id="rId21"/>
      <p:bold r:id="rId22"/>
      <p:italic r:id="rId23"/>
      <p:boldItalic r:id="rId24"/>
    </p:embeddedFont>
    <p:embeddedFont>
      <p:font typeface="Lato" panose="020F0502020204030203" pitchFamily="34" charset="0"/>
      <p:regular r:id="rId25"/>
      <p:bold r:id="rId26"/>
      <p:italic r:id="rId27"/>
      <p:boldItalic r:id="rId28"/>
    </p:embeddedFont>
    <p:embeddedFont>
      <p:font typeface="Nunito" pitchFamily="2" charset="0"/>
      <p:regular r:id="rId29"/>
      <p:bold r:id="rId30"/>
      <p:italic r:id="rId31"/>
      <p:boldItalic r:id="rId32"/>
    </p:embeddedFont>
    <p:embeddedFont>
      <p:font typeface="Roboto" panose="02000000000000000000"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740" y="6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theme" Target="theme/theme1.xml"/><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0bfcdc9166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0bfcdc9166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0ce374e64a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0ce374e64a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0ce374e64a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0ce374e64a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10ce374e64a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10ce374e64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0cc879ac0a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0cc879ac0a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10cc879ac0a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10cc879ac0a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0bfcdc9166_1_10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0bfcdc9166_1_10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0ce374ebe8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0ce374ebe8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0ce374ebe8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10ce374ebe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0bfcdc9166_0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0bfcdc9166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0bfcdc9166_1_10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0bfcdc9166_1_10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0ce374e64a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0ce374e64a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0bfcdc9166_1_10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0bfcdc9166_1_10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0bfcdc9166_1_10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0bfcdc9166_1_10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0115536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0cc879ac0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0cc879ac0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0ce374e64a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0ce374e64a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509450" y="1343400"/>
            <a:ext cx="6125100" cy="245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700"/>
              <a:t>Advanced Vehicle Safety System(AVSS).</a:t>
            </a:r>
            <a:endParaRPr sz="4700"/>
          </a:p>
        </p:txBody>
      </p:sp>
      <p:sp>
        <p:nvSpPr>
          <p:cNvPr id="129" name="Google Shape;129;p13"/>
          <p:cNvSpPr txBox="1">
            <a:spLocks noGrp="1"/>
          </p:cNvSpPr>
          <p:nvPr>
            <p:ph type="subTitle" idx="1"/>
          </p:nvPr>
        </p:nvSpPr>
        <p:spPr>
          <a:xfrm>
            <a:off x="1891350" y="3413158"/>
            <a:ext cx="5361300" cy="522600"/>
          </a:xfrm>
          <a:prstGeom prst="rect">
            <a:avLst/>
          </a:prstGeom>
        </p:spPr>
        <p:txBody>
          <a:bodyPr spcFirstLastPara="1" wrap="square" lIns="91425" tIns="91425" rIns="91425" bIns="91425" anchor="t" anchorCtr="0">
            <a:normAutofit fontScale="92500"/>
          </a:bodyPr>
          <a:lstStyle/>
          <a:p>
            <a:pPr marL="0" lvl="0" indent="0" algn="ctr" rtl="0">
              <a:spcBef>
                <a:spcPts val="0"/>
              </a:spcBef>
              <a:spcAft>
                <a:spcPts val="0"/>
              </a:spcAft>
              <a:buNone/>
            </a:pPr>
            <a:r>
              <a:rPr lang="en" sz="1700"/>
              <a:t>A system developed to ensure safety of you and your vehicles.</a:t>
            </a:r>
            <a:endParaRPr sz="17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pic>
        <p:nvPicPr>
          <p:cNvPr id="183" name="Google Shape;183;p21"/>
          <p:cNvPicPr preferRelativeResize="0"/>
          <p:nvPr/>
        </p:nvPicPr>
        <p:blipFill>
          <a:blip r:embed="rId3"/>
          <a:srcRect/>
          <a:stretch/>
        </p:blipFill>
        <p:spPr>
          <a:xfrm>
            <a:off x="1419225" y="471475"/>
            <a:ext cx="6305550" cy="3724275"/>
          </a:xfrm>
          <a:prstGeom prst="rect">
            <a:avLst/>
          </a:prstGeom>
          <a:noFill/>
          <a:ln>
            <a:noFill/>
          </a:ln>
        </p:spPr>
      </p:pic>
      <p:sp>
        <p:nvSpPr>
          <p:cNvPr id="184" name="Google Shape;184;p21"/>
          <p:cNvSpPr txBox="1"/>
          <p:nvPr/>
        </p:nvSpPr>
        <p:spPr>
          <a:xfrm>
            <a:off x="1656475" y="4195750"/>
            <a:ext cx="5686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latin typeface="Calibri"/>
                <a:ea typeface="Calibri"/>
                <a:cs typeface="Calibri"/>
                <a:sym typeface="Calibri"/>
              </a:rPr>
              <a:t>Fig b :- Driver Drowsiness System</a:t>
            </a:r>
            <a:endParaRPr dirty="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189" name="Google Shape;189;p22"/>
          <p:cNvPicPr preferRelativeResize="0"/>
          <p:nvPr/>
        </p:nvPicPr>
        <p:blipFill>
          <a:blip r:embed="rId3"/>
          <a:srcRect/>
          <a:stretch/>
        </p:blipFill>
        <p:spPr>
          <a:xfrm>
            <a:off x="1248251" y="481600"/>
            <a:ext cx="6400798" cy="3724275"/>
          </a:xfrm>
          <a:prstGeom prst="rect">
            <a:avLst/>
          </a:prstGeom>
          <a:noFill/>
          <a:ln>
            <a:noFill/>
          </a:ln>
        </p:spPr>
      </p:pic>
      <p:sp>
        <p:nvSpPr>
          <p:cNvPr id="190" name="Google Shape;190;p22"/>
          <p:cNvSpPr txBox="1"/>
          <p:nvPr/>
        </p:nvSpPr>
        <p:spPr>
          <a:xfrm>
            <a:off x="1728750" y="4261700"/>
            <a:ext cx="5686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Calibri"/>
                <a:ea typeface="Calibri"/>
                <a:cs typeface="Calibri"/>
                <a:sym typeface="Calibri"/>
              </a:rPr>
              <a:t>Fig c :- Lane Detection System</a:t>
            </a:r>
            <a:endParaRPr>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pic>
        <p:nvPicPr>
          <p:cNvPr id="195" name="Google Shape;195;p23"/>
          <p:cNvPicPr preferRelativeResize="0"/>
          <p:nvPr/>
        </p:nvPicPr>
        <p:blipFill>
          <a:blip r:embed="rId3">
            <a:alphaModFix/>
          </a:blip>
          <a:stretch>
            <a:fillRect/>
          </a:stretch>
        </p:blipFill>
        <p:spPr>
          <a:xfrm>
            <a:off x="1371600" y="458450"/>
            <a:ext cx="6400800" cy="3914775"/>
          </a:xfrm>
          <a:prstGeom prst="rect">
            <a:avLst/>
          </a:prstGeom>
          <a:noFill/>
          <a:ln>
            <a:noFill/>
          </a:ln>
        </p:spPr>
      </p:pic>
      <p:sp>
        <p:nvSpPr>
          <p:cNvPr id="196" name="Google Shape;196;p23"/>
          <p:cNvSpPr txBox="1"/>
          <p:nvPr/>
        </p:nvSpPr>
        <p:spPr>
          <a:xfrm>
            <a:off x="1728750" y="4373225"/>
            <a:ext cx="5686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Calibri"/>
                <a:ea typeface="Calibri"/>
                <a:cs typeface="Calibri"/>
                <a:sym typeface="Calibri"/>
              </a:rPr>
              <a:t>Fig d :- Pothole Detection System</a:t>
            </a:r>
            <a:endParaRPr>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pic>
        <p:nvPicPr>
          <p:cNvPr id="201" name="Google Shape;201;p24"/>
          <p:cNvPicPr preferRelativeResize="0"/>
          <p:nvPr/>
        </p:nvPicPr>
        <p:blipFill>
          <a:blip r:embed="rId3">
            <a:alphaModFix/>
          </a:blip>
          <a:stretch>
            <a:fillRect/>
          </a:stretch>
        </p:blipFill>
        <p:spPr>
          <a:xfrm>
            <a:off x="1185850" y="547300"/>
            <a:ext cx="6772275" cy="3924300"/>
          </a:xfrm>
          <a:prstGeom prst="rect">
            <a:avLst/>
          </a:prstGeom>
          <a:noFill/>
          <a:ln>
            <a:noFill/>
          </a:ln>
        </p:spPr>
      </p:pic>
      <p:sp>
        <p:nvSpPr>
          <p:cNvPr id="202" name="Google Shape;202;p24"/>
          <p:cNvSpPr txBox="1"/>
          <p:nvPr/>
        </p:nvSpPr>
        <p:spPr>
          <a:xfrm>
            <a:off x="1728750" y="4471600"/>
            <a:ext cx="5686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Calibri"/>
                <a:ea typeface="Calibri"/>
                <a:cs typeface="Calibri"/>
                <a:sym typeface="Calibri"/>
              </a:rPr>
              <a:t>Fig e :- Anti Intruder System</a:t>
            </a:r>
            <a:endParaRPr>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5"/>
          <p:cNvSpPr txBox="1">
            <a:spLocks noGrp="1"/>
          </p:cNvSpPr>
          <p:nvPr>
            <p:ph type="title"/>
          </p:nvPr>
        </p:nvSpPr>
        <p:spPr>
          <a:xfrm>
            <a:off x="830700" y="389225"/>
            <a:ext cx="77994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Project Description</a:t>
            </a:r>
            <a:endParaRPr dirty="0"/>
          </a:p>
        </p:txBody>
      </p:sp>
      <p:sp>
        <p:nvSpPr>
          <p:cNvPr id="208" name="Google Shape;208;p25"/>
          <p:cNvSpPr txBox="1">
            <a:spLocks noGrp="1"/>
          </p:cNvSpPr>
          <p:nvPr>
            <p:ph type="body" idx="1"/>
          </p:nvPr>
        </p:nvSpPr>
        <p:spPr>
          <a:xfrm>
            <a:off x="830700" y="1030925"/>
            <a:ext cx="7799400" cy="3680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b="1" dirty="0"/>
              <a:t>Hardware requirements</a:t>
            </a:r>
            <a:endParaRPr sz="2400" b="1" dirty="0"/>
          </a:p>
          <a:p>
            <a:pPr marL="457200" lvl="0" indent="-351631" algn="l" rtl="0">
              <a:spcBef>
                <a:spcPts val="1200"/>
              </a:spcBef>
              <a:spcAft>
                <a:spcPts val="0"/>
              </a:spcAft>
              <a:buSzPct val="100000"/>
              <a:buChar char="●"/>
            </a:pPr>
            <a:r>
              <a:rPr lang="en" sz="1500" dirty="0">
                <a:latin typeface="Roboto" panose="02000000000000000000" pitchFamily="2" charset="0"/>
                <a:ea typeface="Roboto" panose="02000000000000000000" pitchFamily="2" charset="0"/>
              </a:rPr>
              <a:t>Raspberry Pi-4</a:t>
            </a:r>
            <a:endParaRPr sz="1500" dirty="0">
              <a:latin typeface="Roboto" panose="02000000000000000000" pitchFamily="2" charset="0"/>
              <a:ea typeface="Roboto" panose="02000000000000000000" pitchFamily="2" charset="0"/>
            </a:endParaRPr>
          </a:p>
          <a:p>
            <a:pPr marL="914400" lvl="1" indent="-351631" algn="l" rtl="0">
              <a:spcBef>
                <a:spcPts val="0"/>
              </a:spcBef>
              <a:spcAft>
                <a:spcPts val="0"/>
              </a:spcAft>
              <a:buSzPct val="100000"/>
              <a:buChar char="○"/>
            </a:pPr>
            <a:r>
              <a:rPr lang="en" sz="1500" dirty="0">
                <a:latin typeface="Roboto" panose="02000000000000000000" pitchFamily="2" charset="0"/>
                <a:ea typeface="Roboto" panose="02000000000000000000" pitchFamily="2" charset="0"/>
              </a:rPr>
              <a:t>Broadcom BCM2711</a:t>
            </a:r>
            <a:endParaRPr sz="1500" dirty="0">
              <a:latin typeface="Roboto" panose="02000000000000000000" pitchFamily="2" charset="0"/>
              <a:ea typeface="Roboto" panose="02000000000000000000" pitchFamily="2" charset="0"/>
            </a:endParaRPr>
          </a:p>
          <a:p>
            <a:pPr marL="914400" lvl="1" indent="-351631" algn="l" rtl="0">
              <a:spcBef>
                <a:spcPts val="0"/>
              </a:spcBef>
              <a:spcAft>
                <a:spcPts val="0"/>
              </a:spcAft>
              <a:buSzPct val="100000"/>
              <a:buChar char="○"/>
            </a:pPr>
            <a:r>
              <a:rPr lang="en" sz="1500" dirty="0">
                <a:latin typeface="Roboto" panose="02000000000000000000" pitchFamily="2" charset="0"/>
                <a:ea typeface="Roboto" panose="02000000000000000000" pitchFamily="2" charset="0"/>
              </a:rPr>
              <a:t>1 GB Ram</a:t>
            </a:r>
            <a:endParaRPr sz="1500" dirty="0">
              <a:latin typeface="Roboto" panose="02000000000000000000" pitchFamily="2" charset="0"/>
              <a:ea typeface="Roboto" panose="02000000000000000000" pitchFamily="2" charset="0"/>
            </a:endParaRPr>
          </a:p>
          <a:p>
            <a:pPr marL="457200" lvl="0" indent="-351631" algn="l" rtl="0">
              <a:spcBef>
                <a:spcPts val="0"/>
              </a:spcBef>
              <a:spcAft>
                <a:spcPts val="0"/>
              </a:spcAft>
              <a:buSzPct val="100000"/>
              <a:buChar char="●"/>
            </a:pPr>
            <a:r>
              <a:rPr lang="en" sz="1500" dirty="0">
                <a:latin typeface="Roboto" panose="02000000000000000000" pitchFamily="2" charset="0"/>
                <a:ea typeface="Roboto" panose="02000000000000000000" pitchFamily="2" charset="0"/>
              </a:rPr>
              <a:t>Cameras - 4</a:t>
            </a:r>
            <a:endParaRPr sz="1500" dirty="0">
              <a:latin typeface="Roboto" panose="02000000000000000000" pitchFamily="2" charset="0"/>
              <a:ea typeface="Roboto" panose="02000000000000000000" pitchFamily="2" charset="0"/>
            </a:endParaRPr>
          </a:p>
          <a:p>
            <a:pPr marL="457200" lvl="0" indent="-351631" algn="l" rtl="0">
              <a:spcBef>
                <a:spcPts val="0"/>
              </a:spcBef>
              <a:spcAft>
                <a:spcPts val="0"/>
              </a:spcAft>
              <a:buSzPct val="100000"/>
              <a:buChar char="●"/>
            </a:pPr>
            <a:r>
              <a:rPr lang="en" sz="1500" dirty="0">
                <a:latin typeface="Roboto" panose="02000000000000000000" pitchFamily="2" charset="0"/>
                <a:ea typeface="Roboto" panose="02000000000000000000" pitchFamily="2" charset="0"/>
              </a:rPr>
              <a:t>PIR sensor</a:t>
            </a:r>
            <a:endParaRPr sz="1500" dirty="0">
              <a:latin typeface="Roboto" panose="02000000000000000000" pitchFamily="2" charset="0"/>
              <a:ea typeface="Roboto" panose="02000000000000000000" pitchFamily="2" charset="0"/>
            </a:endParaRPr>
          </a:p>
          <a:p>
            <a:pPr marL="457200" lvl="0" indent="-351631" algn="l" rtl="0">
              <a:spcBef>
                <a:spcPts val="0"/>
              </a:spcBef>
              <a:spcAft>
                <a:spcPts val="0"/>
              </a:spcAft>
              <a:buSzPct val="100000"/>
              <a:buChar char="●"/>
            </a:pPr>
            <a:r>
              <a:rPr lang="en" sz="1500" dirty="0">
                <a:latin typeface="Roboto" panose="02000000000000000000" pitchFamily="2" charset="0"/>
                <a:ea typeface="Roboto" panose="02000000000000000000" pitchFamily="2" charset="0"/>
              </a:rPr>
              <a:t>LEDs</a:t>
            </a:r>
            <a:endParaRPr sz="1500" dirty="0">
              <a:latin typeface="Roboto" panose="02000000000000000000" pitchFamily="2" charset="0"/>
              <a:ea typeface="Roboto" panose="02000000000000000000" pitchFamily="2" charset="0"/>
            </a:endParaRPr>
          </a:p>
          <a:p>
            <a:pPr marL="457200" lvl="0" indent="-351631" algn="l" rtl="0">
              <a:spcBef>
                <a:spcPts val="0"/>
              </a:spcBef>
              <a:spcAft>
                <a:spcPts val="0"/>
              </a:spcAft>
              <a:buSzPct val="100000"/>
              <a:buChar char="●"/>
            </a:pPr>
            <a:r>
              <a:rPr lang="en" sz="1500" dirty="0">
                <a:latin typeface="Roboto" panose="02000000000000000000" pitchFamily="2" charset="0"/>
                <a:ea typeface="Roboto" panose="02000000000000000000" pitchFamily="2" charset="0"/>
              </a:rPr>
              <a:t>IR sensor(4 pin-4 array)</a:t>
            </a:r>
            <a:endParaRPr sz="1500" dirty="0">
              <a:latin typeface="Roboto" panose="02000000000000000000" pitchFamily="2" charset="0"/>
              <a:ea typeface="Roboto" panose="02000000000000000000" pitchFamily="2" charset="0"/>
            </a:endParaRPr>
          </a:p>
          <a:p>
            <a:pPr marL="457200" lvl="0" indent="-351631" algn="l" rtl="0">
              <a:spcBef>
                <a:spcPts val="0"/>
              </a:spcBef>
              <a:spcAft>
                <a:spcPts val="0"/>
              </a:spcAft>
              <a:buSzPct val="100000"/>
              <a:buChar char="●"/>
            </a:pPr>
            <a:r>
              <a:rPr lang="en" sz="1500" dirty="0">
                <a:latin typeface="Roboto" panose="02000000000000000000" pitchFamily="2" charset="0"/>
                <a:ea typeface="Roboto" panose="02000000000000000000" pitchFamily="2" charset="0"/>
              </a:rPr>
              <a:t>Buzzers</a:t>
            </a:r>
            <a:endParaRPr sz="1500" dirty="0">
              <a:latin typeface="Roboto" panose="02000000000000000000" pitchFamily="2" charset="0"/>
              <a:ea typeface="Roboto" panose="02000000000000000000" pitchFamily="2" charset="0"/>
            </a:endParaRPr>
          </a:p>
          <a:p>
            <a:pPr marL="457200" lvl="0" indent="-351631" algn="l" rtl="0">
              <a:spcBef>
                <a:spcPts val="0"/>
              </a:spcBef>
              <a:spcAft>
                <a:spcPts val="0"/>
              </a:spcAft>
              <a:buSzPct val="100000"/>
              <a:buChar char="●"/>
            </a:pPr>
            <a:r>
              <a:rPr lang="en" sz="1500" dirty="0">
                <a:latin typeface="Roboto" panose="02000000000000000000" pitchFamily="2" charset="0"/>
                <a:ea typeface="Roboto" panose="02000000000000000000" pitchFamily="2" charset="0"/>
              </a:rPr>
              <a:t>Jumpers</a:t>
            </a:r>
            <a:endParaRPr sz="1500" dirty="0">
              <a:latin typeface="Roboto" panose="02000000000000000000" pitchFamily="2" charset="0"/>
              <a:ea typeface="Roboto" panose="02000000000000000000" pitchFamily="2" charset="0"/>
            </a:endParaRPr>
          </a:p>
          <a:p>
            <a:pPr marL="457200" lvl="0" indent="-351631" algn="l" rtl="0">
              <a:spcBef>
                <a:spcPts val="0"/>
              </a:spcBef>
              <a:spcAft>
                <a:spcPts val="0"/>
              </a:spcAft>
              <a:buSzPct val="100000"/>
              <a:buChar char="●"/>
            </a:pPr>
            <a:r>
              <a:rPr lang="en" sz="1500" dirty="0">
                <a:latin typeface="Roboto" panose="02000000000000000000" pitchFamily="2" charset="0"/>
                <a:ea typeface="Roboto" panose="02000000000000000000" pitchFamily="2" charset="0"/>
              </a:rPr>
              <a:t>HDMI cable/ VGA cable</a:t>
            </a:r>
            <a:endParaRPr sz="1500" dirty="0">
              <a:latin typeface="Roboto" panose="02000000000000000000" pitchFamily="2" charset="0"/>
              <a:ea typeface="Roboto" panose="02000000000000000000" pitchFamily="2"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6"/>
          <p:cNvSpPr txBox="1">
            <a:spLocks noGrp="1"/>
          </p:cNvSpPr>
          <p:nvPr>
            <p:ph type="body" idx="1"/>
          </p:nvPr>
        </p:nvSpPr>
        <p:spPr>
          <a:xfrm>
            <a:off x="686100" y="410150"/>
            <a:ext cx="7771800" cy="4179000"/>
          </a:xfrm>
          <a:prstGeom prst="rect">
            <a:avLst/>
          </a:prstGeom>
        </p:spPr>
        <p:txBody>
          <a:bodyPr spcFirstLastPara="1" wrap="square" lIns="91425" tIns="91425" rIns="91425" bIns="91425" anchor="t" anchorCtr="0">
            <a:normAutofit fontScale="47500" lnSpcReduction="20000"/>
          </a:bodyPr>
          <a:lstStyle/>
          <a:p>
            <a:pPr marL="0" lvl="0" indent="0" algn="l" rtl="0">
              <a:spcBef>
                <a:spcPts val="0"/>
              </a:spcBef>
              <a:spcAft>
                <a:spcPts val="0"/>
              </a:spcAft>
              <a:buNone/>
            </a:pPr>
            <a:r>
              <a:rPr lang="en" sz="3562" b="1" dirty="0"/>
              <a:t>Software requirements</a:t>
            </a:r>
            <a:endParaRPr sz="3562" b="1" dirty="0"/>
          </a:p>
          <a:p>
            <a:pPr marL="457200" lvl="0" indent="-321324" algn="l" rtl="0">
              <a:spcBef>
                <a:spcPts val="1200"/>
              </a:spcBef>
              <a:spcAft>
                <a:spcPts val="0"/>
              </a:spcAft>
              <a:buSzPct val="100000"/>
              <a:buChar char="●"/>
            </a:pPr>
            <a:r>
              <a:rPr lang="en" sz="3074" dirty="0"/>
              <a:t>Raspbian OS, Ubuntu x86</a:t>
            </a:r>
            <a:endParaRPr sz="3074" dirty="0"/>
          </a:p>
          <a:p>
            <a:pPr marL="457200" lvl="0" indent="-321324" algn="l" rtl="0">
              <a:spcBef>
                <a:spcPts val="0"/>
              </a:spcBef>
              <a:spcAft>
                <a:spcPts val="0"/>
              </a:spcAft>
              <a:buSzPct val="100000"/>
              <a:buChar char="●"/>
            </a:pPr>
            <a:r>
              <a:rPr lang="en" sz="3074" dirty="0"/>
              <a:t>Programming Languages - Python</a:t>
            </a:r>
            <a:endParaRPr sz="3074" dirty="0"/>
          </a:p>
          <a:p>
            <a:pPr marL="457200" lvl="0" indent="-321324" algn="l" rtl="0">
              <a:spcBef>
                <a:spcPts val="0"/>
              </a:spcBef>
              <a:spcAft>
                <a:spcPts val="0"/>
              </a:spcAft>
              <a:buSzPct val="100000"/>
              <a:buChar char="●"/>
            </a:pPr>
            <a:r>
              <a:rPr lang="en" sz="3074" dirty="0"/>
              <a:t>Simulation tools - Visual designer for Raspberry Pi or Simulink </a:t>
            </a:r>
            <a:endParaRPr sz="3074" dirty="0"/>
          </a:p>
          <a:p>
            <a:pPr marL="457200" lvl="0" indent="-321324" algn="l" rtl="0">
              <a:spcBef>
                <a:spcPts val="0"/>
              </a:spcBef>
              <a:spcAft>
                <a:spcPts val="0"/>
              </a:spcAft>
              <a:buSzPct val="100000"/>
              <a:buChar char="●"/>
            </a:pPr>
            <a:r>
              <a:rPr lang="en" sz="3074" dirty="0"/>
              <a:t>Designing tool - Fritzing</a:t>
            </a:r>
            <a:endParaRPr sz="3074" dirty="0"/>
          </a:p>
          <a:p>
            <a:pPr marL="457200" lvl="0" indent="-321324" algn="l" rtl="0">
              <a:spcBef>
                <a:spcPts val="0"/>
              </a:spcBef>
              <a:spcAft>
                <a:spcPts val="0"/>
              </a:spcAft>
              <a:buSzPct val="100000"/>
              <a:buChar char="●"/>
            </a:pPr>
            <a:r>
              <a:rPr lang="en" sz="3074" dirty="0"/>
              <a:t>VCS - Git and Github</a:t>
            </a:r>
            <a:endParaRPr sz="3074" dirty="0"/>
          </a:p>
          <a:p>
            <a:pPr marL="457200" lvl="0" indent="-321324" algn="l" rtl="0">
              <a:spcBef>
                <a:spcPts val="0"/>
              </a:spcBef>
              <a:spcAft>
                <a:spcPts val="0"/>
              </a:spcAft>
              <a:buSzPct val="100000"/>
              <a:buChar char="●"/>
            </a:pPr>
            <a:r>
              <a:rPr lang="en" sz="3074" dirty="0"/>
              <a:t>Supportive python libraries - </a:t>
            </a:r>
            <a:endParaRPr sz="3074" dirty="0"/>
          </a:p>
          <a:p>
            <a:pPr marL="914400" lvl="1" indent="-321324" algn="l" rtl="0">
              <a:spcBef>
                <a:spcPts val="0"/>
              </a:spcBef>
              <a:spcAft>
                <a:spcPts val="0"/>
              </a:spcAft>
              <a:buSzPct val="100000"/>
              <a:buChar char="○"/>
            </a:pPr>
            <a:r>
              <a:rPr lang="en" sz="3074" dirty="0"/>
              <a:t>Numpy</a:t>
            </a:r>
            <a:endParaRPr sz="3074" dirty="0"/>
          </a:p>
          <a:p>
            <a:pPr marL="914400" lvl="1" indent="-321324" algn="l" rtl="0">
              <a:spcBef>
                <a:spcPts val="0"/>
              </a:spcBef>
              <a:spcAft>
                <a:spcPts val="0"/>
              </a:spcAft>
              <a:buSzPct val="100000"/>
              <a:buChar char="○"/>
            </a:pPr>
            <a:r>
              <a:rPr lang="en" sz="3074" dirty="0"/>
              <a:t>Open CV</a:t>
            </a:r>
            <a:endParaRPr sz="3074" dirty="0"/>
          </a:p>
          <a:p>
            <a:pPr marL="914400" lvl="1" indent="-321324" algn="l" rtl="0">
              <a:spcBef>
                <a:spcPts val="0"/>
              </a:spcBef>
              <a:spcAft>
                <a:spcPts val="0"/>
              </a:spcAft>
              <a:buSzPct val="100000"/>
              <a:buChar char="○"/>
            </a:pPr>
            <a:r>
              <a:rPr lang="en" sz="3074" dirty="0"/>
              <a:t>Imutil</a:t>
            </a:r>
            <a:endParaRPr sz="3074" dirty="0"/>
          </a:p>
          <a:p>
            <a:pPr marL="914400" lvl="1" indent="-321324" algn="l" rtl="0">
              <a:spcBef>
                <a:spcPts val="0"/>
              </a:spcBef>
              <a:spcAft>
                <a:spcPts val="0"/>
              </a:spcAft>
              <a:buSzPct val="100000"/>
              <a:buChar char="○"/>
            </a:pPr>
            <a:r>
              <a:rPr lang="en" sz="3074" dirty="0"/>
              <a:t>Scikit-learn, keras</a:t>
            </a:r>
            <a:endParaRPr sz="3074" dirty="0"/>
          </a:p>
          <a:p>
            <a:pPr marL="914400" lvl="1" indent="-321324" algn="l" rtl="0">
              <a:spcBef>
                <a:spcPts val="0"/>
              </a:spcBef>
              <a:spcAft>
                <a:spcPts val="0"/>
              </a:spcAft>
              <a:buSzPct val="100000"/>
              <a:buChar char="○"/>
            </a:pPr>
            <a:r>
              <a:rPr lang="en" sz="3074" dirty="0"/>
              <a:t>Pytorch</a:t>
            </a:r>
            <a:endParaRPr sz="3074" dirty="0"/>
          </a:p>
          <a:p>
            <a:pPr marL="914400" lvl="1" indent="-321324" algn="l" rtl="0">
              <a:spcBef>
                <a:spcPts val="0"/>
              </a:spcBef>
              <a:spcAft>
                <a:spcPts val="0"/>
              </a:spcAft>
              <a:buSzPct val="100000"/>
              <a:buChar char="○"/>
            </a:pPr>
            <a:r>
              <a:rPr lang="en" sz="3074" dirty="0"/>
              <a:t>Matplotlib, Seaborn</a:t>
            </a:r>
            <a:endParaRPr sz="3074" dirty="0"/>
          </a:p>
          <a:p>
            <a:pPr marL="914400" lvl="1" indent="-321324" algn="l" rtl="0">
              <a:spcBef>
                <a:spcPts val="0"/>
              </a:spcBef>
              <a:spcAft>
                <a:spcPts val="0"/>
              </a:spcAft>
              <a:buSzPct val="100000"/>
              <a:buChar char="○"/>
            </a:pPr>
            <a:r>
              <a:rPr lang="en" sz="3074" dirty="0"/>
              <a:t>Rpi</a:t>
            </a:r>
            <a:endParaRPr sz="3074" dirty="0"/>
          </a:p>
          <a:p>
            <a:pPr marL="457200" lvl="0" indent="-321324" algn="l" rtl="0">
              <a:spcBef>
                <a:spcPts val="0"/>
              </a:spcBef>
              <a:spcAft>
                <a:spcPts val="0"/>
              </a:spcAft>
              <a:buSzPct val="100000"/>
              <a:buChar char="●"/>
            </a:pPr>
            <a:r>
              <a:rPr lang="en" sz="3074" dirty="0"/>
              <a:t>For analysis – Jupyter Notebook</a:t>
            </a:r>
            <a:endParaRPr sz="3074" dirty="0"/>
          </a:p>
          <a:p>
            <a:pPr marL="457200" lvl="0" indent="-321324" algn="l" rtl="0">
              <a:spcBef>
                <a:spcPts val="0"/>
              </a:spcBef>
              <a:spcAft>
                <a:spcPts val="0"/>
              </a:spcAft>
              <a:buSzPct val="100000"/>
              <a:buChar char="●"/>
            </a:pPr>
            <a:r>
              <a:rPr lang="en" sz="3074" dirty="0"/>
              <a:t>IDE - Visual studio or pycharm</a:t>
            </a:r>
            <a:endParaRPr lang="en-IN" sz="3074" dirty="0"/>
          </a:p>
          <a:p>
            <a:pPr marL="457200" lvl="0" indent="-321324" algn="l" rtl="0">
              <a:spcBef>
                <a:spcPts val="0"/>
              </a:spcBef>
              <a:spcAft>
                <a:spcPts val="0"/>
              </a:spcAft>
              <a:buSzPct val="100000"/>
              <a:buChar char="●"/>
            </a:pPr>
            <a:r>
              <a:rPr lang="en-IN" sz="3074" dirty="0"/>
              <a:t>3d Tools- For Prototyping the model</a:t>
            </a:r>
            <a:endParaRPr lang="en-IN" sz="2324"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819150" y="396575"/>
            <a:ext cx="7505700" cy="65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References</a:t>
            </a:r>
            <a:endParaRPr dirty="0"/>
          </a:p>
        </p:txBody>
      </p:sp>
      <p:sp>
        <p:nvSpPr>
          <p:cNvPr id="165" name="Google Shape;165;p18"/>
          <p:cNvSpPr txBox="1">
            <a:spLocks noGrp="1"/>
          </p:cNvSpPr>
          <p:nvPr>
            <p:ph type="body" idx="1"/>
          </p:nvPr>
        </p:nvSpPr>
        <p:spPr>
          <a:xfrm>
            <a:off x="819150" y="1340550"/>
            <a:ext cx="7505700" cy="28824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en" sz="1500" dirty="0"/>
              <a:t>Vigneshwar. K [1] and Hema Kumar. B [2] “Detection and Counting of pothole  using Image Processing Techniques”.</a:t>
            </a:r>
            <a:endParaRPr sz="1500" dirty="0"/>
          </a:p>
          <a:p>
            <a:pPr marL="457200" lvl="0" indent="-323850" algn="l" rtl="0">
              <a:spcBef>
                <a:spcPts val="0"/>
              </a:spcBef>
              <a:spcAft>
                <a:spcPts val="0"/>
              </a:spcAft>
              <a:buSzPts val="1500"/>
              <a:buChar char="●"/>
            </a:pPr>
            <a:r>
              <a:rPr lang="en" sz="1500" dirty="0"/>
              <a:t>S.Adhav [3] and R.Manthira moorthi [4] and G.Prethija [5] “Image processing based intruder Detection using Raspberry PI”.</a:t>
            </a:r>
            <a:endParaRPr sz="1500" dirty="0"/>
          </a:p>
          <a:p>
            <a:pPr marL="457200" lvl="0" indent="-323850" algn="l" rtl="0">
              <a:spcBef>
                <a:spcPts val="0"/>
              </a:spcBef>
              <a:spcAft>
                <a:spcPts val="0"/>
              </a:spcAft>
              <a:buSzPts val="1500"/>
              <a:buChar char="●"/>
            </a:pPr>
            <a:r>
              <a:rPr lang="en-IN" sz="1500" dirty="0"/>
              <a:t>Huifeng Wang</a:t>
            </a:r>
            <a:r>
              <a:rPr lang="en" sz="1500" dirty="0"/>
              <a:t>[6] , </a:t>
            </a:r>
            <a:r>
              <a:rPr lang="en-IN" sz="1500" dirty="0"/>
              <a:t>Guiping Wang,</a:t>
            </a:r>
            <a:r>
              <a:rPr lang="en" sz="1500" dirty="0"/>
              <a:t>[7] , </a:t>
            </a:r>
            <a:r>
              <a:rPr lang="en-IN" sz="1500" dirty="0"/>
              <a:t>Yunfei Wang</a:t>
            </a:r>
            <a:r>
              <a:rPr lang="en" sz="1500" dirty="0"/>
              <a:t>[8] and others “</a:t>
            </a:r>
            <a:r>
              <a:rPr lang="en-US" sz="1500" dirty="0"/>
              <a:t>Lane Detection of Curving Road for Structural High-way with Straight-curve Model on Vision</a:t>
            </a:r>
            <a:r>
              <a:rPr lang="en" sz="1500" dirty="0"/>
              <a:t>”.</a:t>
            </a:r>
            <a:endParaRPr sz="1500" dirty="0"/>
          </a:p>
          <a:p>
            <a:pPr marL="457200" lvl="0" indent="-323850" algn="l" rtl="0">
              <a:spcBef>
                <a:spcPts val="0"/>
              </a:spcBef>
              <a:spcAft>
                <a:spcPts val="0"/>
              </a:spcAft>
              <a:buSzPts val="1500"/>
              <a:buChar char="●"/>
            </a:pPr>
            <a:r>
              <a:rPr lang="en-IN" sz="1500" dirty="0"/>
              <a:t>Praveen Kumar V [9]</a:t>
            </a:r>
            <a:r>
              <a:rPr lang="en" sz="1500" dirty="0"/>
              <a:t>, </a:t>
            </a:r>
            <a:r>
              <a:rPr lang="en-IN" sz="1500" dirty="0"/>
              <a:t>Aravind P[10] </a:t>
            </a:r>
            <a:r>
              <a:rPr lang="en" sz="1500" dirty="0"/>
              <a:t>, </a:t>
            </a:r>
            <a:r>
              <a:rPr lang="en-IN" sz="1500" dirty="0"/>
              <a:t>Nachammai Devi Pooja S [11] and their subordinates</a:t>
            </a:r>
            <a:r>
              <a:rPr lang="en" sz="1500" dirty="0"/>
              <a:t>,” </a:t>
            </a:r>
            <a:r>
              <a:rPr lang="en-US" sz="1500" dirty="0"/>
              <a:t>Driver Assistance System using Raspberry Pi and</a:t>
            </a:r>
          </a:p>
          <a:p>
            <a:pPr marL="457200" lvl="0" indent="-323850" algn="l" rtl="0">
              <a:spcBef>
                <a:spcPts val="0"/>
              </a:spcBef>
              <a:spcAft>
                <a:spcPts val="0"/>
              </a:spcAft>
              <a:buSzPts val="1500"/>
              <a:buChar char="●"/>
            </a:pPr>
            <a:r>
              <a:rPr lang="en-US" sz="1500" dirty="0"/>
              <a:t>Harr Cascade Classifiers”(IEEE Xplore Part Number: CFP21K74-ART; ISBN: 978-0-7381-1327-2)</a:t>
            </a:r>
          </a:p>
          <a:p>
            <a:pPr marL="457200" lvl="0" indent="-323850" algn="l" rtl="0">
              <a:spcBef>
                <a:spcPts val="0"/>
              </a:spcBef>
              <a:spcAft>
                <a:spcPts val="0"/>
              </a:spcAft>
              <a:buSzPts val="1500"/>
              <a:buChar char="●"/>
            </a:pPr>
            <a:endParaRPr sz="1500" dirty="0"/>
          </a:p>
          <a:p>
            <a:pPr marL="457200" lvl="0" indent="0" algn="l" rtl="0">
              <a:spcBef>
                <a:spcPts val="1200"/>
              </a:spcBef>
              <a:spcAft>
                <a:spcPts val="1200"/>
              </a:spcAft>
              <a:buNone/>
            </a:pP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7"/>
          <p:cNvSpPr txBox="1">
            <a:spLocks noGrp="1"/>
          </p:cNvSpPr>
          <p:nvPr>
            <p:ph type="title"/>
          </p:nvPr>
        </p:nvSpPr>
        <p:spPr>
          <a:xfrm>
            <a:off x="819150" y="531100"/>
            <a:ext cx="7505700" cy="724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Conclusion</a:t>
            </a:r>
            <a:endParaRPr/>
          </a:p>
        </p:txBody>
      </p:sp>
      <p:sp>
        <p:nvSpPr>
          <p:cNvPr id="219" name="Google Shape;219;p27"/>
          <p:cNvSpPr txBox="1">
            <a:spLocks noGrp="1"/>
          </p:cNvSpPr>
          <p:nvPr>
            <p:ph type="body" idx="1"/>
          </p:nvPr>
        </p:nvSpPr>
        <p:spPr>
          <a:xfrm>
            <a:off x="819150" y="1687350"/>
            <a:ext cx="7505700" cy="17688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1200"/>
              </a:spcAft>
              <a:buNone/>
            </a:pPr>
            <a:r>
              <a:rPr lang="en" dirty="0"/>
              <a:t>	</a:t>
            </a:r>
            <a:r>
              <a:rPr lang="en" sz="2008" dirty="0">
                <a:latin typeface="Roboto" panose="02000000000000000000" pitchFamily="2" charset="0"/>
                <a:ea typeface="Roboto" panose="02000000000000000000" pitchFamily="2" charset="0"/>
              </a:rPr>
              <a:t>We are concluding that by using Advanced Technologies such as Artificial Intelligence, Machine Learning, Computer Vision, Deep Learning and IOT we can implement a efficient, reliable and robust vehicle safety system which can ensure safety of driver and passengers and security of the vehicles itself</a:t>
            </a:r>
            <a:r>
              <a:rPr lang="en" sz="2008" dirty="0"/>
              <a:t>.</a:t>
            </a:r>
            <a:endParaRPr sz="1508"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8"/>
          <p:cNvSpPr txBox="1">
            <a:spLocks noGrp="1"/>
          </p:cNvSpPr>
          <p:nvPr>
            <p:ph type="title"/>
          </p:nvPr>
        </p:nvSpPr>
        <p:spPr>
          <a:xfrm>
            <a:off x="1388550" y="1302150"/>
            <a:ext cx="6366900" cy="25392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5200"/>
              <a:t>Thank you!</a:t>
            </a:r>
            <a:endParaRPr sz="61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3"/>
        <p:cNvGrpSpPr/>
        <p:nvPr/>
      </p:nvGrpSpPr>
      <p:grpSpPr>
        <a:xfrm>
          <a:off x="0" y="0"/>
          <a:ext cx="0" cy="0"/>
          <a:chOff x="0" y="0"/>
          <a:chExt cx="0" cy="0"/>
        </a:xfrm>
      </p:grpSpPr>
      <p:pic>
        <p:nvPicPr>
          <p:cNvPr id="134" name="Google Shape;134;p14"/>
          <p:cNvPicPr preferRelativeResize="0"/>
          <p:nvPr/>
        </p:nvPicPr>
        <p:blipFill>
          <a:blip r:embed="rId3">
            <a:alphaModFix/>
          </a:blip>
          <a:stretch>
            <a:fillRect/>
          </a:stretch>
        </p:blipFill>
        <p:spPr>
          <a:xfrm>
            <a:off x="7619575" y="0"/>
            <a:ext cx="1408626" cy="1600200"/>
          </a:xfrm>
          <a:prstGeom prst="rect">
            <a:avLst/>
          </a:prstGeom>
          <a:noFill/>
          <a:ln>
            <a:noFill/>
          </a:ln>
        </p:spPr>
      </p:pic>
      <p:pic>
        <p:nvPicPr>
          <p:cNvPr id="135" name="Google Shape;135;p14"/>
          <p:cNvPicPr preferRelativeResize="0"/>
          <p:nvPr/>
        </p:nvPicPr>
        <p:blipFill>
          <a:blip r:embed="rId4">
            <a:alphaModFix/>
          </a:blip>
          <a:stretch>
            <a:fillRect/>
          </a:stretch>
        </p:blipFill>
        <p:spPr>
          <a:xfrm>
            <a:off x="0" y="0"/>
            <a:ext cx="1762125" cy="1600200"/>
          </a:xfrm>
          <a:prstGeom prst="rect">
            <a:avLst/>
          </a:prstGeom>
          <a:noFill/>
          <a:ln>
            <a:noFill/>
          </a:ln>
        </p:spPr>
      </p:pic>
      <p:sp>
        <p:nvSpPr>
          <p:cNvPr id="136" name="Google Shape;136;p14"/>
          <p:cNvSpPr txBox="1"/>
          <p:nvPr/>
        </p:nvSpPr>
        <p:spPr>
          <a:xfrm>
            <a:off x="3484050" y="315175"/>
            <a:ext cx="2175900" cy="4770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900" b="1">
                <a:solidFill>
                  <a:schemeClr val="dk2"/>
                </a:solidFill>
                <a:latin typeface="Roboto"/>
                <a:ea typeface="Roboto"/>
                <a:cs typeface="Roboto"/>
                <a:sym typeface="Roboto"/>
              </a:rPr>
              <a:t>Presentation on</a:t>
            </a:r>
            <a:endParaRPr sz="1500">
              <a:solidFill>
                <a:schemeClr val="dk2"/>
              </a:solidFill>
              <a:latin typeface="Lato"/>
              <a:ea typeface="Lato"/>
              <a:cs typeface="Lato"/>
              <a:sym typeface="Lato"/>
            </a:endParaRPr>
          </a:p>
        </p:txBody>
      </p:sp>
      <p:sp>
        <p:nvSpPr>
          <p:cNvPr id="137" name="Google Shape;137;p14"/>
          <p:cNvSpPr txBox="1"/>
          <p:nvPr/>
        </p:nvSpPr>
        <p:spPr>
          <a:xfrm>
            <a:off x="1711350" y="718825"/>
            <a:ext cx="57213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600" b="1">
                <a:solidFill>
                  <a:srgbClr val="44546A"/>
                </a:solidFill>
              </a:rPr>
              <a:t>“Advanced Vehicle Safety System”</a:t>
            </a:r>
            <a:endParaRPr sz="1200">
              <a:latin typeface="Lato"/>
              <a:ea typeface="Lato"/>
              <a:cs typeface="Lato"/>
              <a:sym typeface="Lato"/>
            </a:endParaRPr>
          </a:p>
        </p:txBody>
      </p:sp>
      <p:sp>
        <p:nvSpPr>
          <p:cNvPr id="138" name="Google Shape;138;p14"/>
          <p:cNvSpPr txBox="1"/>
          <p:nvPr/>
        </p:nvSpPr>
        <p:spPr>
          <a:xfrm>
            <a:off x="1258650" y="1517675"/>
            <a:ext cx="6626700" cy="780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800">
                <a:solidFill>
                  <a:schemeClr val="dk2"/>
                </a:solidFill>
                <a:latin typeface="Roboto"/>
                <a:ea typeface="Roboto"/>
                <a:cs typeface="Roboto"/>
                <a:sym typeface="Roboto"/>
              </a:rPr>
              <a:t>Project Carried out at:</a:t>
            </a:r>
            <a:endParaRPr sz="1800">
              <a:solidFill>
                <a:schemeClr val="dk2"/>
              </a:solidFill>
              <a:latin typeface="Roboto"/>
              <a:ea typeface="Roboto"/>
              <a:cs typeface="Roboto"/>
              <a:sym typeface="Roboto"/>
            </a:endParaRPr>
          </a:p>
          <a:p>
            <a:pPr marL="0" lvl="0" indent="0" algn="ctr" rtl="0">
              <a:lnSpc>
                <a:spcPct val="115000"/>
              </a:lnSpc>
              <a:spcBef>
                <a:spcPts val="0"/>
              </a:spcBef>
              <a:spcAft>
                <a:spcPts val="0"/>
              </a:spcAft>
              <a:buNone/>
            </a:pPr>
            <a:r>
              <a:rPr lang="en" sz="1800" b="1">
                <a:solidFill>
                  <a:srgbClr val="3C78D8"/>
                </a:solidFill>
              </a:rPr>
              <a:t>Department of ECE, K.I.T, Tiptur</a:t>
            </a:r>
            <a:endParaRPr sz="1600">
              <a:solidFill>
                <a:srgbClr val="3C78D8"/>
              </a:solidFill>
            </a:endParaRPr>
          </a:p>
        </p:txBody>
      </p:sp>
      <p:sp>
        <p:nvSpPr>
          <p:cNvPr id="139" name="Google Shape;139;p14"/>
          <p:cNvSpPr txBox="1"/>
          <p:nvPr/>
        </p:nvSpPr>
        <p:spPr>
          <a:xfrm>
            <a:off x="5974700" y="2262575"/>
            <a:ext cx="2500200" cy="11052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1000"/>
              </a:spcBef>
              <a:spcAft>
                <a:spcPts val="0"/>
              </a:spcAft>
              <a:buNone/>
            </a:pPr>
            <a:r>
              <a:rPr lang="en" sz="1300">
                <a:solidFill>
                  <a:schemeClr val="dk2"/>
                </a:solidFill>
                <a:latin typeface="Roboto"/>
                <a:ea typeface="Roboto"/>
                <a:cs typeface="Roboto"/>
                <a:sym typeface="Roboto"/>
              </a:rPr>
              <a:t>Head of the Department :</a:t>
            </a:r>
            <a:endParaRPr sz="1300">
              <a:solidFill>
                <a:schemeClr val="dk2"/>
              </a:solidFill>
              <a:latin typeface="Roboto"/>
              <a:ea typeface="Roboto"/>
              <a:cs typeface="Roboto"/>
              <a:sym typeface="Roboto"/>
            </a:endParaRPr>
          </a:p>
          <a:p>
            <a:pPr marL="0" lvl="0" indent="0" algn="ctr" rtl="0">
              <a:lnSpc>
                <a:spcPct val="120000"/>
              </a:lnSpc>
              <a:spcBef>
                <a:spcPts val="0"/>
              </a:spcBef>
              <a:spcAft>
                <a:spcPts val="0"/>
              </a:spcAft>
              <a:buNone/>
            </a:pPr>
            <a:r>
              <a:rPr lang="en" sz="1300" b="1">
                <a:solidFill>
                  <a:srgbClr val="3C78D8"/>
                </a:solidFill>
              </a:rPr>
              <a:t>Mr. Yogananda G S </a:t>
            </a:r>
            <a:endParaRPr sz="1300" b="1" i="1" baseline="-25000">
              <a:solidFill>
                <a:srgbClr val="3C78D8"/>
              </a:solidFill>
            </a:endParaRPr>
          </a:p>
          <a:p>
            <a:pPr marL="0" lvl="0" indent="0" algn="ctr" rtl="0">
              <a:lnSpc>
                <a:spcPct val="120000"/>
              </a:lnSpc>
              <a:spcBef>
                <a:spcPts val="0"/>
              </a:spcBef>
              <a:spcAft>
                <a:spcPts val="0"/>
              </a:spcAft>
              <a:buNone/>
            </a:pPr>
            <a:r>
              <a:rPr lang="en" sz="1300" b="1" i="1">
                <a:solidFill>
                  <a:srgbClr val="3C78D8"/>
                </a:solidFill>
              </a:rPr>
              <a:t>Associate Professor, HOD</a:t>
            </a:r>
            <a:endParaRPr sz="1300" b="1" i="1">
              <a:solidFill>
                <a:srgbClr val="3C78D8"/>
              </a:solidFill>
            </a:endParaRPr>
          </a:p>
          <a:p>
            <a:pPr marL="0" lvl="0" indent="0" algn="ctr" rtl="0">
              <a:lnSpc>
                <a:spcPct val="120000"/>
              </a:lnSpc>
              <a:spcBef>
                <a:spcPts val="0"/>
              </a:spcBef>
              <a:spcAft>
                <a:spcPts val="0"/>
              </a:spcAft>
              <a:buNone/>
            </a:pPr>
            <a:r>
              <a:rPr lang="en" sz="1300" b="1" i="1">
                <a:solidFill>
                  <a:srgbClr val="3C78D8"/>
                </a:solidFill>
              </a:rPr>
              <a:t>Dept. of ECE, KIT</a:t>
            </a:r>
            <a:endParaRPr sz="1300" b="1">
              <a:solidFill>
                <a:srgbClr val="3C78D8"/>
              </a:solidFill>
            </a:endParaRPr>
          </a:p>
        </p:txBody>
      </p:sp>
      <p:sp>
        <p:nvSpPr>
          <p:cNvPr id="140" name="Google Shape;140;p14"/>
          <p:cNvSpPr txBox="1"/>
          <p:nvPr/>
        </p:nvSpPr>
        <p:spPr>
          <a:xfrm>
            <a:off x="804175" y="2297975"/>
            <a:ext cx="2245800" cy="1313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400"/>
              </a:spcBef>
              <a:spcAft>
                <a:spcPts val="0"/>
              </a:spcAft>
              <a:buNone/>
            </a:pPr>
            <a:r>
              <a:rPr lang="en" sz="1300">
                <a:solidFill>
                  <a:schemeClr val="dk2"/>
                </a:solidFill>
                <a:latin typeface="Roboto"/>
                <a:ea typeface="Roboto"/>
                <a:cs typeface="Roboto"/>
                <a:sym typeface="Roboto"/>
              </a:rPr>
              <a:t>Under the Guidance:</a:t>
            </a:r>
            <a:endParaRPr sz="1300">
              <a:solidFill>
                <a:schemeClr val="dk2"/>
              </a:solidFill>
              <a:latin typeface="Roboto"/>
              <a:ea typeface="Roboto"/>
              <a:cs typeface="Roboto"/>
              <a:sym typeface="Roboto"/>
            </a:endParaRPr>
          </a:p>
          <a:p>
            <a:pPr marL="0" lvl="0" indent="0" algn="ctr" rtl="0">
              <a:lnSpc>
                <a:spcPct val="100000"/>
              </a:lnSpc>
              <a:spcBef>
                <a:spcPts val="400"/>
              </a:spcBef>
              <a:spcAft>
                <a:spcPts val="0"/>
              </a:spcAft>
              <a:buNone/>
            </a:pPr>
            <a:r>
              <a:rPr lang="en" sz="1300" b="1">
                <a:solidFill>
                  <a:srgbClr val="3C78D8"/>
                </a:solidFill>
              </a:rPr>
              <a:t>Prof.Lohith M S</a:t>
            </a:r>
            <a:endParaRPr sz="1300" b="1" i="1" baseline="-25000">
              <a:solidFill>
                <a:srgbClr val="3C78D8"/>
              </a:solidFill>
            </a:endParaRPr>
          </a:p>
          <a:p>
            <a:pPr marL="0" lvl="0" indent="0" algn="ctr" rtl="0">
              <a:lnSpc>
                <a:spcPct val="100000"/>
              </a:lnSpc>
              <a:spcBef>
                <a:spcPts val="400"/>
              </a:spcBef>
              <a:spcAft>
                <a:spcPts val="0"/>
              </a:spcAft>
              <a:buNone/>
            </a:pPr>
            <a:r>
              <a:rPr lang="en" sz="1300" b="1" i="1">
                <a:solidFill>
                  <a:srgbClr val="3C78D8"/>
                </a:solidFill>
              </a:rPr>
              <a:t>Assistant Professor,</a:t>
            </a:r>
            <a:endParaRPr sz="1300" b="1" i="1">
              <a:solidFill>
                <a:srgbClr val="3C78D8"/>
              </a:solidFill>
            </a:endParaRPr>
          </a:p>
          <a:p>
            <a:pPr marL="0" lvl="0" indent="0" algn="ctr" rtl="0">
              <a:lnSpc>
                <a:spcPct val="100000"/>
              </a:lnSpc>
              <a:spcBef>
                <a:spcPts val="400"/>
              </a:spcBef>
              <a:spcAft>
                <a:spcPts val="0"/>
              </a:spcAft>
              <a:buNone/>
            </a:pPr>
            <a:r>
              <a:rPr lang="en" sz="1300" b="1" i="1">
                <a:solidFill>
                  <a:srgbClr val="3C78D8"/>
                </a:solidFill>
              </a:rPr>
              <a:t>Dept. of ECE, KIT</a:t>
            </a:r>
            <a:endParaRPr sz="1500" b="1">
              <a:solidFill>
                <a:srgbClr val="3C78D8"/>
              </a:solidFill>
              <a:latin typeface="Lato"/>
              <a:ea typeface="Lato"/>
              <a:cs typeface="Lato"/>
              <a:sym typeface="Lato"/>
            </a:endParaRPr>
          </a:p>
          <a:p>
            <a:pPr marL="0" lvl="0" indent="0" algn="just" rtl="0">
              <a:lnSpc>
                <a:spcPct val="80000"/>
              </a:lnSpc>
              <a:spcBef>
                <a:spcPts val="400"/>
              </a:spcBef>
              <a:spcAft>
                <a:spcPts val="0"/>
              </a:spcAft>
              <a:buNone/>
            </a:pPr>
            <a:endParaRPr sz="1200" i="1">
              <a:solidFill>
                <a:srgbClr val="7030A0"/>
              </a:solidFill>
            </a:endParaRPr>
          </a:p>
        </p:txBody>
      </p:sp>
      <p:sp>
        <p:nvSpPr>
          <p:cNvPr id="141" name="Google Shape;141;p14"/>
          <p:cNvSpPr txBox="1"/>
          <p:nvPr/>
        </p:nvSpPr>
        <p:spPr>
          <a:xfrm>
            <a:off x="2409571" y="3341771"/>
            <a:ext cx="4950600" cy="1376757"/>
          </a:xfrm>
          <a:prstGeom prst="rect">
            <a:avLst/>
          </a:prstGeom>
          <a:noFill/>
          <a:ln>
            <a:noFill/>
          </a:ln>
        </p:spPr>
        <p:txBody>
          <a:bodyPr spcFirstLastPara="1" wrap="square" lIns="91425" tIns="91425" rIns="91425" bIns="91425" anchor="t" anchorCtr="0">
            <a:spAutoFit/>
          </a:bodyPr>
          <a:lstStyle/>
          <a:p>
            <a:pPr marL="0" lvl="0" indent="0" rtl="0">
              <a:lnSpc>
                <a:spcPct val="80000"/>
              </a:lnSpc>
              <a:spcBef>
                <a:spcPts val="400"/>
              </a:spcBef>
              <a:spcAft>
                <a:spcPts val="0"/>
              </a:spcAft>
              <a:buNone/>
            </a:pPr>
            <a:r>
              <a:rPr lang="en" sz="1600" dirty="0">
                <a:solidFill>
                  <a:schemeClr val="dk2"/>
                </a:solidFill>
                <a:latin typeface="Roboto"/>
                <a:ea typeface="Roboto"/>
                <a:cs typeface="Roboto"/>
                <a:sym typeface="Roboto"/>
              </a:rPr>
              <a:t>	            Presented by</a:t>
            </a:r>
            <a:endParaRPr sz="1600" dirty="0">
              <a:solidFill>
                <a:schemeClr val="dk2"/>
              </a:solidFill>
              <a:latin typeface="Roboto"/>
              <a:ea typeface="Roboto"/>
              <a:cs typeface="Roboto"/>
              <a:sym typeface="Roboto"/>
            </a:endParaRPr>
          </a:p>
          <a:p>
            <a:pPr marL="0" lvl="0" indent="0" algn="just" rtl="0">
              <a:lnSpc>
                <a:spcPct val="80000"/>
              </a:lnSpc>
              <a:spcBef>
                <a:spcPts val="400"/>
              </a:spcBef>
              <a:spcAft>
                <a:spcPts val="0"/>
              </a:spcAft>
              <a:buNone/>
            </a:pPr>
            <a:r>
              <a:rPr lang="en" sz="1500" dirty="0"/>
              <a:t> </a:t>
            </a:r>
            <a:r>
              <a:rPr lang="en" sz="1500" dirty="0">
                <a:solidFill>
                  <a:srgbClr val="3C78D8"/>
                </a:solidFill>
              </a:rPr>
              <a:t> 1.Prajwal I                 	 (1KI18EC031)</a:t>
            </a:r>
            <a:endParaRPr lang="en-IN" sz="1500" dirty="0">
              <a:solidFill>
                <a:srgbClr val="3C78D8"/>
              </a:solidFill>
            </a:endParaRPr>
          </a:p>
          <a:p>
            <a:pPr marL="0" lvl="0" indent="0" algn="just" rtl="0">
              <a:lnSpc>
                <a:spcPct val="80000"/>
              </a:lnSpc>
              <a:spcBef>
                <a:spcPts val="400"/>
              </a:spcBef>
              <a:spcAft>
                <a:spcPts val="0"/>
              </a:spcAft>
              <a:buNone/>
            </a:pPr>
            <a:r>
              <a:rPr lang="en" sz="1500" dirty="0">
                <a:solidFill>
                  <a:srgbClr val="3C78D8"/>
                </a:solidFill>
              </a:rPr>
              <a:t>  </a:t>
            </a:r>
            <a:r>
              <a:rPr lang="en-IN" sz="1500" dirty="0">
                <a:solidFill>
                  <a:srgbClr val="3C78D8"/>
                </a:solidFill>
              </a:rPr>
              <a:t>2.Prajwal N                                 (1KI18EC032)</a:t>
            </a:r>
          </a:p>
          <a:p>
            <a:pPr marL="0" lvl="0" indent="0" algn="just" rtl="0">
              <a:lnSpc>
                <a:spcPct val="80000"/>
              </a:lnSpc>
              <a:spcBef>
                <a:spcPts val="400"/>
              </a:spcBef>
              <a:spcAft>
                <a:spcPts val="0"/>
              </a:spcAft>
              <a:buNone/>
            </a:pPr>
            <a:r>
              <a:rPr lang="en" sz="1500" dirty="0">
                <a:solidFill>
                  <a:srgbClr val="3C78D8"/>
                </a:solidFill>
              </a:rPr>
              <a:t>  3.Ranganathaswamy Y S          (1KI18EC035)</a:t>
            </a:r>
            <a:endParaRPr sz="1500" dirty="0">
              <a:solidFill>
                <a:srgbClr val="3C78D8"/>
              </a:solidFill>
            </a:endParaRPr>
          </a:p>
          <a:p>
            <a:pPr marL="0" lvl="0" indent="0" algn="just" rtl="0">
              <a:lnSpc>
                <a:spcPct val="80000"/>
              </a:lnSpc>
              <a:spcBef>
                <a:spcPts val="400"/>
              </a:spcBef>
              <a:spcAft>
                <a:spcPts val="0"/>
              </a:spcAft>
              <a:buNone/>
            </a:pPr>
            <a:r>
              <a:rPr lang="en" sz="1500" dirty="0">
                <a:solidFill>
                  <a:srgbClr val="3C78D8"/>
                </a:solidFill>
              </a:rPr>
              <a:t>  4.Syed Arfath		 (1KI18EC050)</a:t>
            </a:r>
            <a:endParaRPr sz="1500" dirty="0">
              <a:solidFill>
                <a:srgbClr val="3C78D8"/>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p:nvPr/>
        </p:nvSpPr>
        <p:spPr>
          <a:xfrm>
            <a:off x="931050" y="472700"/>
            <a:ext cx="7281900" cy="70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400" b="1">
                <a:solidFill>
                  <a:schemeClr val="dk2"/>
                </a:solidFill>
                <a:latin typeface="Roboto"/>
                <a:ea typeface="Roboto"/>
                <a:cs typeface="Roboto"/>
                <a:sym typeface="Roboto"/>
              </a:rPr>
              <a:t>Contents</a:t>
            </a:r>
            <a:endParaRPr sz="2700" b="1">
              <a:solidFill>
                <a:schemeClr val="dk2"/>
              </a:solidFill>
              <a:latin typeface="Roboto"/>
              <a:ea typeface="Roboto"/>
              <a:cs typeface="Roboto"/>
              <a:sym typeface="Roboto"/>
            </a:endParaRPr>
          </a:p>
        </p:txBody>
      </p:sp>
      <p:sp>
        <p:nvSpPr>
          <p:cNvPr id="147" name="Google Shape;147;p15"/>
          <p:cNvSpPr txBox="1"/>
          <p:nvPr/>
        </p:nvSpPr>
        <p:spPr>
          <a:xfrm>
            <a:off x="931050" y="1324950"/>
            <a:ext cx="7598700" cy="2865882"/>
          </a:xfrm>
          <a:prstGeom prst="rect">
            <a:avLst/>
          </a:prstGeom>
          <a:noFill/>
          <a:ln>
            <a:noFill/>
          </a:ln>
        </p:spPr>
        <p:txBody>
          <a:bodyPr spcFirstLastPara="1" wrap="square" lIns="91425" tIns="91425" rIns="91425" bIns="91425" anchor="t" anchorCtr="0">
            <a:spAutoFit/>
          </a:bodyPr>
          <a:lstStyle/>
          <a:p>
            <a:pPr marL="457200" lvl="0" indent="-336550" algn="l" rtl="0">
              <a:lnSpc>
                <a:spcPct val="90000"/>
              </a:lnSpc>
              <a:spcBef>
                <a:spcPts val="1000"/>
              </a:spcBef>
              <a:spcAft>
                <a:spcPts val="0"/>
              </a:spcAft>
              <a:buClr>
                <a:schemeClr val="dk2"/>
              </a:buClr>
              <a:buSzPts val="1700"/>
              <a:buChar char="●"/>
            </a:pPr>
            <a:r>
              <a:rPr lang="en" sz="1700" dirty="0">
                <a:solidFill>
                  <a:schemeClr val="dk2"/>
                </a:solidFill>
              </a:rPr>
              <a:t>Introduction</a:t>
            </a:r>
            <a:endParaRPr sz="1700" dirty="0">
              <a:solidFill>
                <a:schemeClr val="dk2"/>
              </a:solidFill>
            </a:endParaRPr>
          </a:p>
          <a:p>
            <a:pPr marL="457200" lvl="0" indent="-336550" algn="l" rtl="0">
              <a:lnSpc>
                <a:spcPct val="90000"/>
              </a:lnSpc>
              <a:spcBef>
                <a:spcPts val="0"/>
              </a:spcBef>
              <a:spcAft>
                <a:spcPts val="0"/>
              </a:spcAft>
              <a:buClr>
                <a:schemeClr val="dk2"/>
              </a:buClr>
              <a:buSzPts val="1700"/>
              <a:buChar char="●"/>
            </a:pPr>
            <a:r>
              <a:rPr lang="en" sz="1700" dirty="0">
                <a:solidFill>
                  <a:schemeClr val="dk2"/>
                </a:solidFill>
              </a:rPr>
              <a:t>Problem Statement</a:t>
            </a:r>
          </a:p>
          <a:p>
            <a:pPr marL="457200" indent="-336550">
              <a:lnSpc>
                <a:spcPct val="90000"/>
              </a:lnSpc>
              <a:buClr>
                <a:schemeClr val="dk2"/>
              </a:buClr>
              <a:buSzPts val="1700"/>
              <a:buFont typeface="Arial"/>
              <a:buChar char="●"/>
            </a:pPr>
            <a:r>
              <a:rPr lang="en-IN" sz="1700" dirty="0">
                <a:solidFill>
                  <a:schemeClr val="dk2"/>
                </a:solidFill>
              </a:rPr>
              <a:t>Objectives</a:t>
            </a:r>
            <a:endParaRPr sz="1700" dirty="0">
              <a:solidFill>
                <a:schemeClr val="dk2"/>
              </a:solidFill>
            </a:endParaRPr>
          </a:p>
          <a:p>
            <a:pPr marL="457200" lvl="0" indent="-336550" algn="l" rtl="0">
              <a:lnSpc>
                <a:spcPct val="90000"/>
              </a:lnSpc>
              <a:spcBef>
                <a:spcPts val="0"/>
              </a:spcBef>
              <a:spcAft>
                <a:spcPts val="0"/>
              </a:spcAft>
              <a:buClr>
                <a:schemeClr val="dk2"/>
              </a:buClr>
              <a:buSzPts val="1700"/>
              <a:buChar char="●"/>
            </a:pPr>
            <a:r>
              <a:rPr lang="en" sz="1700" dirty="0">
                <a:solidFill>
                  <a:schemeClr val="dk2"/>
                </a:solidFill>
              </a:rPr>
              <a:t>Literature Review</a:t>
            </a:r>
            <a:endParaRPr sz="1700" dirty="0">
              <a:solidFill>
                <a:schemeClr val="dk2"/>
              </a:solidFill>
            </a:endParaRPr>
          </a:p>
          <a:p>
            <a:pPr marL="457200" lvl="0" indent="-336550" algn="l" rtl="0">
              <a:lnSpc>
                <a:spcPct val="90000"/>
              </a:lnSpc>
              <a:spcBef>
                <a:spcPts val="0"/>
              </a:spcBef>
              <a:spcAft>
                <a:spcPts val="0"/>
              </a:spcAft>
              <a:buClr>
                <a:schemeClr val="dk2"/>
              </a:buClr>
              <a:buSzPts val="1700"/>
              <a:buChar char="●"/>
            </a:pPr>
            <a:r>
              <a:rPr lang="en" sz="1700" dirty="0">
                <a:solidFill>
                  <a:schemeClr val="dk2"/>
                </a:solidFill>
              </a:rPr>
              <a:t>Proposed System</a:t>
            </a:r>
            <a:endParaRPr sz="1700" dirty="0">
              <a:solidFill>
                <a:schemeClr val="dk2"/>
              </a:solidFill>
            </a:endParaRPr>
          </a:p>
          <a:p>
            <a:pPr marL="457200" lvl="0" indent="-336550" algn="l" rtl="0">
              <a:lnSpc>
                <a:spcPct val="90000"/>
              </a:lnSpc>
              <a:spcBef>
                <a:spcPts val="0"/>
              </a:spcBef>
              <a:spcAft>
                <a:spcPts val="0"/>
              </a:spcAft>
              <a:buClr>
                <a:schemeClr val="dk2"/>
              </a:buClr>
              <a:buSzPts val="1700"/>
              <a:buChar char="●"/>
            </a:pPr>
            <a:r>
              <a:rPr lang="en" sz="1700" dirty="0">
                <a:solidFill>
                  <a:schemeClr val="dk2"/>
                </a:solidFill>
              </a:rPr>
              <a:t>Project Description</a:t>
            </a:r>
            <a:endParaRPr sz="1700" dirty="0">
              <a:solidFill>
                <a:schemeClr val="dk2"/>
              </a:solidFill>
            </a:endParaRPr>
          </a:p>
          <a:p>
            <a:pPr marL="914400" lvl="1" indent="-317500" algn="l" rtl="0">
              <a:lnSpc>
                <a:spcPct val="90000"/>
              </a:lnSpc>
              <a:spcBef>
                <a:spcPts val="0"/>
              </a:spcBef>
              <a:spcAft>
                <a:spcPts val="0"/>
              </a:spcAft>
              <a:buClr>
                <a:schemeClr val="dk2"/>
              </a:buClr>
              <a:buSzPts val="1400"/>
              <a:buChar char="○"/>
            </a:pPr>
            <a:r>
              <a:rPr lang="en" dirty="0">
                <a:solidFill>
                  <a:schemeClr val="dk2"/>
                </a:solidFill>
              </a:rPr>
              <a:t>Hardware Requirements</a:t>
            </a:r>
            <a:endParaRPr dirty="0">
              <a:solidFill>
                <a:schemeClr val="dk2"/>
              </a:solidFill>
            </a:endParaRPr>
          </a:p>
          <a:p>
            <a:pPr marL="914400" lvl="1" indent="-317500" algn="l" rtl="0">
              <a:lnSpc>
                <a:spcPct val="90000"/>
              </a:lnSpc>
              <a:spcBef>
                <a:spcPts val="0"/>
              </a:spcBef>
              <a:spcAft>
                <a:spcPts val="0"/>
              </a:spcAft>
              <a:buClr>
                <a:schemeClr val="dk2"/>
              </a:buClr>
              <a:buSzPts val="1400"/>
              <a:buChar char="○"/>
            </a:pPr>
            <a:r>
              <a:rPr lang="en" dirty="0">
                <a:solidFill>
                  <a:schemeClr val="dk2"/>
                </a:solidFill>
              </a:rPr>
              <a:t>Software Requirements</a:t>
            </a:r>
            <a:endParaRPr dirty="0">
              <a:solidFill>
                <a:schemeClr val="dk2"/>
              </a:solidFill>
            </a:endParaRPr>
          </a:p>
          <a:p>
            <a:pPr marL="457200" lvl="0" indent="-336550" algn="l" rtl="0">
              <a:lnSpc>
                <a:spcPct val="90000"/>
              </a:lnSpc>
              <a:spcBef>
                <a:spcPts val="0"/>
              </a:spcBef>
              <a:spcAft>
                <a:spcPts val="0"/>
              </a:spcAft>
              <a:buClr>
                <a:schemeClr val="dk2"/>
              </a:buClr>
              <a:buSzPts val="1700"/>
              <a:buChar char="●"/>
            </a:pPr>
            <a:r>
              <a:rPr lang="en-US" sz="1700" dirty="0">
                <a:solidFill>
                  <a:schemeClr val="dk2"/>
                </a:solidFill>
              </a:rPr>
              <a:t>References</a:t>
            </a:r>
          </a:p>
          <a:p>
            <a:pPr marL="457200" indent="-336550">
              <a:lnSpc>
                <a:spcPct val="90000"/>
              </a:lnSpc>
              <a:buClr>
                <a:schemeClr val="dk2"/>
              </a:buClr>
              <a:buSzPts val="1700"/>
              <a:buFont typeface="Arial"/>
              <a:buChar char="●"/>
            </a:pPr>
            <a:r>
              <a:rPr lang="en" sz="1700" dirty="0">
                <a:solidFill>
                  <a:schemeClr val="dk2"/>
                </a:solidFill>
              </a:rPr>
              <a:t>Conclusion</a:t>
            </a:r>
          </a:p>
          <a:p>
            <a:pPr marL="120650" lvl="0" algn="l" rtl="0">
              <a:lnSpc>
                <a:spcPct val="90000"/>
              </a:lnSpc>
              <a:spcBef>
                <a:spcPts val="0"/>
              </a:spcBef>
              <a:spcAft>
                <a:spcPts val="0"/>
              </a:spcAft>
              <a:buClr>
                <a:schemeClr val="dk2"/>
              </a:buClr>
              <a:buSzPts val="1700"/>
            </a:pPr>
            <a:endParaRPr sz="1700" dirty="0">
              <a:solidFill>
                <a:schemeClr val="dk2"/>
              </a:solidFill>
            </a:endParaRPr>
          </a:p>
          <a:p>
            <a:pPr marL="0" lvl="0" indent="0" algn="l" rtl="0">
              <a:spcBef>
                <a:spcPts val="0"/>
              </a:spcBef>
              <a:spcAft>
                <a:spcPts val="0"/>
              </a:spcAft>
              <a:buNone/>
            </a:pPr>
            <a:endParaRPr sz="300" dirty="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819150" y="490875"/>
            <a:ext cx="7505700" cy="750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Introduction</a:t>
            </a:r>
            <a:endParaRPr dirty="0"/>
          </a:p>
        </p:txBody>
      </p:sp>
      <p:sp>
        <p:nvSpPr>
          <p:cNvPr id="153" name="Google Shape;153;p16"/>
          <p:cNvSpPr txBox="1">
            <a:spLocks noGrp="1"/>
          </p:cNvSpPr>
          <p:nvPr>
            <p:ph type="body" idx="1"/>
          </p:nvPr>
        </p:nvSpPr>
        <p:spPr>
          <a:xfrm>
            <a:off x="819150" y="1130675"/>
            <a:ext cx="7611900" cy="3307800"/>
          </a:xfrm>
          <a:prstGeom prst="rect">
            <a:avLst/>
          </a:prstGeom>
        </p:spPr>
        <p:txBody>
          <a:bodyPr spcFirstLastPara="1" wrap="square" lIns="91425" tIns="91425" rIns="91425" bIns="91425" anchor="t" anchorCtr="0">
            <a:normAutofit/>
          </a:bodyPr>
          <a:lstStyle/>
          <a:p>
            <a:pPr marL="0" lvl="0" indent="457200" algn="just" rtl="0">
              <a:spcBef>
                <a:spcPts val="0"/>
              </a:spcBef>
              <a:spcAft>
                <a:spcPts val="0"/>
              </a:spcAft>
              <a:buNone/>
            </a:pPr>
            <a:r>
              <a:rPr lang="en" sz="1500" dirty="0">
                <a:latin typeface="Roboto" panose="02000000000000000000" pitchFamily="2" charset="0"/>
                <a:ea typeface="Roboto" panose="02000000000000000000" pitchFamily="2" charset="0"/>
              </a:rPr>
              <a:t>With over 1.3 million people dying in road crashes each year, we now need a reliable and robust vehicle safety system more than ever. A system that is designed to be forgiving of human errors. Because according to studies human errors are the major reason for vehicle accidents which can be overcome by a reliable safety system. A system that can ensure safety of drivers, passengers and safety of the vehicle itself from burglaries.</a:t>
            </a:r>
            <a:endParaRPr sz="1500" dirty="0">
              <a:latin typeface="Roboto" panose="02000000000000000000" pitchFamily="2" charset="0"/>
              <a:ea typeface="Roboto" panose="02000000000000000000" pitchFamily="2" charset="0"/>
            </a:endParaRPr>
          </a:p>
          <a:p>
            <a:pPr marL="0" lvl="0" indent="457200" algn="just" rtl="0">
              <a:spcBef>
                <a:spcPts val="1200"/>
              </a:spcBef>
              <a:spcAft>
                <a:spcPts val="1200"/>
              </a:spcAft>
              <a:buNone/>
            </a:pPr>
            <a:r>
              <a:rPr lang="en" sz="1500" dirty="0">
                <a:latin typeface="Roboto" panose="02000000000000000000" pitchFamily="2" charset="0"/>
                <a:ea typeface="Roboto" panose="02000000000000000000" pitchFamily="2" charset="0"/>
              </a:rPr>
              <a:t>Thus we decided to solve this problem by building a system that includes many advanced technologies such as Artificial Intelligence, Machine Learning, Computer Vision, Deep Learning and IOT to efficiently tackle the problem. </a:t>
            </a:r>
            <a:endParaRPr sz="1500" dirty="0">
              <a:latin typeface="Roboto" panose="02000000000000000000" pitchFamily="2" charset="0"/>
              <a:ea typeface="Roboto" panose="02000000000000000000" pitchFamily="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828450" y="273100"/>
            <a:ext cx="7487100" cy="651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Problem Statement</a:t>
            </a:r>
            <a:endParaRPr dirty="0"/>
          </a:p>
        </p:txBody>
      </p:sp>
      <p:sp>
        <p:nvSpPr>
          <p:cNvPr id="159" name="Google Shape;159;p17"/>
          <p:cNvSpPr txBox="1">
            <a:spLocks noGrp="1"/>
          </p:cNvSpPr>
          <p:nvPr>
            <p:ph type="body" idx="1"/>
          </p:nvPr>
        </p:nvSpPr>
        <p:spPr>
          <a:xfrm>
            <a:off x="973800" y="924400"/>
            <a:ext cx="7196400" cy="3594900"/>
          </a:xfrm>
          <a:prstGeom prst="rect">
            <a:avLst/>
          </a:prstGeom>
        </p:spPr>
        <p:txBody>
          <a:bodyPr spcFirstLastPara="1" wrap="square" lIns="91425" tIns="91425" rIns="91425" bIns="91425" anchor="t" anchorCtr="0">
            <a:normAutofit fontScale="25000" lnSpcReduction="20000"/>
          </a:bodyPr>
          <a:lstStyle/>
          <a:p>
            <a:pPr marL="457200" lvl="0" indent="-323972" algn="l" rtl="0">
              <a:lnSpc>
                <a:spcPct val="100000"/>
              </a:lnSpc>
              <a:spcBef>
                <a:spcPts val="0"/>
              </a:spcBef>
              <a:spcAft>
                <a:spcPts val="0"/>
              </a:spcAft>
              <a:buSzPct val="100000"/>
              <a:buFont typeface="Roboto"/>
              <a:buChar char="●"/>
            </a:pPr>
            <a:r>
              <a:rPr lang="en" sz="6007" dirty="0">
                <a:latin typeface="Roboto"/>
                <a:ea typeface="Roboto"/>
                <a:cs typeface="Times New Roman" panose="02020603050405020304" pitchFamily="18" charset="0"/>
                <a:sym typeface="Roboto"/>
              </a:rPr>
              <a:t>The Safe System approach to road safety aims to ensure a safe transport system for all road users. Such an approach takes into account people’s vulnerability to serious injuries in road traffic crashes and recognizes. The system should be designed to be forgiving of human error.</a:t>
            </a:r>
            <a:endParaRPr sz="6007" dirty="0">
              <a:latin typeface="Roboto"/>
              <a:ea typeface="Roboto"/>
              <a:cs typeface="Times New Roman" panose="02020603050405020304" pitchFamily="18" charset="0"/>
              <a:sym typeface="Roboto"/>
            </a:endParaRPr>
          </a:p>
          <a:p>
            <a:pPr marL="0" lvl="0" indent="0" algn="l" rtl="0">
              <a:lnSpc>
                <a:spcPct val="100000"/>
              </a:lnSpc>
              <a:spcBef>
                <a:spcPts val="0"/>
              </a:spcBef>
              <a:spcAft>
                <a:spcPts val="0"/>
              </a:spcAft>
              <a:buNone/>
            </a:pPr>
            <a:endParaRPr sz="6007" dirty="0">
              <a:latin typeface="Roboto"/>
              <a:ea typeface="Roboto"/>
              <a:cs typeface="Times New Roman" panose="02020603050405020304" pitchFamily="18" charset="0"/>
              <a:sym typeface="Roboto"/>
            </a:endParaRPr>
          </a:p>
          <a:p>
            <a:pPr marL="457200" lvl="0" indent="-323972" algn="l" rtl="0">
              <a:lnSpc>
                <a:spcPct val="100000"/>
              </a:lnSpc>
              <a:spcBef>
                <a:spcPts val="0"/>
              </a:spcBef>
              <a:spcAft>
                <a:spcPts val="0"/>
              </a:spcAft>
              <a:buSzPct val="100000"/>
              <a:buFont typeface="Roboto"/>
              <a:buChar char="●"/>
            </a:pPr>
            <a:r>
              <a:rPr lang="en" sz="6007" dirty="0">
                <a:latin typeface="Roboto"/>
                <a:ea typeface="Roboto"/>
                <a:cs typeface="Times New Roman" panose="02020603050405020304" pitchFamily="18" charset="0"/>
                <a:sym typeface="Roboto"/>
              </a:rPr>
              <a:t>Approximately 1.35 million people die in road crashes each year; on average 3,700 people lose their lives every day on the roads. An additional 20-50 million suffer non-fatal injuries, often resulting in long-term disabilities.</a:t>
            </a:r>
            <a:endParaRPr sz="6007" dirty="0">
              <a:latin typeface="Roboto"/>
              <a:ea typeface="Roboto"/>
              <a:cs typeface="Times New Roman" panose="02020603050405020304" pitchFamily="18" charset="0"/>
              <a:sym typeface="Roboto"/>
            </a:endParaRPr>
          </a:p>
          <a:p>
            <a:pPr marL="0" lvl="0" indent="0" algn="l" rtl="0">
              <a:lnSpc>
                <a:spcPct val="100000"/>
              </a:lnSpc>
              <a:spcBef>
                <a:spcPts val="0"/>
              </a:spcBef>
              <a:spcAft>
                <a:spcPts val="0"/>
              </a:spcAft>
              <a:buNone/>
            </a:pPr>
            <a:endParaRPr sz="6007" dirty="0">
              <a:latin typeface="Roboto"/>
              <a:ea typeface="Roboto"/>
              <a:cs typeface="Times New Roman" panose="02020603050405020304" pitchFamily="18" charset="0"/>
              <a:sym typeface="Roboto"/>
            </a:endParaRPr>
          </a:p>
          <a:p>
            <a:pPr marL="457200" lvl="0" indent="-323972" algn="l" rtl="0">
              <a:lnSpc>
                <a:spcPct val="100000"/>
              </a:lnSpc>
              <a:spcBef>
                <a:spcPts val="0"/>
              </a:spcBef>
              <a:spcAft>
                <a:spcPts val="0"/>
              </a:spcAft>
              <a:buSzPct val="100000"/>
              <a:buFont typeface="Roboto"/>
              <a:buChar char="●"/>
            </a:pPr>
            <a:r>
              <a:rPr lang="en" sz="6007" dirty="0">
                <a:latin typeface="Roboto"/>
                <a:ea typeface="Roboto"/>
                <a:cs typeface="Times New Roman" panose="02020603050405020304" pitchFamily="18" charset="0"/>
                <a:sym typeface="Roboto"/>
              </a:rPr>
              <a:t>Various studies have suggested that around 20% of all road accidents are fatigue-related, up to 50% on certain roads.</a:t>
            </a:r>
            <a:endParaRPr sz="6007" dirty="0">
              <a:latin typeface="Roboto"/>
              <a:ea typeface="Roboto"/>
              <a:cs typeface="Times New Roman" panose="02020603050405020304" pitchFamily="18" charset="0"/>
              <a:sym typeface="Roboto"/>
            </a:endParaRPr>
          </a:p>
          <a:p>
            <a:pPr marL="0" lvl="0" indent="0" algn="l" rtl="0">
              <a:lnSpc>
                <a:spcPct val="100000"/>
              </a:lnSpc>
              <a:spcBef>
                <a:spcPts val="0"/>
              </a:spcBef>
              <a:spcAft>
                <a:spcPts val="0"/>
              </a:spcAft>
              <a:buNone/>
            </a:pPr>
            <a:endParaRPr sz="6007" dirty="0">
              <a:latin typeface="Roboto"/>
              <a:ea typeface="Roboto"/>
              <a:cs typeface="Times New Roman" panose="02020603050405020304" pitchFamily="18" charset="0"/>
              <a:sym typeface="Roboto"/>
            </a:endParaRPr>
          </a:p>
          <a:p>
            <a:pPr marL="457200" lvl="0" indent="-323972" algn="l" rtl="0">
              <a:lnSpc>
                <a:spcPct val="100000"/>
              </a:lnSpc>
              <a:spcBef>
                <a:spcPts val="0"/>
              </a:spcBef>
              <a:spcAft>
                <a:spcPts val="0"/>
              </a:spcAft>
              <a:buSzPct val="100000"/>
              <a:buFont typeface="Roboto"/>
              <a:buChar char="●"/>
            </a:pPr>
            <a:r>
              <a:rPr lang="en" sz="6007" dirty="0">
                <a:latin typeface="Roboto"/>
                <a:ea typeface="Roboto"/>
                <a:cs typeface="Times New Roman" panose="02020603050405020304" pitchFamily="18" charset="0"/>
                <a:sym typeface="Roboto"/>
              </a:rPr>
              <a:t>Every year around 3,597 people die due to potholes. The Ministry of Road Transport and Highways provided figures that over 9300 deaths, 25000 injured in the last three years due to potholes.</a:t>
            </a:r>
            <a:endParaRPr sz="6007" dirty="0">
              <a:latin typeface="Roboto"/>
              <a:ea typeface="Roboto"/>
              <a:cs typeface="Times New Roman" panose="02020603050405020304" pitchFamily="18" charset="0"/>
              <a:sym typeface="Roboto"/>
            </a:endParaRPr>
          </a:p>
          <a:p>
            <a:pPr marL="0" lvl="0" indent="0" algn="l" rtl="0">
              <a:lnSpc>
                <a:spcPct val="100000"/>
              </a:lnSpc>
              <a:spcBef>
                <a:spcPts val="0"/>
              </a:spcBef>
              <a:spcAft>
                <a:spcPts val="0"/>
              </a:spcAft>
              <a:buNone/>
            </a:pPr>
            <a:endParaRPr sz="6007" dirty="0">
              <a:latin typeface="Roboto"/>
              <a:ea typeface="Roboto"/>
              <a:cs typeface="Times New Roman" panose="02020603050405020304" pitchFamily="18" charset="0"/>
              <a:sym typeface="Roboto"/>
            </a:endParaRPr>
          </a:p>
          <a:p>
            <a:pPr marL="457200" lvl="0" indent="-323972" algn="l" rtl="0">
              <a:lnSpc>
                <a:spcPct val="100000"/>
              </a:lnSpc>
              <a:spcBef>
                <a:spcPts val="0"/>
              </a:spcBef>
              <a:spcAft>
                <a:spcPts val="0"/>
              </a:spcAft>
              <a:buSzPct val="100000"/>
              <a:buFont typeface="Roboto"/>
              <a:buChar char="●"/>
            </a:pPr>
            <a:r>
              <a:rPr lang="en" sz="6007" dirty="0">
                <a:latin typeface="Roboto"/>
                <a:ea typeface="Roboto"/>
                <a:cs typeface="Times New Roman" panose="02020603050405020304" pitchFamily="18" charset="0"/>
                <a:sym typeface="Roboto"/>
              </a:rPr>
              <a:t>Police data show motor vehicle theft the least-solved crime. 44,158 cases of motor vehicle theft reported in 2018; only 19.6% cases solved.</a:t>
            </a:r>
            <a:endParaRPr sz="6007" dirty="0">
              <a:latin typeface="Roboto"/>
              <a:ea typeface="Roboto"/>
              <a:cs typeface="Times New Roman" panose="02020603050405020304" pitchFamily="18" charset="0"/>
              <a:sym typeface="Roboto"/>
            </a:endParaRPr>
          </a:p>
          <a:p>
            <a:pPr marL="0" lvl="0" indent="457200" algn="l" rtl="0">
              <a:lnSpc>
                <a:spcPct val="100000"/>
              </a:lnSpc>
              <a:spcBef>
                <a:spcPts val="0"/>
              </a:spcBef>
              <a:spcAft>
                <a:spcPts val="0"/>
              </a:spcAft>
              <a:buNone/>
            </a:pPr>
            <a:endParaRPr dirty="0"/>
          </a:p>
          <a:p>
            <a:pPr marL="0" lvl="0" indent="457200" algn="l" rtl="0">
              <a:lnSpc>
                <a:spcPct val="100000"/>
              </a:lnSpc>
              <a:spcBef>
                <a:spcPts val="500"/>
              </a:spcBef>
              <a:spcAft>
                <a:spcPts val="0"/>
              </a:spcAft>
              <a:buNone/>
            </a:pPr>
            <a:endParaRPr dirty="0"/>
          </a:p>
          <a:p>
            <a:pPr marL="0" lvl="0" indent="457200" algn="l" rtl="0">
              <a:lnSpc>
                <a:spcPct val="100000"/>
              </a:lnSpc>
              <a:spcBef>
                <a:spcPts val="500"/>
              </a:spcBef>
              <a:spcAft>
                <a:spcPts val="0"/>
              </a:spcAft>
              <a:buNone/>
            </a:pPr>
            <a:endParaRPr dirty="0"/>
          </a:p>
          <a:p>
            <a:pPr marL="0" lvl="0" indent="457200" algn="l" rtl="0">
              <a:lnSpc>
                <a:spcPct val="100000"/>
              </a:lnSpc>
              <a:spcBef>
                <a:spcPts val="500"/>
              </a:spcBef>
              <a:spcAft>
                <a:spcPts val="0"/>
              </a:spcAft>
              <a:buNone/>
            </a:pPr>
            <a:endParaRPr dirty="0"/>
          </a:p>
          <a:p>
            <a:pPr marL="0" lvl="0" indent="0" algn="l" rtl="0">
              <a:spcBef>
                <a:spcPts val="500"/>
              </a:spcBef>
              <a:spcAft>
                <a:spcPts val="0"/>
              </a:spcAft>
              <a:buNone/>
            </a:pPr>
            <a:endParaRPr sz="1100" dirty="0"/>
          </a:p>
          <a:p>
            <a:pPr marL="0" lvl="0" indent="0" algn="l" rtl="0">
              <a:spcBef>
                <a:spcPts val="1200"/>
              </a:spcBef>
              <a:spcAft>
                <a:spcPts val="1200"/>
              </a:spcAft>
              <a:buNone/>
            </a:pPr>
            <a:endParaRPr sz="11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771000" y="388000"/>
            <a:ext cx="7602000" cy="68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Objectives</a:t>
            </a:r>
            <a:endParaRPr dirty="0"/>
          </a:p>
        </p:txBody>
      </p:sp>
      <p:sp>
        <p:nvSpPr>
          <p:cNvPr id="171" name="Google Shape;171;p19"/>
          <p:cNvSpPr txBox="1">
            <a:spLocks noGrp="1"/>
          </p:cNvSpPr>
          <p:nvPr>
            <p:ph type="body" idx="1"/>
          </p:nvPr>
        </p:nvSpPr>
        <p:spPr>
          <a:xfrm>
            <a:off x="771000" y="986575"/>
            <a:ext cx="7602000" cy="3452400"/>
          </a:xfrm>
          <a:prstGeom prst="rect">
            <a:avLst/>
          </a:prstGeom>
        </p:spPr>
        <p:txBody>
          <a:bodyPr spcFirstLastPara="1" wrap="square" lIns="91425" tIns="91425" rIns="91425" bIns="91425" anchor="t" anchorCtr="0">
            <a:normAutofit/>
          </a:bodyPr>
          <a:lstStyle/>
          <a:p>
            <a:pPr marL="457200" lvl="0" indent="-327025" algn="l" rtl="0">
              <a:spcBef>
                <a:spcPts val="0"/>
              </a:spcBef>
              <a:spcAft>
                <a:spcPts val="0"/>
              </a:spcAft>
              <a:buClr>
                <a:srgbClr val="282829"/>
              </a:buClr>
              <a:buSzPts val="1550"/>
              <a:buFont typeface="Roboto"/>
              <a:buChar char="●"/>
            </a:pPr>
            <a:r>
              <a:rPr lang="en" sz="1500" dirty="0">
                <a:solidFill>
                  <a:srgbClr val="282829"/>
                </a:solidFill>
                <a:highlight>
                  <a:srgbClr val="FFFFFF"/>
                </a:highlight>
                <a:latin typeface="Roboto"/>
                <a:ea typeface="Roboto"/>
                <a:cs typeface="Roboto"/>
                <a:sym typeface="Roboto"/>
              </a:rPr>
              <a:t>Vehicle safety has become an objective to save “people” from injuries in the event of road accidents.</a:t>
            </a:r>
            <a:endParaRPr sz="1500" dirty="0">
              <a:solidFill>
                <a:srgbClr val="282829"/>
              </a:solidFill>
              <a:highlight>
                <a:srgbClr val="FFFFFF"/>
              </a:highlight>
              <a:latin typeface="Roboto"/>
              <a:ea typeface="Roboto"/>
              <a:cs typeface="Roboto"/>
              <a:sym typeface="Roboto"/>
            </a:endParaRPr>
          </a:p>
          <a:p>
            <a:pPr marL="457200" lvl="0" indent="-327025" algn="l" rtl="0">
              <a:spcBef>
                <a:spcPts val="0"/>
              </a:spcBef>
              <a:spcAft>
                <a:spcPts val="0"/>
              </a:spcAft>
              <a:buClr>
                <a:srgbClr val="282829"/>
              </a:buClr>
              <a:buSzPts val="1550"/>
              <a:buFont typeface="Roboto"/>
              <a:buChar char="●"/>
            </a:pPr>
            <a:r>
              <a:rPr lang="en" sz="1500" dirty="0">
                <a:solidFill>
                  <a:srgbClr val="282829"/>
                </a:solidFill>
                <a:highlight>
                  <a:srgbClr val="FFFFFF"/>
                </a:highlight>
                <a:latin typeface="Roboto"/>
                <a:ea typeface="Roboto"/>
                <a:cs typeface="Roboto"/>
                <a:sym typeface="Roboto"/>
              </a:rPr>
              <a:t>Nowadays, the driver safety in the car is one of the most wanted system to avoid vehicle accidents and vehicle thefts. </a:t>
            </a:r>
            <a:endParaRPr sz="1500" dirty="0">
              <a:solidFill>
                <a:srgbClr val="282829"/>
              </a:solidFill>
              <a:highlight>
                <a:srgbClr val="FFFFFF"/>
              </a:highlight>
              <a:latin typeface="Roboto"/>
              <a:ea typeface="Roboto"/>
              <a:cs typeface="Roboto"/>
              <a:sym typeface="Roboto"/>
            </a:endParaRPr>
          </a:p>
          <a:p>
            <a:pPr marL="457200" lvl="0" indent="-327025" algn="l" rtl="0">
              <a:spcBef>
                <a:spcPts val="0"/>
              </a:spcBef>
              <a:spcAft>
                <a:spcPts val="0"/>
              </a:spcAft>
              <a:buClr>
                <a:srgbClr val="282829"/>
              </a:buClr>
              <a:buSzPts val="1550"/>
              <a:buFont typeface="Roboto"/>
              <a:buChar char="●"/>
            </a:pPr>
            <a:r>
              <a:rPr lang="en" sz="1500" dirty="0">
                <a:solidFill>
                  <a:srgbClr val="282829"/>
                </a:solidFill>
                <a:highlight>
                  <a:srgbClr val="FFFFFF"/>
                </a:highlight>
                <a:latin typeface="Roboto"/>
                <a:ea typeface="Roboto"/>
                <a:cs typeface="Roboto"/>
                <a:sym typeface="Roboto"/>
              </a:rPr>
              <a:t>Our objective of this project is to ensure the safety of driver and vehicles itself. </a:t>
            </a:r>
            <a:endParaRPr sz="1500" dirty="0">
              <a:solidFill>
                <a:srgbClr val="282829"/>
              </a:solidFill>
              <a:highlight>
                <a:srgbClr val="FFFFFF"/>
              </a:highlight>
              <a:latin typeface="Roboto"/>
              <a:ea typeface="Roboto"/>
              <a:cs typeface="Roboto"/>
              <a:sym typeface="Roboto"/>
            </a:endParaRPr>
          </a:p>
          <a:p>
            <a:pPr marL="457200" lvl="0" indent="-327025" algn="l" rtl="0">
              <a:spcBef>
                <a:spcPts val="0"/>
              </a:spcBef>
              <a:spcAft>
                <a:spcPts val="0"/>
              </a:spcAft>
              <a:buClr>
                <a:srgbClr val="282829"/>
              </a:buClr>
              <a:buSzPts val="1550"/>
              <a:buFont typeface="Roboto"/>
              <a:buChar char="●"/>
            </a:pPr>
            <a:r>
              <a:rPr lang="en" sz="1500" dirty="0">
                <a:solidFill>
                  <a:srgbClr val="282829"/>
                </a:solidFill>
                <a:highlight>
                  <a:srgbClr val="FFFFFF"/>
                </a:highlight>
                <a:latin typeface="Roboto"/>
                <a:ea typeface="Roboto"/>
                <a:cs typeface="Roboto"/>
                <a:sym typeface="Roboto"/>
              </a:rPr>
              <a:t>We are detecting if the driver is sleeping through tracking different physiological behaviours such as blinking of eyes and yawning. </a:t>
            </a:r>
            <a:endParaRPr sz="1500" dirty="0">
              <a:solidFill>
                <a:srgbClr val="282829"/>
              </a:solidFill>
              <a:highlight>
                <a:srgbClr val="FFFFFF"/>
              </a:highlight>
              <a:latin typeface="Roboto"/>
              <a:ea typeface="Roboto"/>
              <a:cs typeface="Roboto"/>
              <a:sym typeface="Roboto"/>
            </a:endParaRPr>
          </a:p>
          <a:p>
            <a:pPr marL="457200" lvl="0" indent="-327025" algn="l" rtl="0">
              <a:spcBef>
                <a:spcPts val="0"/>
              </a:spcBef>
              <a:spcAft>
                <a:spcPts val="0"/>
              </a:spcAft>
              <a:buClr>
                <a:srgbClr val="282829"/>
              </a:buClr>
              <a:buSzPts val="1550"/>
              <a:buFont typeface="Roboto"/>
              <a:buChar char="●"/>
            </a:pPr>
            <a:r>
              <a:rPr lang="en" sz="1500" dirty="0">
                <a:solidFill>
                  <a:srgbClr val="282829"/>
                </a:solidFill>
                <a:highlight>
                  <a:srgbClr val="FFFFFF"/>
                </a:highlight>
                <a:latin typeface="Roboto"/>
                <a:ea typeface="Roboto"/>
                <a:cs typeface="Roboto"/>
                <a:sym typeface="Roboto"/>
              </a:rPr>
              <a:t>We are ensuring the vehicle is in the correct path by tracking the lanes on the road.</a:t>
            </a:r>
            <a:endParaRPr sz="1500" dirty="0">
              <a:solidFill>
                <a:srgbClr val="282829"/>
              </a:solidFill>
              <a:highlight>
                <a:srgbClr val="FFFFFF"/>
              </a:highlight>
              <a:latin typeface="Roboto"/>
              <a:ea typeface="Roboto"/>
              <a:cs typeface="Roboto"/>
              <a:sym typeface="Roboto"/>
            </a:endParaRPr>
          </a:p>
          <a:p>
            <a:pPr marL="457200" lvl="0" indent="-327025" algn="l" rtl="0">
              <a:spcBef>
                <a:spcPts val="0"/>
              </a:spcBef>
              <a:spcAft>
                <a:spcPts val="0"/>
              </a:spcAft>
              <a:buClr>
                <a:srgbClr val="282829"/>
              </a:buClr>
              <a:buSzPts val="1550"/>
              <a:buFont typeface="Roboto"/>
              <a:buChar char="●"/>
            </a:pPr>
            <a:r>
              <a:rPr lang="en" sz="1500" dirty="0">
                <a:solidFill>
                  <a:srgbClr val="282829"/>
                </a:solidFill>
                <a:highlight>
                  <a:srgbClr val="FFFFFF"/>
                </a:highlight>
                <a:latin typeface="Roboto"/>
                <a:ea typeface="Roboto"/>
                <a:cs typeface="Roboto"/>
                <a:sym typeface="Roboto"/>
              </a:rPr>
              <a:t>We are detecting potholes in the roads earlier to avoid potholes and crashes related to them.</a:t>
            </a:r>
            <a:endParaRPr sz="1500" dirty="0">
              <a:solidFill>
                <a:srgbClr val="282829"/>
              </a:solidFill>
              <a:highlight>
                <a:srgbClr val="FFFFFF"/>
              </a:highlight>
              <a:latin typeface="Roboto"/>
              <a:ea typeface="Roboto"/>
              <a:cs typeface="Roboto"/>
              <a:sym typeface="Roboto"/>
            </a:endParaRPr>
          </a:p>
          <a:p>
            <a:pPr marL="457200" lvl="0" indent="-327025" algn="l" rtl="0">
              <a:spcBef>
                <a:spcPts val="0"/>
              </a:spcBef>
              <a:spcAft>
                <a:spcPts val="0"/>
              </a:spcAft>
              <a:buClr>
                <a:srgbClr val="282829"/>
              </a:buClr>
              <a:buSzPts val="1550"/>
              <a:buFont typeface="Roboto"/>
              <a:buChar char="●"/>
            </a:pPr>
            <a:r>
              <a:rPr lang="en" sz="1500" dirty="0">
                <a:solidFill>
                  <a:srgbClr val="282829"/>
                </a:solidFill>
                <a:highlight>
                  <a:srgbClr val="FFFFFF"/>
                </a:highlight>
                <a:latin typeface="Roboto"/>
                <a:ea typeface="Roboto"/>
                <a:cs typeface="Roboto"/>
                <a:sym typeface="Roboto"/>
              </a:rPr>
              <a:t>We are detecting faces of the intruders thus avoiding vehicle thefts</a:t>
            </a:r>
            <a:r>
              <a:rPr lang="en" sz="1550" dirty="0">
                <a:solidFill>
                  <a:srgbClr val="282829"/>
                </a:solidFill>
                <a:highlight>
                  <a:srgbClr val="FFFFFF"/>
                </a:highlight>
                <a:latin typeface="Roboto"/>
                <a:ea typeface="Roboto"/>
                <a:cs typeface="Roboto"/>
                <a:sym typeface="Roboto"/>
              </a:rPr>
              <a:t>.</a:t>
            </a:r>
            <a:endParaRPr sz="1550" dirty="0">
              <a:solidFill>
                <a:srgbClr val="282829"/>
              </a:solidFill>
              <a:highlight>
                <a:srgbClr val="FFFFFF"/>
              </a:highlight>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CF18A-B183-471C-9965-D7A6ACE0BE3A}"/>
              </a:ext>
            </a:extLst>
          </p:cNvPr>
          <p:cNvSpPr>
            <a:spLocks noGrp="1"/>
          </p:cNvSpPr>
          <p:nvPr>
            <p:ph type="title"/>
          </p:nvPr>
        </p:nvSpPr>
        <p:spPr>
          <a:xfrm>
            <a:off x="766684" y="283469"/>
            <a:ext cx="7505700" cy="954600"/>
          </a:xfrm>
        </p:spPr>
        <p:txBody>
          <a:bodyPr/>
          <a:lstStyle/>
          <a:p>
            <a:r>
              <a:rPr lang="en-US" dirty="0"/>
              <a:t>Literature review</a:t>
            </a:r>
            <a:endParaRPr lang="en-IN" dirty="0"/>
          </a:p>
        </p:txBody>
      </p:sp>
      <p:sp>
        <p:nvSpPr>
          <p:cNvPr id="3" name="Text Placeholder 2">
            <a:extLst>
              <a:ext uri="{FF2B5EF4-FFF2-40B4-BE49-F238E27FC236}">
                <a16:creationId xmlns:a16="http://schemas.microsoft.com/office/drawing/2014/main" id="{490DED37-B8E0-48EF-93B6-59CCB976137E}"/>
              </a:ext>
            </a:extLst>
          </p:cNvPr>
          <p:cNvSpPr>
            <a:spLocks noGrp="1"/>
          </p:cNvSpPr>
          <p:nvPr>
            <p:ph type="body" idx="1"/>
          </p:nvPr>
        </p:nvSpPr>
        <p:spPr>
          <a:xfrm>
            <a:off x="819150" y="921895"/>
            <a:ext cx="7505700" cy="3516830"/>
          </a:xfrm>
        </p:spPr>
        <p:txBody>
          <a:bodyPr>
            <a:normAutofit/>
          </a:bodyPr>
          <a:lstStyle/>
          <a:p>
            <a:r>
              <a:rPr lang="en-US" sz="1500" i="1" dirty="0">
                <a:latin typeface="Roboto" panose="02000000000000000000" pitchFamily="2" charset="0"/>
                <a:ea typeface="Roboto" panose="02000000000000000000" pitchFamily="2" charset="0"/>
              </a:rPr>
              <a:t>Drowsiness Detection:- </a:t>
            </a:r>
            <a:r>
              <a:rPr lang="en-US" sz="1500" dirty="0">
                <a:latin typeface="Roboto" panose="02000000000000000000" pitchFamily="2" charset="0"/>
                <a:ea typeface="Roboto" panose="02000000000000000000" pitchFamily="2" charset="0"/>
              </a:rPr>
              <a:t>IEEE paper of Praveen Kumar K P  and their crew from Sivasubramanya College, Chennai on “Driver assistance system using Raspberry pi &amp; Harr Cascade Classifier”, provides a technique for finding drowsiness of the driver by using Harr Cascade Classifier in open-CV.</a:t>
            </a:r>
          </a:p>
          <a:p>
            <a:endParaRPr lang="en-US" sz="1500" dirty="0">
              <a:latin typeface="Roboto" panose="02000000000000000000" pitchFamily="2" charset="0"/>
              <a:ea typeface="Roboto" panose="02000000000000000000" pitchFamily="2" charset="0"/>
            </a:endParaRPr>
          </a:p>
          <a:p>
            <a:endParaRPr lang="en-US" sz="1500" dirty="0">
              <a:latin typeface="Roboto" panose="02000000000000000000" pitchFamily="2" charset="0"/>
              <a:ea typeface="Roboto" panose="02000000000000000000" pitchFamily="2" charset="0"/>
            </a:endParaRPr>
          </a:p>
          <a:p>
            <a:r>
              <a:rPr lang="en-US" sz="1500" i="1" dirty="0">
                <a:latin typeface="Roboto" panose="02000000000000000000" pitchFamily="2" charset="0"/>
                <a:ea typeface="Roboto" panose="02000000000000000000" pitchFamily="2" charset="0"/>
              </a:rPr>
              <a:t>Pothole Detection</a:t>
            </a:r>
            <a:r>
              <a:rPr lang="en-US" sz="1500" dirty="0">
                <a:latin typeface="Roboto" panose="02000000000000000000" pitchFamily="2" charset="0"/>
                <a:ea typeface="Roboto" panose="02000000000000000000" pitchFamily="2" charset="0"/>
              </a:rPr>
              <a:t>:- A research paper on “Detecting  and Counting of Potholes using Image Processing Techniques” presented by the MTech students from Puducherry, show the various techniques used to find the pothole in images. By their research paper we came to know that 82-91% of accuracy in detection can be obtained by using Edge-Detection and Fuzzy C means Clustering algorithms.</a:t>
            </a:r>
          </a:p>
          <a:p>
            <a:endParaRPr lang="en-US" sz="1500" dirty="0"/>
          </a:p>
          <a:p>
            <a:endParaRPr lang="en-US" sz="1500" dirty="0"/>
          </a:p>
          <a:p>
            <a:pPr lvl="1"/>
            <a:endParaRPr lang="en-IN" sz="1300" dirty="0"/>
          </a:p>
        </p:txBody>
      </p:sp>
    </p:spTree>
    <p:extLst>
      <p:ext uri="{BB962C8B-B14F-4D97-AF65-F5344CB8AC3E}">
        <p14:creationId xmlns:p14="http://schemas.microsoft.com/office/powerpoint/2010/main" val="3815274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CF18A-B183-471C-9965-D7A6ACE0BE3A}"/>
              </a:ext>
            </a:extLst>
          </p:cNvPr>
          <p:cNvSpPr>
            <a:spLocks noGrp="1"/>
          </p:cNvSpPr>
          <p:nvPr>
            <p:ph type="title"/>
          </p:nvPr>
        </p:nvSpPr>
        <p:spPr>
          <a:xfrm>
            <a:off x="886606" y="227475"/>
            <a:ext cx="7505700" cy="954600"/>
          </a:xfrm>
        </p:spPr>
        <p:txBody>
          <a:bodyPr/>
          <a:lstStyle/>
          <a:p>
            <a:r>
              <a:rPr lang="en-US" dirty="0"/>
              <a:t>Contd..</a:t>
            </a:r>
            <a:endParaRPr lang="en-IN" dirty="0"/>
          </a:p>
        </p:txBody>
      </p:sp>
      <p:sp>
        <p:nvSpPr>
          <p:cNvPr id="3" name="Text Placeholder 2">
            <a:extLst>
              <a:ext uri="{FF2B5EF4-FFF2-40B4-BE49-F238E27FC236}">
                <a16:creationId xmlns:a16="http://schemas.microsoft.com/office/drawing/2014/main" id="{490DED37-B8E0-48EF-93B6-59CCB976137E}"/>
              </a:ext>
            </a:extLst>
          </p:cNvPr>
          <p:cNvSpPr>
            <a:spLocks noGrp="1"/>
          </p:cNvSpPr>
          <p:nvPr>
            <p:ph type="body" idx="1"/>
          </p:nvPr>
        </p:nvSpPr>
        <p:spPr>
          <a:xfrm>
            <a:off x="819150" y="921895"/>
            <a:ext cx="7505700" cy="3516830"/>
          </a:xfrm>
        </p:spPr>
        <p:txBody>
          <a:bodyPr>
            <a:normAutofit/>
          </a:bodyPr>
          <a:lstStyle/>
          <a:p>
            <a:r>
              <a:rPr lang="en-US" sz="1500" i="1" dirty="0">
                <a:latin typeface="Roboto" panose="02000000000000000000" pitchFamily="2" charset="0"/>
                <a:ea typeface="Roboto" panose="02000000000000000000" pitchFamily="2" charset="0"/>
              </a:rPr>
              <a:t>Lane Detection: </a:t>
            </a:r>
            <a:r>
              <a:rPr lang="en-US" sz="1500" dirty="0">
                <a:latin typeface="Roboto" panose="02000000000000000000" pitchFamily="2" charset="0"/>
                <a:ea typeface="Roboto" panose="02000000000000000000" pitchFamily="2" charset="0"/>
              </a:rPr>
              <a:t> A Chinese Research paper on “ Lane detection of Curving road for Structural highway with straight curve model on vision” by Wang brothers, which provides a geometric technique to find the relative movement of the vehicle with the lane of the road.</a:t>
            </a:r>
          </a:p>
          <a:p>
            <a:endParaRPr lang="en-US" sz="1500" dirty="0">
              <a:latin typeface="Roboto" panose="02000000000000000000" pitchFamily="2" charset="0"/>
              <a:ea typeface="Roboto" panose="02000000000000000000" pitchFamily="2" charset="0"/>
            </a:endParaRPr>
          </a:p>
          <a:p>
            <a:endParaRPr lang="en-US" sz="1500" dirty="0">
              <a:latin typeface="Roboto" panose="02000000000000000000" pitchFamily="2" charset="0"/>
              <a:ea typeface="Roboto" panose="02000000000000000000" pitchFamily="2" charset="0"/>
            </a:endParaRPr>
          </a:p>
          <a:p>
            <a:r>
              <a:rPr lang="en-US" sz="1500" i="1" dirty="0">
                <a:latin typeface="Roboto" panose="02000000000000000000" pitchFamily="2" charset="0"/>
                <a:ea typeface="Roboto" panose="02000000000000000000" pitchFamily="2" charset="0"/>
              </a:rPr>
              <a:t>Intruder Detection:-</a:t>
            </a:r>
            <a:r>
              <a:rPr lang="en-US" sz="1500" dirty="0">
                <a:latin typeface="Roboto" panose="02000000000000000000" pitchFamily="2" charset="0"/>
                <a:ea typeface="Roboto" panose="02000000000000000000" pitchFamily="2" charset="0"/>
              </a:rPr>
              <a:t> The paper published by the final year students of Vellammal Engineering College, Chennai in the year 2015 on “Image Processing Based Intruder Detection”, which identifies the intruder by using neural network.</a:t>
            </a:r>
            <a:endParaRPr lang="en-US" sz="1500" i="1" dirty="0">
              <a:latin typeface="Roboto" panose="02000000000000000000" pitchFamily="2" charset="0"/>
              <a:ea typeface="Roboto" panose="02000000000000000000" pitchFamily="2" charset="0"/>
            </a:endParaRPr>
          </a:p>
          <a:p>
            <a:pPr marL="146050" indent="0">
              <a:buNone/>
            </a:pPr>
            <a:endParaRPr lang="en-US" sz="15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510684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xfrm>
            <a:off x="819150" y="346100"/>
            <a:ext cx="7505700" cy="724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Proposed System</a:t>
            </a:r>
            <a:endParaRPr dirty="0"/>
          </a:p>
        </p:txBody>
      </p:sp>
      <p:sp>
        <p:nvSpPr>
          <p:cNvPr id="178" name="Google Shape;178;p20"/>
          <p:cNvSpPr txBox="1"/>
          <p:nvPr/>
        </p:nvSpPr>
        <p:spPr>
          <a:xfrm>
            <a:off x="1919075" y="3537650"/>
            <a:ext cx="5686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latin typeface="Calibri"/>
                <a:ea typeface="Calibri"/>
                <a:cs typeface="Calibri"/>
                <a:sym typeface="Calibri"/>
              </a:rPr>
              <a:t>Fig a :- Advanced Vehicle Safety System</a:t>
            </a:r>
            <a:endParaRPr dirty="0">
              <a:latin typeface="Calibri"/>
              <a:ea typeface="Calibri"/>
              <a:cs typeface="Calibri"/>
              <a:sym typeface="Calibri"/>
            </a:endParaRPr>
          </a:p>
        </p:txBody>
      </p:sp>
      <p:pic>
        <p:nvPicPr>
          <p:cNvPr id="3" name="Picture 2">
            <a:extLst>
              <a:ext uri="{FF2B5EF4-FFF2-40B4-BE49-F238E27FC236}">
                <a16:creationId xmlns:a16="http://schemas.microsoft.com/office/drawing/2014/main" id="{674517B9-16EC-4573-853C-477E8991227D}"/>
              </a:ext>
            </a:extLst>
          </p:cNvPr>
          <p:cNvPicPr>
            <a:picLocks noChangeAspect="1"/>
          </p:cNvPicPr>
          <p:nvPr/>
        </p:nvPicPr>
        <p:blipFill>
          <a:blip r:embed="rId3"/>
          <a:stretch>
            <a:fillRect/>
          </a:stretch>
        </p:blipFill>
        <p:spPr>
          <a:xfrm>
            <a:off x="1225218" y="1485928"/>
            <a:ext cx="6693563" cy="1856879"/>
          </a:xfrm>
          <a:prstGeom prst="rect">
            <a:avLst/>
          </a:prstGeom>
        </p:spPr>
      </p:pic>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TotalTime>
  <Words>1083</Words>
  <Application>Microsoft Office PowerPoint</Application>
  <PresentationFormat>On-screen Show (16:9)</PresentationFormat>
  <Paragraphs>110</Paragraphs>
  <Slides>18</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Lato</vt:lpstr>
      <vt:lpstr>Roboto</vt:lpstr>
      <vt:lpstr>Nunito</vt:lpstr>
      <vt:lpstr>Arial</vt:lpstr>
      <vt:lpstr>Calibri</vt:lpstr>
      <vt:lpstr>Shift</vt:lpstr>
      <vt:lpstr>Advanced Vehicle Safety System(AVSS).</vt:lpstr>
      <vt:lpstr>PowerPoint Presentation</vt:lpstr>
      <vt:lpstr>PowerPoint Presentation</vt:lpstr>
      <vt:lpstr>Introduction</vt:lpstr>
      <vt:lpstr>Problem Statement</vt:lpstr>
      <vt:lpstr>Objectives</vt:lpstr>
      <vt:lpstr>Literature review</vt:lpstr>
      <vt:lpstr>Contd..</vt:lpstr>
      <vt:lpstr>Proposed System</vt:lpstr>
      <vt:lpstr>PowerPoint Presentation</vt:lpstr>
      <vt:lpstr>PowerPoint Presentation</vt:lpstr>
      <vt:lpstr>PowerPoint Presentation</vt:lpstr>
      <vt:lpstr>PowerPoint Presentation</vt:lpstr>
      <vt:lpstr>Project Description</vt:lpstr>
      <vt:lpstr>PowerPoint Presentation</vt:lpstr>
      <vt:lpstr>References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Vehicle Safety System(AVSS).</dc:title>
  <cp:lastModifiedBy>Ranganath Swamy</cp:lastModifiedBy>
  <cp:revision>4</cp:revision>
  <dcterms:modified xsi:type="dcterms:W3CDTF">2022-01-11T05:51:52Z</dcterms:modified>
</cp:coreProperties>
</file>