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72" r:id="rId7"/>
    <p:sldId id="273" r:id="rId8"/>
    <p:sldId id="262" r:id="rId9"/>
    <p:sldId id="263" r:id="rId10"/>
    <p:sldId id="264" r:id="rId11"/>
    <p:sldId id="265" r:id="rId12"/>
    <p:sldId id="266" r:id="rId13"/>
    <p:sldId id="267" r:id="rId14"/>
    <p:sldId id="268" r:id="rId15"/>
    <p:sldId id="269" r:id="rId16"/>
    <p:sldId id="261" r:id="rId17"/>
    <p:sldId id="270"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Nunito"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bfcdc916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bfcdc91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ce374e64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ce374e64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e374e64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e374e64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c879ac0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cc879ac0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cc879ac0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cc879ac0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bfcdc9166_1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bfcdc9166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ce374e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ce374e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ce374eb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ce374eb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bfcdc9166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bfcdc916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fcdc9166_1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fcdc9166_1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ce374e6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ce374e6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fcdc9166_1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fcdc9166_1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bfcdc9166_1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bfcdc9166_1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cc879ac0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cc879ac0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ce374e64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ce374e6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e374e64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e374e64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09450" y="1343400"/>
            <a:ext cx="6125100" cy="24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Advanced Vehicle Safety System(AVSS).</a:t>
            </a:r>
            <a:endParaRPr sz="4700"/>
          </a:p>
        </p:txBody>
      </p:sp>
      <p:sp>
        <p:nvSpPr>
          <p:cNvPr id="129" name="Google Shape;129;p13"/>
          <p:cNvSpPr txBox="1">
            <a:spLocks noGrp="1"/>
          </p:cNvSpPr>
          <p:nvPr>
            <p:ph type="subTitle" idx="1"/>
          </p:nvPr>
        </p:nvSpPr>
        <p:spPr>
          <a:xfrm>
            <a:off x="1891350" y="3413158"/>
            <a:ext cx="5361300" cy="52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1700"/>
              <a:t>A system developed to ensure safety of you and your vehicles.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1346950" y="471475"/>
            <a:ext cx="6305550" cy="3724275"/>
          </a:xfrm>
          <a:prstGeom prst="rect">
            <a:avLst/>
          </a:prstGeom>
          <a:noFill/>
          <a:ln>
            <a:noFill/>
          </a:ln>
        </p:spPr>
      </p:pic>
      <p:sp>
        <p:nvSpPr>
          <p:cNvPr id="184" name="Google Shape;184;p21"/>
          <p:cNvSpPr txBox="1"/>
          <p:nvPr/>
        </p:nvSpPr>
        <p:spPr>
          <a:xfrm>
            <a:off x="1656475" y="41957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b :- Driver Drowsiness System</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248250" y="468325"/>
            <a:ext cx="6400800" cy="3724275"/>
          </a:xfrm>
          <a:prstGeom prst="rect">
            <a:avLst/>
          </a:prstGeom>
          <a:noFill/>
          <a:ln>
            <a:noFill/>
          </a:ln>
        </p:spPr>
      </p:pic>
      <p:sp>
        <p:nvSpPr>
          <p:cNvPr id="190" name="Google Shape;190;p22"/>
          <p:cNvSpPr txBox="1"/>
          <p:nvPr/>
        </p:nvSpPr>
        <p:spPr>
          <a:xfrm>
            <a:off x="1728750" y="42617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c :- Lane Detection System</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1371600" y="458450"/>
            <a:ext cx="6400800" cy="3914775"/>
          </a:xfrm>
          <a:prstGeom prst="rect">
            <a:avLst/>
          </a:prstGeom>
          <a:noFill/>
          <a:ln>
            <a:noFill/>
          </a:ln>
        </p:spPr>
      </p:pic>
      <p:sp>
        <p:nvSpPr>
          <p:cNvPr id="196" name="Google Shape;196;p23"/>
          <p:cNvSpPr txBox="1"/>
          <p:nvPr/>
        </p:nvSpPr>
        <p:spPr>
          <a:xfrm>
            <a:off x="1728750" y="4373225"/>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d :- Pothole Detection System</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1185850" y="547300"/>
            <a:ext cx="6772275" cy="3924300"/>
          </a:xfrm>
          <a:prstGeom prst="rect">
            <a:avLst/>
          </a:prstGeom>
          <a:noFill/>
          <a:ln>
            <a:noFill/>
          </a:ln>
        </p:spPr>
      </p:pic>
      <p:sp>
        <p:nvSpPr>
          <p:cNvPr id="202" name="Google Shape;202;p24"/>
          <p:cNvSpPr txBox="1"/>
          <p:nvPr/>
        </p:nvSpPr>
        <p:spPr>
          <a:xfrm>
            <a:off x="1728750" y="44716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e :- Anti Intruder System</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30700" y="389225"/>
            <a:ext cx="77994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Description</a:t>
            </a:r>
            <a:endParaRPr dirty="0"/>
          </a:p>
        </p:txBody>
      </p:sp>
      <p:sp>
        <p:nvSpPr>
          <p:cNvPr id="208" name="Google Shape;208;p25"/>
          <p:cNvSpPr txBox="1">
            <a:spLocks noGrp="1"/>
          </p:cNvSpPr>
          <p:nvPr>
            <p:ph type="body" idx="1"/>
          </p:nvPr>
        </p:nvSpPr>
        <p:spPr>
          <a:xfrm>
            <a:off x="830700" y="1030925"/>
            <a:ext cx="7799400" cy="36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t>Hardware requirements</a:t>
            </a:r>
            <a:endParaRPr sz="2400" b="1" dirty="0"/>
          </a:p>
          <a:p>
            <a:pPr marL="457200" lvl="0" indent="-351631" algn="l" rtl="0">
              <a:spcBef>
                <a:spcPts val="1200"/>
              </a:spcBef>
              <a:spcAft>
                <a:spcPts val="0"/>
              </a:spcAft>
              <a:buSzPct val="100000"/>
              <a:buChar char="●"/>
            </a:pPr>
            <a:r>
              <a:rPr lang="en" sz="1500" dirty="0">
                <a:latin typeface="Roboto" panose="02000000000000000000" pitchFamily="2" charset="0"/>
                <a:ea typeface="Roboto" panose="02000000000000000000" pitchFamily="2" charset="0"/>
              </a:rPr>
              <a:t>Raspberry Pi-4</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Broadcom BCM2711</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1 GB Ram</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Cameras - 4</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PIR sensor</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LEDs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IR sensor(4 pin-4 array)</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Buzzers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Jumpers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HDMI cable/ VGA cable</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686100" y="410150"/>
            <a:ext cx="7771800" cy="4179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562" b="1" dirty="0"/>
              <a:t>Software requirements</a:t>
            </a:r>
            <a:endParaRPr sz="3562" b="1" dirty="0"/>
          </a:p>
          <a:p>
            <a:pPr marL="457200" lvl="0" indent="-321324" algn="l" rtl="0">
              <a:spcBef>
                <a:spcPts val="1200"/>
              </a:spcBef>
              <a:spcAft>
                <a:spcPts val="0"/>
              </a:spcAft>
              <a:buSzPct val="100000"/>
              <a:buChar char="●"/>
            </a:pPr>
            <a:r>
              <a:rPr lang="en" sz="3074" dirty="0"/>
              <a:t>Raspbian OS, Ubuntu x86</a:t>
            </a:r>
            <a:endParaRPr sz="3074" dirty="0"/>
          </a:p>
          <a:p>
            <a:pPr marL="457200" lvl="0" indent="-321324" algn="l" rtl="0">
              <a:spcBef>
                <a:spcPts val="0"/>
              </a:spcBef>
              <a:spcAft>
                <a:spcPts val="0"/>
              </a:spcAft>
              <a:buSzPct val="100000"/>
              <a:buChar char="●"/>
            </a:pPr>
            <a:r>
              <a:rPr lang="en" sz="3074" dirty="0"/>
              <a:t>Programming Languages - Python</a:t>
            </a:r>
            <a:endParaRPr sz="3074" dirty="0"/>
          </a:p>
          <a:p>
            <a:pPr marL="457200" lvl="0" indent="-321324" algn="l" rtl="0">
              <a:spcBef>
                <a:spcPts val="0"/>
              </a:spcBef>
              <a:spcAft>
                <a:spcPts val="0"/>
              </a:spcAft>
              <a:buSzPct val="100000"/>
              <a:buChar char="●"/>
            </a:pPr>
            <a:r>
              <a:rPr lang="en" sz="3074" dirty="0"/>
              <a:t>Simulation tools - Visual designer for Raspberry Pi or Simulink </a:t>
            </a:r>
            <a:endParaRPr sz="3074" dirty="0"/>
          </a:p>
          <a:p>
            <a:pPr marL="457200" lvl="0" indent="-321324" algn="l" rtl="0">
              <a:spcBef>
                <a:spcPts val="0"/>
              </a:spcBef>
              <a:spcAft>
                <a:spcPts val="0"/>
              </a:spcAft>
              <a:buSzPct val="100000"/>
              <a:buChar char="●"/>
            </a:pPr>
            <a:r>
              <a:rPr lang="en" sz="3074" dirty="0"/>
              <a:t>Designing tool - Fritzing</a:t>
            </a:r>
            <a:endParaRPr sz="3074" dirty="0"/>
          </a:p>
          <a:p>
            <a:pPr marL="457200" lvl="0" indent="-321324" algn="l" rtl="0">
              <a:spcBef>
                <a:spcPts val="0"/>
              </a:spcBef>
              <a:spcAft>
                <a:spcPts val="0"/>
              </a:spcAft>
              <a:buSzPct val="100000"/>
              <a:buChar char="●"/>
            </a:pPr>
            <a:r>
              <a:rPr lang="en" sz="3074" dirty="0"/>
              <a:t>VCS - Git and Github</a:t>
            </a:r>
            <a:endParaRPr sz="3074" dirty="0"/>
          </a:p>
          <a:p>
            <a:pPr marL="457200" lvl="0" indent="-321324" algn="l" rtl="0">
              <a:spcBef>
                <a:spcPts val="0"/>
              </a:spcBef>
              <a:spcAft>
                <a:spcPts val="0"/>
              </a:spcAft>
              <a:buSzPct val="100000"/>
              <a:buChar char="●"/>
            </a:pPr>
            <a:r>
              <a:rPr lang="en" sz="3074" dirty="0"/>
              <a:t>Supportive python libraries - </a:t>
            </a:r>
            <a:endParaRPr sz="3074" dirty="0"/>
          </a:p>
          <a:p>
            <a:pPr marL="914400" lvl="1" indent="-321324" algn="l" rtl="0">
              <a:spcBef>
                <a:spcPts val="0"/>
              </a:spcBef>
              <a:spcAft>
                <a:spcPts val="0"/>
              </a:spcAft>
              <a:buSzPct val="100000"/>
              <a:buChar char="○"/>
            </a:pPr>
            <a:r>
              <a:rPr lang="en" sz="3074" dirty="0"/>
              <a:t>Numpy</a:t>
            </a:r>
            <a:endParaRPr sz="3074" dirty="0"/>
          </a:p>
          <a:p>
            <a:pPr marL="914400" lvl="1" indent="-321324" algn="l" rtl="0">
              <a:spcBef>
                <a:spcPts val="0"/>
              </a:spcBef>
              <a:spcAft>
                <a:spcPts val="0"/>
              </a:spcAft>
              <a:buSzPct val="100000"/>
              <a:buChar char="○"/>
            </a:pPr>
            <a:r>
              <a:rPr lang="en" sz="3074" dirty="0"/>
              <a:t>Open CV</a:t>
            </a:r>
            <a:endParaRPr sz="3074" dirty="0"/>
          </a:p>
          <a:p>
            <a:pPr marL="914400" lvl="1" indent="-321324" algn="l" rtl="0">
              <a:spcBef>
                <a:spcPts val="0"/>
              </a:spcBef>
              <a:spcAft>
                <a:spcPts val="0"/>
              </a:spcAft>
              <a:buSzPct val="100000"/>
              <a:buChar char="○"/>
            </a:pPr>
            <a:r>
              <a:rPr lang="en" sz="3074" dirty="0"/>
              <a:t>Imutil</a:t>
            </a:r>
            <a:endParaRPr sz="3074" dirty="0"/>
          </a:p>
          <a:p>
            <a:pPr marL="914400" lvl="1" indent="-321324" algn="l" rtl="0">
              <a:spcBef>
                <a:spcPts val="0"/>
              </a:spcBef>
              <a:spcAft>
                <a:spcPts val="0"/>
              </a:spcAft>
              <a:buSzPct val="100000"/>
              <a:buChar char="○"/>
            </a:pPr>
            <a:r>
              <a:rPr lang="en" sz="3074" dirty="0"/>
              <a:t>Scikit-learn, keras</a:t>
            </a:r>
            <a:endParaRPr sz="3074" dirty="0"/>
          </a:p>
          <a:p>
            <a:pPr marL="914400" lvl="1" indent="-321324" algn="l" rtl="0">
              <a:spcBef>
                <a:spcPts val="0"/>
              </a:spcBef>
              <a:spcAft>
                <a:spcPts val="0"/>
              </a:spcAft>
              <a:buSzPct val="100000"/>
              <a:buChar char="○"/>
            </a:pPr>
            <a:r>
              <a:rPr lang="en" sz="3074" dirty="0"/>
              <a:t>Pytorch</a:t>
            </a:r>
            <a:endParaRPr sz="3074" dirty="0"/>
          </a:p>
          <a:p>
            <a:pPr marL="914400" lvl="1" indent="-321324" algn="l" rtl="0">
              <a:spcBef>
                <a:spcPts val="0"/>
              </a:spcBef>
              <a:spcAft>
                <a:spcPts val="0"/>
              </a:spcAft>
              <a:buSzPct val="100000"/>
              <a:buChar char="○"/>
            </a:pPr>
            <a:r>
              <a:rPr lang="en" sz="3074" dirty="0"/>
              <a:t>Matplotlib, Seaborn</a:t>
            </a:r>
            <a:endParaRPr sz="3074" dirty="0"/>
          </a:p>
          <a:p>
            <a:pPr marL="914400" lvl="1" indent="-321324" algn="l" rtl="0">
              <a:spcBef>
                <a:spcPts val="0"/>
              </a:spcBef>
              <a:spcAft>
                <a:spcPts val="0"/>
              </a:spcAft>
              <a:buSzPct val="100000"/>
              <a:buChar char="○"/>
            </a:pPr>
            <a:r>
              <a:rPr lang="en" sz="3074" dirty="0"/>
              <a:t>Rpi</a:t>
            </a:r>
            <a:endParaRPr sz="3074" dirty="0"/>
          </a:p>
          <a:p>
            <a:pPr marL="457200" lvl="0" indent="-321324" algn="l" rtl="0">
              <a:spcBef>
                <a:spcPts val="0"/>
              </a:spcBef>
              <a:spcAft>
                <a:spcPts val="0"/>
              </a:spcAft>
              <a:buSzPct val="100000"/>
              <a:buChar char="●"/>
            </a:pPr>
            <a:r>
              <a:rPr lang="en" sz="3074" dirty="0"/>
              <a:t>For analysis – Jupyter Notebook</a:t>
            </a:r>
            <a:endParaRPr sz="3074" dirty="0"/>
          </a:p>
          <a:p>
            <a:pPr marL="457200" lvl="0" indent="-321324" algn="l" rtl="0">
              <a:spcBef>
                <a:spcPts val="0"/>
              </a:spcBef>
              <a:spcAft>
                <a:spcPts val="0"/>
              </a:spcAft>
              <a:buSzPct val="100000"/>
              <a:buChar char="●"/>
            </a:pPr>
            <a:r>
              <a:rPr lang="en" sz="3074" dirty="0"/>
              <a:t>IDE - Visual studio or pycharm</a:t>
            </a:r>
            <a:endParaRPr lang="en-IN" sz="3074" dirty="0"/>
          </a:p>
          <a:p>
            <a:pPr marL="457200" lvl="0" indent="-321324" algn="l" rtl="0">
              <a:spcBef>
                <a:spcPts val="0"/>
              </a:spcBef>
              <a:spcAft>
                <a:spcPts val="0"/>
              </a:spcAft>
              <a:buSzPct val="100000"/>
              <a:buChar char="●"/>
            </a:pPr>
            <a:r>
              <a:rPr lang="en-IN" sz="3074" dirty="0"/>
              <a:t>3d Tools- For Prototyping the model</a:t>
            </a:r>
            <a:endParaRPr lang="en-IN" sz="232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396575"/>
            <a:ext cx="7505700" cy="6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References</a:t>
            </a:r>
            <a:endParaRPr dirty="0"/>
          </a:p>
        </p:txBody>
      </p:sp>
      <p:sp>
        <p:nvSpPr>
          <p:cNvPr id="165" name="Google Shape;165;p18"/>
          <p:cNvSpPr txBox="1">
            <a:spLocks noGrp="1"/>
          </p:cNvSpPr>
          <p:nvPr>
            <p:ph type="body" idx="1"/>
          </p:nvPr>
        </p:nvSpPr>
        <p:spPr>
          <a:xfrm>
            <a:off x="819150" y="1340550"/>
            <a:ext cx="7505700" cy="2882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Vigneshwar. K [1] and Hema Kumar. B [2] “Detection and Counting of pothole  using Image Processing Techniques”.</a:t>
            </a:r>
            <a:endParaRPr sz="1500" dirty="0"/>
          </a:p>
          <a:p>
            <a:pPr marL="457200" lvl="0" indent="-323850" algn="l" rtl="0">
              <a:spcBef>
                <a:spcPts val="0"/>
              </a:spcBef>
              <a:spcAft>
                <a:spcPts val="0"/>
              </a:spcAft>
              <a:buSzPts val="1500"/>
              <a:buChar char="●"/>
            </a:pPr>
            <a:r>
              <a:rPr lang="en" sz="1500" dirty="0"/>
              <a:t>S.Adhav [3] and R.Manthira moorthi [4] and G.Prethija [5] “Image processing based intruder Detection using Raspberry PI”.</a:t>
            </a:r>
            <a:endParaRPr sz="1500" dirty="0"/>
          </a:p>
          <a:p>
            <a:pPr marL="457200" lvl="0" indent="-323850" algn="l" rtl="0">
              <a:spcBef>
                <a:spcPts val="0"/>
              </a:spcBef>
              <a:spcAft>
                <a:spcPts val="0"/>
              </a:spcAft>
              <a:buSzPts val="1500"/>
              <a:buChar char="●"/>
            </a:pPr>
            <a:r>
              <a:rPr lang="en-IN" sz="1500" dirty="0"/>
              <a:t>Huifeng Wang</a:t>
            </a:r>
            <a:r>
              <a:rPr lang="en" sz="1500" dirty="0"/>
              <a:t>[6] , </a:t>
            </a:r>
            <a:r>
              <a:rPr lang="en-IN" sz="1500" dirty="0"/>
              <a:t>Guiping Wang,</a:t>
            </a:r>
            <a:r>
              <a:rPr lang="en" sz="1500" dirty="0"/>
              <a:t>[7] , </a:t>
            </a:r>
            <a:r>
              <a:rPr lang="en-IN" sz="1500" dirty="0"/>
              <a:t>Yunfei Wang</a:t>
            </a:r>
            <a:r>
              <a:rPr lang="en" sz="1500" dirty="0"/>
              <a:t>[8] and others “</a:t>
            </a:r>
            <a:r>
              <a:rPr lang="en-US" sz="1500" dirty="0"/>
              <a:t>Lane Detection of Curving Road for Structural High-way with Straight-curve Model on Vision</a:t>
            </a:r>
            <a:r>
              <a:rPr lang="en" sz="1500" dirty="0"/>
              <a:t>”.</a:t>
            </a:r>
            <a:endParaRPr sz="1500" dirty="0"/>
          </a:p>
          <a:p>
            <a:pPr marL="457200" lvl="0" indent="-323850" algn="l" rtl="0">
              <a:spcBef>
                <a:spcPts val="0"/>
              </a:spcBef>
              <a:spcAft>
                <a:spcPts val="0"/>
              </a:spcAft>
              <a:buSzPts val="1500"/>
              <a:buChar char="●"/>
            </a:pPr>
            <a:r>
              <a:rPr lang="en-IN" sz="1500" dirty="0"/>
              <a:t>Praveen Kumar V [9]</a:t>
            </a:r>
            <a:r>
              <a:rPr lang="en" sz="1500" dirty="0"/>
              <a:t>, </a:t>
            </a:r>
            <a:r>
              <a:rPr lang="en-IN" sz="1500" dirty="0"/>
              <a:t>Aravind P[10] </a:t>
            </a:r>
            <a:r>
              <a:rPr lang="en" sz="1500" dirty="0"/>
              <a:t>, </a:t>
            </a:r>
            <a:r>
              <a:rPr lang="en-IN" sz="1500" dirty="0" err="1"/>
              <a:t>Nachammai</a:t>
            </a:r>
            <a:r>
              <a:rPr lang="en-IN" sz="1500" dirty="0"/>
              <a:t> Devi Pooja S [11] and their subordinates</a:t>
            </a:r>
            <a:r>
              <a:rPr lang="en" sz="1500" dirty="0"/>
              <a:t>,” </a:t>
            </a:r>
            <a:r>
              <a:rPr lang="en-US" sz="1500" dirty="0"/>
              <a:t>Driver Assistance System using Raspberry Pi and</a:t>
            </a:r>
          </a:p>
          <a:p>
            <a:pPr marL="457200" lvl="0" indent="-323850" algn="l" rtl="0">
              <a:spcBef>
                <a:spcPts val="0"/>
              </a:spcBef>
              <a:spcAft>
                <a:spcPts val="0"/>
              </a:spcAft>
              <a:buSzPts val="1500"/>
              <a:buChar char="●"/>
            </a:pPr>
            <a:r>
              <a:rPr lang="en-US" sz="1500" dirty="0" err="1"/>
              <a:t>Haar</a:t>
            </a:r>
            <a:r>
              <a:rPr lang="en-US" sz="1500" dirty="0"/>
              <a:t> Cascade Classifiers”(IEEE Xplore Part Number: CFP21K74-ART; ISBN: 978-0-7381-1327-2)</a:t>
            </a:r>
          </a:p>
          <a:p>
            <a:pPr marL="457200" lvl="0" indent="-323850" algn="l" rtl="0">
              <a:spcBef>
                <a:spcPts val="0"/>
              </a:spcBef>
              <a:spcAft>
                <a:spcPts val="0"/>
              </a:spcAft>
              <a:buSzPts val="1500"/>
              <a:buChar char="●"/>
            </a:pPr>
            <a:endParaRPr sz="1500" dirty="0"/>
          </a:p>
          <a:p>
            <a:pPr marL="45720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531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19" name="Google Shape;219;p27"/>
          <p:cNvSpPr txBox="1">
            <a:spLocks noGrp="1"/>
          </p:cNvSpPr>
          <p:nvPr>
            <p:ph type="body" idx="1"/>
          </p:nvPr>
        </p:nvSpPr>
        <p:spPr>
          <a:xfrm>
            <a:off x="819150" y="1687350"/>
            <a:ext cx="7505700" cy="176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	</a:t>
            </a:r>
            <a:r>
              <a:rPr lang="en" sz="2008"/>
              <a:t>We are concluding that by using Advanced Technologies such as Artificial Intelligence, Machine Learning, Computer Vision, Deep Learning and IOT we can implement a efficient, reliable and robust vehicle safety system which can ensure safety of driver and passengers and security of the vehicles itself.</a:t>
            </a:r>
            <a:endParaRPr sz="1508"/>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388550" y="1302150"/>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2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7619575" y="0"/>
            <a:ext cx="1408626" cy="1600200"/>
          </a:xfrm>
          <a:prstGeom prst="rect">
            <a:avLst/>
          </a:prstGeom>
          <a:noFill/>
          <a:ln>
            <a:noFill/>
          </a:ln>
        </p:spPr>
      </p:pic>
      <p:pic>
        <p:nvPicPr>
          <p:cNvPr id="135" name="Google Shape;135;p14"/>
          <p:cNvPicPr preferRelativeResize="0"/>
          <p:nvPr/>
        </p:nvPicPr>
        <p:blipFill>
          <a:blip r:embed="rId4">
            <a:alphaModFix/>
          </a:blip>
          <a:stretch>
            <a:fillRect/>
          </a:stretch>
        </p:blipFill>
        <p:spPr>
          <a:xfrm>
            <a:off x="0" y="0"/>
            <a:ext cx="1762125" cy="1600200"/>
          </a:xfrm>
          <a:prstGeom prst="rect">
            <a:avLst/>
          </a:prstGeom>
          <a:noFill/>
          <a:ln>
            <a:noFill/>
          </a:ln>
        </p:spPr>
      </p:pic>
      <p:sp>
        <p:nvSpPr>
          <p:cNvPr id="136" name="Google Shape;136;p14"/>
          <p:cNvSpPr txBox="1"/>
          <p:nvPr/>
        </p:nvSpPr>
        <p:spPr>
          <a:xfrm>
            <a:off x="3484050" y="315175"/>
            <a:ext cx="21759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900" b="1">
                <a:solidFill>
                  <a:schemeClr val="dk2"/>
                </a:solidFill>
                <a:latin typeface="Roboto"/>
                <a:ea typeface="Roboto"/>
                <a:cs typeface="Roboto"/>
                <a:sym typeface="Roboto"/>
              </a:rPr>
              <a:t>Presentation on</a:t>
            </a:r>
            <a:endParaRPr sz="1500">
              <a:solidFill>
                <a:schemeClr val="dk2"/>
              </a:solidFill>
              <a:latin typeface="Lato"/>
              <a:ea typeface="Lato"/>
              <a:cs typeface="Lato"/>
              <a:sym typeface="Lato"/>
            </a:endParaRPr>
          </a:p>
        </p:txBody>
      </p:sp>
      <p:sp>
        <p:nvSpPr>
          <p:cNvPr id="137" name="Google Shape;137;p14"/>
          <p:cNvSpPr txBox="1"/>
          <p:nvPr/>
        </p:nvSpPr>
        <p:spPr>
          <a:xfrm>
            <a:off x="1711350" y="718825"/>
            <a:ext cx="5721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rgbClr val="44546A"/>
                </a:solidFill>
              </a:rPr>
              <a:t>“Advanced Vehicle Safety System”</a:t>
            </a:r>
            <a:endParaRPr sz="1200">
              <a:latin typeface="Lato"/>
              <a:ea typeface="Lato"/>
              <a:cs typeface="Lato"/>
              <a:sym typeface="Lato"/>
            </a:endParaRPr>
          </a:p>
        </p:txBody>
      </p:sp>
      <p:sp>
        <p:nvSpPr>
          <p:cNvPr id="138" name="Google Shape;138;p14"/>
          <p:cNvSpPr txBox="1"/>
          <p:nvPr/>
        </p:nvSpPr>
        <p:spPr>
          <a:xfrm>
            <a:off x="1258650" y="1517675"/>
            <a:ext cx="66267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2"/>
                </a:solidFill>
                <a:latin typeface="Roboto"/>
                <a:ea typeface="Roboto"/>
                <a:cs typeface="Roboto"/>
                <a:sym typeface="Roboto"/>
              </a:rPr>
              <a:t>Project Carried out at:</a:t>
            </a:r>
            <a:endParaRPr sz="18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 sz="1800" b="1">
                <a:solidFill>
                  <a:srgbClr val="3C78D8"/>
                </a:solidFill>
              </a:rPr>
              <a:t>Department of ECE, K.I.T, Tiptur</a:t>
            </a:r>
            <a:endParaRPr sz="1600">
              <a:solidFill>
                <a:srgbClr val="3C78D8"/>
              </a:solidFill>
            </a:endParaRPr>
          </a:p>
        </p:txBody>
      </p:sp>
      <p:sp>
        <p:nvSpPr>
          <p:cNvPr id="139" name="Google Shape;139;p14"/>
          <p:cNvSpPr txBox="1"/>
          <p:nvPr/>
        </p:nvSpPr>
        <p:spPr>
          <a:xfrm>
            <a:off x="5974700" y="2262575"/>
            <a:ext cx="2500200" cy="1105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000"/>
              </a:spcBef>
              <a:spcAft>
                <a:spcPts val="0"/>
              </a:spcAft>
              <a:buNone/>
            </a:pPr>
            <a:r>
              <a:rPr lang="en" sz="1300">
                <a:solidFill>
                  <a:schemeClr val="dk2"/>
                </a:solidFill>
                <a:latin typeface="Roboto"/>
                <a:ea typeface="Roboto"/>
                <a:cs typeface="Roboto"/>
                <a:sym typeface="Roboto"/>
              </a:rPr>
              <a:t>Head of the Department :</a:t>
            </a:r>
            <a:endParaRPr sz="1300">
              <a:solidFill>
                <a:schemeClr val="dk2"/>
              </a:solidFill>
              <a:latin typeface="Roboto"/>
              <a:ea typeface="Roboto"/>
              <a:cs typeface="Roboto"/>
              <a:sym typeface="Roboto"/>
            </a:endParaRPr>
          </a:p>
          <a:p>
            <a:pPr marL="0" lvl="0" indent="0" algn="ctr" rtl="0">
              <a:lnSpc>
                <a:spcPct val="120000"/>
              </a:lnSpc>
              <a:spcBef>
                <a:spcPts val="0"/>
              </a:spcBef>
              <a:spcAft>
                <a:spcPts val="0"/>
              </a:spcAft>
              <a:buNone/>
            </a:pPr>
            <a:r>
              <a:rPr lang="en" sz="1300" b="1">
                <a:solidFill>
                  <a:srgbClr val="3C78D8"/>
                </a:solidFill>
              </a:rPr>
              <a:t>Mr. Yogananda G S </a:t>
            </a:r>
            <a:endParaRPr sz="1300" b="1" i="1" baseline="-25000">
              <a:solidFill>
                <a:srgbClr val="3C78D8"/>
              </a:solidFill>
            </a:endParaRPr>
          </a:p>
          <a:p>
            <a:pPr marL="0" lvl="0" indent="0" algn="ctr" rtl="0">
              <a:lnSpc>
                <a:spcPct val="120000"/>
              </a:lnSpc>
              <a:spcBef>
                <a:spcPts val="0"/>
              </a:spcBef>
              <a:spcAft>
                <a:spcPts val="0"/>
              </a:spcAft>
              <a:buNone/>
            </a:pPr>
            <a:r>
              <a:rPr lang="en" sz="1300" b="1" i="1">
                <a:solidFill>
                  <a:srgbClr val="3C78D8"/>
                </a:solidFill>
              </a:rPr>
              <a:t>Associate Professor, HOD</a:t>
            </a:r>
            <a:endParaRPr sz="1300" b="1" i="1">
              <a:solidFill>
                <a:srgbClr val="3C78D8"/>
              </a:solidFill>
            </a:endParaRPr>
          </a:p>
          <a:p>
            <a:pPr marL="0" lvl="0" indent="0" algn="ctr" rtl="0">
              <a:lnSpc>
                <a:spcPct val="120000"/>
              </a:lnSpc>
              <a:spcBef>
                <a:spcPts val="0"/>
              </a:spcBef>
              <a:spcAft>
                <a:spcPts val="0"/>
              </a:spcAft>
              <a:buNone/>
            </a:pPr>
            <a:r>
              <a:rPr lang="en" sz="1300" b="1" i="1">
                <a:solidFill>
                  <a:srgbClr val="3C78D8"/>
                </a:solidFill>
              </a:rPr>
              <a:t>Dept. of ECE, KIT</a:t>
            </a:r>
            <a:endParaRPr sz="1300" b="1">
              <a:solidFill>
                <a:srgbClr val="3C78D8"/>
              </a:solidFill>
            </a:endParaRPr>
          </a:p>
        </p:txBody>
      </p:sp>
      <p:sp>
        <p:nvSpPr>
          <p:cNvPr id="140" name="Google Shape;140;p14"/>
          <p:cNvSpPr txBox="1"/>
          <p:nvPr/>
        </p:nvSpPr>
        <p:spPr>
          <a:xfrm>
            <a:off x="804175" y="2297975"/>
            <a:ext cx="2245800" cy="131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400"/>
              </a:spcBef>
              <a:spcAft>
                <a:spcPts val="0"/>
              </a:spcAft>
              <a:buNone/>
            </a:pPr>
            <a:r>
              <a:rPr lang="en" sz="1300">
                <a:solidFill>
                  <a:schemeClr val="dk2"/>
                </a:solidFill>
                <a:latin typeface="Roboto"/>
                <a:ea typeface="Roboto"/>
                <a:cs typeface="Roboto"/>
                <a:sym typeface="Roboto"/>
              </a:rPr>
              <a:t>Under the Guidance:</a:t>
            </a:r>
            <a:endParaRPr sz="1300">
              <a:solidFill>
                <a:schemeClr val="dk2"/>
              </a:solidFill>
              <a:latin typeface="Roboto"/>
              <a:ea typeface="Roboto"/>
              <a:cs typeface="Roboto"/>
              <a:sym typeface="Roboto"/>
            </a:endParaRPr>
          </a:p>
          <a:p>
            <a:pPr marL="0" lvl="0" indent="0" algn="ctr" rtl="0">
              <a:lnSpc>
                <a:spcPct val="100000"/>
              </a:lnSpc>
              <a:spcBef>
                <a:spcPts val="400"/>
              </a:spcBef>
              <a:spcAft>
                <a:spcPts val="0"/>
              </a:spcAft>
              <a:buNone/>
            </a:pPr>
            <a:r>
              <a:rPr lang="en" sz="1300" b="1">
                <a:solidFill>
                  <a:srgbClr val="3C78D8"/>
                </a:solidFill>
              </a:rPr>
              <a:t>Prof.Lohith M S</a:t>
            </a:r>
            <a:endParaRPr sz="1300" b="1" i="1" baseline="-25000">
              <a:solidFill>
                <a:srgbClr val="3C78D8"/>
              </a:solidFill>
            </a:endParaRPr>
          </a:p>
          <a:p>
            <a:pPr marL="0" lvl="0" indent="0" algn="ctr" rtl="0">
              <a:lnSpc>
                <a:spcPct val="100000"/>
              </a:lnSpc>
              <a:spcBef>
                <a:spcPts val="400"/>
              </a:spcBef>
              <a:spcAft>
                <a:spcPts val="0"/>
              </a:spcAft>
              <a:buNone/>
            </a:pPr>
            <a:r>
              <a:rPr lang="en" sz="1300" b="1" i="1">
                <a:solidFill>
                  <a:srgbClr val="3C78D8"/>
                </a:solidFill>
              </a:rPr>
              <a:t>Assistant Professor,</a:t>
            </a:r>
            <a:endParaRPr sz="1300" b="1" i="1">
              <a:solidFill>
                <a:srgbClr val="3C78D8"/>
              </a:solidFill>
            </a:endParaRPr>
          </a:p>
          <a:p>
            <a:pPr marL="0" lvl="0" indent="0" algn="ctr" rtl="0">
              <a:lnSpc>
                <a:spcPct val="100000"/>
              </a:lnSpc>
              <a:spcBef>
                <a:spcPts val="400"/>
              </a:spcBef>
              <a:spcAft>
                <a:spcPts val="0"/>
              </a:spcAft>
              <a:buNone/>
            </a:pPr>
            <a:r>
              <a:rPr lang="en" sz="1300" b="1" i="1">
                <a:solidFill>
                  <a:srgbClr val="3C78D8"/>
                </a:solidFill>
              </a:rPr>
              <a:t>Dept. of ECE, KIT</a:t>
            </a:r>
            <a:endParaRPr sz="1500" b="1">
              <a:solidFill>
                <a:srgbClr val="3C78D8"/>
              </a:solidFill>
              <a:latin typeface="Lato"/>
              <a:ea typeface="Lato"/>
              <a:cs typeface="Lato"/>
              <a:sym typeface="Lato"/>
            </a:endParaRPr>
          </a:p>
          <a:p>
            <a:pPr marL="0" lvl="0" indent="0" algn="just" rtl="0">
              <a:lnSpc>
                <a:spcPct val="80000"/>
              </a:lnSpc>
              <a:spcBef>
                <a:spcPts val="400"/>
              </a:spcBef>
              <a:spcAft>
                <a:spcPts val="0"/>
              </a:spcAft>
              <a:buNone/>
            </a:pPr>
            <a:endParaRPr sz="1200" i="1">
              <a:solidFill>
                <a:srgbClr val="7030A0"/>
              </a:solidFill>
            </a:endParaRPr>
          </a:p>
        </p:txBody>
      </p:sp>
      <p:sp>
        <p:nvSpPr>
          <p:cNvPr id="141" name="Google Shape;141;p14"/>
          <p:cNvSpPr txBox="1"/>
          <p:nvPr/>
        </p:nvSpPr>
        <p:spPr>
          <a:xfrm>
            <a:off x="993000" y="3367775"/>
            <a:ext cx="6626700" cy="15597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400"/>
              </a:spcBef>
              <a:spcAft>
                <a:spcPts val="0"/>
              </a:spcAft>
              <a:buNone/>
            </a:pPr>
            <a:r>
              <a:rPr lang="en" sz="1600">
                <a:solidFill>
                  <a:schemeClr val="dk2"/>
                </a:solidFill>
                <a:latin typeface="Roboto"/>
                <a:ea typeface="Roboto"/>
                <a:cs typeface="Roboto"/>
                <a:sym typeface="Roboto"/>
              </a:rPr>
              <a:t>Presented by,</a:t>
            </a:r>
            <a:endParaRPr sz="1600">
              <a:solidFill>
                <a:schemeClr val="dk2"/>
              </a:solidFill>
              <a:latin typeface="Roboto"/>
              <a:ea typeface="Roboto"/>
              <a:cs typeface="Roboto"/>
              <a:sym typeface="Roboto"/>
            </a:endParaRPr>
          </a:p>
          <a:p>
            <a:pPr marL="0" lvl="0" indent="0" algn="ctr" rtl="0">
              <a:lnSpc>
                <a:spcPct val="80000"/>
              </a:lnSpc>
              <a:spcBef>
                <a:spcPts val="400"/>
              </a:spcBef>
              <a:spcAft>
                <a:spcPts val="0"/>
              </a:spcAft>
              <a:buNone/>
            </a:pPr>
            <a:r>
              <a:rPr lang="en" sz="1500"/>
              <a:t> </a:t>
            </a:r>
            <a:r>
              <a:rPr lang="en" sz="1500">
                <a:solidFill>
                  <a:srgbClr val="3C78D8"/>
                </a:solidFill>
              </a:rPr>
              <a:t> 1.Prajwal I                 	 (1KI18EC031)</a:t>
            </a:r>
            <a:endParaRPr sz="1500">
              <a:solidFill>
                <a:srgbClr val="3C78D8"/>
              </a:solidFill>
            </a:endParaRPr>
          </a:p>
          <a:p>
            <a:pPr marL="0" lvl="0" indent="0" algn="ctr" rtl="0">
              <a:lnSpc>
                <a:spcPct val="80000"/>
              </a:lnSpc>
              <a:spcBef>
                <a:spcPts val="400"/>
              </a:spcBef>
              <a:spcAft>
                <a:spcPts val="0"/>
              </a:spcAft>
              <a:buNone/>
            </a:pPr>
            <a:r>
              <a:rPr lang="en" sz="1500">
                <a:solidFill>
                  <a:srgbClr val="3C78D8"/>
                </a:solidFill>
              </a:rPr>
              <a:t>  2.Prajwal N                        (1KI18EC032)</a:t>
            </a:r>
            <a:endParaRPr sz="1500">
              <a:solidFill>
                <a:srgbClr val="3C78D8"/>
              </a:solidFill>
            </a:endParaRPr>
          </a:p>
          <a:p>
            <a:pPr marL="0" lvl="0" indent="0" algn="ctr" rtl="0">
              <a:lnSpc>
                <a:spcPct val="80000"/>
              </a:lnSpc>
              <a:spcBef>
                <a:spcPts val="400"/>
              </a:spcBef>
              <a:spcAft>
                <a:spcPts val="0"/>
              </a:spcAft>
              <a:buNone/>
            </a:pPr>
            <a:r>
              <a:rPr lang="en" sz="1500">
                <a:solidFill>
                  <a:srgbClr val="3C78D8"/>
                </a:solidFill>
              </a:rPr>
              <a:t>  3.Ranganathaswamy Y S  (1KI18EC035)</a:t>
            </a:r>
            <a:endParaRPr sz="1500">
              <a:solidFill>
                <a:srgbClr val="3C78D8"/>
              </a:solidFill>
            </a:endParaRPr>
          </a:p>
          <a:p>
            <a:pPr marL="0" lvl="0" indent="0" algn="ctr" rtl="0">
              <a:lnSpc>
                <a:spcPct val="80000"/>
              </a:lnSpc>
              <a:spcBef>
                <a:spcPts val="400"/>
              </a:spcBef>
              <a:spcAft>
                <a:spcPts val="0"/>
              </a:spcAft>
              <a:buNone/>
            </a:pPr>
            <a:r>
              <a:rPr lang="en" sz="1500">
                <a:solidFill>
                  <a:srgbClr val="3C78D8"/>
                </a:solidFill>
              </a:rPr>
              <a:t>  4.Syed Arfath			 (1KI18EC050)</a:t>
            </a:r>
            <a:endParaRPr sz="1500">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p:nvPr/>
        </p:nvSpPr>
        <p:spPr>
          <a:xfrm>
            <a:off x="931050" y="472700"/>
            <a:ext cx="7281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dk2"/>
                </a:solidFill>
                <a:latin typeface="Roboto"/>
                <a:ea typeface="Roboto"/>
                <a:cs typeface="Roboto"/>
                <a:sym typeface="Roboto"/>
              </a:rPr>
              <a:t>Contents</a:t>
            </a:r>
            <a:endParaRPr sz="2700" b="1">
              <a:solidFill>
                <a:schemeClr val="dk2"/>
              </a:solidFill>
              <a:latin typeface="Roboto"/>
              <a:ea typeface="Roboto"/>
              <a:cs typeface="Roboto"/>
              <a:sym typeface="Roboto"/>
            </a:endParaRPr>
          </a:p>
        </p:txBody>
      </p:sp>
      <p:sp>
        <p:nvSpPr>
          <p:cNvPr id="147" name="Google Shape;147;p15"/>
          <p:cNvSpPr txBox="1"/>
          <p:nvPr/>
        </p:nvSpPr>
        <p:spPr>
          <a:xfrm>
            <a:off x="931050" y="1324950"/>
            <a:ext cx="7598700" cy="2865882"/>
          </a:xfrm>
          <a:prstGeom prst="rect">
            <a:avLst/>
          </a:prstGeom>
          <a:noFill/>
          <a:ln>
            <a:noFill/>
          </a:ln>
        </p:spPr>
        <p:txBody>
          <a:bodyPr spcFirstLastPara="1" wrap="square" lIns="91425" tIns="91425" rIns="91425" bIns="91425" anchor="t" anchorCtr="0">
            <a:spAutoFit/>
          </a:bodyPr>
          <a:lstStyle/>
          <a:p>
            <a:pPr marL="457200" lvl="0" indent="-336550" algn="l" rtl="0">
              <a:lnSpc>
                <a:spcPct val="90000"/>
              </a:lnSpc>
              <a:spcBef>
                <a:spcPts val="1000"/>
              </a:spcBef>
              <a:spcAft>
                <a:spcPts val="0"/>
              </a:spcAft>
              <a:buClr>
                <a:schemeClr val="dk2"/>
              </a:buClr>
              <a:buSzPts val="1700"/>
              <a:buChar char="●"/>
            </a:pPr>
            <a:r>
              <a:rPr lang="en" sz="1700" dirty="0">
                <a:solidFill>
                  <a:schemeClr val="dk2"/>
                </a:solidFill>
              </a:rPr>
              <a:t>Introduction</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Problem Statement</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Literature Review</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Objectives</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Proposed System</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Project Description</a:t>
            </a:r>
            <a:endParaRPr sz="1700"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Hardware Requirements</a:t>
            </a:r>
            <a:endParaRPr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Software Requirements</a:t>
            </a:r>
            <a:endParaRPr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US" sz="1700" dirty="0">
                <a:solidFill>
                  <a:schemeClr val="dk2"/>
                </a:solidFill>
              </a:rPr>
              <a:t>References</a:t>
            </a:r>
          </a:p>
          <a:p>
            <a:pPr marL="457200" indent="-336550">
              <a:lnSpc>
                <a:spcPct val="90000"/>
              </a:lnSpc>
              <a:buClr>
                <a:schemeClr val="dk2"/>
              </a:buClr>
              <a:buSzPts val="1700"/>
              <a:buFont typeface="Arial"/>
              <a:buChar char="●"/>
            </a:pPr>
            <a:r>
              <a:rPr lang="en" sz="1700" dirty="0">
                <a:solidFill>
                  <a:schemeClr val="dk2"/>
                </a:solidFill>
              </a:rPr>
              <a:t>Conclusion</a:t>
            </a:r>
          </a:p>
          <a:p>
            <a:pPr marL="120650" lvl="0" algn="l" rtl="0">
              <a:lnSpc>
                <a:spcPct val="90000"/>
              </a:lnSpc>
              <a:spcBef>
                <a:spcPts val="0"/>
              </a:spcBef>
              <a:spcAft>
                <a:spcPts val="0"/>
              </a:spcAft>
              <a:buClr>
                <a:schemeClr val="dk2"/>
              </a:buClr>
              <a:buSzPts val="1700"/>
            </a:pPr>
            <a:endParaRPr sz="1700" dirty="0">
              <a:solidFill>
                <a:schemeClr val="dk2"/>
              </a:solidFill>
            </a:endParaRPr>
          </a:p>
          <a:p>
            <a:pPr marL="0" lvl="0" indent="0" algn="l" rtl="0">
              <a:spcBef>
                <a:spcPts val="0"/>
              </a:spcBef>
              <a:spcAft>
                <a:spcPts val="0"/>
              </a:spcAft>
              <a:buNone/>
            </a:pPr>
            <a:endParaRPr sz="3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490875"/>
            <a:ext cx="7505700" cy="75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53" name="Google Shape;153;p16"/>
          <p:cNvSpPr txBox="1">
            <a:spLocks noGrp="1"/>
          </p:cNvSpPr>
          <p:nvPr>
            <p:ph type="body" idx="1"/>
          </p:nvPr>
        </p:nvSpPr>
        <p:spPr>
          <a:xfrm>
            <a:off x="819150" y="1130675"/>
            <a:ext cx="7611900" cy="33078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1500" dirty="0">
                <a:latin typeface="Roboto" panose="02000000000000000000" pitchFamily="2" charset="0"/>
                <a:ea typeface="Roboto" panose="02000000000000000000" pitchFamily="2" charset="0"/>
              </a:rPr>
              <a:t>With over 1.3 million people dying in road crashes each year, we now need a reliable and robust vehicle safety system more than ever. A system that is designed to be forgiving of human errors. Because according to studies human errors are the major reason for vehicle accidents which can be overcome by a reliable safety system. A system that can ensure safety of drivers, passengers and safety of the vehicle itself from burglaries.</a:t>
            </a:r>
            <a:endParaRPr sz="1500" dirty="0">
              <a:latin typeface="Roboto" panose="02000000000000000000" pitchFamily="2" charset="0"/>
              <a:ea typeface="Roboto" panose="02000000000000000000" pitchFamily="2" charset="0"/>
            </a:endParaRPr>
          </a:p>
          <a:p>
            <a:pPr marL="0" lvl="0" indent="457200" algn="just" rtl="0">
              <a:spcBef>
                <a:spcPts val="1200"/>
              </a:spcBef>
              <a:spcAft>
                <a:spcPts val="1200"/>
              </a:spcAft>
              <a:buNone/>
            </a:pPr>
            <a:r>
              <a:rPr lang="en" sz="1500" dirty="0">
                <a:latin typeface="Roboto" panose="02000000000000000000" pitchFamily="2" charset="0"/>
                <a:ea typeface="Roboto" panose="02000000000000000000" pitchFamily="2" charset="0"/>
              </a:rPr>
              <a:t>Thus we decided to solve this problem by building a system that includes many advanced technologies such as Artificial Intelligence, Machine Learning, Computer Vision, Deep Learning and IOT to efficiently tackle the problem. </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8450" y="273100"/>
            <a:ext cx="7487100" cy="6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a:t>
            </a:r>
            <a:endParaRPr dirty="0"/>
          </a:p>
        </p:txBody>
      </p:sp>
      <p:sp>
        <p:nvSpPr>
          <p:cNvPr id="159" name="Google Shape;159;p17"/>
          <p:cNvSpPr txBox="1">
            <a:spLocks noGrp="1"/>
          </p:cNvSpPr>
          <p:nvPr>
            <p:ph type="body" idx="1"/>
          </p:nvPr>
        </p:nvSpPr>
        <p:spPr>
          <a:xfrm>
            <a:off x="973800" y="924400"/>
            <a:ext cx="7196400" cy="3594900"/>
          </a:xfrm>
          <a:prstGeom prst="rect">
            <a:avLst/>
          </a:prstGeom>
        </p:spPr>
        <p:txBody>
          <a:bodyPr spcFirstLastPara="1" wrap="square" lIns="91425" tIns="91425" rIns="91425" bIns="91425" anchor="t" anchorCtr="0">
            <a:normAutofit fontScale="25000" lnSpcReduction="20000"/>
          </a:bodyPr>
          <a:lstStyle/>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The Safe System approach to road safety aims to ensure a safe transport system for all road users. Such an approach takes into account people’s vulnerability to serious injuries in road traffic crashes and recognizes that the system should be designed to be forgiving of human error.</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Approximately 1.35 million people die in road crashes each year; on average 3,700 people lose their lives every day on the roads. An additional 20-50 million suffer non-fatal injuries, often resulting in long-term disabilities.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Various studies have suggested that around 20% of all road accidents are fatigue-related, up to 50% on certain roads.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Every year around 3,597 people die due to potholes. More than 30% of people die due to potholes. The Ministry of Road Transport and Highways provided figures that over 9300 deaths, 25000 injured in the last three years due to potholes and more than 25,000 people are getting injured due to potholes.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Police data show motor vehicle theft the least-solved crime. 44,158 cases of motor vehicle theft reported in 2018; only 19.6% cases solved.</a:t>
            </a:r>
            <a:endParaRPr sz="6007" dirty="0">
              <a:latin typeface="Roboto"/>
              <a:ea typeface="Roboto"/>
              <a:cs typeface="Times New Roman" panose="02020603050405020304" pitchFamily="18" charset="0"/>
              <a:sym typeface="Roboto"/>
            </a:endParaRPr>
          </a:p>
          <a:p>
            <a:pPr marL="0" lvl="0" indent="457200" algn="l" rtl="0">
              <a:lnSpc>
                <a:spcPct val="100000"/>
              </a:lnSpc>
              <a:spcBef>
                <a:spcPts val="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0" algn="l" rtl="0">
              <a:spcBef>
                <a:spcPts val="500"/>
              </a:spcBef>
              <a:spcAft>
                <a:spcPts val="0"/>
              </a:spcAft>
              <a:buNone/>
            </a:pPr>
            <a:endParaRPr sz="1100" dirty="0"/>
          </a:p>
          <a:p>
            <a:pPr marL="0" lvl="0" indent="0" algn="l" rtl="0">
              <a:spcBef>
                <a:spcPts val="1200"/>
              </a:spcBef>
              <a:spcAft>
                <a:spcPts val="1200"/>
              </a:spcAft>
              <a:buNone/>
            </a:pP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766684" y="283469"/>
            <a:ext cx="7505700" cy="954600"/>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lstStyle/>
          <a:p>
            <a:endParaRPr lang="en-IN" dirty="0"/>
          </a:p>
        </p:txBody>
      </p:sp>
    </p:spTree>
    <p:extLst>
      <p:ext uri="{BB962C8B-B14F-4D97-AF65-F5344CB8AC3E}">
        <p14:creationId xmlns:p14="http://schemas.microsoft.com/office/powerpoint/2010/main" val="381527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766684" y="283469"/>
            <a:ext cx="7505700" cy="954600"/>
          </a:xfrm>
        </p:spPr>
        <p:txBody>
          <a:bodyPr/>
          <a:lstStyle/>
          <a:p>
            <a:r>
              <a:rPr lang="en-US" dirty="0"/>
              <a:t>Contd..</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lstStyle/>
          <a:p>
            <a:endParaRPr lang="en-IN" dirty="0"/>
          </a:p>
        </p:txBody>
      </p:sp>
    </p:spTree>
    <p:extLst>
      <p:ext uri="{BB962C8B-B14F-4D97-AF65-F5344CB8AC3E}">
        <p14:creationId xmlns:p14="http://schemas.microsoft.com/office/powerpoint/2010/main" val="151068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771000" y="388000"/>
            <a:ext cx="7602000" cy="6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Objectives</a:t>
            </a:r>
            <a:endParaRPr dirty="0"/>
          </a:p>
        </p:txBody>
      </p:sp>
      <p:sp>
        <p:nvSpPr>
          <p:cNvPr id="171" name="Google Shape;171;p19"/>
          <p:cNvSpPr txBox="1">
            <a:spLocks noGrp="1"/>
          </p:cNvSpPr>
          <p:nvPr>
            <p:ph type="body" idx="1"/>
          </p:nvPr>
        </p:nvSpPr>
        <p:spPr>
          <a:xfrm>
            <a:off x="771000" y="986575"/>
            <a:ext cx="7602000" cy="34524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Vehicle safety has become an objective to save “people” from injuries in the event of road accidents.</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Nowadays, the driver safety in the car is one of the most wanted system to avoid vehicle accidents and vehicle thefts.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Our objective of this project is to ensure the safety of driver and vehicles itself.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if the driver is sleeping through tracking different physiological behaviours such as blinking of eyes and yawning.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ensuring the vehicle is in the correct path by tracking the lanes on the road.</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potholes in the roads earlier to avoid potholes and crashes related to them.</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faces of the intruders thus avoiding vehicle thefts</a:t>
            </a:r>
            <a:r>
              <a:rPr lang="en" sz="1550" dirty="0">
                <a:solidFill>
                  <a:srgbClr val="282829"/>
                </a:solidFill>
                <a:highlight>
                  <a:srgbClr val="FFFFFF"/>
                </a:highlight>
                <a:latin typeface="Roboto"/>
                <a:ea typeface="Roboto"/>
                <a:cs typeface="Roboto"/>
                <a:sym typeface="Roboto"/>
              </a:rPr>
              <a:t>.</a:t>
            </a:r>
            <a:endParaRPr sz="1550" dirty="0">
              <a:solidFill>
                <a:srgbClr val="282829"/>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346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Proposed System</a:t>
            </a:r>
            <a:endParaRPr dirty="0"/>
          </a:p>
        </p:txBody>
      </p:sp>
      <p:pic>
        <p:nvPicPr>
          <p:cNvPr id="177" name="Google Shape;177;p20"/>
          <p:cNvPicPr preferRelativeResize="0"/>
          <p:nvPr/>
        </p:nvPicPr>
        <p:blipFill>
          <a:blip r:embed="rId3">
            <a:alphaModFix/>
          </a:blip>
          <a:stretch>
            <a:fillRect/>
          </a:stretch>
        </p:blipFill>
        <p:spPr>
          <a:xfrm>
            <a:off x="706800" y="1445425"/>
            <a:ext cx="7743951" cy="1717100"/>
          </a:xfrm>
          <a:prstGeom prst="rect">
            <a:avLst/>
          </a:prstGeom>
          <a:noFill/>
          <a:ln>
            <a:noFill/>
          </a:ln>
        </p:spPr>
      </p:pic>
      <p:sp>
        <p:nvSpPr>
          <p:cNvPr id="178" name="Google Shape;178;p20"/>
          <p:cNvSpPr txBox="1"/>
          <p:nvPr/>
        </p:nvSpPr>
        <p:spPr>
          <a:xfrm>
            <a:off x="1919075" y="35376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Fig a :- Advanced Vehicle Safety System</a:t>
            </a:r>
            <a:endParaRPr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905</Words>
  <Application>Microsoft Office PowerPoint</Application>
  <PresentationFormat>On-screen Show (16:9)</PresentationFormat>
  <Paragraphs>101</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Arial</vt:lpstr>
      <vt:lpstr>Calibri</vt:lpstr>
      <vt:lpstr>Lato</vt:lpstr>
      <vt:lpstr>Nunito</vt:lpstr>
      <vt:lpstr>Shift</vt:lpstr>
      <vt:lpstr>Advanced Vehicle Safety System(AVSS).</vt:lpstr>
      <vt:lpstr>PowerPoint Presentation</vt:lpstr>
      <vt:lpstr>PowerPoint Presentation</vt:lpstr>
      <vt:lpstr>Introduction</vt:lpstr>
      <vt:lpstr>Problem Statement</vt:lpstr>
      <vt:lpstr>Literature review</vt:lpstr>
      <vt:lpstr>Contd..</vt:lpstr>
      <vt:lpstr>Objectives</vt:lpstr>
      <vt:lpstr>Proposed System</vt:lpstr>
      <vt:lpstr>PowerPoint Presentation</vt:lpstr>
      <vt:lpstr>PowerPoint Presentation</vt:lpstr>
      <vt:lpstr>PowerPoint Presentation</vt:lpstr>
      <vt:lpstr>PowerPoint Presentation</vt:lpstr>
      <vt:lpstr>Project Description</vt:lpstr>
      <vt:lpstr>PowerPoint Presentation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Vehicle Safety System(AVSS).</dc:title>
  <cp:lastModifiedBy>Ranganath Swamy</cp:lastModifiedBy>
  <cp:revision>1</cp:revision>
  <dcterms:modified xsi:type="dcterms:W3CDTF">2022-01-11T02:40:44Z</dcterms:modified>
</cp:coreProperties>
</file>