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58" r:id="rId9"/>
    <p:sldId id="270" r:id="rId10"/>
    <p:sldId id="268" r:id="rId11"/>
    <p:sldId id="269" r:id="rId12"/>
    <p:sldId id="271" r:id="rId13"/>
    <p:sldId id="272" r:id="rId14"/>
    <p:sldId id="259" r:id="rId15"/>
    <p:sldId id="260" r:id="rId16"/>
    <p:sldId id="26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4" autoAdjust="0"/>
  </p:normalViewPr>
  <p:slideViewPr>
    <p:cSldViewPr snapToGrid="0">
      <p:cViewPr varScale="1">
        <p:scale>
          <a:sx n="49" d="100"/>
          <a:sy n="49" d="100"/>
        </p:scale>
        <p:origin x="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490FD-C8E6-476C-9808-DFE90C6EA9B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07CE7-4F7F-45D6-8427-D9BFC5068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2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https://www.zhihu.com/question/265992968/answer/316696148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07CE7-4F7F-45D6-8427-D9BFC5068D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8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07CE7-4F7F-45D6-8427-D9BFC5068D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5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07CE7-4F7F-45D6-8427-D9BFC5068D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3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比特币刚诞生的时候，并没有“区块链”这个概念，人们用</a:t>
            </a:r>
            <a:r>
              <a:rPr lang="en-US" altLang="zh-CN" dirty="0"/>
              <a:t>bitcoin</a:t>
            </a:r>
            <a:r>
              <a:rPr lang="zh-CN" altLang="en-US" dirty="0"/>
              <a:t>（小写</a:t>
            </a:r>
            <a:r>
              <a:rPr lang="en-US" altLang="zh-CN" dirty="0"/>
              <a:t>b</a:t>
            </a:r>
            <a:r>
              <a:rPr lang="zh-CN" altLang="en-US" dirty="0"/>
              <a:t>）表示比特币，用</a:t>
            </a:r>
            <a:r>
              <a:rPr lang="en-US" altLang="zh-CN" dirty="0"/>
              <a:t>Bitcoin</a:t>
            </a:r>
            <a:r>
              <a:rPr lang="zh-CN" altLang="en-US" dirty="0"/>
              <a:t>（大写</a:t>
            </a:r>
            <a:r>
              <a:rPr lang="en-US" altLang="zh-CN" dirty="0"/>
              <a:t>B</a:t>
            </a:r>
            <a:r>
              <a:rPr lang="zh-CN" altLang="en-US" dirty="0"/>
              <a:t>）表示其底层技术，也就是我们现在说的区块链技术。</a:t>
            </a:r>
          </a:p>
          <a:p>
            <a:r>
              <a:rPr lang="en-US" altLang="zh-CN" dirty="0"/>
              <a:t>2015</a:t>
            </a:r>
            <a:r>
              <a:rPr lang="zh-CN" altLang="en-US" dirty="0"/>
              <a:t>年，经济学人发布了封面文章</a:t>
            </a:r>
            <a:r>
              <a:rPr lang="en-US" altLang="zh-CN" dirty="0"/>
              <a:t>《</a:t>
            </a:r>
            <a:r>
              <a:rPr lang="zh-CN" altLang="en-US" dirty="0"/>
              <a:t>重塑世界的区块链技术</a:t>
            </a:r>
            <a:r>
              <a:rPr lang="en-US" altLang="zh-CN" dirty="0"/>
              <a:t>》</a:t>
            </a:r>
            <a:r>
              <a:rPr lang="zh-CN" altLang="en-US" dirty="0"/>
              <a:t>后，区块链技术在全球掀起一股金融科技狂潮，世界各大金融机构、银行争相研究区块链技术，仅</a:t>
            </a:r>
            <a:r>
              <a:rPr lang="en-US" altLang="zh-CN" dirty="0"/>
              <a:t>2016</a:t>
            </a:r>
            <a:r>
              <a:rPr lang="zh-CN" altLang="en-US" dirty="0"/>
              <a:t>年就有数十亿美元投资到区块链相关企业当中。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月，中国政府网发表文章</a:t>
            </a:r>
            <a:r>
              <a:rPr lang="en-US" altLang="zh-CN" dirty="0"/>
              <a:t>《</a:t>
            </a:r>
            <a:r>
              <a:rPr lang="zh-CN" altLang="en-US" dirty="0"/>
              <a:t>我国区块链产业有望走在世界前列</a:t>
            </a:r>
            <a:r>
              <a:rPr lang="en-US" altLang="zh-CN" dirty="0"/>
              <a:t>》</a:t>
            </a:r>
            <a:r>
              <a:rPr lang="zh-CN" altLang="en-US" dirty="0"/>
              <a:t>，公开支持区块链技术发展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07CE7-4F7F-45D6-8427-D9BFC5068D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0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07CE7-4F7F-45D6-8427-D9BFC5068D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8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9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2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093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6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07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99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65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4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3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5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3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8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1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A74705-2A82-4311-A99F-0B5F23145345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5C556B-638D-4B58-816B-CA27A709B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5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D0270-BAAB-495B-B491-1133B5897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区块链技术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9A9A7A-9EDC-4671-A60A-40C884C5A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比特币</a:t>
            </a:r>
          </a:p>
        </p:txBody>
      </p:sp>
    </p:spTree>
    <p:extLst>
      <p:ext uri="{BB962C8B-B14F-4D97-AF65-F5344CB8AC3E}">
        <p14:creationId xmlns:p14="http://schemas.microsoft.com/office/powerpoint/2010/main" val="313451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8DF9D-E387-4F2F-B3B4-23ADAD6A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13BA9-0793-4AE7-90A4-9CCEFF86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 descr="https://pic2.zhimg.com/80/v2-803962e2d9888bd6422de177de5d9911_hd.jpg">
            <a:extLst>
              <a:ext uri="{FF2B5EF4-FFF2-40B4-BE49-F238E27FC236}">
                <a16:creationId xmlns:a16="http://schemas.microsoft.com/office/drawing/2014/main" id="{6BA5D06B-8377-4823-9EB4-DA41434D1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1987783"/>
            <a:ext cx="7240901" cy="52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08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B7F4B-DC10-42F9-B516-71F21EA0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1BA99-C881-4DA6-8378-823C24672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https://pic3.zhimg.com/80/v2-8b0541c32476b0b8713b7a8aa349d0ba_hd.jpg">
            <a:extLst>
              <a:ext uri="{FF2B5EF4-FFF2-40B4-BE49-F238E27FC236}">
                <a16:creationId xmlns:a16="http://schemas.microsoft.com/office/drawing/2014/main" id="{FE90552D-0158-40C5-A0FB-3ABDFDB1DB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2352876"/>
            <a:ext cx="9041991" cy="4103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10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D5FA7-C985-480B-A92E-9CC850E5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货币的历史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86F83-122B-4EBF-A177-54122370B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Times 03/Jan/2009 Chancellor on brink of second bailout for banks</a:t>
            </a:r>
            <a:r>
              <a:rPr lang="zh-CN" altLang="en-US" dirty="0"/>
              <a:t>。</a:t>
            </a:r>
          </a:p>
        </p:txBody>
      </p:sp>
      <p:pic>
        <p:nvPicPr>
          <p:cNvPr id="7172" name="Picture 4" descr="https://pic4.zhimg.com/80/v2-bb60f9c86c0694246d7ef41826940e54_hd.jpg">
            <a:extLst>
              <a:ext uri="{FF2B5EF4-FFF2-40B4-BE49-F238E27FC236}">
                <a16:creationId xmlns:a16="http://schemas.microsoft.com/office/drawing/2014/main" id="{066551FD-7DF7-4DC4-9895-1E4B820C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199" y="3048000"/>
            <a:ext cx="3579874" cy="447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AC7B7-E41A-4B63-94D9-AEDA9CD1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货币的历史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4E78A-1BE6-4327-9AED-45F7477B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物物交换</a:t>
            </a:r>
            <a:endParaRPr lang="en-US" altLang="zh-CN" dirty="0"/>
          </a:p>
          <a:p>
            <a:r>
              <a:rPr lang="zh-CN" altLang="en-US" dirty="0"/>
              <a:t>贝壳、珍珠、盐等</a:t>
            </a:r>
            <a:endParaRPr lang="en-US" altLang="zh-CN" dirty="0"/>
          </a:p>
          <a:p>
            <a:r>
              <a:rPr lang="zh-CN" altLang="en-US" dirty="0"/>
              <a:t>贵金属</a:t>
            </a:r>
            <a:endParaRPr lang="en-US" altLang="zh-CN" dirty="0"/>
          </a:p>
          <a:p>
            <a:r>
              <a:rPr lang="en-US" altLang="zh-CN" dirty="0"/>
              <a:t>Banknote</a:t>
            </a:r>
          </a:p>
          <a:p>
            <a:r>
              <a:rPr lang="zh-CN" altLang="en-US" dirty="0"/>
              <a:t>纸币</a:t>
            </a:r>
            <a:endParaRPr lang="en-US" altLang="zh-CN" dirty="0"/>
          </a:p>
          <a:p>
            <a:r>
              <a:rPr lang="zh-CN" altLang="en-US" dirty="0"/>
              <a:t>电子货币</a:t>
            </a:r>
            <a:endParaRPr lang="en-US" altLang="zh-CN" dirty="0"/>
          </a:p>
          <a:p>
            <a:r>
              <a:rPr lang="en-US" altLang="zh-CN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61167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EB040-DBB5-45F5-BBA1-B8BE2527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货币的历史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A8425-AC96-492E-943E-E1034BAD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货币的本质</a:t>
            </a:r>
            <a:endParaRPr lang="en-US" altLang="zh-CN" dirty="0"/>
          </a:p>
          <a:p>
            <a:pPr lvl="1"/>
            <a:r>
              <a:rPr lang="zh-CN" altLang="en-US" dirty="0"/>
              <a:t>雅浦岛石币</a:t>
            </a:r>
            <a:endParaRPr lang="en-US" altLang="zh-CN" dirty="0"/>
          </a:p>
          <a:p>
            <a:pPr lvl="1"/>
            <a:r>
              <a:rPr lang="en-US" altLang="zh-CN" dirty="0"/>
              <a:t>1933</a:t>
            </a:r>
            <a:r>
              <a:rPr lang="zh-CN" altLang="en-US" dirty="0"/>
              <a:t>年美国总统罗斯福宣布美国人民不能私自拥有黄金</a:t>
            </a:r>
            <a:endParaRPr lang="en-US" altLang="zh-CN" dirty="0"/>
          </a:p>
          <a:p>
            <a:pPr lvl="1"/>
            <a:r>
              <a:rPr lang="en-US" altLang="zh-CN" dirty="0"/>
              <a:t>1971</a:t>
            </a:r>
            <a:r>
              <a:rPr lang="zh-CN" altLang="en-US" dirty="0"/>
              <a:t>年尼克松总统宣布废除美元与黄金的联系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5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EB040-DBB5-45F5-BBA1-B8BE2527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比特币与区块链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A8425-AC96-492E-943E-E1034BAD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(I’ve been working on bitcoin’s design) since 2007. At some point I became convinced there was a way to do this without any trust required at all and couldn’t resist to keep thinking about it.</a:t>
            </a:r>
          </a:p>
          <a:p>
            <a:r>
              <a:rPr lang="zh-CN" altLang="en-US" dirty="0"/>
              <a:t>我从</a:t>
            </a:r>
            <a:r>
              <a:rPr lang="en-US" altLang="zh-CN" dirty="0"/>
              <a:t>2007</a:t>
            </a:r>
            <a:r>
              <a:rPr lang="zh-CN" altLang="en-US" dirty="0"/>
              <a:t>年开始设计比特币。从某一刻开始我确信这世上存在一种完全不依赖信用的货币。我无法阻止自己去思考它。</a:t>
            </a:r>
            <a:endParaRPr lang="en-US" altLang="zh-CN" dirty="0"/>
          </a:p>
          <a:p>
            <a:r>
              <a:rPr lang="zh-CN" altLang="en-US" dirty="0"/>
              <a:t>戴伟（</a:t>
            </a:r>
            <a:r>
              <a:rPr lang="en-US" altLang="zh-CN" dirty="0"/>
              <a:t>Wei Dai</a:t>
            </a:r>
            <a:r>
              <a:rPr lang="zh-CN" altLang="en-US" dirty="0"/>
              <a:t>，比特币先驱</a:t>
            </a:r>
            <a:r>
              <a:rPr lang="en-US" altLang="zh-CN" dirty="0"/>
              <a:t>B-money</a:t>
            </a:r>
            <a:r>
              <a:rPr lang="zh-CN" altLang="en-US" dirty="0"/>
              <a:t>的提出者）评价说：“要想开发出比特币，必须得：</a:t>
            </a:r>
            <a:r>
              <a:rPr lang="en-US" altLang="zh-CN" dirty="0"/>
              <a:t>1</a:t>
            </a:r>
            <a:r>
              <a:rPr lang="zh-CN" altLang="en-US" dirty="0"/>
              <a:t>、对货币有非常深入的思考；</a:t>
            </a:r>
            <a:r>
              <a:rPr lang="en-US" altLang="zh-CN" dirty="0"/>
              <a:t>2</a:t>
            </a:r>
            <a:r>
              <a:rPr lang="zh-CN" altLang="en-US" dirty="0"/>
              <a:t>、要了解密码学；</a:t>
            </a:r>
            <a:r>
              <a:rPr lang="en-US" altLang="zh-CN" dirty="0"/>
              <a:t>3</a:t>
            </a:r>
            <a:r>
              <a:rPr lang="zh-CN" altLang="en-US" dirty="0"/>
              <a:t>、认为比特币这样的系统从理论上是可行的；</a:t>
            </a:r>
            <a:r>
              <a:rPr lang="en-US" altLang="zh-CN" dirty="0"/>
              <a:t>4</a:t>
            </a:r>
            <a:r>
              <a:rPr lang="zh-CN" altLang="en-US" dirty="0"/>
              <a:t>、要有足够的动力去将这个理念开发成实际产品；</a:t>
            </a:r>
            <a:r>
              <a:rPr lang="en-US" altLang="zh-CN" dirty="0"/>
              <a:t>5</a:t>
            </a:r>
            <a:r>
              <a:rPr lang="zh-CN" altLang="en-US" dirty="0"/>
              <a:t>、编程能力出色，能保证产品安全；</a:t>
            </a:r>
            <a:r>
              <a:rPr lang="en-US" altLang="zh-CN" dirty="0"/>
              <a:t>6</a:t>
            </a:r>
            <a:r>
              <a:rPr lang="zh-CN" altLang="en-US" dirty="0"/>
              <a:t>、有足够的社交技巧，才能围绕这个产品建立一个成功的社区。密码学圈子能符合前三个条件的人就已是凤毛麟角。”</a:t>
            </a:r>
          </a:p>
        </p:txBody>
      </p:sp>
    </p:spTree>
    <p:extLst>
      <p:ext uri="{BB962C8B-B14F-4D97-AF65-F5344CB8AC3E}">
        <p14:creationId xmlns:p14="http://schemas.microsoft.com/office/powerpoint/2010/main" val="135706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142C5-A713-45BA-A253-08C9D40F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56861-1B9F-4155-A46A-98F81FF07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区块链的历程</a:t>
            </a:r>
            <a:endParaRPr lang="en-US" altLang="zh-CN" dirty="0"/>
          </a:p>
          <a:p>
            <a:pPr lvl="1"/>
            <a:r>
              <a:rPr lang="zh-CN" altLang="en-US" dirty="0"/>
              <a:t>区块链的诞生和发展</a:t>
            </a:r>
          </a:p>
          <a:p>
            <a:r>
              <a:rPr lang="zh-CN" altLang="en-US" dirty="0"/>
              <a:t>区块链的特点和原理</a:t>
            </a:r>
            <a:endParaRPr lang="en-US" altLang="zh-CN" dirty="0"/>
          </a:p>
          <a:p>
            <a:pPr lvl="1"/>
            <a:r>
              <a:rPr lang="zh-CN" altLang="en-US" dirty="0"/>
              <a:t>数学和密码学如何保证区块链的安全、去中心化、不可篡改</a:t>
            </a:r>
            <a:endParaRPr lang="en-US" altLang="zh-CN" dirty="0"/>
          </a:p>
          <a:p>
            <a:pPr lvl="1"/>
            <a:r>
              <a:rPr lang="zh-CN" altLang="en-US" dirty="0"/>
              <a:t>区块链的结构</a:t>
            </a:r>
            <a:endParaRPr lang="en-US" altLang="zh-CN" dirty="0"/>
          </a:p>
          <a:p>
            <a:pPr lvl="1"/>
            <a:r>
              <a:rPr lang="zh-CN" altLang="en-US" dirty="0"/>
              <a:t>共识算法如何保证一致性</a:t>
            </a:r>
            <a:endParaRPr lang="en-US" altLang="zh-CN" dirty="0"/>
          </a:p>
          <a:p>
            <a:pPr lvl="1"/>
            <a:r>
              <a:rPr lang="zh-CN" altLang="en-US" dirty="0"/>
              <a:t>各种共识算法的优缺点</a:t>
            </a:r>
            <a:endParaRPr lang="en-US" altLang="zh-CN" dirty="0"/>
          </a:p>
          <a:p>
            <a:r>
              <a:rPr lang="en-US" altLang="zh-CN" dirty="0"/>
              <a:t>Bitcoin , ETH , Hyperledger</a:t>
            </a:r>
            <a:r>
              <a:rPr lang="zh-CN" altLang="en-US" dirty="0"/>
              <a:t>等区块链应用的对比分析</a:t>
            </a:r>
            <a:endParaRPr lang="en-US" altLang="zh-CN" dirty="0"/>
          </a:p>
          <a:p>
            <a:r>
              <a:rPr lang="zh-CN" altLang="en-US" dirty="0"/>
              <a:t>区块链的应用和编程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6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58E77-BE66-43F6-839F-F9D353F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区块链的发展方向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559D0-1CC2-4390-A957-189CBACF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区块链架构本身的变革</a:t>
            </a:r>
            <a:endParaRPr lang="en-US" altLang="zh-CN" dirty="0"/>
          </a:p>
          <a:p>
            <a:pPr lvl="1"/>
            <a:r>
              <a:rPr lang="zh-CN" altLang="en-US" dirty="0"/>
              <a:t>区块链</a:t>
            </a:r>
            <a:endParaRPr lang="en-US" altLang="zh-CN" dirty="0"/>
          </a:p>
          <a:p>
            <a:pPr lvl="1"/>
            <a:r>
              <a:rPr lang="zh-CN" altLang="en-US" dirty="0"/>
              <a:t>以太坊：区块链</a:t>
            </a:r>
            <a:r>
              <a:rPr lang="en-US" altLang="zh-CN" dirty="0"/>
              <a:t>2.0</a:t>
            </a:r>
          </a:p>
          <a:p>
            <a:pPr lvl="1"/>
            <a:r>
              <a:rPr lang="en-US" altLang="zh-CN" dirty="0"/>
              <a:t>EOS</a:t>
            </a:r>
            <a:r>
              <a:rPr lang="zh-CN" altLang="en-US" dirty="0"/>
              <a:t>：区块链</a:t>
            </a:r>
            <a:r>
              <a:rPr lang="en-US" altLang="zh-CN" dirty="0"/>
              <a:t>3.0</a:t>
            </a:r>
          </a:p>
          <a:p>
            <a:r>
              <a:rPr lang="zh-CN" altLang="en-US" dirty="0"/>
              <a:t>区块链安全</a:t>
            </a:r>
            <a:endParaRPr lang="en-US" altLang="zh-CN" dirty="0"/>
          </a:p>
          <a:p>
            <a:pPr lvl="1"/>
            <a:r>
              <a:rPr lang="en-US" altLang="zh-CN" dirty="0"/>
              <a:t>EOS</a:t>
            </a:r>
            <a:r>
              <a:rPr lang="zh-CN" altLang="en-US" dirty="0"/>
              <a:t>上线前夕，</a:t>
            </a:r>
            <a:r>
              <a:rPr lang="en-US" altLang="zh-CN" dirty="0"/>
              <a:t>360</a:t>
            </a:r>
            <a:r>
              <a:rPr lang="zh-CN" altLang="en-US" dirty="0"/>
              <a:t>爆出致命漏洞</a:t>
            </a:r>
            <a:endParaRPr lang="en-US" altLang="zh-CN" dirty="0"/>
          </a:p>
          <a:p>
            <a:pPr lvl="1"/>
            <a:r>
              <a:rPr lang="zh-CN" altLang="en-US" dirty="0"/>
              <a:t>智能合约漏洞</a:t>
            </a:r>
            <a:endParaRPr lang="en-US" altLang="zh-CN" dirty="0"/>
          </a:p>
          <a:p>
            <a:pPr lvl="1"/>
            <a:r>
              <a:rPr lang="en-US" altLang="zh-CN" dirty="0"/>
              <a:t>…….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33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B1573-5018-4AD9-AFD7-38B8CF9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37397-1EF6-410E-A9F8-55B5733C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课程内容简介</a:t>
            </a:r>
            <a:endParaRPr lang="en-US" altLang="zh-CN" dirty="0"/>
          </a:p>
          <a:p>
            <a:r>
              <a:rPr lang="zh-CN" altLang="en-US" dirty="0"/>
              <a:t>区块链的发展</a:t>
            </a:r>
            <a:endParaRPr lang="en-US" altLang="zh-CN" dirty="0"/>
          </a:p>
          <a:p>
            <a:r>
              <a:rPr lang="zh-CN" altLang="en-US" dirty="0"/>
              <a:t>比特币与区块链</a:t>
            </a:r>
            <a:endParaRPr lang="en-US" altLang="zh-CN" dirty="0"/>
          </a:p>
          <a:p>
            <a:r>
              <a:rPr lang="zh-CN" altLang="en-US" dirty="0"/>
              <a:t>货币的发展历史</a:t>
            </a:r>
            <a:endParaRPr lang="en-US" altLang="zh-CN" dirty="0"/>
          </a:p>
          <a:p>
            <a:r>
              <a:rPr lang="zh-CN" altLang="en-US" dirty="0"/>
              <a:t>电子货币</a:t>
            </a:r>
            <a:endParaRPr lang="en-US" altLang="zh-CN" dirty="0"/>
          </a:p>
          <a:p>
            <a:r>
              <a:rPr lang="zh-CN" altLang="en-US" dirty="0"/>
              <a:t>比特币</a:t>
            </a:r>
            <a:endParaRPr lang="en-US" altLang="zh-CN" dirty="0"/>
          </a:p>
          <a:p>
            <a:r>
              <a:rPr lang="zh-CN" altLang="en-US" dirty="0"/>
              <a:t>区块链</a:t>
            </a:r>
            <a:endParaRPr lang="en-US" altLang="zh-CN" dirty="0"/>
          </a:p>
          <a:p>
            <a:r>
              <a:rPr lang="zh-CN" altLang="en-US" dirty="0"/>
              <a:t>以太坊和</a:t>
            </a:r>
            <a:r>
              <a:rPr lang="en-US" altLang="zh-CN" dirty="0"/>
              <a:t>EOS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2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48628-F94E-41AF-8F7C-CE0E0837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区块链的发展历史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E6F1F-823E-4E9D-943E-CB07AB64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pic4.zhimg.com/80/v2-2364ecc00215ae05545b76bce308a3ef_hd.jpg">
            <a:extLst>
              <a:ext uri="{FF2B5EF4-FFF2-40B4-BE49-F238E27FC236}">
                <a16:creationId xmlns:a16="http://schemas.microsoft.com/office/drawing/2014/main" id="{D01B83A5-30A9-4F1C-B0AD-8F3C1AAB0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1893973"/>
            <a:ext cx="9003654" cy="49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37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E40F9-2980-4760-901B-297C7BCB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区块链的发展历史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90CCB-6A66-4573-8B2F-0E64A7F6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s://pic4.zhimg.com/80/v2-1d993d2e78fb216fcc41003446e17e77_hd.jpg">
            <a:extLst>
              <a:ext uri="{FF2B5EF4-FFF2-40B4-BE49-F238E27FC236}">
                <a16:creationId xmlns:a16="http://schemas.microsoft.com/office/drawing/2014/main" id="{0C948F81-4E9B-49C3-AAEF-DC2CB3A85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9" y="1680632"/>
            <a:ext cx="8825658" cy="506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34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3E9F-E829-436B-BECB-393996C4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区块链的发展历史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5F66F-1824-4430-A057-87C506FD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pic1.zhimg.com/80/v2-55fb8453012f2dd78c2f41b4feeefa84_hd.jpg">
            <a:extLst>
              <a:ext uri="{FF2B5EF4-FFF2-40B4-BE49-F238E27FC236}">
                <a16:creationId xmlns:a16="http://schemas.microsoft.com/office/drawing/2014/main" id="{45EB458D-4C5E-48B9-9647-7A7F26427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1705218"/>
            <a:ext cx="8615347" cy="521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9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51E7B-F500-4F95-94A9-3B3D5F61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区块链的发展历史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53E89-489A-4BEE-AB89-C502E642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https://pic4.zhimg.com/80/v2-33c3f853069541e7bfc68f6b75c4b93f_hd.jpg">
            <a:extLst>
              <a:ext uri="{FF2B5EF4-FFF2-40B4-BE49-F238E27FC236}">
                <a16:creationId xmlns:a16="http://schemas.microsoft.com/office/drawing/2014/main" id="{E324B1BB-F164-402D-B652-91597159B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1809674"/>
            <a:ext cx="8825659" cy="466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71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746B4-D445-420D-A45C-FD84711A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区块链的发展历史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4F768-B22A-4D6D-9391-4A4FEC4D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https://pic2.zhimg.com/80/v2-7e46488afbdfd125f9940968ef3e3ca1_hd.jpg">
            <a:extLst>
              <a:ext uri="{FF2B5EF4-FFF2-40B4-BE49-F238E27FC236}">
                <a16:creationId xmlns:a16="http://schemas.microsoft.com/office/drawing/2014/main" id="{24A435BB-563F-490B-BA69-111DF5BFE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8" y="1706855"/>
            <a:ext cx="8825659" cy="52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57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EB040-DBB5-45F5-BBA1-B8BE2527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比特币与区块链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A8425-AC96-492E-943E-E1034BAD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12124"/>
            <a:ext cx="8761413" cy="3607676"/>
          </a:xfrm>
        </p:spPr>
        <p:txBody>
          <a:bodyPr/>
          <a:lstStyle/>
          <a:p>
            <a:r>
              <a:rPr lang="zh-CN" altLang="en-US" dirty="0"/>
              <a:t>比特币是区块链最成功，到目前为止影响力最大的应用</a:t>
            </a:r>
            <a:endParaRPr lang="en-US" altLang="zh-CN" dirty="0"/>
          </a:p>
          <a:p>
            <a:pPr lvl="1"/>
            <a:r>
              <a:rPr lang="zh-CN" altLang="en-US" dirty="0"/>
              <a:t>币圈和链圈</a:t>
            </a:r>
            <a:endParaRPr lang="en-US" altLang="zh-CN" dirty="0"/>
          </a:p>
          <a:p>
            <a:pPr lvl="1"/>
            <a:r>
              <a:rPr lang="en-US" altLang="zh-CN" dirty="0"/>
              <a:t>Bitcoin itself is controversial </a:t>
            </a:r>
          </a:p>
          <a:p>
            <a:r>
              <a:rPr lang="zh-CN" altLang="en-US" dirty="0"/>
              <a:t>比特币出现的时候，并没有区块链的概念</a:t>
            </a:r>
            <a:endParaRPr lang="en-US" altLang="zh-CN" dirty="0"/>
          </a:p>
          <a:p>
            <a:pPr lvl="1"/>
            <a:r>
              <a:rPr lang="en-US" altLang="zh-CN" dirty="0"/>
              <a:t>2015</a:t>
            </a:r>
            <a:r>
              <a:rPr lang="zh-CN" altLang="en-US" dirty="0"/>
              <a:t>年，经济学人发布了封面文章</a:t>
            </a:r>
            <a:r>
              <a:rPr lang="en-US" altLang="zh-CN" dirty="0"/>
              <a:t>《</a:t>
            </a:r>
            <a:r>
              <a:rPr lang="zh-CN" altLang="en-US" dirty="0"/>
              <a:t>重塑世界的区块链技术</a:t>
            </a:r>
            <a:r>
              <a:rPr lang="en-US" altLang="zh-CN" dirty="0"/>
              <a:t>》</a:t>
            </a:r>
          </a:p>
          <a:p>
            <a:pPr lvl="1"/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月，中国政府网发表文章</a:t>
            </a:r>
            <a:r>
              <a:rPr lang="en-US" altLang="zh-CN" dirty="0"/>
              <a:t>《</a:t>
            </a:r>
            <a:r>
              <a:rPr lang="zh-CN" altLang="en-US" dirty="0"/>
              <a:t>我国区块链产业有望走在世界前列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一方面，需要将比特币和区块链分开</a:t>
            </a:r>
            <a:endParaRPr lang="en-US" altLang="zh-CN" dirty="0"/>
          </a:p>
          <a:p>
            <a:r>
              <a:rPr lang="zh-CN" altLang="en-US" dirty="0"/>
              <a:t>另一方面，对区块链的理解离不开比特币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7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AF7DC-B6B3-486C-B296-CE2491C3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66F4F-C2B3-4B50-BAF3-E56E8A3C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视频</a:t>
            </a:r>
            <a:endParaRPr lang="en-US" altLang="zh-CN" dirty="0"/>
          </a:p>
          <a:p>
            <a:pPr lvl="1"/>
            <a:r>
              <a:rPr lang="en-US" altLang="zh-CN" dirty="0"/>
              <a:t>Bitcoin the end of money as we know it</a:t>
            </a:r>
          </a:p>
          <a:p>
            <a:pPr lvl="1"/>
            <a:r>
              <a:rPr lang="en-US" altLang="zh-CN" dirty="0"/>
              <a:t>The rise and rise of bitcoin</a:t>
            </a:r>
          </a:p>
          <a:p>
            <a:pPr lvl="1"/>
            <a:r>
              <a:rPr lang="en-US" altLang="zh-CN" dirty="0"/>
              <a:t>Magic money bitcoin revolutionary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890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365</TotalTime>
  <Words>702</Words>
  <Application>Microsoft Office PowerPoint</Application>
  <PresentationFormat>宽屏</PresentationFormat>
  <Paragraphs>83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宋体</vt:lpstr>
      <vt:lpstr>Arial</vt:lpstr>
      <vt:lpstr>Century Gothic</vt:lpstr>
      <vt:lpstr>Wingdings 3</vt:lpstr>
      <vt:lpstr>离子会议室</vt:lpstr>
      <vt:lpstr>区块链技术</vt:lpstr>
      <vt:lpstr>Agenda</vt:lpstr>
      <vt:lpstr>区块链的发展历史</vt:lpstr>
      <vt:lpstr>区块链的发展历史</vt:lpstr>
      <vt:lpstr>区块链的发展历史</vt:lpstr>
      <vt:lpstr>区块链的发展历史</vt:lpstr>
      <vt:lpstr>区块链的发展历史</vt:lpstr>
      <vt:lpstr>比特币与区块链</vt:lpstr>
      <vt:lpstr>比特币</vt:lpstr>
      <vt:lpstr>比特币</vt:lpstr>
      <vt:lpstr>比特币</vt:lpstr>
      <vt:lpstr>货币的历史</vt:lpstr>
      <vt:lpstr>货币的历史</vt:lpstr>
      <vt:lpstr>货币的历史</vt:lpstr>
      <vt:lpstr>比特币与区块链</vt:lpstr>
      <vt:lpstr>学习内容</vt:lpstr>
      <vt:lpstr>区块链的发展方向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区块链技术</dc:title>
  <dc:creator>gy</dc:creator>
  <cp:lastModifiedBy>gy</cp:lastModifiedBy>
  <cp:revision>16</cp:revision>
  <dcterms:created xsi:type="dcterms:W3CDTF">2018-09-10T02:04:23Z</dcterms:created>
  <dcterms:modified xsi:type="dcterms:W3CDTF">2018-09-10T08:10:21Z</dcterms:modified>
</cp:coreProperties>
</file>