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1" r:id="rId4"/>
    <p:sldId id="262" r:id="rId5"/>
    <p:sldId id="275" r:id="rId6"/>
    <p:sldId id="259" r:id="rId7"/>
    <p:sldId id="258" r:id="rId8"/>
    <p:sldId id="260" r:id="rId9"/>
    <p:sldId id="263" r:id="rId10"/>
    <p:sldId id="264" r:id="rId11"/>
    <p:sldId id="265" r:id="rId12"/>
    <p:sldId id="268" r:id="rId13"/>
    <p:sldId id="269" r:id="rId14"/>
    <p:sldId id="271"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76" autoAdjust="0"/>
  </p:normalViewPr>
  <p:slideViewPr>
    <p:cSldViewPr snapToGrid="0">
      <p:cViewPr varScale="1">
        <p:scale>
          <a:sx n="49" d="100"/>
          <a:sy n="49" d="100"/>
        </p:scale>
        <p:origin x="1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8AC92-16F6-4D37-9A32-8A02BBC7818D}" type="datetimeFigureOut">
              <a:rPr lang="zh-CN" altLang="en-US" smtClean="0"/>
              <a:t>2018/9/11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84473-F5AC-426F-BC76-B5B9916F44D3}" type="slidenum">
              <a:rPr lang="zh-CN" altLang="en-US" smtClean="0"/>
              <a:t>‹#›</a:t>
            </a:fld>
            <a:endParaRPr lang="zh-CN" altLang="en-US"/>
          </a:p>
        </p:txBody>
      </p:sp>
    </p:spTree>
    <p:extLst>
      <p:ext uri="{BB962C8B-B14F-4D97-AF65-F5344CB8AC3E}">
        <p14:creationId xmlns:p14="http://schemas.microsoft.com/office/powerpoint/2010/main" val="397446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2</a:t>
            </a:fld>
            <a:endParaRPr lang="zh-CN" altLang="en-US"/>
          </a:p>
        </p:txBody>
      </p:sp>
    </p:spTree>
    <p:extLst>
      <p:ext uri="{BB962C8B-B14F-4D97-AF65-F5344CB8AC3E}">
        <p14:creationId xmlns:p14="http://schemas.microsoft.com/office/powerpoint/2010/main" val="16865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公有链</a:t>
            </a:r>
            <a:endParaRPr lang="en-US" altLang="zh-CN" dirty="0"/>
          </a:p>
          <a:p>
            <a:r>
              <a:rPr lang="zh-CN" altLang="en-US" dirty="0"/>
              <a:t>私有链</a:t>
            </a:r>
            <a:endParaRPr lang="en-US" altLang="zh-CN" dirty="0"/>
          </a:p>
          <a:p>
            <a:r>
              <a:rPr lang="zh-CN" altLang="en-US" dirty="0"/>
              <a:t>联盟链</a:t>
            </a:r>
          </a:p>
        </p:txBody>
      </p:sp>
      <p:sp>
        <p:nvSpPr>
          <p:cNvPr id="4" name="灯片编号占位符 3"/>
          <p:cNvSpPr>
            <a:spLocks noGrp="1"/>
          </p:cNvSpPr>
          <p:nvPr>
            <p:ph type="sldNum" sz="quarter" idx="10"/>
          </p:nvPr>
        </p:nvSpPr>
        <p:spPr/>
        <p:txBody>
          <a:bodyPr/>
          <a:lstStyle/>
          <a:p>
            <a:fld id="{04A84473-F5AC-426F-BC76-B5B9916F44D3}" type="slidenum">
              <a:rPr lang="zh-CN" altLang="en-US" smtClean="0"/>
              <a:t>4</a:t>
            </a:fld>
            <a:endParaRPr lang="zh-CN" altLang="en-US"/>
          </a:p>
        </p:txBody>
      </p:sp>
    </p:spTree>
    <p:extLst>
      <p:ext uri="{BB962C8B-B14F-4D97-AF65-F5344CB8AC3E}">
        <p14:creationId xmlns:p14="http://schemas.microsoft.com/office/powerpoint/2010/main" val="9162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5</a:t>
            </a:fld>
            <a:endParaRPr lang="zh-CN" altLang="en-US"/>
          </a:p>
        </p:txBody>
      </p:sp>
    </p:spTree>
    <p:extLst>
      <p:ext uri="{BB962C8B-B14F-4D97-AF65-F5344CB8AC3E}">
        <p14:creationId xmlns:p14="http://schemas.microsoft.com/office/powerpoint/2010/main" val="4793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a:solidFill>
                  <a:schemeClr val="tx1"/>
                </a:solidFill>
                <a:effectLst/>
                <a:latin typeface="+mn-lt"/>
                <a:ea typeface="+mn-ea"/>
                <a:cs typeface="+mn-cs"/>
              </a:rPr>
              <a:t>(1)U</a:t>
            </a:r>
            <a:r>
              <a:rPr lang="zh-CN" altLang="en-US" sz="1200" b="0" i="0" kern="1200" dirty="0">
                <a:solidFill>
                  <a:schemeClr val="tx1"/>
                </a:solidFill>
                <a:effectLst/>
                <a:latin typeface="+mn-lt"/>
                <a:ea typeface="+mn-ea"/>
                <a:cs typeface="+mn-cs"/>
              </a:rPr>
              <a:t>准备</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份内容相同的文件，分别乘以不同的随机数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盲因子</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实现盲化。</a:t>
            </a:r>
          </a:p>
          <a:p>
            <a:pPr latinLnBrk="0"/>
            <a:r>
              <a:rPr lang="en-US" altLang="zh-CN" sz="1200" b="0" i="0" kern="1200" dirty="0">
                <a:solidFill>
                  <a:schemeClr val="tx1"/>
                </a:solidFill>
                <a:effectLst/>
                <a:latin typeface="+mn-lt"/>
                <a:ea typeface="+mn-ea"/>
                <a:cs typeface="+mn-cs"/>
              </a:rPr>
              <a:t>(2)U</a:t>
            </a:r>
            <a:r>
              <a:rPr lang="zh-CN" altLang="en-US" sz="1200" b="0" i="0" kern="1200" dirty="0">
                <a:solidFill>
                  <a:schemeClr val="tx1"/>
                </a:solidFill>
                <a:effectLst/>
                <a:latin typeface="+mn-lt"/>
                <a:ea typeface="+mn-ea"/>
                <a:cs typeface="+mn-cs"/>
              </a:rPr>
              <a:t>将盲化后的</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份文件提交给</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a:t>
            </a:r>
          </a:p>
          <a:p>
            <a:pPr latinLnBrk="0"/>
            <a:r>
              <a:rPr lang="en-US" altLang="zh-CN" sz="1200" b="0" i="0" kern="1200" dirty="0">
                <a:solidFill>
                  <a:schemeClr val="tx1"/>
                </a:solidFill>
                <a:effectLst/>
                <a:latin typeface="+mn-lt"/>
                <a:ea typeface="+mn-ea"/>
                <a:cs typeface="+mn-cs"/>
              </a:rPr>
              <a:t>(3)s</a:t>
            </a:r>
            <a:r>
              <a:rPr lang="zh-CN" altLang="en-US" sz="1200" b="0" i="0" kern="1200" dirty="0">
                <a:solidFill>
                  <a:schemeClr val="tx1"/>
                </a:solidFill>
                <a:effectLst/>
                <a:latin typeface="+mn-lt"/>
                <a:ea typeface="+mn-ea"/>
                <a:cs typeface="+mn-cs"/>
              </a:rPr>
              <a:t>随机选择一部分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一</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文件，向</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索要盲因子，恢复出文件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去盲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，审查内容是否符合要求。</a:t>
            </a:r>
          </a:p>
          <a:p>
            <a:pPr latinLnBrk="0"/>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如果审查通过，</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从未审查的文件中任取一份盲签名，并发给</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，否则协议终止。</a:t>
            </a:r>
          </a:p>
          <a:p>
            <a:pPr latinLnBrk="0"/>
            <a:r>
              <a:rPr lang="en-US" altLang="zh-CN" sz="1200" b="0" i="0" kern="1200" dirty="0">
                <a:solidFill>
                  <a:schemeClr val="tx1"/>
                </a:solidFill>
                <a:effectLst/>
                <a:latin typeface="+mn-lt"/>
                <a:ea typeface="+mn-ea"/>
                <a:cs typeface="+mn-cs"/>
              </a:rPr>
              <a:t>(5)u</a:t>
            </a:r>
            <a:r>
              <a:rPr lang="zh-CN" altLang="en-US" sz="1200" b="0" i="0" kern="1200" dirty="0">
                <a:solidFill>
                  <a:schemeClr val="tx1"/>
                </a:solidFill>
                <a:effectLst/>
                <a:latin typeface="+mn-lt"/>
                <a:ea typeface="+mn-ea"/>
                <a:cs typeface="+mn-cs"/>
              </a:rPr>
              <a:t>对收到的签名文件去盲，得到原文件和签名。</a:t>
            </a:r>
          </a:p>
          <a:p>
            <a:endParaRPr lang="en-US" altLang="zh-CN" dirty="0"/>
          </a:p>
          <a:p>
            <a:r>
              <a:rPr lang="zh-CN" altLang="en-US" sz="1200" b="0" i="0" kern="1200" dirty="0">
                <a:solidFill>
                  <a:schemeClr val="tx1"/>
                </a:solidFill>
                <a:effectLst/>
                <a:latin typeface="+mn-lt"/>
                <a:ea typeface="+mn-ea"/>
                <a:cs typeface="+mn-cs"/>
              </a:rPr>
              <a:t>大卫</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乔姆的天才构想很快引发热议。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4A84473-F5AC-426F-BC76-B5B9916F44D3}" type="slidenum">
              <a:rPr lang="zh-CN" altLang="en-US" smtClean="0"/>
              <a:t>8</a:t>
            </a:fld>
            <a:endParaRPr lang="zh-CN" altLang="en-US"/>
          </a:p>
        </p:txBody>
      </p:sp>
    </p:spTree>
    <p:extLst>
      <p:ext uri="{BB962C8B-B14F-4D97-AF65-F5344CB8AC3E}">
        <p14:creationId xmlns:p14="http://schemas.microsoft.com/office/powerpoint/2010/main" val="381520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9</a:t>
            </a:fld>
            <a:endParaRPr lang="zh-CN" altLang="en-US"/>
          </a:p>
        </p:txBody>
      </p:sp>
    </p:spTree>
    <p:extLst>
      <p:ext uri="{BB962C8B-B14F-4D97-AF65-F5344CB8AC3E}">
        <p14:creationId xmlns:p14="http://schemas.microsoft.com/office/powerpoint/2010/main" val="160632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13</a:t>
            </a:fld>
            <a:endParaRPr lang="zh-CN" altLang="en-US"/>
          </a:p>
        </p:txBody>
      </p:sp>
    </p:spTree>
    <p:extLst>
      <p:ext uri="{BB962C8B-B14F-4D97-AF65-F5344CB8AC3E}">
        <p14:creationId xmlns:p14="http://schemas.microsoft.com/office/powerpoint/2010/main" val="61783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16</a:t>
            </a:fld>
            <a:endParaRPr lang="zh-CN" altLang="en-US"/>
          </a:p>
        </p:txBody>
      </p:sp>
    </p:spTree>
    <p:extLst>
      <p:ext uri="{BB962C8B-B14F-4D97-AF65-F5344CB8AC3E}">
        <p14:creationId xmlns:p14="http://schemas.microsoft.com/office/powerpoint/2010/main" val="423695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A84473-F5AC-426F-BC76-B5B9916F44D3}" type="slidenum">
              <a:rPr lang="zh-CN" altLang="en-US" smtClean="0"/>
              <a:t>17</a:t>
            </a:fld>
            <a:endParaRPr lang="zh-CN" altLang="en-US"/>
          </a:p>
        </p:txBody>
      </p:sp>
    </p:spTree>
    <p:extLst>
      <p:ext uri="{BB962C8B-B14F-4D97-AF65-F5344CB8AC3E}">
        <p14:creationId xmlns:p14="http://schemas.microsoft.com/office/powerpoint/2010/main" val="2555366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261159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415227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1891662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2184923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1618007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3841871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2811715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497714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85697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41368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364050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91022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397404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1159723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180604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179513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7396045-F1FC-4FFB-9168-83A05B02B2F7}" type="datetimeFigureOut">
              <a:rPr lang="zh-CN" altLang="en-US" smtClean="0"/>
              <a:t>2018/9/10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251421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396045-F1FC-4FFB-9168-83A05B02B2F7}" type="datetimeFigureOut">
              <a:rPr lang="zh-CN" altLang="en-US" smtClean="0"/>
              <a:t>2018/9/10</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A15B8C-C41A-49FA-BD51-6ED9C3BE40BE}" type="slidenum">
              <a:rPr lang="zh-CN" altLang="en-US" smtClean="0"/>
              <a:t>‹#›</a:t>
            </a:fld>
            <a:endParaRPr lang="zh-CN" altLang="en-US"/>
          </a:p>
        </p:txBody>
      </p:sp>
    </p:spTree>
    <p:extLst>
      <p:ext uri="{BB962C8B-B14F-4D97-AF65-F5344CB8AC3E}">
        <p14:creationId xmlns:p14="http://schemas.microsoft.com/office/powerpoint/2010/main" val="484116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D366C-13F0-4EF9-B062-7A558BDA0CBA}"/>
              </a:ext>
            </a:extLst>
          </p:cNvPr>
          <p:cNvSpPr>
            <a:spLocks noGrp="1"/>
          </p:cNvSpPr>
          <p:nvPr>
            <p:ph type="ctrTitle"/>
          </p:nvPr>
        </p:nvSpPr>
        <p:spPr/>
        <p:txBody>
          <a:bodyPr/>
          <a:lstStyle/>
          <a:p>
            <a:r>
              <a:rPr lang="zh-CN" altLang="en-US" dirty="0"/>
              <a:t>区块链技术</a:t>
            </a:r>
          </a:p>
        </p:txBody>
      </p:sp>
      <p:sp>
        <p:nvSpPr>
          <p:cNvPr id="3" name="副标题 2">
            <a:extLst>
              <a:ext uri="{FF2B5EF4-FFF2-40B4-BE49-F238E27FC236}">
                <a16:creationId xmlns:a16="http://schemas.microsoft.com/office/drawing/2014/main" id="{732DA70F-6AF9-4555-98D4-27F3785600A4}"/>
              </a:ext>
            </a:extLst>
          </p:cNvPr>
          <p:cNvSpPr>
            <a:spLocks noGrp="1"/>
          </p:cNvSpPr>
          <p:nvPr>
            <p:ph type="subTitle" idx="1"/>
          </p:nvPr>
        </p:nvSpPr>
        <p:spPr/>
        <p:txBody>
          <a:bodyPr/>
          <a:lstStyle/>
          <a:p>
            <a:r>
              <a:rPr lang="zh-CN" altLang="en-US" dirty="0"/>
              <a:t>数字货币</a:t>
            </a:r>
          </a:p>
        </p:txBody>
      </p:sp>
    </p:spTree>
    <p:extLst>
      <p:ext uri="{BB962C8B-B14F-4D97-AF65-F5344CB8AC3E}">
        <p14:creationId xmlns:p14="http://schemas.microsoft.com/office/powerpoint/2010/main" val="8957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9FED9-B3D4-4AD8-810F-3FD5FCA5011B}"/>
              </a:ext>
            </a:extLst>
          </p:cNvPr>
          <p:cNvSpPr>
            <a:spLocks noGrp="1"/>
          </p:cNvSpPr>
          <p:nvPr>
            <p:ph type="title"/>
          </p:nvPr>
        </p:nvSpPr>
        <p:spPr/>
        <p:txBody>
          <a:bodyPr/>
          <a:lstStyle/>
          <a:p>
            <a:r>
              <a:rPr lang="zh-CN" altLang="en-US" dirty="0"/>
              <a:t>数字货币历史</a:t>
            </a:r>
          </a:p>
        </p:txBody>
      </p:sp>
      <p:sp>
        <p:nvSpPr>
          <p:cNvPr id="3" name="内容占位符 2">
            <a:extLst>
              <a:ext uri="{FF2B5EF4-FFF2-40B4-BE49-F238E27FC236}">
                <a16:creationId xmlns:a16="http://schemas.microsoft.com/office/drawing/2014/main" id="{82B40796-4C67-49C3-8C60-CDCA3BF67532}"/>
              </a:ext>
            </a:extLst>
          </p:cNvPr>
          <p:cNvSpPr>
            <a:spLocks noGrp="1"/>
          </p:cNvSpPr>
          <p:nvPr>
            <p:ph idx="1"/>
          </p:nvPr>
        </p:nvSpPr>
        <p:spPr/>
        <p:txBody>
          <a:bodyPr/>
          <a:lstStyle/>
          <a:p>
            <a:r>
              <a:rPr lang="en-US" altLang="zh-CN" dirty="0" err="1"/>
              <a:t>HashCash</a:t>
            </a:r>
            <a:endParaRPr lang="en-US" altLang="zh-CN" dirty="0"/>
          </a:p>
          <a:p>
            <a:pPr lvl="1"/>
            <a:r>
              <a:rPr lang="en-US" altLang="zh-CN" dirty="0"/>
              <a:t>1997</a:t>
            </a:r>
            <a:r>
              <a:rPr lang="zh-CN" altLang="en-US" dirty="0"/>
              <a:t>年</a:t>
            </a:r>
            <a:r>
              <a:rPr lang="en-US" altLang="zh-CN" dirty="0"/>
              <a:t>3</a:t>
            </a:r>
            <a:r>
              <a:rPr lang="zh-CN" altLang="en-US" dirty="0"/>
              <a:t>月</a:t>
            </a:r>
            <a:r>
              <a:rPr lang="en-US" altLang="zh-CN" dirty="0"/>
              <a:t>28</a:t>
            </a:r>
            <a:r>
              <a:rPr lang="zh-CN" altLang="en-US" dirty="0"/>
              <a:t>日，亚当</a:t>
            </a:r>
            <a:r>
              <a:rPr lang="en-US" altLang="zh-CN" dirty="0"/>
              <a:t>·</a:t>
            </a:r>
            <a:r>
              <a:rPr lang="zh-CN" altLang="en-US" dirty="0"/>
              <a:t>巴克</a:t>
            </a:r>
            <a:r>
              <a:rPr lang="en-US" altLang="zh-CN" dirty="0"/>
              <a:t>(Adam Back) </a:t>
            </a:r>
            <a:r>
              <a:rPr lang="zh-CN" altLang="en-US" dirty="0"/>
              <a:t>发出</a:t>
            </a:r>
            <a:r>
              <a:rPr lang="en-US" altLang="zh-CN" dirty="0"/>
              <a:t>[</a:t>
            </a:r>
            <a:r>
              <a:rPr lang="zh-CN" altLang="en-US" dirty="0"/>
              <a:t>公告</a:t>
            </a:r>
            <a:r>
              <a:rPr lang="en-US" altLang="zh-CN" dirty="0"/>
              <a:t>] </a:t>
            </a:r>
            <a:r>
              <a:rPr lang="zh-CN" altLang="en-US" dirty="0"/>
              <a:t>哈希现金</a:t>
            </a:r>
            <a:r>
              <a:rPr lang="en-US" altLang="zh-CN" dirty="0"/>
              <a:t>(Hash Cash)</a:t>
            </a:r>
            <a:r>
              <a:rPr lang="zh-CN" altLang="en-US" dirty="0"/>
              <a:t>邮资计划正式实施。</a:t>
            </a:r>
            <a:endParaRPr lang="en-US" altLang="zh-CN" dirty="0"/>
          </a:p>
          <a:p>
            <a:pPr lvl="1"/>
            <a:r>
              <a:rPr lang="zh-CN" altLang="en-US" b="1" dirty="0"/>
              <a:t>哈希现金，基于哈希算法（</a:t>
            </a:r>
            <a:r>
              <a:rPr lang="en-US" altLang="zh-CN" b="1" dirty="0"/>
              <a:t>Hash Algorithm</a:t>
            </a:r>
            <a:r>
              <a:rPr lang="zh-CN" altLang="en-US" b="1" dirty="0"/>
              <a:t>）展开：执行哈希现金程序的计算机，在发送邮件时，需要额外付出几秒钟时间进行哈希运算，试凑出一个符合特殊规则的哈希函数值</a:t>
            </a:r>
            <a:endParaRPr lang="en-US" altLang="zh-CN" b="1" dirty="0"/>
          </a:p>
          <a:p>
            <a:pPr lvl="1"/>
            <a:r>
              <a:rPr lang="en-US" altLang="zh-CN" dirty="0"/>
              <a:t>2004</a:t>
            </a:r>
            <a:r>
              <a:rPr lang="zh-CN" altLang="en-US" dirty="0"/>
              <a:t>年，密码学家哈尔</a:t>
            </a:r>
            <a:r>
              <a:rPr lang="en-US" altLang="zh-CN" dirty="0"/>
              <a:t>·</a:t>
            </a:r>
            <a:r>
              <a:rPr lang="zh-CN" altLang="en-US" dirty="0"/>
              <a:t>芬尼</a:t>
            </a:r>
            <a:r>
              <a:rPr lang="en-US" altLang="zh-CN" dirty="0"/>
              <a:t>(Hal Finney)</a:t>
            </a:r>
            <a:r>
              <a:rPr lang="zh-CN" altLang="en-US" dirty="0"/>
              <a:t>把哈希现金算法改进为“可复用的工作量证明机制”</a:t>
            </a:r>
            <a:r>
              <a:rPr lang="en-US" altLang="zh-CN" dirty="0"/>
              <a:t>(Reusable Proofs of Work)</a:t>
            </a:r>
          </a:p>
          <a:p>
            <a:pPr lvl="1"/>
            <a:r>
              <a:rPr lang="zh-CN" altLang="en-US" b="1" dirty="0"/>
              <a:t>在比特币的白皮书中，中本聪将哈希现金机制改造成了比特币的发行机制：用户贡献算力，进行哈希运算；作为回报，比特币网络将比特币赠予首个挖出区块的矿工</a:t>
            </a:r>
            <a:endParaRPr lang="zh-CN" altLang="en-US" dirty="0"/>
          </a:p>
          <a:p>
            <a:endParaRPr lang="zh-CN" altLang="en-US" dirty="0"/>
          </a:p>
        </p:txBody>
      </p:sp>
    </p:spTree>
    <p:extLst>
      <p:ext uri="{BB962C8B-B14F-4D97-AF65-F5344CB8AC3E}">
        <p14:creationId xmlns:p14="http://schemas.microsoft.com/office/powerpoint/2010/main" val="4124883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C09C9-A60B-4D2E-BE25-98690DBFE72F}"/>
              </a:ext>
            </a:extLst>
          </p:cNvPr>
          <p:cNvSpPr>
            <a:spLocks noGrp="1"/>
          </p:cNvSpPr>
          <p:nvPr>
            <p:ph type="title"/>
          </p:nvPr>
        </p:nvSpPr>
        <p:spPr/>
        <p:txBody>
          <a:bodyPr/>
          <a:lstStyle/>
          <a:p>
            <a:r>
              <a:rPr lang="zh-CN" altLang="en-US" dirty="0"/>
              <a:t>数字货币面临的问题</a:t>
            </a:r>
          </a:p>
        </p:txBody>
      </p:sp>
      <p:sp>
        <p:nvSpPr>
          <p:cNvPr id="3" name="内容占位符 2">
            <a:extLst>
              <a:ext uri="{FF2B5EF4-FFF2-40B4-BE49-F238E27FC236}">
                <a16:creationId xmlns:a16="http://schemas.microsoft.com/office/drawing/2014/main" id="{A3C32144-7887-49BE-8B76-6911E5EB0322}"/>
              </a:ext>
            </a:extLst>
          </p:cNvPr>
          <p:cNvSpPr>
            <a:spLocks noGrp="1"/>
          </p:cNvSpPr>
          <p:nvPr>
            <p:ph idx="1"/>
          </p:nvPr>
        </p:nvSpPr>
        <p:spPr/>
        <p:txBody>
          <a:bodyPr/>
          <a:lstStyle/>
          <a:p>
            <a:r>
              <a:rPr lang="zh-CN" altLang="en-US" dirty="0"/>
              <a:t>如何去中心化</a:t>
            </a:r>
            <a:endParaRPr lang="en-US" altLang="zh-CN" dirty="0"/>
          </a:p>
          <a:p>
            <a:endParaRPr lang="en-US" altLang="zh-CN" dirty="0"/>
          </a:p>
          <a:p>
            <a:r>
              <a:rPr lang="zh-CN" altLang="en-US" dirty="0"/>
              <a:t>去中心化之后，如何防止</a:t>
            </a:r>
            <a:r>
              <a:rPr lang="en-US" altLang="zh-CN" dirty="0"/>
              <a:t>double-spending</a:t>
            </a:r>
          </a:p>
          <a:p>
            <a:endParaRPr lang="en-US" altLang="zh-CN" dirty="0"/>
          </a:p>
          <a:p>
            <a:r>
              <a:rPr lang="zh-CN" altLang="en-US" dirty="0"/>
              <a:t>如何在分布式系统中取得一致</a:t>
            </a:r>
          </a:p>
        </p:txBody>
      </p:sp>
    </p:spTree>
    <p:extLst>
      <p:ext uri="{BB962C8B-B14F-4D97-AF65-F5344CB8AC3E}">
        <p14:creationId xmlns:p14="http://schemas.microsoft.com/office/powerpoint/2010/main" val="23939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82552-3753-4148-A025-F317CB19C3CC}"/>
              </a:ext>
            </a:extLst>
          </p:cNvPr>
          <p:cNvSpPr>
            <a:spLocks noGrp="1"/>
          </p:cNvSpPr>
          <p:nvPr>
            <p:ph type="title"/>
          </p:nvPr>
        </p:nvSpPr>
        <p:spPr/>
        <p:txBody>
          <a:bodyPr/>
          <a:lstStyle/>
          <a:p>
            <a:r>
              <a:rPr lang="zh-CN" altLang="en-US" dirty="0"/>
              <a:t>比特币的解决方案</a:t>
            </a:r>
          </a:p>
        </p:txBody>
      </p:sp>
      <p:sp>
        <p:nvSpPr>
          <p:cNvPr id="3" name="内容占位符 2">
            <a:extLst>
              <a:ext uri="{FF2B5EF4-FFF2-40B4-BE49-F238E27FC236}">
                <a16:creationId xmlns:a16="http://schemas.microsoft.com/office/drawing/2014/main" id="{B8EF86B0-A86A-4CB8-973D-83BEB3800A7F}"/>
              </a:ext>
            </a:extLst>
          </p:cNvPr>
          <p:cNvSpPr>
            <a:spLocks noGrp="1"/>
          </p:cNvSpPr>
          <p:nvPr>
            <p:ph idx="1"/>
          </p:nvPr>
        </p:nvSpPr>
        <p:spPr/>
        <p:txBody>
          <a:bodyPr/>
          <a:lstStyle/>
          <a:p>
            <a:r>
              <a:rPr lang="zh-CN" altLang="en-US" dirty="0"/>
              <a:t>分布式账本</a:t>
            </a:r>
            <a:endParaRPr lang="en-US" altLang="zh-CN" dirty="0"/>
          </a:p>
          <a:p>
            <a:pPr lvl="1"/>
            <a:r>
              <a:rPr lang="en-US" altLang="zh-CN" dirty="0"/>
              <a:t>Append-only</a:t>
            </a:r>
          </a:p>
          <a:p>
            <a:pPr lvl="1"/>
            <a:r>
              <a:rPr lang="zh-CN" altLang="en-US" dirty="0"/>
              <a:t>所有人可以对每一笔交易进行认证</a:t>
            </a:r>
            <a:endParaRPr lang="en-US" altLang="zh-CN" dirty="0"/>
          </a:p>
          <a:p>
            <a:r>
              <a:rPr lang="en-US" altLang="zh-CN" dirty="0" err="1"/>
              <a:t>PoW</a:t>
            </a:r>
            <a:r>
              <a:rPr lang="zh-CN" altLang="en-US" dirty="0"/>
              <a:t>工作量证明形成共识</a:t>
            </a:r>
            <a:endParaRPr lang="en-US" altLang="zh-CN" dirty="0"/>
          </a:p>
          <a:p>
            <a:pPr lvl="1"/>
            <a:r>
              <a:rPr lang="zh-CN" altLang="en-US" dirty="0"/>
              <a:t>工作量证明机制引入了对某一个特定值的扫描工作，比方说</a:t>
            </a:r>
            <a:r>
              <a:rPr lang="en-US" altLang="zh-CN" dirty="0"/>
              <a:t>SHA-256</a:t>
            </a:r>
            <a:r>
              <a:rPr lang="zh-CN" altLang="en-US" dirty="0"/>
              <a:t>下，随机散列值以一个或多个</a:t>
            </a:r>
            <a:r>
              <a:rPr lang="en-US" altLang="zh-CN" dirty="0"/>
              <a:t>0</a:t>
            </a:r>
            <a:r>
              <a:rPr lang="zh-CN" altLang="en-US" dirty="0"/>
              <a:t>开始</a:t>
            </a:r>
            <a:endParaRPr lang="en-US" altLang="zh-CN" dirty="0"/>
          </a:p>
          <a:p>
            <a:pPr lvl="1"/>
            <a:r>
              <a:rPr lang="zh-CN" altLang="en-US" dirty="0"/>
              <a:t>竞争发布区块，必须算力占优才能作弊（如果能够作弊，还不如不作弊，正常竞争）</a:t>
            </a:r>
            <a:endParaRPr lang="en-US" altLang="zh-CN" dirty="0"/>
          </a:p>
          <a:p>
            <a:pPr lvl="1"/>
            <a:endParaRPr lang="en-US" altLang="zh-CN" dirty="0"/>
          </a:p>
          <a:p>
            <a:pPr lvl="1"/>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424453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9C2CB-8564-4BF0-BF3E-D4EE07005026}"/>
              </a:ext>
            </a:extLst>
          </p:cNvPr>
          <p:cNvSpPr>
            <a:spLocks noGrp="1"/>
          </p:cNvSpPr>
          <p:nvPr>
            <p:ph type="title"/>
          </p:nvPr>
        </p:nvSpPr>
        <p:spPr/>
        <p:txBody>
          <a:bodyPr/>
          <a:lstStyle/>
          <a:p>
            <a:r>
              <a:rPr lang="zh-CN" altLang="en-US" dirty="0"/>
              <a:t>比特币的解决方案</a:t>
            </a:r>
          </a:p>
        </p:txBody>
      </p:sp>
      <p:sp>
        <p:nvSpPr>
          <p:cNvPr id="3" name="内容占位符 2">
            <a:extLst>
              <a:ext uri="{FF2B5EF4-FFF2-40B4-BE49-F238E27FC236}">
                <a16:creationId xmlns:a16="http://schemas.microsoft.com/office/drawing/2014/main" id="{054B3CD2-7828-493F-824F-B000BD262D9E}"/>
              </a:ext>
            </a:extLst>
          </p:cNvPr>
          <p:cNvSpPr>
            <a:spLocks noGrp="1"/>
          </p:cNvSpPr>
          <p:nvPr>
            <p:ph idx="1"/>
          </p:nvPr>
        </p:nvSpPr>
        <p:spPr/>
        <p:txBody>
          <a:bodyPr>
            <a:normAutofit/>
          </a:bodyPr>
          <a:lstStyle/>
          <a:p>
            <a:r>
              <a:rPr lang="zh-CN" altLang="en-US" dirty="0"/>
              <a:t>运行比特币网络的步骤如下：</a:t>
            </a:r>
            <a:endParaRPr lang="en-US" altLang="zh-CN" dirty="0"/>
          </a:p>
          <a:p>
            <a:pPr lvl="1"/>
            <a:r>
              <a:rPr lang="en-US" altLang="zh-CN" dirty="0"/>
              <a:t>1) </a:t>
            </a:r>
            <a:r>
              <a:rPr lang="zh-CN" altLang="en-US" dirty="0"/>
              <a:t>新的交易向全网进行广播；</a:t>
            </a:r>
          </a:p>
          <a:p>
            <a:pPr lvl="1"/>
            <a:r>
              <a:rPr lang="en-US" altLang="zh-CN" dirty="0"/>
              <a:t>2) </a:t>
            </a:r>
            <a:r>
              <a:rPr lang="zh-CN" altLang="en-US" dirty="0"/>
              <a:t>每一个节点都将收到的交易信息纳入一个区块中；</a:t>
            </a:r>
          </a:p>
          <a:p>
            <a:pPr lvl="1"/>
            <a:r>
              <a:rPr lang="en-US" altLang="zh-CN" dirty="0"/>
              <a:t>3) </a:t>
            </a:r>
            <a:r>
              <a:rPr lang="zh-CN" altLang="en-US" dirty="0"/>
              <a:t>每个节点都尝试在自己的区块中找到一个具有足够难度的工作量证明；</a:t>
            </a:r>
          </a:p>
          <a:p>
            <a:pPr lvl="1"/>
            <a:r>
              <a:rPr lang="en-US" altLang="zh-CN" dirty="0"/>
              <a:t>4) </a:t>
            </a:r>
            <a:r>
              <a:rPr lang="zh-CN" altLang="en-US" dirty="0"/>
              <a:t>当一个节点找到了一个工作量证明，它就向全网进行广播；</a:t>
            </a:r>
          </a:p>
          <a:p>
            <a:pPr lvl="1"/>
            <a:r>
              <a:rPr lang="en-US" altLang="zh-CN" dirty="0"/>
              <a:t>5) </a:t>
            </a:r>
            <a:r>
              <a:rPr lang="zh-CN" altLang="en-US" dirty="0"/>
              <a:t>当且仅当包含在该区块中的所有交易都是有效的且之前未存在过的，其他节点才认同该区块的有效性；</a:t>
            </a:r>
          </a:p>
          <a:p>
            <a:pPr lvl="1"/>
            <a:r>
              <a:rPr lang="en-US" altLang="zh-CN" dirty="0"/>
              <a:t>6) </a:t>
            </a:r>
            <a:r>
              <a:rPr lang="zh-CN" altLang="en-US" dirty="0"/>
              <a:t>其他节点表示他们接受该区块，而表示接受的方法，则是在跟随该区块的末尾，制造新的区块以延长该链条，而将被接受区块的随机散列值视为先于新区快的随机散列值。</a:t>
            </a:r>
          </a:p>
          <a:p>
            <a:endParaRPr lang="zh-CN" altLang="en-US" dirty="0"/>
          </a:p>
        </p:txBody>
      </p:sp>
    </p:spTree>
    <p:extLst>
      <p:ext uri="{BB962C8B-B14F-4D97-AF65-F5344CB8AC3E}">
        <p14:creationId xmlns:p14="http://schemas.microsoft.com/office/powerpoint/2010/main" val="61336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BB2EC-B126-406B-9850-60554F452FEE}"/>
              </a:ext>
            </a:extLst>
          </p:cNvPr>
          <p:cNvSpPr>
            <a:spLocks noGrp="1"/>
          </p:cNvSpPr>
          <p:nvPr>
            <p:ph type="title"/>
          </p:nvPr>
        </p:nvSpPr>
        <p:spPr/>
        <p:txBody>
          <a:bodyPr/>
          <a:lstStyle/>
          <a:p>
            <a:r>
              <a:rPr lang="zh-CN" altLang="en-US" dirty="0"/>
              <a:t>比特币的解决方案</a:t>
            </a:r>
          </a:p>
        </p:txBody>
      </p:sp>
      <p:sp>
        <p:nvSpPr>
          <p:cNvPr id="3" name="内容占位符 2">
            <a:extLst>
              <a:ext uri="{FF2B5EF4-FFF2-40B4-BE49-F238E27FC236}">
                <a16:creationId xmlns:a16="http://schemas.microsoft.com/office/drawing/2014/main" id="{B66A8D2A-2947-404E-AE9F-FB35C154177E}"/>
              </a:ext>
            </a:extLst>
          </p:cNvPr>
          <p:cNvSpPr>
            <a:spLocks noGrp="1"/>
          </p:cNvSpPr>
          <p:nvPr>
            <p:ph idx="1"/>
          </p:nvPr>
        </p:nvSpPr>
        <p:spPr/>
        <p:txBody>
          <a:bodyPr/>
          <a:lstStyle/>
          <a:p>
            <a:r>
              <a:rPr lang="en-US" altLang="zh-CN" dirty="0"/>
              <a:t>Merkle </a:t>
            </a:r>
            <a:r>
              <a:rPr lang="zh-CN" altLang="en-US" dirty="0"/>
              <a:t>树和</a:t>
            </a:r>
            <a:r>
              <a:rPr lang="en-US" altLang="zh-CN" dirty="0"/>
              <a:t>SPV</a:t>
            </a:r>
          </a:p>
          <a:p>
            <a:pPr lvl="1"/>
            <a:r>
              <a:rPr lang="zh-CN" altLang="en-US" dirty="0"/>
              <a:t>为了删除老交易，同时确保不损害区块的随机散列值，交易信息被随机散列时，被构建成一种</a:t>
            </a:r>
            <a:r>
              <a:rPr lang="en-US" altLang="zh-CN" dirty="0"/>
              <a:t>Merkle</a:t>
            </a:r>
            <a:r>
              <a:rPr lang="zh-CN" altLang="en-US" dirty="0"/>
              <a:t>树（</a:t>
            </a:r>
            <a:r>
              <a:rPr lang="en-US" altLang="zh-CN" dirty="0"/>
              <a:t>Merkle tree</a:t>
            </a:r>
            <a:r>
              <a:rPr lang="zh-CN" altLang="en-US" dirty="0"/>
              <a:t>）的结构</a:t>
            </a:r>
            <a:endParaRPr lang="en-US" altLang="zh-CN" dirty="0"/>
          </a:p>
          <a:p>
            <a:pPr lvl="1"/>
            <a:r>
              <a:rPr lang="zh-CN" altLang="en-US" dirty="0"/>
              <a:t>为了验证交易，通过向相应的</a:t>
            </a:r>
            <a:r>
              <a:rPr lang="en-US" altLang="zh-CN" dirty="0"/>
              <a:t>Merkle</a:t>
            </a:r>
            <a:r>
              <a:rPr lang="zh-CN" altLang="en-US" dirty="0"/>
              <a:t>分支进行查询即可</a:t>
            </a:r>
          </a:p>
        </p:txBody>
      </p:sp>
    </p:spTree>
    <p:extLst>
      <p:ext uri="{BB962C8B-B14F-4D97-AF65-F5344CB8AC3E}">
        <p14:creationId xmlns:p14="http://schemas.microsoft.com/office/powerpoint/2010/main" val="126491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950B2-91A7-4F7A-88C1-7E2CBEE37850}"/>
              </a:ext>
            </a:extLst>
          </p:cNvPr>
          <p:cNvSpPr>
            <a:spLocks noGrp="1"/>
          </p:cNvSpPr>
          <p:nvPr>
            <p:ph type="title"/>
          </p:nvPr>
        </p:nvSpPr>
        <p:spPr/>
        <p:txBody>
          <a:bodyPr/>
          <a:lstStyle/>
          <a:p>
            <a:r>
              <a:rPr lang="zh-CN" altLang="en-US" dirty="0"/>
              <a:t>比特币的解决方案</a:t>
            </a:r>
          </a:p>
        </p:txBody>
      </p:sp>
      <p:sp>
        <p:nvSpPr>
          <p:cNvPr id="4" name="AutoShape 2" descr="consensus-png">
            <a:extLst>
              <a:ext uri="{FF2B5EF4-FFF2-40B4-BE49-F238E27FC236}">
                <a16:creationId xmlns:a16="http://schemas.microsoft.com/office/drawing/2014/main" id="{43CDCEE2-4B62-4117-9BEA-4DFD190FCF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consensus-png">
            <a:extLst>
              <a:ext uri="{FF2B5EF4-FFF2-40B4-BE49-F238E27FC236}">
                <a16:creationId xmlns:a16="http://schemas.microsoft.com/office/drawing/2014/main" id="{58D8733A-D44C-4CBE-B2CB-0CD6A75A1F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4953" y="2181430"/>
            <a:ext cx="8207551" cy="411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18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621E6-CC2B-4616-9BC1-CC3CF293D796}"/>
              </a:ext>
            </a:extLst>
          </p:cNvPr>
          <p:cNvSpPr>
            <a:spLocks noGrp="1"/>
          </p:cNvSpPr>
          <p:nvPr>
            <p:ph type="title"/>
          </p:nvPr>
        </p:nvSpPr>
        <p:spPr/>
        <p:txBody>
          <a:bodyPr/>
          <a:lstStyle/>
          <a:p>
            <a:r>
              <a:rPr lang="zh-CN" altLang="en-US" dirty="0"/>
              <a:t>比特币的解决方案</a:t>
            </a:r>
          </a:p>
        </p:txBody>
      </p:sp>
      <p:sp>
        <p:nvSpPr>
          <p:cNvPr id="3" name="内容占位符 2">
            <a:extLst>
              <a:ext uri="{FF2B5EF4-FFF2-40B4-BE49-F238E27FC236}">
                <a16:creationId xmlns:a16="http://schemas.microsoft.com/office/drawing/2014/main" id="{42C691E6-1BD6-4D0B-A658-CB2267D59552}"/>
              </a:ext>
            </a:extLst>
          </p:cNvPr>
          <p:cNvSpPr>
            <a:spLocks noGrp="1"/>
          </p:cNvSpPr>
          <p:nvPr>
            <p:ph idx="1"/>
          </p:nvPr>
        </p:nvSpPr>
        <p:spPr/>
        <p:txBody>
          <a:bodyPr/>
          <a:lstStyle/>
          <a:p>
            <a:endParaRPr lang="zh-CN" altLang="en-US"/>
          </a:p>
        </p:txBody>
      </p:sp>
      <p:pic>
        <p:nvPicPr>
          <p:cNvPr id="2050" name="Picture 2" descr="consensus-png">
            <a:extLst>
              <a:ext uri="{FF2B5EF4-FFF2-40B4-BE49-F238E27FC236}">
                <a16:creationId xmlns:a16="http://schemas.microsoft.com/office/drawing/2014/main" id="{2B7FA73A-2FE8-4629-A9DD-070450229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330" y="1876852"/>
            <a:ext cx="69342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3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BD1BE-CAB1-412B-8608-6899C2864869}"/>
              </a:ext>
            </a:extLst>
          </p:cNvPr>
          <p:cNvSpPr>
            <a:spLocks noGrp="1"/>
          </p:cNvSpPr>
          <p:nvPr>
            <p:ph type="title"/>
          </p:nvPr>
        </p:nvSpPr>
        <p:spPr/>
        <p:txBody>
          <a:bodyPr/>
          <a:lstStyle/>
          <a:p>
            <a:r>
              <a:rPr lang="zh-CN" altLang="en-US" dirty="0"/>
              <a:t>比特币的解决方案</a:t>
            </a:r>
          </a:p>
        </p:txBody>
      </p:sp>
      <p:sp>
        <p:nvSpPr>
          <p:cNvPr id="3" name="内容占位符 2">
            <a:extLst>
              <a:ext uri="{FF2B5EF4-FFF2-40B4-BE49-F238E27FC236}">
                <a16:creationId xmlns:a16="http://schemas.microsoft.com/office/drawing/2014/main" id="{84353E55-2E2D-472D-BF82-9B2F66BB306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35B95FD-1DFD-4E95-8EFD-1F5F8893E89C}"/>
              </a:ext>
            </a:extLst>
          </p:cNvPr>
          <p:cNvPicPr>
            <a:picLocks noChangeAspect="1"/>
          </p:cNvPicPr>
          <p:nvPr/>
        </p:nvPicPr>
        <p:blipFill>
          <a:blip r:embed="rId3"/>
          <a:stretch>
            <a:fillRect/>
          </a:stretch>
        </p:blipFill>
        <p:spPr>
          <a:xfrm>
            <a:off x="0" y="1680632"/>
            <a:ext cx="12153900" cy="4752975"/>
          </a:xfrm>
          <a:prstGeom prst="rect">
            <a:avLst/>
          </a:prstGeom>
        </p:spPr>
      </p:pic>
    </p:spTree>
    <p:extLst>
      <p:ext uri="{BB962C8B-B14F-4D97-AF65-F5344CB8AC3E}">
        <p14:creationId xmlns:p14="http://schemas.microsoft.com/office/powerpoint/2010/main" val="260574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3B4AA-4AE9-4483-A43F-33DF3481CBBF}"/>
              </a:ext>
            </a:extLst>
          </p:cNvPr>
          <p:cNvSpPr>
            <a:spLocks noGrp="1"/>
          </p:cNvSpPr>
          <p:nvPr>
            <p:ph type="title"/>
          </p:nvPr>
        </p:nvSpPr>
        <p:spPr/>
        <p:txBody>
          <a:bodyPr/>
          <a:lstStyle/>
          <a:p>
            <a:r>
              <a:rPr lang="zh-CN" altLang="en-US" dirty="0"/>
              <a:t>区块链技术</a:t>
            </a:r>
          </a:p>
        </p:txBody>
      </p:sp>
      <p:sp>
        <p:nvSpPr>
          <p:cNvPr id="3" name="内容占位符 2">
            <a:extLst>
              <a:ext uri="{FF2B5EF4-FFF2-40B4-BE49-F238E27FC236}">
                <a16:creationId xmlns:a16="http://schemas.microsoft.com/office/drawing/2014/main" id="{B2A67CA8-BC68-4C45-805E-66F7D035C2BE}"/>
              </a:ext>
            </a:extLst>
          </p:cNvPr>
          <p:cNvSpPr>
            <a:spLocks noGrp="1"/>
          </p:cNvSpPr>
          <p:nvPr>
            <p:ph idx="1"/>
          </p:nvPr>
        </p:nvSpPr>
        <p:spPr/>
        <p:txBody>
          <a:bodyPr/>
          <a:lstStyle/>
          <a:p>
            <a:r>
              <a:rPr lang="zh-CN" altLang="en-US" dirty="0"/>
              <a:t>经济学人</a:t>
            </a:r>
            <a:endParaRPr lang="en-US" altLang="zh-CN" dirty="0"/>
          </a:p>
          <a:p>
            <a:pPr lvl="1"/>
            <a:r>
              <a:rPr lang="zh-CN" altLang="en-US" dirty="0"/>
              <a:t>重塑世界的区块链技术</a:t>
            </a:r>
          </a:p>
        </p:txBody>
      </p:sp>
    </p:spTree>
    <p:extLst>
      <p:ext uri="{BB962C8B-B14F-4D97-AF65-F5344CB8AC3E}">
        <p14:creationId xmlns:p14="http://schemas.microsoft.com/office/powerpoint/2010/main" val="261354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F4E0A-F995-4E6C-BE63-AA4EB07EC9DD}"/>
              </a:ext>
            </a:extLst>
          </p:cNvPr>
          <p:cNvSpPr>
            <a:spLocks noGrp="1"/>
          </p:cNvSpPr>
          <p:nvPr>
            <p:ph type="title"/>
          </p:nvPr>
        </p:nvSpPr>
        <p:spPr/>
        <p:txBody>
          <a:bodyPr/>
          <a:lstStyle/>
          <a:p>
            <a:r>
              <a:rPr lang="en-US" altLang="zh-CN" dirty="0"/>
              <a:t>Agenda</a:t>
            </a:r>
            <a:endParaRPr lang="zh-CN" altLang="en-US" dirty="0"/>
          </a:p>
        </p:txBody>
      </p:sp>
      <p:sp>
        <p:nvSpPr>
          <p:cNvPr id="3" name="内容占位符 2">
            <a:extLst>
              <a:ext uri="{FF2B5EF4-FFF2-40B4-BE49-F238E27FC236}">
                <a16:creationId xmlns:a16="http://schemas.microsoft.com/office/drawing/2014/main" id="{A51F3279-C9DC-47F6-A498-2221771A2AAC}"/>
              </a:ext>
            </a:extLst>
          </p:cNvPr>
          <p:cNvSpPr>
            <a:spLocks noGrp="1"/>
          </p:cNvSpPr>
          <p:nvPr>
            <p:ph idx="1"/>
          </p:nvPr>
        </p:nvSpPr>
        <p:spPr/>
        <p:txBody>
          <a:bodyPr/>
          <a:lstStyle/>
          <a:p>
            <a:r>
              <a:rPr lang="zh-CN" altLang="en-US" dirty="0"/>
              <a:t>货币的本质</a:t>
            </a:r>
            <a:endParaRPr lang="en-US" altLang="zh-CN" dirty="0"/>
          </a:p>
          <a:p>
            <a:endParaRPr lang="en-US" altLang="zh-CN" dirty="0"/>
          </a:p>
          <a:p>
            <a:r>
              <a:rPr lang="zh-CN" altLang="en-US" dirty="0"/>
              <a:t>数字货币历史</a:t>
            </a:r>
            <a:endParaRPr lang="en-US" altLang="zh-CN" dirty="0"/>
          </a:p>
          <a:p>
            <a:endParaRPr lang="en-US" altLang="zh-CN" dirty="0"/>
          </a:p>
          <a:p>
            <a:r>
              <a:rPr lang="zh-CN" altLang="en-US" dirty="0"/>
              <a:t>比特币工作过程</a:t>
            </a:r>
          </a:p>
        </p:txBody>
      </p:sp>
    </p:spTree>
    <p:extLst>
      <p:ext uri="{BB962C8B-B14F-4D97-AF65-F5344CB8AC3E}">
        <p14:creationId xmlns:p14="http://schemas.microsoft.com/office/powerpoint/2010/main" val="248702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20698-72EF-4B8A-86C5-3BDA2F23E115}"/>
              </a:ext>
            </a:extLst>
          </p:cNvPr>
          <p:cNvSpPr>
            <a:spLocks noGrp="1"/>
          </p:cNvSpPr>
          <p:nvPr>
            <p:ph type="title"/>
          </p:nvPr>
        </p:nvSpPr>
        <p:spPr/>
        <p:txBody>
          <a:bodyPr/>
          <a:lstStyle/>
          <a:p>
            <a:r>
              <a:rPr lang="zh-CN" altLang="en-US" dirty="0"/>
              <a:t>货币的本质</a:t>
            </a:r>
          </a:p>
        </p:txBody>
      </p:sp>
      <p:sp>
        <p:nvSpPr>
          <p:cNvPr id="3" name="内容占位符 2">
            <a:extLst>
              <a:ext uri="{FF2B5EF4-FFF2-40B4-BE49-F238E27FC236}">
                <a16:creationId xmlns:a16="http://schemas.microsoft.com/office/drawing/2014/main" id="{9251C84B-8F00-451B-A2A5-0D24DB73D588}"/>
              </a:ext>
            </a:extLst>
          </p:cNvPr>
          <p:cNvSpPr>
            <a:spLocks noGrp="1"/>
          </p:cNvSpPr>
          <p:nvPr>
            <p:ph idx="1"/>
          </p:nvPr>
        </p:nvSpPr>
        <p:spPr/>
        <p:txBody>
          <a:bodyPr/>
          <a:lstStyle/>
          <a:p>
            <a:r>
              <a:rPr lang="zh-CN" altLang="en-US" dirty="0"/>
              <a:t>雅浦岛石币</a:t>
            </a:r>
            <a:endParaRPr lang="en-US" altLang="zh-CN" dirty="0"/>
          </a:p>
          <a:p>
            <a:pPr lvl="1"/>
            <a:r>
              <a:rPr lang="zh-CN" altLang="en-US" dirty="0"/>
              <a:t>货币可以是虚拟的</a:t>
            </a:r>
            <a:endParaRPr lang="en-US" altLang="zh-CN" dirty="0"/>
          </a:p>
          <a:p>
            <a:r>
              <a:rPr lang="en-US" altLang="zh-CN" dirty="0"/>
              <a:t>1933</a:t>
            </a:r>
            <a:r>
              <a:rPr lang="zh-CN" altLang="en-US" dirty="0"/>
              <a:t>年美国总统罗斯福放弃金本位，法国使用美元换黄金</a:t>
            </a:r>
            <a:endParaRPr lang="en-US" altLang="zh-CN" dirty="0"/>
          </a:p>
          <a:p>
            <a:pPr lvl="1"/>
            <a:r>
              <a:rPr lang="zh-CN" altLang="en-US" dirty="0"/>
              <a:t>货币就是记账</a:t>
            </a:r>
            <a:endParaRPr lang="en-US" altLang="zh-CN" dirty="0"/>
          </a:p>
          <a:p>
            <a:pPr marL="0" indent="0">
              <a:buNone/>
            </a:pPr>
            <a:endParaRPr lang="zh-CN" altLang="en-US" dirty="0"/>
          </a:p>
        </p:txBody>
      </p:sp>
    </p:spTree>
    <p:extLst>
      <p:ext uri="{BB962C8B-B14F-4D97-AF65-F5344CB8AC3E}">
        <p14:creationId xmlns:p14="http://schemas.microsoft.com/office/powerpoint/2010/main" val="65176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8C36D-FAD6-4AD8-8716-3DFC30D8D990}"/>
              </a:ext>
            </a:extLst>
          </p:cNvPr>
          <p:cNvSpPr>
            <a:spLocks noGrp="1"/>
          </p:cNvSpPr>
          <p:nvPr>
            <p:ph type="title"/>
          </p:nvPr>
        </p:nvSpPr>
        <p:spPr/>
        <p:txBody>
          <a:bodyPr/>
          <a:lstStyle/>
          <a:p>
            <a:r>
              <a:rPr lang="zh-CN" altLang="en-US" dirty="0"/>
              <a:t>货币的本质</a:t>
            </a:r>
          </a:p>
        </p:txBody>
      </p:sp>
      <p:sp>
        <p:nvSpPr>
          <p:cNvPr id="3" name="内容占位符 2">
            <a:extLst>
              <a:ext uri="{FF2B5EF4-FFF2-40B4-BE49-F238E27FC236}">
                <a16:creationId xmlns:a16="http://schemas.microsoft.com/office/drawing/2014/main" id="{C37E65FA-A044-4458-A980-9F97CE68336A}"/>
              </a:ext>
            </a:extLst>
          </p:cNvPr>
          <p:cNvSpPr>
            <a:spLocks noGrp="1"/>
          </p:cNvSpPr>
          <p:nvPr>
            <p:ph idx="1"/>
          </p:nvPr>
        </p:nvSpPr>
        <p:spPr/>
        <p:txBody>
          <a:bodyPr/>
          <a:lstStyle/>
          <a:p>
            <a:r>
              <a:rPr lang="zh-CN" altLang="en-US" dirty="0"/>
              <a:t>银行业是最早一批响应区块链的组织</a:t>
            </a:r>
          </a:p>
        </p:txBody>
      </p:sp>
      <p:pic>
        <p:nvPicPr>
          <p:cNvPr id="4" name="图片 3">
            <a:extLst>
              <a:ext uri="{FF2B5EF4-FFF2-40B4-BE49-F238E27FC236}">
                <a16:creationId xmlns:a16="http://schemas.microsoft.com/office/drawing/2014/main" id="{0F32262C-15BD-4DBD-917B-BFA59A205FE6}"/>
              </a:ext>
            </a:extLst>
          </p:cNvPr>
          <p:cNvPicPr>
            <a:picLocks noChangeAspect="1"/>
          </p:cNvPicPr>
          <p:nvPr/>
        </p:nvPicPr>
        <p:blipFill>
          <a:blip r:embed="rId3"/>
          <a:stretch>
            <a:fillRect/>
          </a:stretch>
        </p:blipFill>
        <p:spPr>
          <a:xfrm>
            <a:off x="0" y="2945927"/>
            <a:ext cx="6496050" cy="3695700"/>
          </a:xfrm>
          <a:prstGeom prst="rect">
            <a:avLst/>
          </a:prstGeom>
        </p:spPr>
      </p:pic>
      <p:pic>
        <p:nvPicPr>
          <p:cNvPr id="5" name="图片 4">
            <a:extLst>
              <a:ext uri="{FF2B5EF4-FFF2-40B4-BE49-F238E27FC236}">
                <a16:creationId xmlns:a16="http://schemas.microsoft.com/office/drawing/2014/main" id="{625A5DCC-4438-48C9-B100-3341F0AF6A85}"/>
              </a:ext>
            </a:extLst>
          </p:cNvPr>
          <p:cNvPicPr>
            <a:picLocks noChangeAspect="1"/>
          </p:cNvPicPr>
          <p:nvPr/>
        </p:nvPicPr>
        <p:blipFill>
          <a:blip r:embed="rId4"/>
          <a:stretch>
            <a:fillRect/>
          </a:stretch>
        </p:blipFill>
        <p:spPr>
          <a:xfrm>
            <a:off x="5743575" y="2114550"/>
            <a:ext cx="6448425" cy="4743450"/>
          </a:xfrm>
          <a:prstGeom prst="rect">
            <a:avLst/>
          </a:prstGeom>
        </p:spPr>
      </p:pic>
    </p:spTree>
    <p:extLst>
      <p:ext uri="{BB962C8B-B14F-4D97-AF65-F5344CB8AC3E}">
        <p14:creationId xmlns:p14="http://schemas.microsoft.com/office/powerpoint/2010/main" val="8128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07A23-FBF6-4489-91DA-72C7094506B7}"/>
              </a:ext>
            </a:extLst>
          </p:cNvPr>
          <p:cNvSpPr>
            <a:spLocks noGrp="1"/>
          </p:cNvSpPr>
          <p:nvPr>
            <p:ph type="title"/>
          </p:nvPr>
        </p:nvSpPr>
        <p:spPr/>
        <p:txBody>
          <a:bodyPr/>
          <a:lstStyle/>
          <a:p>
            <a:r>
              <a:rPr lang="zh-CN" altLang="en-US" dirty="0"/>
              <a:t>货币的本质</a:t>
            </a:r>
          </a:p>
        </p:txBody>
      </p:sp>
      <p:sp>
        <p:nvSpPr>
          <p:cNvPr id="3" name="内容占位符 2">
            <a:extLst>
              <a:ext uri="{FF2B5EF4-FFF2-40B4-BE49-F238E27FC236}">
                <a16:creationId xmlns:a16="http://schemas.microsoft.com/office/drawing/2014/main" id="{C3F17370-83CF-4534-AB1B-7BED4A1A988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2BA5F0B-0038-4BE6-B228-6CDE1BC336FE}"/>
              </a:ext>
            </a:extLst>
          </p:cNvPr>
          <p:cNvPicPr>
            <a:picLocks noChangeAspect="1"/>
          </p:cNvPicPr>
          <p:nvPr/>
        </p:nvPicPr>
        <p:blipFill>
          <a:blip r:embed="rId3"/>
          <a:stretch>
            <a:fillRect/>
          </a:stretch>
        </p:blipFill>
        <p:spPr>
          <a:xfrm>
            <a:off x="834859" y="2005510"/>
            <a:ext cx="7820025" cy="5467350"/>
          </a:xfrm>
          <a:prstGeom prst="rect">
            <a:avLst/>
          </a:prstGeom>
        </p:spPr>
      </p:pic>
    </p:spTree>
    <p:extLst>
      <p:ext uri="{BB962C8B-B14F-4D97-AF65-F5344CB8AC3E}">
        <p14:creationId xmlns:p14="http://schemas.microsoft.com/office/powerpoint/2010/main" val="190741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1C1E2-FDEC-420E-BB2B-7DB5BEA38BAE}"/>
              </a:ext>
            </a:extLst>
          </p:cNvPr>
          <p:cNvSpPr>
            <a:spLocks noGrp="1"/>
          </p:cNvSpPr>
          <p:nvPr>
            <p:ph type="title"/>
          </p:nvPr>
        </p:nvSpPr>
        <p:spPr/>
        <p:txBody>
          <a:bodyPr/>
          <a:lstStyle/>
          <a:p>
            <a:r>
              <a:rPr lang="zh-CN" altLang="en-US" dirty="0"/>
              <a:t>数字货币历史</a:t>
            </a:r>
          </a:p>
        </p:txBody>
      </p:sp>
      <p:sp>
        <p:nvSpPr>
          <p:cNvPr id="3" name="内容占位符 2">
            <a:extLst>
              <a:ext uri="{FF2B5EF4-FFF2-40B4-BE49-F238E27FC236}">
                <a16:creationId xmlns:a16="http://schemas.microsoft.com/office/drawing/2014/main" id="{4DE357A1-7E68-4FDD-AA7D-980920104B72}"/>
              </a:ext>
            </a:extLst>
          </p:cNvPr>
          <p:cNvSpPr>
            <a:spLocks noGrp="1"/>
          </p:cNvSpPr>
          <p:nvPr>
            <p:ph idx="1"/>
          </p:nvPr>
        </p:nvSpPr>
        <p:spPr/>
        <p:txBody>
          <a:bodyPr/>
          <a:lstStyle/>
          <a:p>
            <a:r>
              <a:rPr lang="en-US" altLang="zh-CN" dirty="0"/>
              <a:t>A purely peer-to-peer version of electronic cash would allow online payments to be sent directly form one party to another without going through a financial institution. </a:t>
            </a:r>
          </a:p>
          <a:p>
            <a:r>
              <a:rPr lang="en-US" altLang="zh-CN" dirty="0"/>
              <a:t>Digital signatures provide part of the solution, but the main benefits are lost if a trusted third party is still required to prevent double-spending. We propose a solution to the double spending problem using a peer-to peer network.</a:t>
            </a:r>
            <a:endParaRPr lang="zh-CN" altLang="en-US" dirty="0"/>
          </a:p>
        </p:txBody>
      </p:sp>
    </p:spTree>
    <p:extLst>
      <p:ext uri="{BB962C8B-B14F-4D97-AF65-F5344CB8AC3E}">
        <p14:creationId xmlns:p14="http://schemas.microsoft.com/office/powerpoint/2010/main" val="274837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58B83-048D-4A96-B0C3-66DF2F827AF5}"/>
              </a:ext>
            </a:extLst>
          </p:cNvPr>
          <p:cNvSpPr>
            <a:spLocks noGrp="1"/>
          </p:cNvSpPr>
          <p:nvPr>
            <p:ph type="title"/>
          </p:nvPr>
        </p:nvSpPr>
        <p:spPr/>
        <p:txBody>
          <a:bodyPr/>
          <a:lstStyle/>
          <a:p>
            <a:r>
              <a:rPr lang="zh-CN" altLang="en-US" dirty="0"/>
              <a:t>数字货币历史</a:t>
            </a:r>
          </a:p>
        </p:txBody>
      </p:sp>
      <p:sp>
        <p:nvSpPr>
          <p:cNvPr id="3" name="内容占位符 2">
            <a:extLst>
              <a:ext uri="{FF2B5EF4-FFF2-40B4-BE49-F238E27FC236}">
                <a16:creationId xmlns:a16="http://schemas.microsoft.com/office/drawing/2014/main" id="{93D384E1-6DE9-4FEB-9C7D-544B35ECA889}"/>
              </a:ext>
            </a:extLst>
          </p:cNvPr>
          <p:cNvSpPr>
            <a:spLocks noGrp="1"/>
          </p:cNvSpPr>
          <p:nvPr>
            <p:ph idx="1"/>
          </p:nvPr>
        </p:nvSpPr>
        <p:spPr/>
        <p:txBody>
          <a:bodyPr/>
          <a:lstStyle/>
          <a:p>
            <a:r>
              <a:rPr lang="zh-CN" altLang="en-US" dirty="0"/>
              <a:t>直到</a:t>
            </a:r>
            <a:r>
              <a:rPr lang="en-US" altLang="zh-CN" dirty="0"/>
              <a:t>2008</a:t>
            </a:r>
            <a:r>
              <a:rPr lang="zh-CN" altLang="en-US" dirty="0"/>
              <a:t>年中本聪发布比特币白皮书之前，基于数字的货币包括</a:t>
            </a:r>
            <a:endParaRPr lang="en-US" altLang="zh-CN" dirty="0"/>
          </a:p>
          <a:p>
            <a:pPr lvl="1"/>
            <a:r>
              <a:rPr lang="en-US" altLang="zh-CN" dirty="0"/>
              <a:t>E-cash</a:t>
            </a:r>
          </a:p>
          <a:p>
            <a:pPr lvl="1"/>
            <a:r>
              <a:rPr lang="en-US" altLang="zh-CN" dirty="0"/>
              <a:t>B-money</a:t>
            </a:r>
          </a:p>
          <a:p>
            <a:pPr lvl="1"/>
            <a:r>
              <a:rPr lang="en-US" altLang="zh-CN" dirty="0" err="1"/>
              <a:t>HashCash</a:t>
            </a:r>
            <a:endParaRPr lang="en-US" altLang="zh-CN" dirty="0"/>
          </a:p>
          <a:p>
            <a:pPr lvl="1"/>
            <a:r>
              <a:rPr lang="en-US" altLang="zh-CN" dirty="0"/>
              <a:t>Bit Gold</a:t>
            </a:r>
          </a:p>
          <a:p>
            <a:pPr lvl="1"/>
            <a:r>
              <a:rPr lang="en-US" altLang="zh-CN" dirty="0"/>
              <a:t>…..</a:t>
            </a:r>
            <a:endParaRPr lang="zh-CN" altLang="en-US" dirty="0"/>
          </a:p>
        </p:txBody>
      </p:sp>
    </p:spTree>
    <p:extLst>
      <p:ext uri="{BB962C8B-B14F-4D97-AF65-F5344CB8AC3E}">
        <p14:creationId xmlns:p14="http://schemas.microsoft.com/office/powerpoint/2010/main" val="307082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29F6D-D3A1-4C60-B301-3494F38D91A3}"/>
              </a:ext>
            </a:extLst>
          </p:cNvPr>
          <p:cNvSpPr>
            <a:spLocks noGrp="1"/>
          </p:cNvSpPr>
          <p:nvPr>
            <p:ph type="title"/>
          </p:nvPr>
        </p:nvSpPr>
        <p:spPr/>
        <p:txBody>
          <a:bodyPr/>
          <a:lstStyle/>
          <a:p>
            <a:r>
              <a:rPr lang="zh-CN" altLang="en-US" dirty="0"/>
              <a:t>数字货币历史</a:t>
            </a:r>
          </a:p>
        </p:txBody>
      </p:sp>
      <p:sp>
        <p:nvSpPr>
          <p:cNvPr id="3" name="内容占位符 2">
            <a:extLst>
              <a:ext uri="{FF2B5EF4-FFF2-40B4-BE49-F238E27FC236}">
                <a16:creationId xmlns:a16="http://schemas.microsoft.com/office/drawing/2014/main" id="{BDA7CF6C-E319-4710-B7D1-31745EEF49E7}"/>
              </a:ext>
            </a:extLst>
          </p:cNvPr>
          <p:cNvSpPr>
            <a:spLocks noGrp="1"/>
          </p:cNvSpPr>
          <p:nvPr>
            <p:ph idx="1"/>
          </p:nvPr>
        </p:nvSpPr>
        <p:spPr/>
        <p:txBody>
          <a:bodyPr/>
          <a:lstStyle/>
          <a:p>
            <a:r>
              <a:rPr lang="en-US" altLang="zh-CN" dirty="0" err="1"/>
              <a:t>ecash</a:t>
            </a:r>
            <a:endParaRPr lang="en-US" altLang="zh-CN" dirty="0"/>
          </a:p>
          <a:p>
            <a:pPr lvl="1"/>
            <a:r>
              <a:rPr lang="en-US" altLang="zh-CN" dirty="0"/>
              <a:t>1982</a:t>
            </a:r>
            <a:r>
              <a:rPr lang="zh-CN" altLang="en-US" dirty="0"/>
              <a:t>年，刚刚修完博士学位的大卫</a:t>
            </a:r>
            <a:r>
              <a:rPr lang="en-US" altLang="zh-CN" dirty="0"/>
              <a:t>·</a:t>
            </a:r>
            <a:r>
              <a:rPr lang="zh-CN" altLang="en-US" dirty="0"/>
              <a:t>乔姆</a:t>
            </a:r>
            <a:r>
              <a:rPr lang="en-US" altLang="zh-CN" dirty="0"/>
              <a:t>(David </a:t>
            </a:r>
            <a:r>
              <a:rPr lang="en-US" altLang="zh-CN" dirty="0" err="1"/>
              <a:t>Chaum</a:t>
            </a:r>
            <a:r>
              <a:rPr lang="en-US" altLang="zh-CN" dirty="0"/>
              <a:t>)</a:t>
            </a:r>
            <a:r>
              <a:rPr lang="zh-CN" altLang="en-US" dirty="0"/>
              <a:t>，发布了一篇关于盲签名技术</a:t>
            </a:r>
            <a:r>
              <a:rPr lang="en-US" altLang="zh-CN" dirty="0"/>
              <a:t>(Blind signatures)</a:t>
            </a:r>
            <a:r>
              <a:rPr lang="zh-CN" altLang="en-US" dirty="0"/>
              <a:t>的论文。在文中，他首次给出了在网络上匿名传递价值的方式，并将之命名为</a:t>
            </a:r>
            <a:r>
              <a:rPr lang="en-US" altLang="zh-CN" dirty="0" err="1"/>
              <a:t>eCash</a:t>
            </a:r>
            <a:endParaRPr lang="en-US" altLang="zh-CN" dirty="0"/>
          </a:p>
          <a:p>
            <a:pPr lvl="1"/>
            <a:r>
              <a:rPr lang="en-US" altLang="zh-CN" dirty="0" err="1"/>
              <a:t>eCash</a:t>
            </a:r>
            <a:r>
              <a:rPr lang="zh-CN" altLang="en-US" dirty="0"/>
              <a:t>通过银行的加密签名，以数字形式存储货币。用户可以将这种“数字货币”自由转移，且无需暴露自身信息。</a:t>
            </a:r>
            <a:endParaRPr lang="en-US" altLang="zh-CN" dirty="0"/>
          </a:p>
          <a:p>
            <a:pPr lvl="1"/>
            <a:r>
              <a:rPr lang="zh-CN" altLang="en-US" dirty="0"/>
              <a:t>严格意义上，</a:t>
            </a:r>
            <a:r>
              <a:rPr lang="en-US" altLang="zh-CN" dirty="0" err="1"/>
              <a:t>eCash</a:t>
            </a:r>
            <a:r>
              <a:rPr lang="zh-CN" altLang="en-US" dirty="0"/>
              <a:t>并不是一种数字货币，但它可以让传统货币以完全数字化的形式，在网络上自由、匿名地传递。</a:t>
            </a:r>
            <a:endParaRPr lang="en-US" altLang="zh-CN" dirty="0"/>
          </a:p>
          <a:p>
            <a:pPr lvl="1"/>
            <a:r>
              <a:rPr lang="zh-CN" altLang="en-US" dirty="0"/>
              <a:t>另外，</a:t>
            </a:r>
            <a:r>
              <a:rPr lang="en-US" altLang="zh-CN" dirty="0" err="1"/>
              <a:t>ecash</a:t>
            </a:r>
            <a:r>
              <a:rPr lang="zh-CN" altLang="en-US" dirty="0"/>
              <a:t>依赖于中心组织银行防止</a:t>
            </a:r>
            <a:r>
              <a:rPr lang="en-US" altLang="zh-CN" dirty="0"/>
              <a:t>double-spending</a:t>
            </a:r>
            <a:endParaRPr lang="zh-CN" altLang="en-US" dirty="0"/>
          </a:p>
          <a:p>
            <a:pPr lvl="1"/>
            <a:endParaRPr lang="zh-CN" altLang="en-US" dirty="0"/>
          </a:p>
        </p:txBody>
      </p:sp>
    </p:spTree>
    <p:extLst>
      <p:ext uri="{BB962C8B-B14F-4D97-AF65-F5344CB8AC3E}">
        <p14:creationId xmlns:p14="http://schemas.microsoft.com/office/powerpoint/2010/main" val="157825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4E2F7-7E3E-4050-B64F-31A0E064E684}"/>
              </a:ext>
            </a:extLst>
          </p:cNvPr>
          <p:cNvSpPr>
            <a:spLocks noGrp="1"/>
          </p:cNvSpPr>
          <p:nvPr>
            <p:ph type="title"/>
          </p:nvPr>
        </p:nvSpPr>
        <p:spPr/>
        <p:txBody>
          <a:bodyPr/>
          <a:lstStyle/>
          <a:p>
            <a:r>
              <a:rPr lang="zh-CN" altLang="en-US" dirty="0"/>
              <a:t>数字货币历史</a:t>
            </a:r>
          </a:p>
        </p:txBody>
      </p:sp>
      <p:sp>
        <p:nvSpPr>
          <p:cNvPr id="3" name="内容占位符 2">
            <a:extLst>
              <a:ext uri="{FF2B5EF4-FFF2-40B4-BE49-F238E27FC236}">
                <a16:creationId xmlns:a16="http://schemas.microsoft.com/office/drawing/2014/main" id="{53803D3A-5A07-45DF-89AA-CA5F23FBC740}"/>
              </a:ext>
            </a:extLst>
          </p:cNvPr>
          <p:cNvSpPr>
            <a:spLocks noGrp="1"/>
          </p:cNvSpPr>
          <p:nvPr>
            <p:ph idx="1"/>
          </p:nvPr>
        </p:nvSpPr>
        <p:spPr/>
        <p:txBody>
          <a:bodyPr>
            <a:normAutofit lnSpcReduction="10000"/>
          </a:bodyPr>
          <a:lstStyle/>
          <a:p>
            <a:r>
              <a:rPr lang="en-US" altLang="zh-CN" dirty="0"/>
              <a:t>B-money</a:t>
            </a:r>
          </a:p>
          <a:p>
            <a:pPr lvl="1"/>
            <a:r>
              <a:rPr lang="en-US" altLang="zh-CN" dirty="0"/>
              <a:t>1998</a:t>
            </a:r>
            <a:r>
              <a:rPr lang="zh-CN" altLang="en-US" dirty="0"/>
              <a:t>年</a:t>
            </a:r>
            <a:r>
              <a:rPr lang="en-US" altLang="zh-CN" dirty="0"/>
              <a:t>11</a:t>
            </a:r>
            <a:r>
              <a:rPr lang="zh-CN" altLang="en-US" dirty="0"/>
              <a:t>月，在密码朋克邮件列表中，戴维发布了</a:t>
            </a:r>
            <a:r>
              <a:rPr lang="en-US" altLang="zh-CN" dirty="0"/>
              <a:t>b-money</a:t>
            </a:r>
            <a:r>
              <a:rPr lang="zh-CN" altLang="en-US" dirty="0"/>
              <a:t>的白皮书。“数字加密货币”的概念，由此而生。</a:t>
            </a:r>
            <a:endParaRPr lang="en-US" altLang="zh-CN" dirty="0"/>
          </a:p>
          <a:p>
            <a:pPr lvl="1"/>
            <a:r>
              <a:rPr lang="zh-CN" altLang="en-US" dirty="0"/>
              <a:t>在以太坊中，</a:t>
            </a:r>
            <a:r>
              <a:rPr lang="en-US" altLang="zh-CN" dirty="0"/>
              <a:t>ETH</a:t>
            </a:r>
            <a:r>
              <a:rPr lang="zh-CN" altLang="en-US" dirty="0"/>
              <a:t>的最小单位被命名为</a:t>
            </a:r>
            <a:r>
              <a:rPr lang="en-US" altLang="zh-CN" dirty="0"/>
              <a:t>Wei</a:t>
            </a:r>
          </a:p>
          <a:p>
            <a:pPr lvl="1"/>
            <a:r>
              <a:rPr lang="zh-CN" altLang="en-US" dirty="0"/>
              <a:t>发明</a:t>
            </a:r>
            <a:r>
              <a:rPr lang="en-US" altLang="zh-CN" dirty="0"/>
              <a:t>b-money</a:t>
            </a:r>
            <a:r>
              <a:rPr lang="zh-CN" altLang="en-US" dirty="0"/>
              <a:t>的目的就是推动自愿的在线经济发展</a:t>
            </a:r>
            <a:r>
              <a:rPr lang="en-US" altLang="zh-CN" dirty="0"/>
              <a:t>…</a:t>
            </a:r>
            <a:r>
              <a:rPr lang="zh-CN" altLang="en-US" dirty="0"/>
              <a:t>政府将无法向这个经济收税或者通过暴力来管制它</a:t>
            </a:r>
            <a:endParaRPr lang="en-US" altLang="zh-CN" dirty="0"/>
          </a:p>
          <a:p>
            <a:pPr lvl="1"/>
            <a:r>
              <a:rPr lang="en-US" altLang="zh-CN" dirty="0"/>
              <a:t>V1</a:t>
            </a:r>
            <a:r>
              <a:rPr lang="zh-CN" altLang="en-US" dirty="0"/>
              <a:t>：匿名：使用公钥代表身份，发送交易时使用私钥签名（需要强大的同步</a:t>
            </a:r>
            <a:r>
              <a:rPr lang="en-US" altLang="zh-CN" dirty="0"/>
              <a:t>+</a:t>
            </a:r>
            <a:r>
              <a:rPr lang="zh-CN" altLang="en-US" dirty="0"/>
              <a:t>广播）</a:t>
            </a:r>
            <a:endParaRPr lang="en-US" altLang="zh-CN" dirty="0"/>
          </a:p>
          <a:p>
            <a:pPr lvl="1"/>
            <a:r>
              <a:rPr lang="en-US" altLang="zh-CN" dirty="0"/>
              <a:t>V2: </a:t>
            </a:r>
            <a:r>
              <a:rPr lang="zh-CN" altLang="en-US" dirty="0"/>
              <a:t>系统中有两类用户：普通用户以及“服务器”</a:t>
            </a:r>
            <a:r>
              <a:rPr lang="en-US" altLang="zh-CN" dirty="0"/>
              <a:t>,</a:t>
            </a:r>
            <a:r>
              <a:rPr lang="zh-CN" altLang="en-US" dirty="0"/>
              <a:t> 只有服务器才对</a:t>
            </a:r>
            <a:r>
              <a:rPr lang="en-US" altLang="zh-CN" dirty="0"/>
              <a:t>b-money</a:t>
            </a:r>
            <a:r>
              <a:rPr lang="zh-CN" altLang="en-US" dirty="0"/>
              <a:t>的账簿进行管理。要验证交易是否真的执行了，普通用户需要通过一组随机的服务器来进行验证</a:t>
            </a:r>
            <a:endParaRPr lang="en-US" altLang="zh-CN" dirty="0"/>
          </a:p>
          <a:p>
            <a:pPr lvl="1"/>
            <a:r>
              <a:rPr lang="zh-CN" altLang="en-US" dirty="0"/>
              <a:t>任何一个人都能够成为一个服务器，只不过“每个服务器都要向一个特别的账户打一定额度的钱，如果发现有人作弊，作弊者就会被罚钱，而举报者得到奖励”</a:t>
            </a:r>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91299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860</TotalTime>
  <Words>1138</Words>
  <Application>Microsoft Office PowerPoint</Application>
  <PresentationFormat>宽屏</PresentationFormat>
  <Paragraphs>99</Paragraphs>
  <Slides>18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宋体</vt:lpstr>
      <vt:lpstr>Arial</vt:lpstr>
      <vt:lpstr>Century Gothic</vt:lpstr>
      <vt:lpstr>Wingdings 3</vt:lpstr>
      <vt:lpstr>离子会议室</vt:lpstr>
      <vt:lpstr>区块链技术</vt:lpstr>
      <vt:lpstr>Agenda</vt:lpstr>
      <vt:lpstr>货币的本质</vt:lpstr>
      <vt:lpstr>货币的本质</vt:lpstr>
      <vt:lpstr>货币的本质</vt:lpstr>
      <vt:lpstr>数字货币历史</vt:lpstr>
      <vt:lpstr>数字货币历史</vt:lpstr>
      <vt:lpstr>数字货币历史</vt:lpstr>
      <vt:lpstr>数字货币历史</vt:lpstr>
      <vt:lpstr>数字货币历史</vt:lpstr>
      <vt:lpstr>数字货币面临的问题</vt:lpstr>
      <vt:lpstr>比特币的解决方案</vt:lpstr>
      <vt:lpstr>比特币的解决方案</vt:lpstr>
      <vt:lpstr>比特币的解决方案</vt:lpstr>
      <vt:lpstr>比特币的解决方案</vt:lpstr>
      <vt:lpstr>比特币的解决方案</vt:lpstr>
      <vt:lpstr>比特币的解决方案</vt:lpstr>
      <vt:lpstr>区块链技术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区块链技术</dc:title>
  <dc:creator>gy</dc:creator>
  <cp:lastModifiedBy>gy</cp:lastModifiedBy>
  <cp:revision>21</cp:revision>
  <dcterms:created xsi:type="dcterms:W3CDTF">2018-09-10T11:37:16Z</dcterms:created>
  <dcterms:modified xsi:type="dcterms:W3CDTF">2018-09-11T01:57:25Z</dcterms:modified>
</cp:coreProperties>
</file>