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6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70" r:id="rId15"/>
    <p:sldId id="266" r:id="rId16"/>
    <p:sldId id="271" r:id="rId17"/>
    <p:sldId id="267" r:id="rId18"/>
    <p:sldId id="273" r:id="rId19"/>
    <p:sldId id="272" r:id="rId20"/>
    <p:sldId id="274" r:id="rId21"/>
    <p:sldId id="275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29" autoAdjust="0"/>
  </p:normalViewPr>
  <p:slideViewPr>
    <p:cSldViewPr snapToGrid="0">
      <p:cViewPr varScale="1">
        <p:scale>
          <a:sx n="63" d="100"/>
          <a:sy n="63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429B2-5A5A-45C4-B67C-055DABA9818A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EFC0F-B926-4165-9A1A-A85E2D6BF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8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EFC0F-B926-4165-9A1A-A85E2D6BF8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7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for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from</a:t>
            </a:r>
            <a:r>
              <a:rPr lang="en-US" altLang="zh-CN" dirty="0"/>
              <a:t> 0 to 63 </a:t>
            </a:r>
          </a:p>
          <a:p>
            <a:r>
              <a:rPr lang="en-US" altLang="zh-CN" dirty="0"/>
              <a:t>S1 := (e </a:t>
            </a:r>
            <a:r>
              <a:rPr lang="en-US" altLang="zh-CN" b="1" dirty="0" err="1"/>
              <a:t>rightrotate</a:t>
            </a:r>
            <a:r>
              <a:rPr lang="en-US" altLang="zh-CN" dirty="0"/>
              <a:t> 6) </a:t>
            </a:r>
            <a:r>
              <a:rPr lang="en-US" altLang="zh-CN" b="1" dirty="0" err="1"/>
              <a:t>xor</a:t>
            </a:r>
            <a:r>
              <a:rPr lang="en-US" altLang="zh-CN" dirty="0"/>
              <a:t> (e </a:t>
            </a:r>
            <a:r>
              <a:rPr lang="en-US" altLang="zh-CN" b="1" dirty="0" err="1"/>
              <a:t>rightrotate</a:t>
            </a:r>
            <a:r>
              <a:rPr lang="en-US" altLang="zh-CN" dirty="0"/>
              <a:t> 11) </a:t>
            </a:r>
            <a:r>
              <a:rPr lang="en-US" altLang="zh-CN" b="1" dirty="0" err="1"/>
              <a:t>xor</a:t>
            </a:r>
            <a:r>
              <a:rPr lang="en-US" altLang="zh-CN" dirty="0"/>
              <a:t> (e </a:t>
            </a:r>
            <a:r>
              <a:rPr lang="en-US" altLang="zh-CN" b="1" dirty="0" err="1"/>
              <a:t>rightrotate</a:t>
            </a:r>
            <a:r>
              <a:rPr lang="en-US" altLang="zh-CN" dirty="0"/>
              <a:t> 25) </a:t>
            </a:r>
          </a:p>
          <a:p>
            <a:r>
              <a:rPr lang="en-US" altLang="zh-CN" dirty="0" err="1"/>
              <a:t>ch</a:t>
            </a:r>
            <a:r>
              <a:rPr lang="en-US" altLang="zh-CN" dirty="0"/>
              <a:t> := (e </a:t>
            </a:r>
            <a:r>
              <a:rPr lang="en-US" altLang="zh-CN" b="1" dirty="0"/>
              <a:t>and</a:t>
            </a:r>
            <a:r>
              <a:rPr lang="en-US" altLang="zh-CN" dirty="0"/>
              <a:t> f) </a:t>
            </a:r>
            <a:r>
              <a:rPr lang="en-US" altLang="zh-CN" b="1" dirty="0" err="1"/>
              <a:t>xor</a:t>
            </a:r>
            <a:r>
              <a:rPr lang="en-US" altLang="zh-CN" dirty="0"/>
              <a:t> ((</a:t>
            </a:r>
            <a:r>
              <a:rPr lang="en-US" altLang="zh-CN" b="1" dirty="0"/>
              <a:t>not</a:t>
            </a:r>
            <a:r>
              <a:rPr lang="en-US" altLang="zh-CN" dirty="0"/>
              <a:t> e) </a:t>
            </a:r>
            <a:r>
              <a:rPr lang="en-US" altLang="zh-CN" b="1" dirty="0"/>
              <a:t>and</a:t>
            </a:r>
            <a:r>
              <a:rPr lang="en-US" altLang="zh-CN" dirty="0"/>
              <a:t> g) </a:t>
            </a:r>
          </a:p>
          <a:p>
            <a:r>
              <a:rPr lang="en-US" altLang="zh-CN" dirty="0"/>
              <a:t>temp1 := h </a:t>
            </a:r>
            <a:r>
              <a:rPr lang="en-US" altLang="zh-CN" b="1" dirty="0"/>
              <a:t>+</a:t>
            </a:r>
            <a:r>
              <a:rPr lang="en-US" altLang="zh-CN" dirty="0"/>
              <a:t> S1 </a:t>
            </a:r>
            <a:r>
              <a:rPr lang="en-US" altLang="zh-CN" b="1" dirty="0"/>
              <a:t>+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en-US" altLang="zh-CN" b="1" dirty="0"/>
              <a:t>+</a:t>
            </a:r>
            <a:r>
              <a:rPr lang="en-US" altLang="zh-CN" dirty="0"/>
              <a:t> k[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en-US" altLang="zh-CN" b="1" dirty="0"/>
              <a:t>+</a:t>
            </a:r>
            <a:r>
              <a:rPr lang="en-US" altLang="zh-CN" dirty="0"/>
              <a:t> w[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</a:p>
          <a:p>
            <a:r>
              <a:rPr lang="en-US" altLang="zh-CN" dirty="0"/>
              <a:t>S0 := (a </a:t>
            </a:r>
            <a:r>
              <a:rPr lang="en-US" altLang="zh-CN" b="1" dirty="0" err="1"/>
              <a:t>rightrotate</a:t>
            </a:r>
            <a:r>
              <a:rPr lang="en-US" altLang="zh-CN" dirty="0"/>
              <a:t> 2) </a:t>
            </a:r>
            <a:r>
              <a:rPr lang="en-US" altLang="zh-CN" b="1" dirty="0" err="1"/>
              <a:t>xor</a:t>
            </a:r>
            <a:r>
              <a:rPr lang="en-US" altLang="zh-CN" dirty="0"/>
              <a:t> (a </a:t>
            </a:r>
            <a:r>
              <a:rPr lang="en-US" altLang="zh-CN" b="1" dirty="0" err="1"/>
              <a:t>rightrotate</a:t>
            </a:r>
            <a:r>
              <a:rPr lang="en-US" altLang="zh-CN" dirty="0"/>
              <a:t> 13) </a:t>
            </a:r>
            <a:r>
              <a:rPr lang="en-US" altLang="zh-CN" b="1" dirty="0" err="1"/>
              <a:t>xor</a:t>
            </a:r>
            <a:r>
              <a:rPr lang="en-US" altLang="zh-CN" dirty="0"/>
              <a:t> (a </a:t>
            </a:r>
            <a:r>
              <a:rPr lang="en-US" altLang="zh-CN" b="1" dirty="0" err="1"/>
              <a:t>rightrotate</a:t>
            </a:r>
            <a:r>
              <a:rPr lang="en-US" altLang="zh-CN" dirty="0"/>
              <a:t> 22) </a:t>
            </a:r>
          </a:p>
          <a:p>
            <a:r>
              <a:rPr lang="en-US" altLang="zh-CN" dirty="0" err="1"/>
              <a:t>maj</a:t>
            </a:r>
            <a:r>
              <a:rPr lang="en-US" altLang="zh-CN" dirty="0"/>
              <a:t> := (a </a:t>
            </a:r>
            <a:r>
              <a:rPr lang="en-US" altLang="zh-CN" b="1" dirty="0"/>
              <a:t>and</a:t>
            </a:r>
            <a:r>
              <a:rPr lang="en-US" altLang="zh-CN" dirty="0"/>
              <a:t> b) </a:t>
            </a:r>
            <a:r>
              <a:rPr lang="en-US" altLang="zh-CN" b="1" dirty="0" err="1"/>
              <a:t>xor</a:t>
            </a:r>
            <a:r>
              <a:rPr lang="en-US" altLang="zh-CN" dirty="0"/>
              <a:t> (a </a:t>
            </a:r>
            <a:r>
              <a:rPr lang="en-US" altLang="zh-CN" b="1" dirty="0"/>
              <a:t>and</a:t>
            </a:r>
            <a:r>
              <a:rPr lang="en-US" altLang="zh-CN" dirty="0"/>
              <a:t> c) </a:t>
            </a:r>
            <a:r>
              <a:rPr lang="en-US" altLang="zh-CN" b="1" dirty="0" err="1"/>
              <a:t>xor</a:t>
            </a:r>
            <a:r>
              <a:rPr lang="en-US" altLang="zh-CN" dirty="0"/>
              <a:t> (b </a:t>
            </a:r>
            <a:r>
              <a:rPr lang="en-US" altLang="zh-CN" b="1" dirty="0"/>
              <a:t>and</a:t>
            </a:r>
            <a:r>
              <a:rPr lang="en-US" altLang="zh-CN" dirty="0"/>
              <a:t> c) </a:t>
            </a:r>
          </a:p>
          <a:p>
            <a:r>
              <a:rPr lang="en-US" altLang="zh-CN" dirty="0"/>
              <a:t>temp2 := S0 </a:t>
            </a:r>
            <a:r>
              <a:rPr lang="en-US" altLang="zh-CN" b="1" dirty="0"/>
              <a:t>+</a:t>
            </a:r>
            <a:r>
              <a:rPr lang="en-US" altLang="zh-CN" dirty="0"/>
              <a:t> </a:t>
            </a:r>
            <a:r>
              <a:rPr lang="en-US" altLang="zh-CN" dirty="0" err="1"/>
              <a:t>maj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pt-BR" altLang="zh-CN" dirty="0"/>
              <a:t>h := g </a:t>
            </a:r>
          </a:p>
          <a:p>
            <a:r>
              <a:rPr lang="pt-BR" altLang="zh-CN" dirty="0"/>
              <a:t>g := f </a:t>
            </a:r>
          </a:p>
          <a:p>
            <a:r>
              <a:rPr lang="pt-BR" altLang="zh-CN" dirty="0"/>
              <a:t>f := e </a:t>
            </a:r>
          </a:p>
          <a:p>
            <a:r>
              <a:rPr lang="pt-BR" altLang="zh-CN" dirty="0"/>
              <a:t>e := d </a:t>
            </a:r>
            <a:r>
              <a:rPr lang="pt-BR" altLang="zh-CN" b="1" dirty="0"/>
              <a:t>+</a:t>
            </a:r>
            <a:r>
              <a:rPr lang="pt-BR" altLang="zh-CN" dirty="0"/>
              <a:t> temp1</a:t>
            </a:r>
          </a:p>
          <a:p>
            <a:r>
              <a:rPr lang="pt-BR" altLang="zh-CN" dirty="0"/>
              <a:t>d := c </a:t>
            </a:r>
          </a:p>
          <a:p>
            <a:r>
              <a:rPr lang="pt-BR" altLang="zh-CN" dirty="0"/>
              <a:t>c := b </a:t>
            </a:r>
          </a:p>
          <a:p>
            <a:r>
              <a:rPr lang="pt-BR" altLang="zh-CN" dirty="0"/>
              <a:t>b := a </a:t>
            </a:r>
          </a:p>
          <a:p>
            <a:r>
              <a:rPr lang="pt-BR" altLang="zh-CN" dirty="0"/>
              <a:t>a := temp1 </a:t>
            </a:r>
            <a:r>
              <a:rPr lang="pt-BR" altLang="zh-CN" b="1" dirty="0"/>
              <a:t>+</a:t>
            </a:r>
            <a:r>
              <a:rPr lang="pt-BR" altLang="zh-CN" dirty="0"/>
              <a:t> temp2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EFC0F-B926-4165-9A1A-A85E2D6BF8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6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EFC0F-B926-4165-9A1A-A85E2D6BF8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0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EFC0F-B926-4165-9A1A-A85E2D6BF8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7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from 16 to 63 </a:t>
            </a:r>
          </a:p>
          <a:p>
            <a:r>
              <a:rPr lang="en-US" altLang="zh-CN" dirty="0"/>
              <a:t>s0 := (w[i-15] </a:t>
            </a:r>
            <a:r>
              <a:rPr lang="en-US" altLang="zh-CN" dirty="0" err="1"/>
              <a:t>rightrotate</a:t>
            </a:r>
            <a:r>
              <a:rPr lang="en-US" altLang="zh-CN" dirty="0"/>
              <a:t> 7) </a:t>
            </a:r>
            <a:r>
              <a:rPr lang="en-US" altLang="zh-CN" dirty="0" err="1"/>
              <a:t>xor</a:t>
            </a:r>
            <a:r>
              <a:rPr lang="en-US" altLang="zh-CN" dirty="0"/>
              <a:t> (w[i-15] </a:t>
            </a:r>
            <a:r>
              <a:rPr lang="en-US" altLang="zh-CN" dirty="0" err="1"/>
              <a:t>rightrotate</a:t>
            </a:r>
            <a:r>
              <a:rPr lang="en-US" altLang="zh-CN" dirty="0"/>
              <a:t> 18) </a:t>
            </a:r>
            <a:r>
              <a:rPr lang="en-US" altLang="zh-CN" dirty="0" err="1"/>
              <a:t>xor</a:t>
            </a:r>
            <a:r>
              <a:rPr lang="en-US" altLang="zh-CN" dirty="0"/>
              <a:t> (w[i-15] </a:t>
            </a:r>
            <a:r>
              <a:rPr lang="en-US" altLang="zh-CN" dirty="0" err="1"/>
              <a:t>rightshift</a:t>
            </a:r>
            <a:r>
              <a:rPr lang="en-US" altLang="zh-CN" dirty="0"/>
              <a:t> 3) </a:t>
            </a:r>
          </a:p>
          <a:p>
            <a:r>
              <a:rPr lang="en-US" altLang="zh-CN" dirty="0"/>
              <a:t>s1 := (w[i-2] </a:t>
            </a:r>
            <a:r>
              <a:rPr lang="en-US" altLang="zh-CN" dirty="0" err="1"/>
              <a:t>rightrotate</a:t>
            </a:r>
            <a:r>
              <a:rPr lang="en-US" altLang="zh-CN" dirty="0"/>
              <a:t> 17) </a:t>
            </a:r>
            <a:r>
              <a:rPr lang="en-US" altLang="zh-CN" dirty="0" err="1"/>
              <a:t>xor</a:t>
            </a:r>
            <a:r>
              <a:rPr lang="en-US" altLang="zh-CN" dirty="0"/>
              <a:t> (w[i-2] </a:t>
            </a:r>
            <a:r>
              <a:rPr lang="en-US" altLang="zh-CN" dirty="0" err="1"/>
              <a:t>rightrotate</a:t>
            </a:r>
            <a:r>
              <a:rPr lang="en-US" altLang="zh-CN" dirty="0"/>
              <a:t> 19) </a:t>
            </a:r>
            <a:r>
              <a:rPr lang="en-US" altLang="zh-CN" dirty="0" err="1"/>
              <a:t>xor</a:t>
            </a:r>
            <a:r>
              <a:rPr lang="en-US" altLang="zh-CN" dirty="0"/>
              <a:t> (w[i-2] </a:t>
            </a:r>
            <a:r>
              <a:rPr lang="en-US" altLang="zh-CN" dirty="0" err="1"/>
              <a:t>rightshift</a:t>
            </a:r>
            <a:r>
              <a:rPr lang="en-US" altLang="zh-CN" dirty="0"/>
              <a:t> 10)</a:t>
            </a:r>
          </a:p>
          <a:p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 := w[i-16] + s0 + w[i-7] + s1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EFC0F-B926-4165-9A1A-A85E2D6BF87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6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0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1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2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6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0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54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8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3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6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7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0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4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4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2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E0D2F8-5AFA-40BE-94F1-86AC8371E6FF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F45134F-097E-464F-92F1-8D2CE1502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lopp.net/pdf/princeton_bitcoin_book.pdf" TargetMode="External"/><Relationship Id="rId2" Type="http://schemas.openxmlformats.org/officeDocument/2006/relationships/hyperlink" Target="https://link.zhihu.com/?target=https%3A//en.bitcoin.it/wiki/Block_hashing_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zhihu.com/?target=https%3A//blog.csdn.net/u011583927/article/details/80905740" TargetMode="External"/><Relationship Id="rId4" Type="http://schemas.openxmlformats.org/officeDocument/2006/relationships/hyperlink" Target="https://link.zhihu.com/?target=https%3A//en.wikipedia.org/wiki/SHA-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347EE-95F2-421E-B6E8-884100052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区块链技术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D4C71-7367-45BF-B5A4-C795CF5FD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密码学</a:t>
            </a:r>
          </a:p>
        </p:txBody>
      </p:sp>
    </p:spTree>
    <p:extLst>
      <p:ext uri="{BB962C8B-B14F-4D97-AF65-F5344CB8AC3E}">
        <p14:creationId xmlns:p14="http://schemas.microsoft.com/office/powerpoint/2010/main" val="378841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2895B-3943-422A-BA65-986DEA5C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91159-F86F-4B17-971F-605B28BD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从其散列值生成消息是不可行的（</a:t>
            </a:r>
            <a:r>
              <a:rPr lang="en-US" altLang="zh-CN" dirty="0"/>
              <a:t>hiding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 x mod 100</a:t>
            </a:r>
            <a:r>
              <a:rPr lang="zh-CN" altLang="en-US" dirty="0"/>
              <a:t>这样的哈希函数，如果结果是</a:t>
            </a:r>
            <a:r>
              <a:rPr lang="en-US" altLang="zh-CN" dirty="0"/>
              <a:t>1</a:t>
            </a:r>
            <a:r>
              <a:rPr lang="zh-CN" altLang="en-US" dirty="0"/>
              <a:t>，那么</a:t>
            </a:r>
            <a:r>
              <a:rPr lang="en-US" altLang="zh-CN" dirty="0"/>
              <a:t>x</a:t>
            </a:r>
            <a:r>
              <a:rPr lang="zh-CN" altLang="en-US" dirty="0"/>
              <a:t>可能是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101</a:t>
            </a:r>
            <a:r>
              <a:rPr lang="zh-CN" altLang="en-US" dirty="0"/>
              <a:t>、</a:t>
            </a:r>
            <a:r>
              <a:rPr lang="en-US" altLang="zh-CN" dirty="0"/>
              <a:t>201</a:t>
            </a:r>
            <a:r>
              <a:rPr lang="zh-CN" altLang="en-US" dirty="0"/>
              <a:t>等无穷的数</a:t>
            </a:r>
            <a:endParaRPr lang="en-US" altLang="zh-CN" dirty="0"/>
          </a:p>
          <a:p>
            <a:r>
              <a:rPr lang="zh-CN" altLang="en-US" dirty="0"/>
              <a:t>对消息进行小的更改便能引起哈希值的巨大改变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05DB65AB-88C1-4E33-B2C3-738E5A58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633" y="1327150"/>
            <a:ext cx="707707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2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A5A56-D99D-49C3-9D7F-7F164F7F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F51CD-F8F6-4634-A56D-11223B92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抗冲突（</a:t>
            </a:r>
            <a:r>
              <a:rPr lang="en-US" altLang="zh-CN" dirty="0"/>
              <a:t>collision-resistance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不是说不会冲突，实际上是肯定会冲突</a:t>
            </a:r>
            <a:endParaRPr lang="en-US" altLang="zh-CN" dirty="0"/>
          </a:p>
          <a:p>
            <a:pPr lvl="1"/>
            <a:r>
              <a:rPr lang="zh-CN" altLang="en-US" dirty="0"/>
              <a:t>但是在可接受的时间范围内，找不到冲突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哈希函数在密码学中有着“瑞士军刀”的作用</a:t>
            </a:r>
          </a:p>
        </p:txBody>
      </p:sp>
    </p:spTree>
    <p:extLst>
      <p:ext uri="{BB962C8B-B14F-4D97-AF65-F5344CB8AC3E}">
        <p14:creationId xmlns:p14="http://schemas.microsoft.com/office/powerpoint/2010/main" val="325659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B42E-1E40-4147-A892-104C709D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加密哈希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B9A087-EF6F-4E79-B1A4-7096B5963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2830" y="2850049"/>
                <a:ext cx="8825659" cy="34163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抗冲突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抗冲突是指不可能找到两个</a:t>
                </a:r>
                <a:r>
                  <a:rPr lang="en-US" altLang="zh-CN" b="1" dirty="0"/>
                  <a:t>x</a:t>
                </a:r>
                <a:r>
                  <a:rPr lang="zh-CN" altLang="en-US" b="1" dirty="0"/>
                  <a:t>和</a:t>
                </a:r>
                <a:r>
                  <a:rPr lang="en-US" altLang="zh-CN" b="1" dirty="0"/>
                  <a:t>y</a:t>
                </a:r>
                <a:r>
                  <a:rPr lang="zh-CN" altLang="en-US" b="1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但是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zh-CN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B9A087-EF6F-4E79-B1A4-7096B5963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2830" y="2850049"/>
                <a:ext cx="8825659" cy="3416300"/>
              </a:xfrm>
              <a:blipFill>
                <a:blip r:embed="rId2"/>
                <a:stretch>
                  <a:fillRect l="-138" t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4905ACB4-9EAE-4250-B372-FCB8218F06A3}"/>
              </a:ext>
            </a:extLst>
          </p:cNvPr>
          <p:cNvGrpSpPr/>
          <p:nvPr/>
        </p:nvGrpSpPr>
        <p:grpSpPr>
          <a:xfrm>
            <a:off x="2243511" y="3864443"/>
            <a:ext cx="6427699" cy="2271023"/>
            <a:chOff x="1030950" y="1076273"/>
            <a:chExt cx="6427699" cy="2271023"/>
          </a:xfrm>
        </p:grpSpPr>
        <p:sp>
          <p:nvSpPr>
            <p:cNvPr id="8" name="Shape 79">
              <a:extLst>
                <a:ext uri="{FF2B5EF4-FFF2-40B4-BE49-F238E27FC236}">
                  <a16:creationId xmlns:a16="http://schemas.microsoft.com/office/drawing/2014/main" id="{D42D7442-3D30-4852-BAF8-E8552A80831B}"/>
                </a:ext>
              </a:extLst>
            </p:cNvPr>
            <p:cNvSpPr/>
            <p:nvPr/>
          </p:nvSpPr>
          <p:spPr>
            <a:xfrm>
              <a:off x="1030950" y="1076273"/>
              <a:ext cx="3376728" cy="2271023"/>
            </a:xfrm>
            <a:prstGeom prst="cloud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80">
              <a:extLst>
                <a:ext uri="{FF2B5EF4-FFF2-40B4-BE49-F238E27FC236}">
                  <a16:creationId xmlns:a16="http://schemas.microsoft.com/office/drawing/2014/main" id="{D7F5795C-BE91-4963-9373-CF7FFFB8DE9C}"/>
                </a:ext>
              </a:extLst>
            </p:cNvPr>
            <p:cNvSpPr/>
            <p:nvPr/>
          </p:nvSpPr>
          <p:spPr>
            <a:xfrm>
              <a:off x="6066098" y="1642573"/>
              <a:ext cx="1392551" cy="1138428"/>
            </a:xfrm>
            <a:prstGeom prst="cloud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0" name="Shape 83">
              <a:extLst>
                <a:ext uri="{FF2B5EF4-FFF2-40B4-BE49-F238E27FC236}">
                  <a16:creationId xmlns:a16="http://schemas.microsoft.com/office/drawing/2014/main" id="{8A87661F-230B-4957-902F-2F38F4409002}"/>
                </a:ext>
              </a:extLst>
            </p:cNvPr>
            <p:cNvCxnSpPr/>
            <p:nvPr/>
          </p:nvCxnSpPr>
          <p:spPr>
            <a:xfrm>
              <a:off x="3137650" y="1457298"/>
              <a:ext cx="3305099" cy="570900"/>
            </a:xfrm>
            <a:prstGeom prst="straightConnector1">
              <a:avLst/>
            </a:prstGeom>
            <a:noFill/>
            <a:ln w="38100" cap="flat" cmpd="sng">
              <a:solidFill>
                <a:srgbClr val="66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1" name="Shape 84">
              <a:extLst>
                <a:ext uri="{FF2B5EF4-FFF2-40B4-BE49-F238E27FC236}">
                  <a16:creationId xmlns:a16="http://schemas.microsoft.com/office/drawing/2014/main" id="{93B49D35-62D5-4C62-8BEB-272DF444FE0A}"/>
                </a:ext>
              </a:extLst>
            </p:cNvPr>
            <p:cNvCxnSpPr/>
            <p:nvPr/>
          </p:nvCxnSpPr>
          <p:spPr>
            <a:xfrm rot="10800000" flipH="1">
              <a:off x="3290050" y="2391223"/>
              <a:ext cx="3597900" cy="204599"/>
            </a:xfrm>
            <a:prstGeom prst="straightConnector1">
              <a:avLst/>
            </a:prstGeom>
            <a:noFill/>
            <a:ln w="38100" cap="flat" cmpd="sng">
              <a:solidFill>
                <a:srgbClr val="66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" name="Shape 85">
              <a:extLst>
                <a:ext uri="{FF2B5EF4-FFF2-40B4-BE49-F238E27FC236}">
                  <a16:creationId xmlns:a16="http://schemas.microsoft.com/office/drawing/2014/main" id="{64A47975-FA3D-4BBF-BBE9-104748D14F54}"/>
                </a:ext>
              </a:extLst>
            </p:cNvPr>
            <p:cNvCxnSpPr/>
            <p:nvPr/>
          </p:nvCxnSpPr>
          <p:spPr>
            <a:xfrm>
              <a:off x="2510125" y="1853198"/>
              <a:ext cx="4452600" cy="283799"/>
            </a:xfrm>
            <a:prstGeom prst="straightConnector1">
              <a:avLst/>
            </a:prstGeom>
            <a:noFill/>
            <a:ln w="38100" cap="flat" cmpd="sng">
              <a:solidFill>
                <a:srgbClr val="66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427699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B42E-1E40-4147-A892-104C709D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加密哈希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B9A087-EF6F-4E79-B1A4-7096B5963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抗冲突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抗冲突是指不可能找到两个</a:t>
                </a:r>
                <a:r>
                  <a:rPr lang="en-US" altLang="zh-CN" b="1" dirty="0"/>
                  <a:t>x</a:t>
                </a:r>
                <a:r>
                  <a:rPr lang="zh-CN" altLang="en-US" b="1" dirty="0"/>
                  <a:t>和</a:t>
                </a:r>
                <a:r>
                  <a:rPr lang="en-US" altLang="zh-CN" b="1" dirty="0"/>
                  <a:t>y</a:t>
                </a:r>
                <a:r>
                  <a:rPr lang="zh-CN" altLang="en-US" b="1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但是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根据鸽笼原理，对于</a:t>
                </a:r>
                <a:r>
                  <a:rPr lang="en-US" altLang="zh-CN" dirty="0"/>
                  <a:t>SHA256</a:t>
                </a:r>
                <a:r>
                  <a:rPr lang="zh-CN" altLang="en-US" dirty="0"/>
                  <a:t>，肯定是存在冲突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找到</a:t>
                </a:r>
                <a:r>
                  <a:rPr lang="en-US" altLang="zh-CN" dirty="0"/>
                  <a:t>2^256+1</a:t>
                </a:r>
                <a:r>
                  <a:rPr lang="zh-CN" altLang="en-US" dirty="0"/>
                  <a:t>的输入，肯定找到至少一对冲突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根据生日攻击原理，随机挑选</a:t>
                </a:r>
                <a:r>
                  <a:rPr lang="en-US" altLang="zh-CN" dirty="0"/>
                  <a:t>2^130+1</a:t>
                </a:r>
                <a:r>
                  <a:rPr lang="zh-CN" altLang="en-US" dirty="0"/>
                  <a:t>的输入，有</a:t>
                </a:r>
                <a:r>
                  <a:rPr lang="en-US" altLang="zh-CN" dirty="0"/>
                  <a:t>99.8%</a:t>
                </a:r>
                <a:r>
                  <a:rPr lang="zh-CN" altLang="en-US" dirty="0"/>
                  <a:t>的概率可以找到冲突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如果每秒中可以计算</a:t>
                </a:r>
                <a:r>
                  <a:rPr lang="en-US" altLang="zh-CN" dirty="0"/>
                  <a:t>10,000</a:t>
                </a:r>
                <a:r>
                  <a:rPr lang="zh-CN" altLang="en-US" dirty="0"/>
                  <a:t>次哈希，将会需要</a:t>
                </a:r>
                <a:r>
                  <a:rPr lang="en-US" altLang="zh-CN" dirty="0"/>
                  <a:t>10^27</a:t>
                </a:r>
                <a:r>
                  <a:rPr lang="zh-CN" altLang="en-US" dirty="0"/>
                  <a:t>年来计算</a:t>
                </a:r>
                <a:r>
                  <a:rPr lang="en-US" altLang="zh-CN" dirty="0"/>
                  <a:t>2^128</a:t>
                </a:r>
                <a:r>
                  <a:rPr lang="zh-CN" altLang="en-US" dirty="0"/>
                  <a:t>次哈希。打个比方，即使人类制造出的所有计算机从宇宙骑士的时候开始计算，那么到现在，发现冲突的概率大概是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秒之内地球被陨石撞击毁灭的概率。好，开始数，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。地球并没有被毁灭，看样子，冲突也还没有被找到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B9A087-EF6F-4E79-B1A4-7096B5963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01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B42E-1E40-4147-A892-104C709D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加密哈希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B9A087-EF6F-4E79-B1A4-7096B5963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抗冲突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抗冲突是指不可能找到两个</a:t>
                </a:r>
                <a:r>
                  <a:rPr lang="en-US" altLang="zh-CN" b="1" dirty="0"/>
                  <a:t>x</a:t>
                </a:r>
                <a:r>
                  <a:rPr lang="zh-CN" altLang="en-US" b="1" dirty="0"/>
                  <a:t>和</a:t>
                </a:r>
                <a:r>
                  <a:rPr lang="en-US" altLang="zh-CN" b="1" dirty="0"/>
                  <a:t>y</a:t>
                </a:r>
                <a:r>
                  <a:rPr lang="zh-CN" altLang="en-US" b="1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但是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zh-CN" altLang="en-US" b="1" dirty="0">
                    <a:ea typeface="Cambria Math" panose="02040503050406030204" pitchFamily="18" charset="0"/>
                  </a:rPr>
                  <a:t>能否找到哈希函数的弱点？</a:t>
                </a:r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zh-CN" b="1" dirty="0">
                    <a:ea typeface="Cambria Math" panose="02040503050406030204" pitchFamily="18" charset="0"/>
                  </a:rPr>
                  <a:t>MD5</a:t>
                </a:r>
                <a:r>
                  <a:rPr lang="zh-CN" altLang="en-US" b="1" dirty="0">
                    <a:ea typeface="Cambria Math" panose="02040503050406030204" pitchFamily="18" charset="0"/>
                  </a:rPr>
                  <a:t>函数已经被证明是可以有效找到冲突</a:t>
                </a:r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zh-CN" b="1" dirty="0">
                    <a:ea typeface="Cambria Math" panose="02040503050406030204" pitchFamily="18" charset="0"/>
                  </a:rPr>
                  <a:t>SHA256</a:t>
                </a:r>
                <a:r>
                  <a:rPr lang="zh-CN" altLang="en-US" b="1" dirty="0">
                    <a:ea typeface="Cambria Math" panose="02040503050406030204" pitchFamily="18" charset="0"/>
                  </a:rPr>
                  <a:t>当前还不存在有效攻击</a:t>
                </a:r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zh-CN" altLang="en-US" b="1" dirty="0">
                    <a:ea typeface="Cambria Math" panose="02040503050406030204" pitchFamily="18" charset="0"/>
                  </a:rPr>
                  <a:t>没有哈希函数被证明是抗冲突的</a:t>
                </a:r>
                <a:endParaRPr lang="en-US" altLang="zh-CN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B9A087-EF6F-4E79-B1A4-7096B5963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39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BD25E-F8BB-44A9-910D-272E0BC2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3F1D9-D107-4770-A36E-80AEE388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抗冲突性的应用</a:t>
            </a:r>
            <a:endParaRPr lang="en-US" altLang="zh-CN" dirty="0"/>
          </a:p>
          <a:p>
            <a:pPr lvl="1"/>
            <a:r>
              <a:rPr lang="zh-CN" altLang="en-US" dirty="0"/>
              <a:t>信息摘要</a:t>
            </a:r>
            <a:endParaRPr lang="en-US" altLang="zh-CN" dirty="0"/>
          </a:p>
          <a:p>
            <a:pPr lvl="1"/>
            <a:r>
              <a:rPr lang="zh-CN" altLang="en-US" dirty="0"/>
              <a:t>下载软件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E81028-D4F6-433E-BDA1-4FE10B17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3703113"/>
            <a:ext cx="84105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8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BD25E-F8BB-44A9-910D-272E0BC2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加密哈希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43F1D9-D107-4770-A36E-80AEE3886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抗冲突性的应用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信息摘要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对于安全的哈希函数，如果有</a:t>
                </a:r>
                <a:r>
                  <a:rPr lang="en" altLang="zh-CN" dirty="0"/>
                  <a:t>H(</a:t>
                </a:r>
                <a:r>
                  <a:rPr lang="en" altLang="zh-CN" i="1" dirty="0"/>
                  <a:t>x</a:t>
                </a:r>
                <a:r>
                  <a:rPr lang="en" altLang="zh-CN" dirty="0"/>
                  <a:t>) = H(</a:t>
                </a:r>
                <a:r>
                  <a:rPr lang="en" altLang="zh-CN" i="1" dirty="0"/>
                  <a:t>y)</a:t>
                </a:r>
                <a:r>
                  <a:rPr lang="zh-CN" altLang="en-US" i="1" dirty="0"/>
                  <a:t>，</a:t>
                </a:r>
                <a:r>
                  <a:rPr lang="zh-CN" altLang="en-US" dirty="0"/>
                  <a:t>那么就能推出</a:t>
                </a:r>
                <a:r>
                  <a:rPr lang="en" altLang="zh-CN" i="1" dirty="0"/>
                  <a:t>x</a:t>
                </a:r>
                <a:r>
                  <a:rPr lang="en" altLang="zh-CN" dirty="0"/>
                  <a:t> = </a:t>
                </a:r>
                <a:r>
                  <a:rPr lang="en" altLang="zh-CN" i="1" dirty="0"/>
                  <a:t>y</a:t>
                </a:r>
                <a:endParaRPr lang="en" altLang="zh-CN" dirty="0"/>
              </a:p>
              <a:p>
                <a:pPr lvl="2"/>
                <a:r>
                  <a:rPr lang="zh-CN" altLang="en-US" dirty="0"/>
                  <a:t>否则，逆反命题，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也能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得到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:r>
                  <a:rPr lang="zh-CN" altLang="en-US" dirty="0"/>
                  <a:t>违反了抗冲突性，从而不安全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验证大文件的完整性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哈希值很小，计算快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不用对原始文件进行对比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43F1D9-D107-4770-A36E-80AEE3886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03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60DC2-BB9F-4AD4-9C18-8C9F42EE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38D51-6E14-4DC7-B7F5-9E349178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Hiding</a:t>
            </a:r>
          </a:p>
          <a:p>
            <a:pPr lvl="1"/>
            <a:r>
              <a:rPr lang="zh-CN" altLang="en-US" b="1" dirty="0"/>
              <a:t>如果已知哈希函数的输出</a:t>
            </a:r>
            <a:r>
              <a:rPr lang="en-US" altLang="zh-CN" b="1" dirty="0"/>
              <a:t>y</a:t>
            </a:r>
            <a:r>
              <a:rPr lang="zh-CN" altLang="en-US" b="1" dirty="0"/>
              <a:t>，那么不可能找到</a:t>
            </a:r>
            <a:r>
              <a:rPr lang="en-US" altLang="zh-CN" b="1" dirty="0"/>
              <a:t>x</a:t>
            </a:r>
            <a:r>
              <a:rPr lang="zh-CN" altLang="en-US" b="1" dirty="0"/>
              <a:t>，使得</a:t>
            </a:r>
            <a:r>
              <a:rPr lang="en-US" altLang="zh-CN" b="1" dirty="0"/>
              <a:t>h(x)=y</a:t>
            </a:r>
          </a:p>
          <a:p>
            <a:pPr lvl="1"/>
            <a:r>
              <a:rPr lang="zh-CN" altLang="en-US" b="1" dirty="0"/>
              <a:t>掷硬币游戏</a:t>
            </a:r>
            <a:endParaRPr lang="zh-CN" altLang="en-US" dirty="0"/>
          </a:p>
        </p:txBody>
      </p:sp>
      <p:grpSp>
        <p:nvGrpSpPr>
          <p:cNvPr id="5" name="Shape 109">
            <a:extLst>
              <a:ext uri="{FF2B5EF4-FFF2-40B4-BE49-F238E27FC236}">
                <a16:creationId xmlns:a16="http://schemas.microsoft.com/office/drawing/2014/main" id="{C2ED69AA-08AD-4333-B6E6-318E82ACEEC8}"/>
              </a:ext>
            </a:extLst>
          </p:cNvPr>
          <p:cNvGrpSpPr/>
          <p:nvPr/>
        </p:nvGrpSpPr>
        <p:grpSpPr>
          <a:xfrm>
            <a:off x="2003436" y="4025377"/>
            <a:ext cx="5853951" cy="1534000"/>
            <a:chOff x="735125" y="3018375"/>
            <a:chExt cx="5853951" cy="1534000"/>
          </a:xfrm>
        </p:grpSpPr>
        <p:pic>
          <p:nvPicPr>
            <p:cNvPr id="6" name="Shape 110">
              <a:extLst>
                <a:ext uri="{FF2B5EF4-FFF2-40B4-BE49-F238E27FC236}">
                  <a16:creationId xmlns:a16="http://schemas.microsoft.com/office/drawing/2014/main" id="{EBF9A4DB-BD5D-40E9-9577-2026BBB017A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35125" y="3184200"/>
              <a:ext cx="1939374" cy="13030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hape 111">
              <a:extLst>
                <a:ext uri="{FF2B5EF4-FFF2-40B4-BE49-F238E27FC236}">
                  <a16:creationId xmlns:a16="http://schemas.microsoft.com/office/drawing/2014/main" id="{E6A725AE-C589-4083-9CC1-3133E7E868AD}"/>
                </a:ext>
              </a:extLst>
            </p:cNvPr>
            <p:cNvCxnSpPr/>
            <p:nvPr/>
          </p:nvCxnSpPr>
          <p:spPr>
            <a:xfrm rot="10800000" flipH="1">
              <a:off x="2674500" y="3296162"/>
              <a:ext cx="2031899" cy="254100"/>
            </a:xfrm>
            <a:prstGeom prst="straightConnector1">
              <a:avLst/>
            </a:prstGeom>
            <a:noFill/>
            <a:ln w="38100" cap="flat" cmpd="sng">
              <a:solidFill>
                <a:srgbClr val="66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" name="Shape 112">
              <a:extLst>
                <a:ext uri="{FF2B5EF4-FFF2-40B4-BE49-F238E27FC236}">
                  <a16:creationId xmlns:a16="http://schemas.microsoft.com/office/drawing/2014/main" id="{D093D860-C40D-4788-8674-03EF71DA1DD7}"/>
                </a:ext>
              </a:extLst>
            </p:cNvPr>
            <p:cNvCxnSpPr/>
            <p:nvPr/>
          </p:nvCxnSpPr>
          <p:spPr>
            <a:xfrm>
              <a:off x="2674500" y="4030100"/>
              <a:ext cx="2121599" cy="311700"/>
            </a:xfrm>
            <a:prstGeom prst="straightConnector1">
              <a:avLst/>
            </a:prstGeom>
            <a:noFill/>
            <a:ln w="38100" cap="flat" cmpd="sng">
              <a:solidFill>
                <a:srgbClr val="66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9" name="Shape 113">
              <a:extLst>
                <a:ext uri="{FF2B5EF4-FFF2-40B4-BE49-F238E27FC236}">
                  <a16:creationId xmlns:a16="http://schemas.microsoft.com/office/drawing/2014/main" id="{0F7EB4A8-63D6-49C6-A5E4-57B1915FC3A9}"/>
                </a:ext>
              </a:extLst>
            </p:cNvPr>
            <p:cNvSpPr txBox="1"/>
            <p:nvPr/>
          </p:nvSpPr>
          <p:spPr>
            <a:xfrm>
              <a:off x="4467476" y="3018375"/>
              <a:ext cx="212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i="1" dirty="0">
                  <a:latin typeface="Trebuchet MS"/>
                  <a:ea typeface="Trebuchet MS"/>
                  <a:cs typeface="Trebuchet MS"/>
                  <a:sym typeface="Trebuchet MS"/>
                </a:rPr>
                <a:t>H(“heads”)</a:t>
              </a:r>
            </a:p>
          </p:txBody>
        </p:sp>
        <p:sp>
          <p:nvSpPr>
            <p:cNvPr id="10" name="Shape 114">
              <a:extLst>
                <a:ext uri="{FF2B5EF4-FFF2-40B4-BE49-F238E27FC236}">
                  <a16:creationId xmlns:a16="http://schemas.microsoft.com/office/drawing/2014/main" id="{7307F443-399F-42E8-892E-D412D2BE7177}"/>
                </a:ext>
              </a:extLst>
            </p:cNvPr>
            <p:cNvSpPr txBox="1"/>
            <p:nvPr/>
          </p:nvSpPr>
          <p:spPr>
            <a:xfrm>
              <a:off x="4467476" y="4095175"/>
              <a:ext cx="212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i="1" dirty="0">
                  <a:latin typeface="Trebuchet MS"/>
                  <a:ea typeface="Trebuchet MS"/>
                  <a:cs typeface="Trebuchet MS"/>
                  <a:sym typeface="Trebuchet MS"/>
                </a:rPr>
                <a:t>H(“tails”)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66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E9B21-ACCF-4752-8725-77047740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9A2DC-D4F9-44BF-AC46-3CAA6951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隐藏样本空间较小的输入</a:t>
            </a:r>
            <a:endParaRPr lang="en-US" altLang="zh-CN" dirty="0"/>
          </a:p>
          <a:p>
            <a:pPr lvl="1"/>
            <a:r>
              <a:rPr lang="zh-CN" altLang="en-US" dirty="0"/>
              <a:t>在输入后连接上随机性很强的串（长度为</a:t>
            </a:r>
            <a:r>
              <a:rPr lang="en-US" altLang="zh-CN" dirty="0"/>
              <a:t>256</a:t>
            </a:r>
            <a:r>
              <a:rPr lang="zh-CN" altLang="en-US" dirty="0"/>
              <a:t>的串）</a:t>
            </a:r>
            <a:endParaRPr lang="en-US" altLang="zh-CN" dirty="0"/>
          </a:p>
          <a:p>
            <a:pPr lvl="1"/>
            <a:r>
              <a:rPr lang="en" altLang="zh-CN" dirty="0"/>
              <a:t>H(</a:t>
            </a:r>
            <a:r>
              <a:rPr lang="en" altLang="zh-CN" i="1" dirty="0"/>
              <a:t>r</a:t>
            </a:r>
            <a:r>
              <a:rPr lang="en" altLang="zh-CN" dirty="0"/>
              <a:t> | </a:t>
            </a:r>
            <a:r>
              <a:rPr lang="en" altLang="zh-CN" i="1" dirty="0"/>
              <a:t>x</a:t>
            </a:r>
            <a:r>
              <a:rPr lang="en" altLang="zh-CN" dirty="0"/>
              <a:t>)</a:t>
            </a:r>
            <a:r>
              <a:rPr lang="zh-CN" altLang="en-US" dirty="0"/>
              <a:t>，那么不可能确定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49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CBE5-2A42-4444-B79E-2E63A49F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B4106-3EBF-4FA8-A695-16D52916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Hiding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/>
            <a:r>
              <a:rPr lang="en-US" altLang="zh-CN" dirty="0"/>
              <a:t>Commitment</a:t>
            </a:r>
            <a:r>
              <a:rPr lang="zh-CN" altLang="en-US" dirty="0"/>
              <a:t>（承诺）</a:t>
            </a:r>
            <a:endParaRPr lang="en-US" altLang="zh-CN" sz="1800" dirty="0"/>
          </a:p>
          <a:p>
            <a:pPr lvl="1"/>
            <a:r>
              <a:rPr lang="en-US" altLang="zh-CN" sz="2000" i="1" dirty="0"/>
              <a:t>com </a:t>
            </a:r>
            <a:r>
              <a:rPr lang="en-US" altLang="zh-CN" sz="2000" dirty="0"/>
              <a:t>:= commit(</a:t>
            </a:r>
            <a:r>
              <a:rPr lang="en-US" altLang="zh-CN" sz="2000" i="1" dirty="0"/>
              <a:t>msg, nonce</a:t>
            </a:r>
            <a:r>
              <a:rPr lang="en-US" altLang="zh-CN" sz="2000" dirty="0"/>
              <a:t>) </a:t>
            </a:r>
            <a:r>
              <a:rPr lang="zh-CN" altLang="en-US" sz="2000" dirty="0"/>
              <a:t>（封上信封）</a:t>
            </a:r>
            <a:endParaRPr lang="en-US" altLang="zh-CN" sz="2000" dirty="0"/>
          </a:p>
          <a:p>
            <a:pPr lvl="2"/>
            <a:r>
              <a:rPr lang="zh-CN" altLang="en-US" sz="1800" dirty="0"/>
              <a:t>挑选</a:t>
            </a:r>
            <a:r>
              <a:rPr lang="en-US" altLang="zh-CN" sz="1800" dirty="0"/>
              <a:t>nonce</a:t>
            </a:r>
            <a:r>
              <a:rPr lang="zh-CN" altLang="en-US" sz="1800" dirty="0"/>
              <a:t>，计算值</a:t>
            </a:r>
            <a:r>
              <a:rPr lang="en-US" altLang="zh-CN" sz="1800" dirty="0"/>
              <a:t>com</a:t>
            </a:r>
            <a:r>
              <a:rPr lang="zh-CN" altLang="en-US" sz="1800" dirty="0"/>
              <a:t>，并公布</a:t>
            </a:r>
            <a:endParaRPr lang="en-US" altLang="zh-CN" sz="1800" dirty="0"/>
          </a:p>
          <a:p>
            <a:pPr lvl="1"/>
            <a:r>
              <a:rPr lang="en-US" altLang="zh-CN" sz="2000" i="1" dirty="0"/>
              <a:t>match</a:t>
            </a:r>
            <a:r>
              <a:rPr lang="en-US" altLang="zh-CN" sz="2000" dirty="0"/>
              <a:t> := verify(</a:t>
            </a:r>
            <a:r>
              <a:rPr lang="en-US" altLang="zh-CN" sz="2000" i="1" dirty="0"/>
              <a:t>com, msg, nonce</a:t>
            </a:r>
            <a:r>
              <a:rPr lang="en-US" altLang="zh-CN" sz="2000" dirty="0"/>
              <a:t>)</a:t>
            </a:r>
            <a:r>
              <a:rPr lang="zh-CN" altLang="en-US" sz="2000" dirty="0"/>
              <a:t>（打开信封）</a:t>
            </a:r>
            <a:endParaRPr lang="en-US" altLang="zh-CN" sz="2000" dirty="0"/>
          </a:p>
          <a:p>
            <a:pPr lvl="2"/>
            <a:r>
              <a:rPr lang="zh-CN" altLang="en-US" sz="1800" dirty="0"/>
              <a:t>公布</a:t>
            </a:r>
            <a:r>
              <a:rPr lang="en-US" altLang="zh-CN" sz="1800" dirty="0"/>
              <a:t>nonce</a:t>
            </a:r>
          </a:p>
          <a:p>
            <a:pPr lvl="2"/>
            <a:r>
              <a:rPr lang="zh-CN" altLang="en-US" sz="1800" dirty="0"/>
              <a:t>其他人验证</a:t>
            </a:r>
            <a:endParaRPr lang="en-US" altLang="zh-CN" sz="1800" dirty="0"/>
          </a:p>
          <a:p>
            <a:pPr lvl="1"/>
            <a:r>
              <a:rPr lang="zh-CN" altLang="en-US" sz="2000" dirty="0"/>
              <a:t>哈希函数的</a:t>
            </a:r>
            <a:r>
              <a:rPr lang="en-US" altLang="zh-CN" sz="2000" dirty="0"/>
              <a:t>Hiding</a:t>
            </a:r>
            <a:r>
              <a:rPr lang="zh-CN" altLang="en-US" sz="2000" dirty="0"/>
              <a:t>性质和</a:t>
            </a:r>
            <a:r>
              <a:rPr lang="en-US" altLang="zh-CN" sz="2000" dirty="0"/>
              <a:t>collision</a:t>
            </a:r>
            <a:r>
              <a:rPr lang="zh-CN" altLang="en-US" sz="2000" dirty="0"/>
              <a:t> </a:t>
            </a:r>
            <a:r>
              <a:rPr lang="en-US" altLang="zh-CN" sz="2000" dirty="0"/>
              <a:t>resistance</a:t>
            </a:r>
            <a:r>
              <a:rPr lang="zh-CN" altLang="en-US" sz="2000" dirty="0"/>
              <a:t>性质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0">
              <a:spcBef>
                <a:spcPts val="0"/>
              </a:spcBef>
              <a:buNone/>
            </a:pPr>
            <a:endParaRPr lang="en-US" altLang="zh-CN" sz="20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94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49755-A0BE-44AB-8C1B-2A2F6FF8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比特币与密码学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E73B8-A296-48DC-9636-ADA3B595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所以，我们非常需要这样一种电子支付系统，它基于密码学原理而不基于信用，使得任何达成一致的双方，能够直接进行支付，从而不需要第三方中介的参与。</a:t>
            </a:r>
          </a:p>
          <a:p>
            <a:pPr marL="0" indent="0">
              <a:buNone/>
            </a:pPr>
            <a:r>
              <a:rPr lang="en-US" altLang="zh-CN" dirty="0"/>
              <a:t>													《</a:t>
            </a:r>
            <a:r>
              <a:rPr lang="zh-CN" altLang="en-US" dirty="0"/>
              <a:t>比特币白皮书</a:t>
            </a:r>
            <a:r>
              <a:rPr lang="en-US" altLang="zh-CN" dirty="0"/>
              <a:t>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53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84E5D-ADFD-4A65-BE88-7AB7EEE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Puzzle friendliness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F66A1-B0FE-4ED8-9DC5-DB01F40C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对于输出空间（长度为</a:t>
            </a:r>
            <a:r>
              <a:rPr lang="en-US" altLang="zh-CN" dirty="0"/>
              <a:t>n</a:t>
            </a:r>
            <a:r>
              <a:rPr lang="zh-CN" altLang="en-US" dirty="0"/>
              <a:t>）中的每一个值</a:t>
            </a:r>
            <a:r>
              <a:rPr lang="en-US" altLang="zh-CN" dirty="0"/>
              <a:t>y</a:t>
            </a:r>
            <a:r>
              <a:rPr lang="zh-CN" altLang="en-US" dirty="0"/>
              <a:t>，如果有一部分</a:t>
            </a:r>
            <a:r>
              <a:rPr lang="en-US" altLang="zh-CN" dirty="0"/>
              <a:t>k</a:t>
            </a:r>
            <a:r>
              <a:rPr lang="zh-CN" altLang="en-US" dirty="0"/>
              <a:t>是随机性很强的值，那么想要找到另一部分</a:t>
            </a:r>
            <a:r>
              <a:rPr lang="en-US" altLang="zh-CN" dirty="0"/>
              <a:t>x</a:t>
            </a:r>
            <a:r>
              <a:rPr lang="zh-CN" altLang="en-US" dirty="0"/>
              <a:t>使</a:t>
            </a:r>
            <a:r>
              <a:rPr lang="en" altLang="zh-CN" dirty="0"/>
              <a:t> H(</a:t>
            </a:r>
            <a:r>
              <a:rPr lang="en" altLang="zh-CN" i="1" dirty="0"/>
              <a:t>k</a:t>
            </a:r>
            <a:r>
              <a:rPr lang="en" altLang="zh-CN" dirty="0"/>
              <a:t> | </a:t>
            </a:r>
            <a:r>
              <a:rPr lang="en" altLang="zh-CN" i="1" dirty="0"/>
              <a:t>x</a:t>
            </a:r>
            <a:r>
              <a:rPr lang="en" altLang="zh-CN" dirty="0"/>
              <a:t>) = </a:t>
            </a:r>
            <a:r>
              <a:rPr lang="en" altLang="zh-CN" i="1" dirty="0"/>
              <a:t>y </a:t>
            </a:r>
            <a:r>
              <a:rPr lang="zh-CN" altLang="en-US" dirty="0"/>
              <a:t>，那么找到</a:t>
            </a:r>
            <a:r>
              <a:rPr lang="en-US" altLang="zh-CN" dirty="0"/>
              <a:t>x</a:t>
            </a:r>
            <a:r>
              <a:rPr lang="zh-CN" altLang="en-US" dirty="0"/>
              <a:t>的时间复杂度不会显著地低于</a:t>
            </a:r>
            <a:r>
              <a:rPr lang="en-US" altLang="zh-CN" dirty="0"/>
              <a:t>2^n</a:t>
            </a:r>
          </a:p>
          <a:p>
            <a:endParaRPr lang="en-US" altLang="zh-CN" dirty="0"/>
          </a:p>
          <a:p>
            <a:r>
              <a:rPr lang="zh-CN" altLang="en-US" dirty="0"/>
              <a:t>应用：</a:t>
            </a:r>
            <a:endParaRPr lang="en-US" altLang="zh-CN" dirty="0"/>
          </a:p>
          <a:p>
            <a:pPr lvl="1"/>
            <a:r>
              <a:rPr lang="zh-CN" altLang="en-US" dirty="0"/>
              <a:t>如果想要找到特定的哈希值（以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开始），那么除了暴力遍历之外，没有更好的方法</a:t>
            </a:r>
            <a:endParaRPr lang="en-US" altLang="zh-CN" dirty="0"/>
          </a:p>
          <a:p>
            <a:pPr lvl="1"/>
            <a:r>
              <a:rPr lang="zh-CN" altLang="en-US" dirty="0"/>
              <a:t>也即，工作量证明</a:t>
            </a:r>
          </a:p>
        </p:txBody>
      </p:sp>
    </p:spTree>
    <p:extLst>
      <p:ext uri="{BB962C8B-B14F-4D97-AF65-F5344CB8AC3E}">
        <p14:creationId xmlns:p14="http://schemas.microsoft.com/office/powerpoint/2010/main" val="1845282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64E4E8-5A6A-4BEF-9FAB-13F2A3EA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SHA256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BA330D-3C29-4807-8745-6794C6752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0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42541-D080-4A97-B5AD-05D7F8BE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407CD-3C75-413B-B911-3F665F14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SHA-256</a:t>
            </a:r>
            <a:r>
              <a:rPr lang="zh-CN" altLang="en-US" dirty="0"/>
              <a:t>是</a:t>
            </a:r>
            <a:r>
              <a:rPr lang="en-US" altLang="zh-CN" dirty="0"/>
              <a:t>SHA-2</a:t>
            </a:r>
            <a:r>
              <a:rPr lang="zh-CN" altLang="en-US" dirty="0"/>
              <a:t>中的一个算法</a:t>
            </a:r>
            <a:endParaRPr lang="en-US" altLang="zh-CN" dirty="0"/>
          </a:p>
          <a:p>
            <a:pPr lvl="1"/>
            <a:r>
              <a:rPr lang="zh-CN" altLang="en-US" dirty="0"/>
              <a:t>第二代安全散列算法（</a:t>
            </a:r>
            <a:r>
              <a:rPr lang="en-US" altLang="zh-CN" dirty="0"/>
              <a:t>Secure Hash Algorithm 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美国国家安全局</a:t>
            </a:r>
            <a:r>
              <a:rPr lang="en-US" altLang="zh-CN" dirty="0"/>
              <a:t>2001</a:t>
            </a:r>
            <a:r>
              <a:rPr lang="zh-CN" altLang="en-US" dirty="0"/>
              <a:t>年公布的标准哈希算法，是</a:t>
            </a:r>
            <a:r>
              <a:rPr lang="en-US" altLang="zh-CN" dirty="0"/>
              <a:t>SHA-1</a:t>
            </a:r>
            <a:r>
              <a:rPr lang="zh-CN" altLang="en-US" dirty="0"/>
              <a:t>的后继</a:t>
            </a:r>
            <a:endParaRPr lang="en-US" altLang="zh-CN" dirty="0"/>
          </a:p>
          <a:p>
            <a:pPr lvl="1"/>
            <a:r>
              <a:rPr lang="en-US" altLang="zh-CN" dirty="0"/>
              <a:t>SHA-224</a:t>
            </a:r>
            <a:r>
              <a:rPr lang="zh-CN" altLang="en-US" dirty="0"/>
              <a:t>、</a:t>
            </a:r>
            <a:r>
              <a:rPr lang="en-US" altLang="zh-CN" dirty="0"/>
              <a:t>SHA-256</a:t>
            </a:r>
            <a:r>
              <a:rPr lang="zh-CN" altLang="en-US" dirty="0"/>
              <a:t>、</a:t>
            </a:r>
            <a:r>
              <a:rPr lang="en-US" altLang="zh-CN" dirty="0"/>
              <a:t>SHA-384</a:t>
            </a:r>
            <a:r>
              <a:rPr lang="zh-CN" altLang="en-US" dirty="0"/>
              <a:t>、</a:t>
            </a:r>
            <a:r>
              <a:rPr lang="en-US" altLang="zh-CN" dirty="0"/>
              <a:t>SHA-512</a:t>
            </a:r>
            <a:r>
              <a:rPr lang="zh-CN" altLang="en-US" dirty="0"/>
              <a:t>、</a:t>
            </a:r>
            <a:r>
              <a:rPr lang="en-US" altLang="zh-CN" dirty="0"/>
              <a:t>SHA-512/224</a:t>
            </a:r>
            <a:r>
              <a:rPr lang="zh-CN" altLang="en-US" dirty="0"/>
              <a:t>、</a:t>
            </a:r>
            <a:r>
              <a:rPr lang="en-US" altLang="zh-CN" dirty="0"/>
              <a:t>SHA-512/256</a:t>
            </a:r>
          </a:p>
          <a:p>
            <a:pPr lvl="1"/>
            <a:r>
              <a:rPr lang="zh-CN" altLang="en-US" dirty="0"/>
              <a:t>对于任意长度的消息，</a:t>
            </a:r>
            <a:r>
              <a:rPr lang="en-US" altLang="zh-CN" dirty="0"/>
              <a:t>SHA256</a:t>
            </a:r>
            <a:r>
              <a:rPr lang="zh-CN" altLang="en-US" dirty="0"/>
              <a:t>都产生</a:t>
            </a:r>
            <a:r>
              <a:rPr lang="en-US" altLang="zh-CN" dirty="0"/>
              <a:t>256bit</a:t>
            </a:r>
            <a:r>
              <a:rPr lang="zh-CN" altLang="en-US" dirty="0"/>
              <a:t>长的哈希值，也即</a:t>
            </a:r>
            <a:r>
              <a:rPr lang="en-US" altLang="zh-CN" dirty="0"/>
              <a:t>32</a:t>
            </a:r>
            <a:r>
              <a:rPr lang="zh-CN" altLang="en-US" dirty="0"/>
              <a:t>字节，或者</a:t>
            </a:r>
            <a:r>
              <a:rPr lang="en-US" altLang="zh-CN" dirty="0"/>
              <a:t>64</a:t>
            </a:r>
            <a:r>
              <a:rPr lang="zh-CN" altLang="en-US" dirty="0"/>
              <a:t>位的</a:t>
            </a:r>
            <a:r>
              <a:rPr lang="en-US" altLang="zh-CN" dirty="0"/>
              <a:t>16</a:t>
            </a:r>
            <a:r>
              <a:rPr lang="zh-CN" altLang="en-US" dirty="0"/>
              <a:t>进制数，或者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8</a:t>
            </a:r>
            <a:r>
              <a:rPr lang="zh-CN" altLang="en-US" dirty="0"/>
              <a:t>位的</a:t>
            </a:r>
            <a:r>
              <a:rPr lang="en-US" altLang="zh-CN" dirty="0"/>
              <a:t>16</a:t>
            </a:r>
            <a:r>
              <a:rPr lang="zh-CN" altLang="en-US" dirty="0"/>
              <a:t>机制数</a:t>
            </a:r>
          </a:p>
        </p:txBody>
      </p:sp>
    </p:spTree>
    <p:extLst>
      <p:ext uri="{BB962C8B-B14F-4D97-AF65-F5344CB8AC3E}">
        <p14:creationId xmlns:p14="http://schemas.microsoft.com/office/powerpoint/2010/main" val="164682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E69D-EBD2-4E9E-8926-737148F5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27000-5E77-4D57-BA3B-5CE3B6ED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 descr="https://upload.wikimedia.org/wikipedia/commons/thumb/7/7d/SHA-2.svg/400px-SHA-2.svg.png">
            <a:extLst>
              <a:ext uri="{FF2B5EF4-FFF2-40B4-BE49-F238E27FC236}">
                <a16:creationId xmlns:a16="http://schemas.microsoft.com/office/drawing/2014/main" id="{4A45E909-9F96-4AED-A05A-D711FB4B0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122905"/>
            <a:ext cx="6834014" cy="481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48E0C4-FD38-4BA5-B5AA-79CB8125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046" y="5041232"/>
            <a:ext cx="3810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8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3F15C-0B60-44AB-B37F-792A32F9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SHA256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628E9E-AAE1-414C-AD13-55C6E9729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344902"/>
            <a:ext cx="5648182" cy="353943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h0 := 0x6a09e667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 := 0xbb67ae85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 := 0x3c6ef372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 := 0xa54ff53a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h4 := 0x510e527f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h5 := 0x9b05688c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h6 := 0x1f83d9ab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h7 := 0x5be0cd19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88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0DB7F-3A30-4369-A589-2FD0EDA9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SHA256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414C54-91E3-4442-8103-BFDD3CF4CF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3905" y="2356234"/>
            <a:ext cx="11902617" cy="28623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k[0..63] := 0x428a2f98, 0x71374491, 0xb5c0fbcf, 0xe9b5dba5, 0x3956c25b, 0x59f111f1,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0x923f82a4, 0xab1c5ed5, 0xd807aa98, 0x12835b01, 0x243185be, 0x550c7dc3, 0x72be5d74,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0x80deb1fe, 0x9bdc06a7, 0xc19bf174, 0xe49b69c1, 0xefbe4786, 0x0fc19dc6, 0x240ca1cc,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0x2de92c6f, 0x4a7484aa, 0x5cb0a9dc, 0x76f988da, 0x983e5152, 0xa831c66d, 0xb00327c8,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0xbf597fc7, 0xc6e00bf3, 0xd5a79147, 0x06ca6351, 0x14292967, 0x27b70a85, 0x2e1b2138,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0x4d2c6dfc, 0x53380d13, 0x650a7354, 0x766a0abb, 0x81c2c92e, 0x92722c85, 0xa2bfe8a1,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0xa81a664b, 0xc24b8b70, 0xc76c51a3, 0xd192e819, 0xd6990624, 0xf40e3585, 0x106aa070,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0x19a4c116, 0x1e376c08, 0x2748774c, 0x34b0bcb5, 0x391c0cb3, 0x4ed8aa4a, 0x5b9cca4f,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0x682e6ff3, 0x748f82ee, 0x78a5636f, 0x84c87814, 0x8cc70208, 0x90befffa, 0xa4506ceb,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0xbef9a3f7, 0xc67178f2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3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35EA-432F-4994-8EFD-13552751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289D5-530E-4239-8E34-C87A0333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233FB0-BFF9-438A-A4DD-E81577BB4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86" y="2603500"/>
            <a:ext cx="11255930" cy="36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81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3C4FE-B335-4481-A5F4-D0458B71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5E478-D1F8-45D3-9951-378D290F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【1】</a:t>
            </a:r>
            <a:r>
              <a:rPr lang="en-US" altLang="zh-CN" dirty="0">
                <a:hlinkClick r:id="rId2"/>
              </a:rPr>
              <a:t>Block hashing algorithm</a:t>
            </a:r>
            <a:endParaRPr lang="en-US" altLang="zh-CN" dirty="0"/>
          </a:p>
          <a:p>
            <a:r>
              <a:rPr lang="en-US" altLang="zh-CN" dirty="0"/>
              <a:t>【2】</a:t>
            </a:r>
            <a:r>
              <a:rPr lang="en-US" altLang="zh-CN" dirty="0">
                <a:hlinkClick r:id="rId3"/>
              </a:rPr>
              <a:t>https://lopp.net/pdf/princeton_bitcoin_book.pdf</a:t>
            </a:r>
            <a:endParaRPr lang="en-US" altLang="zh-CN" dirty="0"/>
          </a:p>
          <a:p>
            <a:r>
              <a:rPr lang="en-US" altLang="zh-CN" dirty="0"/>
              <a:t>【3】</a:t>
            </a:r>
            <a:r>
              <a:rPr lang="en-US" altLang="zh-CN" dirty="0">
                <a:hlinkClick r:id="rId4"/>
              </a:rPr>
              <a:t>SHA-2 - Wikipedia</a:t>
            </a:r>
            <a:endParaRPr lang="en-US" altLang="zh-CN" dirty="0"/>
          </a:p>
          <a:p>
            <a:r>
              <a:rPr lang="en-US" altLang="zh-CN" dirty="0"/>
              <a:t>【4】</a:t>
            </a:r>
            <a:r>
              <a:rPr lang="en-US" altLang="zh-CN" dirty="0">
                <a:hlinkClick r:id="rId5"/>
              </a:rPr>
              <a:t>SHA256</a:t>
            </a:r>
            <a:r>
              <a:rPr lang="zh-CN" altLang="en-US" dirty="0">
                <a:hlinkClick r:id="rId5"/>
              </a:rPr>
              <a:t>算法原理详解 </a:t>
            </a:r>
            <a:r>
              <a:rPr lang="en-US" altLang="zh-CN" dirty="0">
                <a:hlinkClick r:id="rId5"/>
              </a:rPr>
              <a:t>- CSDN</a:t>
            </a:r>
            <a:r>
              <a:rPr lang="zh-CN" altLang="en-US" dirty="0">
                <a:hlinkClick r:id="rId5"/>
              </a:rPr>
              <a:t>博客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57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F638D-9664-40BA-B77A-96409C2A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C2BFD-AD04-48E2-A268-01D7A1DA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9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103DD-A796-4861-AFF1-9E482A07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哈希函数的特点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C6072-E15F-4752-9A6A-531963D55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9AB9C-96F2-4218-A361-FF0FE8C3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密码学之哈希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30525-7777-4FDB-8095-C6A90834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哈希函数就是一种函数</a:t>
            </a:r>
          </a:p>
        </p:txBody>
      </p:sp>
      <p:sp>
        <p:nvSpPr>
          <p:cNvPr id="4" name="AutoShape 2" descr="https://pic1.zhimg.com/80/v2-d2862f9ab89606673bf7d2bcdec231ed_hd.jpg">
            <a:extLst>
              <a:ext uri="{FF2B5EF4-FFF2-40B4-BE49-F238E27FC236}">
                <a16:creationId xmlns:a16="http://schemas.microsoft.com/office/drawing/2014/main" id="{E0649FC9-A66C-4E70-891A-493209891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https://upload.wikimedia.org/wikipedia/commons/thumb/5/58/Hash_table_4_1_1_0_0_1_0_LL.svg/240px-Hash_table_4_1_1_0_0_1_0_LL.svg.png">
            <a:extLst>
              <a:ext uri="{FF2B5EF4-FFF2-40B4-BE49-F238E27FC236}">
                <a16:creationId xmlns:a16="http://schemas.microsoft.com/office/drawing/2014/main" id="{9DC9F0B5-EAF9-4A95-930B-976EB3FCB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293" y="3083984"/>
            <a:ext cx="3159374" cy="242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7/71/Hash_table_4_1_1_0_0_0_0_LL.svg/240px-Hash_table_4_1_1_0_0_0_0_LL.svg.png">
            <a:extLst>
              <a:ext uri="{FF2B5EF4-FFF2-40B4-BE49-F238E27FC236}">
                <a16:creationId xmlns:a16="http://schemas.microsoft.com/office/drawing/2014/main" id="{2B2BB07E-0A3E-4177-B963-941B864A0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0" y="3276600"/>
            <a:ext cx="2897480" cy="26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2/2e/Hash_table_4_1_0_0_0_0_0_LL.svg/240px-Hash_table_4_1_0_0_0_0_0_LL.svg.png">
            <a:extLst>
              <a:ext uri="{FF2B5EF4-FFF2-40B4-BE49-F238E27FC236}">
                <a16:creationId xmlns:a16="http://schemas.microsoft.com/office/drawing/2014/main" id="{3F4A76C7-5F46-4FD8-882A-740990B0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39" y="3181261"/>
            <a:ext cx="3507617" cy="24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51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69214-78A5-45FF-B1E7-DC1DE8B1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BB4C8-FC8D-477D-95A9-318A9A27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09025D-8914-48DF-A64E-DC65D7F1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07" y="2519258"/>
            <a:ext cx="10374786" cy="35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0D5E4-E79A-475E-9744-22E20342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加密哈希（</a:t>
            </a:r>
            <a:r>
              <a:rPr lang="en-US" altLang="zh-CN" dirty="0"/>
              <a:t>cryptographic hash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47796-E850-4DB4-A593-1073491F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加密哈希是哈希的一种，具有一些特殊属性，适用于加密</a:t>
            </a:r>
            <a:endParaRPr lang="en-US" altLang="zh-CN" dirty="0"/>
          </a:p>
          <a:p>
            <a:pPr lvl="1"/>
            <a:r>
              <a:rPr lang="zh-CN" altLang="en-US" dirty="0"/>
              <a:t>任意大小的数据映射到固定大小的位串（散列）</a:t>
            </a:r>
            <a:endParaRPr lang="en-US" altLang="zh-CN" dirty="0"/>
          </a:p>
          <a:p>
            <a:pPr lvl="1"/>
            <a:r>
              <a:rPr lang="zh-CN" altLang="en-US" dirty="0"/>
              <a:t>单向函数，即不可逆的函数</a:t>
            </a:r>
            <a:endParaRPr lang="en-US" altLang="zh-CN" dirty="0"/>
          </a:p>
          <a:p>
            <a:pPr lvl="1"/>
            <a:r>
              <a:rPr lang="zh-CN" altLang="en-US" dirty="0"/>
              <a:t>被称为“现代密码学的主力”</a:t>
            </a:r>
            <a:endParaRPr lang="en-US" altLang="zh-CN" dirty="0"/>
          </a:p>
          <a:p>
            <a:pPr lvl="1"/>
            <a:r>
              <a:rPr lang="zh-CN" altLang="en-US" dirty="0"/>
              <a:t>输入值通常称为消息（</a:t>
            </a:r>
            <a:r>
              <a:rPr lang="en-US" altLang="zh-CN" dirty="0"/>
              <a:t>message</a:t>
            </a:r>
            <a:r>
              <a:rPr lang="zh-CN" altLang="en-US" dirty="0"/>
              <a:t>），输出（散列值或散列）通常称为消息摘要或简称为摘要（</a:t>
            </a:r>
            <a:r>
              <a:rPr lang="en-US" altLang="zh-CN" dirty="0"/>
              <a:t>Digest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0103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6CC42-8CAA-4B5F-B514-324CDFDB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FFF08-1D8E-448D-A4D7-2552039B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它是确定性的，因此相同的消息总是产生相同的散列</a:t>
            </a:r>
          </a:p>
          <a:p>
            <a:r>
              <a:rPr lang="zh-CN" altLang="en-US" dirty="0"/>
              <a:t>可以快速计算任何给定消息的哈希值</a:t>
            </a:r>
          </a:p>
          <a:p>
            <a:r>
              <a:rPr lang="zh-CN" altLang="en-US" dirty="0"/>
              <a:t>除了通过尝试所有可能的消息之外，从其散列值生成消息是不可行的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对消息进行小的更改便能引起哈希值的巨大改变，以使新哈希值看起来与旧哈希值不相关</a:t>
            </a:r>
          </a:p>
          <a:p>
            <a:r>
              <a:rPr lang="zh-CN" altLang="en-US" dirty="0"/>
              <a:t>找到具有相同散列值的两个不同消息是不可行的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91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76070-A935-46C6-9454-AA225CF4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E9D58-084F-41CD-BD2F-3C2CD414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确定性</a:t>
            </a:r>
            <a:endParaRPr lang="en-US" altLang="zh-CN" dirty="0"/>
          </a:p>
          <a:p>
            <a:pPr lvl="1"/>
            <a:r>
              <a:rPr lang="zh-CN" altLang="en-US" dirty="0"/>
              <a:t>只要计算过程中没有引入随机数、调度，算法一般都是确定性的</a:t>
            </a:r>
            <a:endParaRPr lang="en-US" altLang="zh-CN" dirty="0"/>
          </a:p>
          <a:p>
            <a:r>
              <a:rPr lang="zh-CN" altLang="en-US" dirty="0"/>
              <a:t>快速计算</a:t>
            </a:r>
            <a:endParaRPr lang="en-US" altLang="zh-CN" dirty="0"/>
          </a:p>
          <a:p>
            <a:pPr lvl="1"/>
            <a:r>
              <a:rPr lang="en-US" altLang="zh-CN" dirty="0"/>
              <a:t>SHA256</a:t>
            </a:r>
            <a:r>
              <a:rPr lang="zh-CN" altLang="en-US" dirty="0"/>
              <a:t>的主要操作是位操作，移位或者异或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98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1101</Words>
  <Application>Microsoft Office PowerPoint</Application>
  <PresentationFormat>宽屏</PresentationFormat>
  <Paragraphs>153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宋体</vt:lpstr>
      <vt:lpstr>Arial</vt:lpstr>
      <vt:lpstr>Cambria Math</vt:lpstr>
      <vt:lpstr>Century Gothic</vt:lpstr>
      <vt:lpstr>Courier New</vt:lpstr>
      <vt:lpstr>Trebuchet MS</vt:lpstr>
      <vt:lpstr>Wingdings 3</vt:lpstr>
      <vt:lpstr>离子会议室</vt:lpstr>
      <vt:lpstr>区块链技术</vt:lpstr>
      <vt:lpstr>比特币与密码学</vt:lpstr>
      <vt:lpstr>PowerPoint 演示文稿</vt:lpstr>
      <vt:lpstr>哈希函数的特点</vt:lpstr>
      <vt:lpstr>密码学之哈希</vt:lpstr>
      <vt:lpstr>哈希函数的应用</vt:lpstr>
      <vt:lpstr>加密哈希（cryptographic hash）</vt:lpstr>
      <vt:lpstr>加密哈希</vt:lpstr>
      <vt:lpstr>加密哈希</vt:lpstr>
      <vt:lpstr>加密哈希</vt:lpstr>
      <vt:lpstr>加密哈希</vt:lpstr>
      <vt:lpstr>加密哈希</vt:lpstr>
      <vt:lpstr>加密哈希</vt:lpstr>
      <vt:lpstr>加密哈希</vt:lpstr>
      <vt:lpstr>加密哈希</vt:lpstr>
      <vt:lpstr>加密哈希</vt:lpstr>
      <vt:lpstr>Hiding</vt:lpstr>
      <vt:lpstr>Hiding</vt:lpstr>
      <vt:lpstr>Hiding</vt:lpstr>
      <vt:lpstr>Puzzle friendliness</vt:lpstr>
      <vt:lpstr>SHA256</vt:lpstr>
      <vt:lpstr>SHA256</vt:lpstr>
      <vt:lpstr>SHA256</vt:lpstr>
      <vt:lpstr>SHA256</vt:lpstr>
      <vt:lpstr>SHA256</vt:lpstr>
      <vt:lpstr>SHA256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区块链技术</dc:title>
  <dc:creator>gy</dc:creator>
  <cp:lastModifiedBy>gy</cp:lastModifiedBy>
  <cp:revision>11</cp:revision>
  <dcterms:created xsi:type="dcterms:W3CDTF">2018-09-17T02:52:01Z</dcterms:created>
  <dcterms:modified xsi:type="dcterms:W3CDTF">2018-09-17T04:44:20Z</dcterms:modified>
</cp:coreProperties>
</file>