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9" r:id="rId4"/>
    <p:sldId id="260" r:id="rId5"/>
    <p:sldId id="263"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372" autoAdjust="0"/>
  </p:normalViewPr>
  <p:slideViewPr>
    <p:cSldViewPr snapToGrid="0">
      <p:cViewPr varScale="1">
        <p:scale>
          <a:sx n="58" d="100"/>
          <a:sy n="58" d="100"/>
        </p:scale>
        <p:origin x="89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61524D-D1BD-466E-A6C6-2E35341A3EB6}" type="datetimeFigureOut">
              <a:rPr lang="zh-CN" altLang="en-US" smtClean="0"/>
              <a:t>2018/9/18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0EF091-FC6E-441C-B736-C91307AEB7B3}" type="slidenum">
              <a:rPr lang="zh-CN" altLang="en-US" smtClean="0"/>
              <a:t>‹#›</a:t>
            </a:fld>
            <a:endParaRPr lang="zh-CN" altLang="en-US"/>
          </a:p>
        </p:txBody>
      </p:sp>
    </p:spTree>
    <p:extLst>
      <p:ext uri="{BB962C8B-B14F-4D97-AF65-F5344CB8AC3E}">
        <p14:creationId xmlns:p14="http://schemas.microsoft.com/office/powerpoint/2010/main" val="648928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目前被破解的最长</a:t>
            </a:r>
            <a:r>
              <a:rPr lang="en-US" altLang="zh-CN" sz="1200" b="0" i="0" kern="1200" dirty="0">
                <a:solidFill>
                  <a:schemeClr val="tx1"/>
                </a:solidFill>
                <a:effectLst/>
                <a:latin typeface="+mn-lt"/>
                <a:ea typeface="+mn-ea"/>
                <a:cs typeface="+mn-cs"/>
              </a:rPr>
              <a:t>RSA</a:t>
            </a:r>
            <a:r>
              <a:rPr lang="zh-CN" altLang="en-US" sz="1200" b="0" i="0" kern="1200" dirty="0">
                <a:solidFill>
                  <a:schemeClr val="tx1"/>
                </a:solidFill>
                <a:effectLst/>
                <a:latin typeface="+mn-lt"/>
                <a:ea typeface="+mn-ea"/>
                <a:cs typeface="+mn-cs"/>
              </a:rPr>
              <a:t>密钥是</a:t>
            </a:r>
            <a:r>
              <a:rPr lang="en-US" altLang="zh-CN" sz="1200" b="0" i="0" kern="1200" dirty="0">
                <a:solidFill>
                  <a:schemeClr val="tx1"/>
                </a:solidFill>
                <a:effectLst/>
                <a:latin typeface="+mn-lt"/>
                <a:ea typeface="+mn-ea"/>
                <a:cs typeface="+mn-cs"/>
              </a:rPr>
              <a:t>768</a:t>
            </a:r>
            <a:r>
              <a:rPr lang="zh-CN" altLang="en-US" sz="1200" b="0" i="0" kern="1200" dirty="0">
                <a:solidFill>
                  <a:schemeClr val="tx1"/>
                </a:solidFill>
                <a:effectLst/>
                <a:latin typeface="+mn-lt"/>
                <a:ea typeface="+mn-ea"/>
                <a:cs typeface="+mn-cs"/>
              </a:rPr>
              <a:t>个二进制位。也就是说，长度超过</a:t>
            </a:r>
            <a:r>
              <a:rPr lang="en-US" altLang="zh-CN" sz="1200" b="0" i="0" kern="1200" dirty="0">
                <a:solidFill>
                  <a:schemeClr val="tx1"/>
                </a:solidFill>
                <a:effectLst/>
                <a:latin typeface="+mn-lt"/>
                <a:ea typeface="+mn-ea"/>
                <a:cs typeface="+mn-cs"/>
              </a:rPr>
              <a:t>768</a:t>
            </a:r>
            <a:r>
              <a:rPr lang="zh-CN" altLang="en-US" sz="1200" b="0" i="0" kern="1200" dirty="0">
                <a:solidFill>
                  <a:schemeClr val="tx1"/>
                </a:solidFill>
                <a:effectLst/>
                <a:latin typeface="+mn-lt"/>
                <a:ea typeface="+mn-ea"/>
                <a:cs typeface="+mn-cs"/>
              </a:rPr>
              <a:t>位的密钥，还无法破解（至少没人公开宣布）。因此可以认为，</a:t>
            </a:r>
            <a:r>
              <a:rPr lang="en-US" altLang="zh-CN" sz="1200" b="0" i="0" kern="1200" dirty="0">
                <a:solidFill>
                  <a:schemeClr val="tx1"/>
                </a:solidFill>
                <a:effectLst/>
                <a:latin typeface="+mn-lt"/>
                <a:ea typeface="+mn-ea"/>
                <a:cs typeface="+mn-cs"/>
              </a:rPr>
              <a:t>1024</a:t>
            </a:r>
            <a:r>
              <a:rPr lang="zh-CN" altLang="en-US" sz="1200" b="0" i="0" kern="1200" dirty="0">
                <a:solidFill>
                  <a:schemeClr val="tx1"/>
                </a:solidFill>
                <a:effectLst/>
                <a:latin typeface="+mn-lt"/>
                <a:ea typeface="+mn-ea"/>
                <a:cs typeface="+mn-cs"/>
              </a:rPr>
              <a:t>位的</a:t>
            </a:r>
            <a:r>
              <a:rPr lang="en-US" altLang="zh-CN" sz="1200" b="0" i="0" kern="1200" dirty="0">
                <a:solidFill>
                  <a:schemeClr val="tx1"/>
                </a:solidFill>
                <a:effectLst/>
                <a:latin typeface="+mn-lt"/>
                <a:ea typeface="+mn-ea"/>
                <a:cs typeface="+mn-cs"/>
              </a:rPr>
              <a:t>RSA</a:t>
            </a:r>
            <a:r>
              <a:rPr lang="zh-CN" altLang="en-US" sz="1200" b="0" i="0" kern="1200" dirty="0">
                <a:solidFill>
                  <a:schemeClr val="tx1"/>
                </a:solidFill>
                <a:effectLst/>
                <a:latin typeface="+mn-lt"/>
                <a:ea typeface="+mn-ea"/>
                <a:cs typeface="+mn-cs"/>
              </a:rPr>
              <a:t>密钥基本安全，</a:t>
            </a:r>
            <a:r>
              <a:rPr lang="en-US" altLang="zh-CN" sz="1200" b="0" i="0" kern="1200" dirty="0">
                <a:solidFill>
                  <a:schemeClr val="tx1"/>
                </a:solidFill>
                <a:effectLst/>
                <a:latin typeface="+mn-lt"/>
                <a:ea typeface="+mn-ea"/>
                <a:cs typeface="+mn-cs"/>
              </a:rPr>
              <a:t>2048</a:t>
            </a:r>
            <a:r>
              <a:rPr lang="zh-CN" altLang="en-US" sz="1200" b="0" i="0" kern="1200" dirty="0">
                <a:solidFill>
                  <a:schemeClr val="tx1"/>
                </a:solidFill>
                <a:effectLst/>
                <a:latin typeface="+mn-lt"/>
                <a:ea typeface="+mn-ea"/>
                <a:cs typeface="+mn-cs"/>
              </a:rPr>
              <a:t>位的密钥极其安全</a:t>
            </a:r>
            <a:endParaRPr lang="zh-CN" altLang="en-US" dirty="0"/>
          </a:p>
        </p:txBody>
      </p:sp>
      <p:sp>
        <p:nvSpPr>
          <p:cNvPr id="4" name="灯片编号占位符 3"/>
          <p:cNvSpPr>
            <a:spLocks noGrp="1"/>
          </p:cNvSpPr>
          <p:nvPr>
            <p:ph type="sldNum" sz="quarter" idx="5"/>
          </p:nvPr>
        </p:nvSpPr>
        <p:spPr/>
        <p:txBody>
          <a:bodyPr/>
          <a:lstStyle/>
          <a:p>
            <a:fld id="{C60EF091-FC6E-441C-B736-C91307AEB7B3}" type="slidenum">
              <a:rPr lang="zh-CN" altLang="en-US" smtClean="0"/>
              <a:t>12</a:t>
            </a:fld>
            <a:endParaRPr lang="zh-CN" altLang="en-US"/>
          </a:p>
        </p:txBody>
      </p:sp>
    </p:spTree>
    <p:extLst>
      <p:ext uri="{BB962C8B-B14F-4D97-AF65-F5344CB8AC3E}">
        <p14:creationId xmlns:p14="http://schemas.microsoft.com/office/powerpoint/2010/main" val="1736899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0EF091-FC6E-441C-B736-C91307AEB7B3}" type="slidenum">
              <a:rPr lang="zh-CN" altLang="en-US" smtClean="0"/>
              <a:t>13</a:t>
            </a:fld>
            <a:endParaRPr lang="zh-CN" altLang="en-US"/>
          </a:p>
        </p:txBody>
      </p:sp>
    </p:spTree>
    <p:extLst>
      <p:ext uri="{BB962C8B-B14F-4D97-AF65-F5344CB8AC3E}">
        <p14:creationId xmlns:p14="http://schemas.microsoft.com/office/powerpoint/2010/main" val="939660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60EF091-FC6E-441C-B736-C91307AEB7B3}" type="slidenum">
              <a:rPr lang="zh-CN" altLang="en-US" smtClean="0"/>
              <a:t>20</a:t>
            </a:fld>
            <a:endParaRPr lang="zh-CN" altLang="en-US"/>
          </a:p>
        </p:txBody>
      </p:sp>
    </p:spTree>
    <p:extLst>
      <p:ext uri="{BB962C8B-B14F-4D97-AF65-F5344CB8AC3E}">
        <p14:creationId xmlns:p14="http://schemas.microsoft.com/office/powerpoint/2010/main" val="7843245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D92861F-D428-4FBF-A5DA-C507E59709C3}" type="datetimeFigureOut">
              <a:rPr lang="zh-CN" altLang="en-US" smtClean="0"/>
              <a:t>2018/9/18</a:t>
            </a:fld>
            <a:endParaRPr lang="zh-CN" alt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zh-CN" alt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3482B7F-2B13-4576-A35A-389F3713D6FC}" type="slidenum">
              <a:rPr lang="zh-CN" altLang="en-US" smtClean="0"/>
              <a:t>‹#›</a:t>
            </a:fld>
            <a:endParaRPr lang="zh-CN" altLang="en-US"/>
          </a:p>
        </p:txBody>
      </p:sp>
    </p:spTree>
    <p:extLst>
      <p:ext uri="{BB962C8B-B14F-4D97-AF65-F5344CB8AC3E}">
        <p14:creationId xmlns:p14="http://schemas.microsoft.com/office/powerpoint/2010/main" val="3657502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9D92861F-D428-4FBF-A5DA-C507E59709C3}" type="datetimeFigureOut">
              <a:rPr lang="zh-CN" altLang="en-US" smtClean="0"/>
              <a:t>2018/9/18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3482B7F-2B13-4576-A35A-389F3713D6FC}" type="slidenum">
              <a:rPr lang="zh-CN" altLang="en-US" smtClean="0"/>
              <a:t>‹#›</a:t>
            </a:fld>
            <a:endParaRPr lang="zh-CN" altLang="en-US"/>
          </a:p>
        </p:txBody>
      </p:sp>
    </p:spTree>
    <p:extLst>
      <p:ext uri="{BB962C8B-B14F-4D97-AF65-F5344CB8AC3E}">
        <p14:creationId xmlns:p14="http://schemas.microsoft.com/office/powerpoint/2010/main" val="4208689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9D92861F-D428-4FBF-A5DA-C507E59709C3}" type="datetimeFigureOut">
              <a:rPr lang="zh-CN" altLang="en-US" smtClean="0"/>
              <a:t>2018/9/18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3482B7F-2B13-4576-A35A-389F3713D6FC}" type="slidenum">
              <a:rPr lang="zh-CN" altLang="en-US" smtClean="0"/>
              <a:t>‹#›</a:t>
            </a:fld>
            <a:endParaRPr lang="zh-CN" altLang="en-US"/>
          </a:p>
        </p:txBody>
      </p:sp>
    </p:spTree>
    <p:extLst>
      <p:ext uri="{BB962C8B-B14F-4D97-AF65-F5344CB8AC3E}">
        <p14:creationId xmlns:p14="http://schemas.microsoft.com/office/powerpoint/2010/main" val="3275413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zh-CN" altLang="en-US"/>
              <a:t>单击此处编辑母版标题样式</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9D92861F-D428-4FBF-A5DA-C507E59709C3}" type="datetimeFigureOut">
              <a:rPr lang="zh-CN" altLang="en-US" smtClean="0"/>
              <a:t>2018/9/18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3482B7F-2B13-4576-A35A-389F3713D6FC}" type="slidenum">
              <a:rPr lang="zh-CN" altLang="en-US" smtClean="0"/>
              <a:t>‹#›</a:t>
            </a:fld>
            <a:endParaRPr lang="zh-CN" altLang="en-US"/>
          </a:p>
        </p:txBody>
      </p:sp>
    </p:spTree>
    <p:extLst>
      <p:ext uri="{BB962C8B-B14F-4D97-AF65-F5344CB8AC3E}">
        <p14:creationId xmlns:p14="http://schemas.microsoft.com/office/powerpoint/2010/main" val="834531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D92861F-D428-4FBF-A5DA-C507E59709C3}" type="datetimeFigureOut">
              <a:rPr lang="zh-CN" altLang="en-US" smtClean="0"/>
              <a:t>2018/9/18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3482B7F-2B13-4576-A35A-389F3713D6FC}" type="slidenum">
              <a:rPr lang="zh-CN" altLang="en-US" smtClean="0"/>
              <a:t>‹#›</a:t>
            </a:fld>
            <a:endParaRPr lang="zh-CN" altLang="en-US"/>
          </a:p>
        </p:txBody>
      </p:sp>
    </p:spTree>
    <p:extLst>
      <p:ext uri="{BB962C8B-B14F-4D97-AF65-F5344CB8AC3E}">
        <p14:creationId xmlns:p14="http://schemas.microsoft.com/office/powerpoint/2010/main" val="3653456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92861F-D428-4FBF-A5DA-C507E59709C3}" type="datetimeFigureOut">
              <a:rPr lang="zh-CN" altLang="en-US" smtClean="0"/>
              <a:t>2018/9/18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3482B7F-2B13-4576-A35A-389F3713D6FC}" type="slidenum">
              <a:rPr lang="zh-CN" altLang="en-US" smtClean="0"/>
              <a:t>‹#›</a:t>
            </a:fld>
            <a:endParaRPr lang="zh-CN" altLang="en-US"/>
          </a:p>
        </p:txBody>
      </p:sp>
    </p:spTree>
    <p:extLst>
      <p:ext uri="{BB962C8B-B14F-4D97-AF65-F5344CB8AC3E}">
        <p14:creationId xmlns:p14="http://schemas.microsoft.com/office/powerpoint/2010/main" val="4283473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92861F-D428-4FBF-A5DA-C507E59709C3}" type="datetimeFigureOut">
              <a:rPr lang="zh-CN" altLang="en-US" smtClean="0"/>
              <a:t>2018/9/18</a:t>
            </a:fld>
            <a:endParaRPr lang="zh-CN" altLang="en-US"/>
          </a:p>
        </p:txBody>
      </p:sp>
      <p:sp>
        <p:nvSpPr>
          <p:cNvPr id="8" name="Footer Placeholder 7"/>
          <p:cNvSpPr>
            <a:spLocks noGrp="1"/>
          </p:cNvSpPr>
          <p:nvPr>
            <p:ph type="ftr" sz="quarter" idx="11"/>
          </p:nvPr>
        </p:nvSpPr>
        <p:spPr>
          <a:xfrm>
            <a:off x="561111" y="6391838"/>
            <a:ext cx="3644282" cy="304801"/>
          </a:xfrm>
        </p:spPr>
        <p:txBody>
          <a:bodyPr/>
          <a:lstStyle/>
          <a:p>
            <a:endParaRPr lang="zh-CN" altLang="en-US"/>
          </a:p>
        </p:txBody>
      </p:sp>
      <p:sp>
        <p:nvSpPr>
          <p:cNvPr id="9" name="Slide Number Placeholder 8"/>
          <p:cNvSpPr>
            <a:spLocks noGrp="1"/>
          </p:cNvSpPr>
          <p:nvPr>
            <p:ph type="sldNum" sz="quarter" idx="12"/>
          </p:nvPr>
        </p:nvSpPr>
        <p:spPr/>
        <p:txBody>
          <a:bodyPr/>
          <a:lstStyle/>
          <a:p>
            <a:fld id="{03482B7F-2B13-4576-A35A-389F3713D6FC}" type="slidenum">
              <a:rPr lang="zh-CN" altLang="en-US" smtClean="0"/>
              <a:t>‹#›</a:t>
            </a:fld>
            <a:endParaRPr lang="zh-CN" altLang="en-US"/>
          </a:p>
        </p:txBody>
      </p:sp>
    </p:spTree>
    <p:extLst>
      <p:ext uri="{BB962C8B-B14F-4D97-AF65-F5344CB8AC3E}">
        <p14:creationId xmlns:p14="http://schemas.microsoft.com/office/powerpoint/2010/main" val="4292846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D92861F-D428-4FBF-A5DA-C507E59709C3}" type="datetimeFigureOut">
              <a:rPr lang="zh-CN" altLang="en-US" smtClean="0"/>
              <a:t>2018/9/18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3482B7F-2B13-4576-A35A-389F3713D6FC}" type="slidenum">
              <a:rPr lang="zh-CN" altLang="en-US" smtClean="0"/>
              <a:t>‹#›</a:t>
            </a:fld>
            <a:endParaRPr lang="zh-CN" altLang="en-US"/>
          </a:p>
        </p:txBody>
      </p:sp>
    </p:spTree>
    <p:extLst>
      <p:ext uri="{BB962C8B-B14F-4D97-AF65-F5344CB8AC3E}">
        <p14:creationId xmlns:p14="http://schemas.microsoft.com/office/powerpoint/2010/main" val="37851478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D92861F-D428-4FBF-A5DA-C507E59709C3}" type="datetimeFigureOut">
              <a:rPr lang="zh-CN" altLang="en-US" smtClean="0"/>
              <a:t>2018/9/18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3482B7F-2B13-4576-A35A-389F3713D6FC}" type="slidenum">
              <a:rPr lang="zh-CN" altLang="en-US" smtClean="0"/>
              <a:t>‹#›</a:t>
            </a:fld>
            <a:endParaRPr lang="zh-CN" altLang="en-US"/>
          </a:p>
        </p:txBody>
      </p:sp>
    </p:spTree>
    <p:extLst>
      <p:ext uri="{BB962C8B-B14F-4D97-AF65-F5344CB8AC3E}">
        <p14:creationId xmlns:p14="http://schemas.microsoft.com/office/powerpoint/2010/main" val="4182431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D92861F-D428-4FBF-A5DA-C507E59709C3}" type="datetimeFigureOut">
              <a:rPr lang="zh-CN" altLang="en-US" smtClean="0"/>
              <a:t>2018/9/18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3482B7F-2B13-4576-A35A-389F3713D6FC}" type="slidenum">
              <a:rPr lang="zh-CN" altLang="en-US" smtClean="0"/>
              <a:t>‹#›</a:t>
            </a:fld>
            <a:endParaRPr lang="zh-CN" altLang="en-US"/>
          </a:p>
        </p:txBody>
      </p:sp>
    </p:spTree>
    <p:extLst>
      <p:ext uri="{BB962C8B-B14F-4D97-AF65-F5344CB8AC3E}">
        <p14:creationId xmlns:p14="http://schemas.microsoft.com/office/powerpoint/2010/main" val="4290649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D92861F-D428-4FBF-A5DA-C507E59709C3}" type="datetimeFigureOut">
              <a:rPr lang="zh-CN" altLang="en-US" smtClean="0"/>
              <a:t>2018/9/18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3482B7F-2B13-4576-A35A-389F3713D6FC}" type="slidenum">
              <a:rPr lang="zh-CN" altLang="en-US" smtClean="0"/>
              <a:t>‹#›</a:t>
            </a:fld>
            <a:endParaRPr lang="zh-CN" altLang="en-US"/>
          </a:p>
        </p:txBody>
      </p:sp>
    </p:spTree>
    <p:extLst>
      <p:ext uri="{BB962C8B-B14F-4D97-AF65-F5344CB8AC3E}">
        <p14:creationId xmlns:p14="http://schemas.microsoft.com/office/powerpoint/2010/main" val="2993498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D92861F-D428-4FBF-A5DA-C507E59709C3}" type="datetimeFigureOut">
              <a:rPr lang="zh-CN" altLang="en-US" smtClean="0"/>
              <a:t>2018/9/18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3482B7F-2B13-4576-A35A-389F3713D6FC}" type="slidenum">
              <a:rPr lang="zh-CN" altLang="en-US" smtClean="0"/>
              <a:t>‹#›</a:t>
            </a:fld>
            <a:endParaRPr lang="zh-CN" altLang="en-US"/>
          </a:p>
        </p:txBody>
      </p:sp>
    </p:spTree>
    <p:extLst>
      <p:ext uri="{BB962C8B-B14F-4D97-AF65-F5344CB8AC3E}">
        <p14:creationId xmlns:p14="http://schemas.microsoft.com/office/powerpoint/2010/main" val="1060750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D92861F-D428-4FBF-A5DA-C507E59709C3}" type="datetimeFigureOut">
              <a:rPr lang="zh-CN" altLang="en-US" smtClean="0"/>
              <a:t>2018/9/18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3482B7F-2B13-4576-A35A-389F3713D6FC}" type="slidenum">
              <a:rPr lang="zh-CN" altLang="en-US" smtClean="0"/>
              <a:t>‹#›</a:t>
            </a:fld>
            <a:endParaRPr lang="zh-CN" altLang="en-US"/>
          </a:p>
        </p:txBody>
      </p:sp>
    </p:spTree>
    <p:extLst>
      <p:ext uri="{BB962C8B-B14F-4D97-AF65-F5344CB8AC3E}">
        <p14:creationId xmlns:p14="http://schemas.microsoft.com/office/powerpoint/2010/main" val="2719800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D92861F-D428-4FBF-A5DA-C507E59709C3}" type="datetimeFigureOut">
              <a:rPr lang="zh-CN" altLang="en-US" smtClean="0"/>
              <a:t>2018/9/18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3482B7F-2B13-4576-A35A-389F3713D6FC}" type="slidenum">
              <a:rPr lang="zh-CN" altLang="en-US" smtClean="0"/>
              <a:t>‹#›</a:t>
            </a:fld>
            <a:endParaRPr lang="zh-CN" altLang="en-US"/>
          </a:p>
        </p:txBody>
      </p:sp>
    </p:spTree>
    <p:extLst>
      <p:ext uri="{BB962C8B-B14F-4D97-AF65-F5344CB8AC3E}">
        <p14:creationId xmlns:p14="http://schemas.microsoft.com/office/powerpoint/2010/main" val="762695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92861F-D428-4FBF-A5DA-C507E59709C3}" type="datetimeFigureOut">
              <a:rPr lang="zh-CN" altLang="en-US" smtClean="0"/>
              <a:t>2018/9/18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3482B7F-2B13-4576-A35A-389F3713D6FC}" type="slidenum">
              <a:rPr lang="zh-CN" altLang="en-US" smtClean="0"/>
              <a:t>‹#›</a:t>
            </a:fld>
            <a:endParaRPr lang="zh-CN" altLang="en-US"/>
          </a:p>
        </p:txBody>
      </p:sp>
    </p:spTree>
    <p:extLst>
      <p:ext uri="{BB962C8B-B14F-4D97-AF65-F5344CB8AC3E}">
        <p14:creationId xmlns:p14="http://schemas.microsoft.com/office/powerpoint/2010/main" val="1381149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9D92861F-D428-4FBF-A5DA-C507E59709C3}" type="datetimeFigureOut">
              <a:rPr lang="zh-CN" altLang="en-US" smtClean="0"/>
              <a:t>2018/9/18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3482B7F-2B13-4576-A35A-389F3713D6FC}" type="slidenum">
              <a:rPr lang="zh-CN" altLang="en-US" smtClean="0"/>
              <a:t>‹#›</a:t>
            </a:fld>
            <a:endParaRPr lang="zh-CN" altLang="en-US"/>
          </a:p>
        </p:txBody>
      </p:sp>
    </p:spTree>
    <p:extLst>
      <p:ext uri="{BB962C8B-B14F-4D97-AF65-F5344CB8AC3E}">
        <p14:creationId xmlns:p14="http://schemas.microsoft.com/office/powerpoint/2010/main" val="2570529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zh-CN" altLang="en-US"/>
              <a:t>单击图标添加图片</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9D92861F-D428-4FBF-A5DA-C507E59709C3}" type="datetimeFigureOut">
              <a:rPr lang="zh-CN" altLang="en-US" smtClean="0"/>
              <a:t>2018/9/18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3482B7F-2B13-4576-A35A-389F3713D6FC}" type="slidenum">
              <a:rPr lang="zh-CN" altLang="en-US" smtClean="0"/>
              <a:t>‹#›</a:t>
            </a:fld>
            <a:endParaRPr lang="zh-CN" altLang="en-US"/>
          </a:p>
        </p:txBody>
      </p:sp>
    </p:spTree>
    <p:extLst>
      <p:ext uri="{BB962C8B-B14F-4D97-AF65-F5344CB8AC3E}">
        <p14:creationId xmlns:p14="http://schemas.microsoft.com/office/powerpoint/2010/main" val="3665530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D92861F-D428-4FBF-A5DA-C507E59709C3}" type="datetimeFigureOut">
              <a:rPr lang="zh-CN" altLang="en-US" smtClean="0"/>
              <a:t>2018/9/18</a:t>
            </a:fld>
            <a:endParaRPr lang="zh-CN" alt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zh-CN" alt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3482B7F-2B13-4576-A35A-389F3713D6FC}" type="slidenum">
              <a:rPr lang="zh-CN" altLang="en-US" smtClean="0"/>
              <a:t>‹#›</a:t>
            </a:fld>
            <a:endParaRPr lang="zh-CN" altLang="en-US"/>
          </a:p>
        </p:txBody>
      </p:sp>
    </p:spTree>
    <p:extLst>
      <p:ext uri="{BB962C8B-B14F-4D97-AF65-F5344CB8AC3E}">
        <p14:creationId xmlns:p14="http://schemas.microsoft.com/office/powerpoint/2010/main" val="35989003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B5BC9F-35F6-478B-A2DB-FF95A246D5D2}"/>
              </a:ext>
            </a:extLst>
          </p:cNvPr>
          <p:cNvSpPr>
            <a:spLocks noGrp="1"/>
          </p:cNvSpPr>
          <p:nvPr>
            <p:ph type="ctrTitle"/>
          </p:nvPr>
        </p:nvSpPr>
        <p:spPr/>
        <p:txBody>
          <a:bodyPr/>
          <a:lstStyle/>
          <a:p>
            <a:r>
              <a:rPr lang="zh-CN" altLang="en-US" dirty="0"/>
              <a:t>区块链技术</a:t>
            </a:r>
          </a:p>
        </p:txBody>
      </p:sp>
      <p:sp>
        <p:nvSpPr>
          <p:cNvPr id="3" name="副标题 2">
            <a:extLst>
              <a:ext uri="{FF2B5EF4-FFF2-40B4-BE49-F238E27FC236}">
                <a16:creationId xmlns:a16="http://schemas.microsoft.com/office/drawing/2014/main" id="{36086427-BFA8-4CCF-9369-F287DA11F9D9}"/>
              </a:ext>
            </a:extLst>
          </p:cNvPr>
          <p:cNvSpPr>
            <a:spLocks noGrp="1"/>
          </p:cNvSpPr>
          <p:nvPr>
            <p:ph type="subTitle" idx="1"/>
          </p:nvPr>
        </p:nvSpPr>
        <p:spPr/>
        <p:txBody>
          <a:bodyPr/>
          <a:lstStyle/>
          <a:p>
            <a:r>
              <a:rPr lang="zh-CN" altLang="en-US" dirty="0"/>
              <a:t>非对称加密</a:t>
            </a:r>
          </a:p>
        </p:txBody>
      </p:sp>
    </p:spTree>
    <p:extLst>
      <p:ext uri="{BB962C8B-B14F-4D97-AF65-F5344CB8AC3E}">
        <p14:creationId xmlns:p14="http://schemas.microsoft.com/office/powerpoint/2010/main" val="3433823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D1B6467-28A3-4B22-8D0F-F9B06E479B4B}"/>
              </a:ext>
            </a:extLst>
          </p:cNvPr>
          <p:cNvSpPr>
            <a:spLocks noGrp="1"/>
          </p:cNvSpPr>
          <p:nvPr>
            <p:ph type="title"/>
          </p:nvPr>
        </p:nvSpPr>
        <p:spPr/>
        <p:txBody>
          <a:bodyPr/>
          <a:lstStyle/>
          <a:p>
            <a:r>
              <a:rPr lang="en-US" altLang="zh-CN" dirty="0"/>
              <a:t>RSA</a:t>
            </a:r>
            <a:r>
              <a:rPr lang="zh-CN" altLang="en-US" dirty="0"/>
              <a:t>算法</a:t>
            </a:r>
          </a:p>
        </p:txBody>
      </p:sp>
      <p:sp>
        <p:nvSpPr>
          <p:cNvPr id="5" name="文本占位符 4">
            <a:extLst>
              <a:ext uri="{FF2B5EF4-FFF2-40B4-BE49-F238E27FC236}">
                <a16:creationId xmlns:a16="http://schemas.microsoft.com/office/drawing/2014/main" id="{8807E526-235E-4576-931A-CC9882D1A758}"/>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46864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B1F1D787-8E2C-4EBC-AB1B-FF6B8F8CD04D}"/>
              </a:ext>
            </a:extLst>
          </p:cNvPr>
          <p:cNvSpPr>
            <a:spLocks noGrp="1"/>
          </p:cNvSpPr>
          <p:nvPr>
            <p:ph type="title"/>
          </p:nvPr>
        </p:nvSpPr>
        <p:spPr/>
        <p:txBody>
          <a:bodyPr/>
          <a:lstStyle/>
          <a:p>
            <a:r>
              <a:rPr lang="en-US" altLang="zh-CN" dirty="0"/>
              <a:t>RSA</a:t>
            </a:r>
            <a:r>
              <a:rPr lang="zh-CN" altLang="en-US" dirty="0"/>
              <a:t>算法</a:t>
            </a:r>
          </a:p>
        </p:txBody>
      </p:sp>
      <p:sp>
        <p:nvSpPr>
          <p:cNvPr id="7" name="内容占位符 6">
            <a:extLst>
              <a:ext uri="{FF2B5EF4-FFF2-40B4-BE49-F238E27FC236}">
                <a16:creationId xmlns:a16="http://schemas.microsoft.com/office/drawing/2014/main" id="{BBECCA9D-EE18-41DE-A83D-C9E2CE61254D}"/>
              </a:ext>
            </a:extLst>
          </p:cNvPr>
          <p:cNvSpPr>
            <a:spLocks noGrp="1"/>
          </p:cNvSpPr>
          <p:nvPr>
            <p:ph idx="1"/>
          </p:nvPr>
        </p:nvSpPr>
        <p:spPr/>
        <p:txBody>
          <a:bodyPr/>
          <a:lstStyle/>
          <a:p>
            <a:r>
              <a:rPr lang="en-US" altLang="zh-CN" dirty="0"/>
              <a:t>1977</a:t>
            </a:r>
            <a:r>
              <a:rPr lang="zh-CN" altLang="en-US" dirty="0"/>
              <a:t>年，</a:t>
            </a:r>
            <a:r>
              <a:rPr lang="en-US" altLang="zh-CN" dirty="0" err="1"/>
              <a:t>Rivest</a:t>
            </a:r>
            <a:r>
              <a:rPr lang="zh-CN" altLang="en-US" dirty="0"/>
              <a:t>、</a:t>
            </a:r>
            <a:r>
              <a:rPr lang="en-US" altLang="zh-CN" dirty="0"/>
              <a:t>Shamir </a:t>
            </a:r>
            <a:r>
              <a:rPr lang="zh-CN" altLang="en-US" dirty="0"/>
              <a:t>和 </a:t>
            </a:r>
            <a:r>
              <a:rPr lang="en-US" altLang="zh-CN" dirty="0" err="1"/>
              <a:t>Adleman</a:t>
            </a:r>
            <a:endParaRPr lang="en-US" altLang="zh-CN" dirty="0"/>
          </a:p>
          <a:p>
            <a:r>
              <a:rPr lang="en-US" altLang="zh-CN" dirty="0"/>
              <a:t>RSA</a:t>
            </a:r>
            <a:r>
              <a:rPr lang="zh-CN" altLang="en-US" dirty="0"/>
              <a:t>算法使用最为广泛的非对称加密算法</a:t>
            </a:r>
            <a:endParaRPr lang="en-US" altLang="zh-CN" dirty="0"/>
          </a:p>
          <a:p>
            <a:r>
              <a:rPr lang="zh-CN" altLang="en-US" dirty="0"/>
              <a:t>公钥</a:t>
            </a:r>
            <a:r>
              <a:rPr lang="en-US" altLang="zh-CN" dirty="0"/>
              <a:t> + </a:t>
            </a:r>
            <a:r>
              <a:rPr lang="zh-CN" altLang="en-US" dirty="0"/>
              <a:t>私钥</a:t>
            </a:r>
          </a:p>
        </p:txBody>
      </p:sp>
      <p:pic>
        <p:nvPicPr>
          <p:cNvPr id="4098" name="Picture 2" descr="http://www.ruanyifeng.com/blogimg/asset/201306/bg2013062702.jpg">
            <a:extLst>
              <a:ext uri="{FF2B5EF4-FFF2-40B4-BE49-F238E27FC236}">
                <a16:creationId xmlns:a16="http://schemas.microsoft.com/office/drawing/2014/main" id="{788F35E9-6541-4E0D-9D5F-B4697ACFFC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7783" y="2603500"/>
            <a:ext cx="4429125"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681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6A8F6-EF8C-4439-A8BC-7E50B63DA116}"/>
              </a:ext>
            </a:extLst>
          </p:cNvPr>
          <p:cNvSpPr>
            <a:spLocks noGrp="1"/>
          </p:cNvSpPr>
          <p:nvPr>
            <p:ph type="title"/>
          </p:nvPr>
        </p:nvSpPr>
        <p:spPr/>
        <p:txBody>
          <a:bodyPr/>
          <a:lstStyle/>
          <a:p>
            <a:r>
              <a:rPr lang="en-US" altLang="zh-CN" dirty="0"/>
              <a:t>RSA</a:t>
            </a:r>
            <a:r>
              <a:rPr lang="zh-CN" altLang="en-US" dirty="0"/>
              <a:t>算法</a:t>
            </a:r>
          </a:p>
        </p:txBody>
      </p:sp>
      <p:pic>
        <p:nvPicPr>
          <p:cNvPr id="5122" name="Picture 2" descr="https://upload.wikimedia.org/wikipedia/commons/thumb/3/32/Public-key-crypto-1.svg/250px-Public-key-crypto-1.svg.png">
            <a:extLst>
              <a:ext uri="{FF2B5EF4-FFF2-40B4-BE49-F238E27FC236}">
                <a16:creationId xmlns:a16="http://schemas.microsoft.com/office/drawing/2014/main" id="{F30BC47D-0B07-4498-9B6A-43F5B08C288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54953" y="2238374"/>
            <a:ext cx="3645957" cy="364595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upload.wikimedia.org/wikipedia/commons/thumb/f/f9/Public_key_encryption.svg/250px-Public_key_encryption.svg.png">
            <a:extLst>
              <a:ext uri="{FF2B5EF4-FFF2-40B4-BE49-F238E27FC236}">
                <a16:creationId xmlns:a16="http://schemas.microsoft.com/office/drawing/2014/main" id="{1929D091-A014-4736-8B32-A8FA2E82CC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0755" y="2238374"/>
            <a:ext cx="3735612" cy="3645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74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27820A-2FF0-47DD-B577-B410FA2A18C0}"/>
              </a:ext>
            </a:extLst>
          </p:cNvPr>
          <p:cNvSpPr>
            <a:spLocks noGrp="1"/>
          </p:cNvSpPr>
          <p:nvPr>
            <p:ph type="title"/>
          </p:nvPr>
        </p:nvSpPr>
        <p:spPr/>
        <p:txBody>
          <a:bodyPr/>
          <a:lstStyle/>
          <a:p>
            <a:r>
              <a:rPr lang="en-US" altLang="zh-CN" dirty="0"/>
              <a:t>RSA</a:t>
            </a:r>
            <a:r>
              <a:rPr lang="zh-CN" altLang="en-US" dirty="0"/>
              <a:t>过程</a:t>
            </a:r>
          </a:p>
        </p:txBody>
      </p:sp>
      <p:sp>
        <p:nvSpPr>
          <p:cNvPr id="3" name="内容占位符 2">
            <a:extLst>
              <a:ext uri="{FF2B5EF4-FFF2-40B4-BE49-F238E27FC236}">
                <a16:creationId xmlns:a16="http://schemas.microsoft.com/office/drawing/2014/main" id="{E253263B-83D9-44BA-91EB-6525D688FCAE}"/>
              </a:ext>
            </a:extLst>
          </p:cNvPr>
          <p:cNvSpPr>
            <a:spLocks noGrp="1"/>
          </p:cNvSpPr>
          <p:nvPr>
            <p:ph idx="1"/>
          </p:nvPr>
        </p:nvSpPr>
        <p:spPr/>
        <p:txBody>
          <a:bodyPr/>
          <a:lstStyle/>
          <a:p>
            <a:endParaRPr lang="zh-CN" altLang="en-US"/>
          </a:p>
        </p:txBody>
      </p:sp>
      <p:pic>
        <p:nvPicPr>
          <p:cNvPr id="6" name="图片 5">
            <a:extLst>
              <a:ext uri="{FF2B5EF4-FFF2-40B4-BE49-F238E27FC236}">
                <a16:creationId xmlns:a16="http://schemas.microsoft.com/office/drawing/2014/main" id="{AFE627BB-BF95-486C-8DF1-D040EEEA2B41}"/>
              </a:ext>
            </a:extLst>
          </p:cNvPr>
          <p:cNvPicPr>
            <a:picLocks noChangeAspect="1"/>
          </p:cNvPicPr>
          <p:nvPr/>
        </p:nvPicPr>
        <p:blipFill>
          <a:blip r:embed="rId3"/>
          <a:stretch>
            <a:fillRect/>
          </a:stretch>
        </p:blipFill>
        <p:spPr>
          <a:xfrm>
            <a:off x="1154954" y="2603500"/>
            <a:ext cx="7905750" cy="2247900"/>
          </a:xfrm>
          <a:prstGeom prst="rect">
            <a:avLst/>
          </a:prstGeom>
        </p:spPr>
      </p:pic>
    </p:spTree>
    <p:extLst>
      <p:ext uri="{BB962C8B-B14F-4D97-AF65-F5344CB8AC3E}">
        <p14:creationId xmlns:p14="http://schemas.microsoft.com/office/powerpoint/2010/main" val="1907649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FC1D2-788D-4E3A-B6C2-C21CB680B00F}"/>
              </a:ext>
            </a:extLst>
          </p:cNvPr>
          <p:cNvSpPr>
            <a:spLocks noGrp="1"/>
          </p:cNvSpPr>
          <p:nvPr>
            <p:ph type="title"/>
          </p:nvPr>
        </p:nvSpPr>
        <p:spPr/>
        <p:txBody>
          <a:bodyPr/>
          <a:lstStyle/>
          <a:p>
            <a:r>
              <a:rPr lang="en-US" altLang="zh-CN" dirty="0"/>
              <a:t>RSA</a:t>
            </a:r>
            <a:r>
              <a:rPr lang="zh-CN" altLang="en-US" dirty="0"/>
              <a:t>过程</a:t>
            </a:r>
          </a:p>
        </p:txBody>
      </p:sp>
      <p:sp>
        <p:nvSpPr>
          <p:cNvPr id="3" name="内容占位符 2">
            <a:extLst>
              <a:ext uri="{FF2B5EF4-FFF2-40B4-BE49-F238E27FC236}">
                <a16:creationId xmlns:a16="http://schemas.microsoft.com/office/drawing/2014/main" id="{77ADA7F6-5CCC-48CC-B9F2-21CD234C5406}"/>
              </a:ext>
            </a:extLst>
          </p:cNvPr>
          <p:cNvSpPr>
            <a:spLocks noGrp="1"/>
          </p:cNvSpPr>
          <p:nvPr>
            <p:ph idx="1"/>
          </p:nvPr>
        </p:nvSpPr>
        <p:spPr/>
        <p:txBody>
          <a:bodyPr/>
          <a:lstStyle/>
          <a:p>
            <a:endParaRPr lang="zh-CN" altLang="en-US"/>
          </a:p>
        </p:txBody>
      </p:sp>
      <p:pic>
        <p:nvPicPr>
          <p:cNvPr id="6146" name="Picture 2" descr="https://pic3.zhimg.com/80/v2-99ddc2052bd04d25a7a6bc0c278320b9_hd.png">
            <a:extLst>
              <a:ext uri="{FF2B5EF4-FFF2-40B4-BE49-F238E27FC236}">
                <a16:creationId xmlns:a16="http://schemas.microsoft.com/office/drawing/2014/main" id="{E18BBE23-F443-49F2-963D-0726BFD212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954" y="1552575"/>
            <a:ext cx="6667500" cy="446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546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6EC22A-22BE-44AF-A121-9F34C035EA8F}"/>
              </a:ext>
            </a:extLst>
          </p:cNvPr>
          <p:cNvSpPr>
            <a:spLocks noGrp="1"/>
          </p:cNvSpPr>
          <p:nvPr>
            <p:ph type="title"/>
          </p:nvPr>
        </p:nvSpPr>
        <p:spPr/>
        <p:txBody>
          <a:bodyPr/>
          <a:lstStyle/>
          <a:p>
            <a:r>
              <a:rPr lang="en-US" altLang="zh-CN" dirty="0"/>
              <a:t>RSA</a:t>
            </a:r>
            <a:r>
              <a:rPr lang="zh-CN" altLang="en-US" dirty="0"/>
              <a:t>算法</a:t>
            </a:r>
          </a:p>
        </p:txBody>
      </p:sp>
      <p:sp>
        <p:nvSpPr>
          <p:cNvPr id="3" name="内容占位符 2">
            <a:extLst>
              <a:ext uri="{FF2B5EF4-FFF2-40B4-BE49-F238E27FC236}">
                <a16:creationId xmlns:a16="http://schemas.microsoft.com/office/drawing/2014/main" id="{A70197C2-7960-4DB5-89D9-98B9BD47A443}"/>
              </a:ext>
            </a:extLst>
          </p:cNvPr>
          <p:cNvSpPr>
            <a:spLocks noGrp="1"/>
          </p:cNvSpPr>
          <p:nvPr>
            <p:ph idx="1"/>
          </p:nvPr>
        </p:nvSpPr>
        <p:spPr/>
        <p:txBody>
          <a:bodyPr/>
          <a:lstStyle/>
          <a:p>
            <a:r>
              <a:rPr lang="zh-CN" altLang="en-US" dirty="0"/>
              <a:t>为什么</a:t>
            </a:r>
            <a:r>
              <a:rPr lang="en-US" altLang="zh-CN" dirty="0"/>
              <a:t>RSA</a:t>
            </a:r>
            <a:r>
              <a:rPr lang="zh-CN" altLang="en-US" dirty="0"/>
              <a:t>不会被破解？</a:t>
            </a:r>
            <a:endParaRPr lang="en-US" altLang="zh-CN" dirty="0"/>
          </a:p>
          <a:p>
            <a:pPr lvl="1"/>
            <a:r>
              <a:rPr lang="zh-CN" altLang="en-US" dirty="0"/>
              <a:t>为了解密，必须知道私钥</a:t>
            </a:r>
            <a:r>
              <a:rPr lang="en-US" altLang="zh-CN" dirty="0"/>
              <a:t>d</a:t>
            </a:r>
          </a:p>
          <a:p>
            <a:pPr lvl="1"/>
            <a:r>
              <a:rPr lang="zh-CN" altLang="en-US" dirty="0"/>
              <a:t>为了计算私钥</a:t>
            </a:r>
            <a:r>
              <a:rPr lang="en-US" altLang="zh-CN" dirty="0"/>
              <a:t>d</a:t>
            </a:r>
            <a:r>
              <a:rPr lang="zh-CN" altLang="en-US" dirty="0"/>
              <a:t>，必须知道（</a:t>
            </a:r>
            <a:r>
              <a:rPr lang="en-US" altLang="zh-CN" dirty="0"/>
              <a:t>p-1</a:t>
            </a:r>
            <a:r>
              <a:rPr lang="zh-CN" altLang="en-US" dirty="0"/>
              <a:t>）</a:t>
            </a:r>
            <a:r>
              <a:rPr lang="en-US" altLang="zh-CN" dirty="0"/>
              <a:t>*</a:t>
            </a:r>
            <a:r>
              <a:rPr lang="zh-CN" altLang="en-US" dirty="0"/>
              <a:t>（</a:t>
            </a:r>
            <a:r>
              <a:rPr lang="en-US" altLang="zh-CN" dirty="0"/>
              <a:t>q-1</a:t>
            </a:r>
            <a:r>
              <a:rPr lang="zh-CN" altLang="en-US" dirty="0"/>
              <a:t>）</a:t>
            </a:r>
            <a:endParaRPr lang="en-US" altLang="zh-CN" dirty="0"/>
          </a:p>
          <a:p>
            <a:pPr lvl="1"/>
            <a:r>
              <a:rPr lang="zh-CN" altLang="en-US" dirty="0"/>
              <a:t>为了知道（</a:t>
            </a:r>
            <a:r>
              <a:rPr lang="en-US" altLang="zh-CN" dirty="0"/>
              <a:t>p-1</a:t>
            </a:r>
            <a:r>
              <a:rPr lang="zh-CN" altLang="en-US" dirty="0"/>
              <a:t>）</a:t>
            </a:r>
            <a:r>
              <a:rPr lang="en-US" altLang="zh-CN" dirty="0"/>
              <a:t>*</a:t>
            </a:r>
            <a:r>
              <a:rPr lang="zh-CN" altLang="en-US" dirty="0"/>
              <a:t>（</a:t>
            </a:r>
            <a:r>
              <a:rPr lang="en-US" altLang="zh-CN" dirty="0"/>
              <a:t>q-1</a:t>
            </a:r>
            <a:r>
              <a:rPr lang="zh-CN" altLang="en-US" dirty="0"/>
              <a:t>），必须对</a:t>
            </a:r>
            <a:r>
              <a:rPr lang="en-US" altLang="zh-CN" dirty="0"/>
              <a:t>N</a:t>
            </a:r>
            <a:r>
              <a:rPr lang="zh-CN" altLang="en-US" dirty="0"/>
              <a:t>进行因子分解</a:t>
            </a:r>
            <a:endParaRPr lang="en-US" altLang="zh-CN" dirty="0"/>
          </a:p>
          <a:p>
            <a:pPr lvl="1"/>
            <a:r>
              <a:rPr lang="zh-CN" altLang="en-US" dirty="0"/>
              <a:t>到目前为止分解的最大的数字是</a:t>
            </a:r>
            <a:r>
              <a:rPr lang="en-US" altLang="zh-CN" dirty="0"/>
              <a:t>768</a:t>
            </a:r>
            <a:r>
              <a:rPr lang="zh-CN" altLang="en-US" dirty="0"/>
              <a:t>位</a:t>
            </a:r>
          </a:p>
        </p:txBody>
      </p:sp>
    </p:spTree>
    <p:extLst>
      <p:ext uri="{BB962C8B-B14F-4D97-AF65-F5344CB8AC3E}">
        <p14:creationId xmlns:p14="http://schemas.microsoft.com/office/powerpoint/2010/main" val="1980732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730D75-CF66-430C-874F-836E8CC7C812}"/>
              </a:ext>
            </a:extLst>
          </p:cNvPr>
          <p:cNvSpPr>
            <a:spLocks noGrp="1"/>
          </p:cNvSpPr>
          <p:nvPr>
            <p:ph type="title"/>
          </p:nvPr>
        </p:nvSpPr>
        <p:spPr/>
        <p:txBody>
          <a:bodyPr/>
          <a:lstStyle/>
          <a:p>
            <a:r>
              <a:rPr lang="en-US" altLang="zh-CN" dirty="0"/>
              <a:t>RSA</a:t>
            </a:r>
            <a:r>
              <a:rPr lang="zh-CN" altLang="en-US" dirty="0"/>
              <a:t>算法</a:t>
            </a:r>
          </a:p>
        </p:txBody>
      </p:sp>
      <p:sp>
        <p:nvSpPr>
          <p:cNvPr id="3" name="内容占位符 2">
            <a:extLst>
              <a:ext uri="{FF2B5EF4-FFF2-40B4-BE49-F238E27FC236}">
                <a16:creationId xmlns:a16="http://schemas.microsoft.com/office/drawing/2014/main" id="{1B8343EB-125C-46FE-987F-D0E54E7BAB79}"/>
              </a:ext>
            </a:extLst>
          </p:cNvPr>
          <p:cNvSpPr>
            <a:spLocks noGrp="1"/>
          </p:cNvSpPr>
          <p:nvPr>
            <p:ph idx="1"/>
          </p:nvPr>
        </p:nvSpPr>
        <p:spPr>
          <a:xfrm>
            <a:off x="1448517" y="2460625"/>
            <a:ext cx="8825659" cy="3416300"/>
          </a:xfrm>
        </p:spPr>
        <p:txBody>
          <a:bodyPr/>
          <a:lstStyle/>
          <a:p>
            <a:r>
              <a:rPr lang="zh-CN" altLang="en-US" dirty="0"/>
              <a:t>正确性</a:t>
            </a:r>
            <a:endParaRPr lang="en-US" altLang="zh-CN" dirty="0"/>
          </a:p>
          <a:p>
            <a:pPr lvl="1"/>
            <a:r>
              <a:rPr lang="zh-CN" altLang="en-US" dirty="0"/>
              <a:t>使用欧拉函数证明</a:t>
            </a:r>
          </a:p>
        </p:txBody>
      </p:sp>
      <p:pic>
        <p:nvPicPr>
          <p:cNvPr id="7170" name="Picture 2" descr="https://pic3.zhimg.com/80/v2-61f1b7270bedac3735cd44ad913bb2d6_hd.png">
            <a:extLst>
              <a:ext uri="{FF2B5EF4-FFF2-40B4-BE49-F238E27FC236}">
                <a16:creationId xmlns:a16="http://schemas.microsoft.com/office/drawing/2014/main" id="{0E5DF8F3-5788-4E98-A16D-867B692FCD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7824" y="3429000"/>
            <a:ext cx="4705350" cy="28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926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CF25C3-9F74-48DF-A0E3-45DA91E127A9}"/>
              </a:ext>
            </a:extLst>
          </p:cNvPr>
          <p:cNvSpPr>
            <a:spLocks noGrp="1"/>
          </p:cNvSpPr>
          <p:nvPr>
            <p:ph type="title"/>
          </p:nvPr>
        </p:nvSpPr>
        <p:spPr/>
        <p:txBody>
          <a:bodyPr/>
          <a:lstStyle/>
          <a:p>
            <a:r>
              <a:rPr lang="en-US" altLang="zh-CN" dirty="0"/>
              <a:t>RSA</a:t>
            </a:r>
            <a:r>
              <a:rPr lang="zh-CN" altLang="en-US" dirty="0"/>
              <a:t>应用</a:t>
            </a:r>
          </a:p>
        </p:txBody>
      </p:sp>
      <p:sp>
        <p:nvSpPr>
          <p:cNvPr id="3" name="内容占位符 2">
            <a:extLst>
              <a:ext uri="{FF2B5EF4-FFF2-40B4-BE49-F238E27FC236}">
                <a16:creationId xmlns:a16="http://schemas.microsoft.com/office/drawing/2014/main" id="{A06E601A-478D-4FD9-98D5-5B22A72CC36D}"/>
              </a:ext>
            </a:extLst>
          </p:cNvPr>
          <p:cNvSpPr>
            <a:spLocks noGrp="1"/>
          </p:cNvSpPr>
          <p:nvPr>
            <p:ph idx="1"/>
          </p:nvPr>
        </p:nvSpPr>
        <p:spPr/>
        <p:txBody>
          <a:bodyPr/>
          <a:lstStyle/>
          <a:p>
            <a:r>
              <a:rPr lang="zh-CN" altLang="en-US" dirty="0"/>
              <a:t>数字签名</a:t>
            </a:r>
            <a:endParaRPr lang="en-US" altLang="zh-CN" dirty="0"/>
          </a:p>
          <a:p>
            <a:pPr lvl="1"/>
            <a:r>
              <a:rPr lang="en-US" altLang="zh-CN" dirty="0"/>
              <a:t>HTTPS</a:t>
            </a:r>
          </a:p>
          <a:p>
            <a:pPr lvl="1"/>
            <a:r>
              <a:rPr lang="zh-CN" altLang="en-US" dirty="0"/>
              <a:t>对网站进行身份验证</a:t>
            </a:r>
          </a:p>
        </p:txBody>
      </p:sp>
    </p:spTree>
    <p:extLst>
      <p:ext uri="{BB962C8B-B14F-4D97-AF65-F5344CB8AC3E}">
        <p14:creationId xmlns:p14="http://schemas.microsoft.com/office/powerpoint/2010/main" val="834798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CF39FB6-4699-4371-80A0-596229848D37}"/>
              </a:ext>
            </a:extLst>
          </p:cNvPr>
          <p:cNvSpPr>
            <a:spLocks noGrp="1"/>
          </p:cNvSpPr>
          <p:nvPr>
            <p:ph type="title"/>
          </p:nvPr>
        </p:nvSpPr>
        <p:spPr/>
        <p:txBody>
          <a:bodyPr/>
          <a:lstStyle/>
          <a:p>
            <a:r>
              <a:rPr lang="en-US" altLang="zh-CN" dirty="0"/>
              <a:t>ECC</a:t>
            </a:r>
            <a:endParaRPr lang="zh-CN" altLang="en-US" dirty="0"/>
          </a:p>
        </p:txBody>
      </p:sp>
      <p:sp>
        <p:nvSpPr>
          <p:cNvPr id="5" name="文本占位符 4">
            <a:extLst>
              <a:ext uri="{FF2B5EF4-FFF2-40B4-BE49-F238E27FC236}">
                <a16:creationId xmlns:a16="http://schemas.microsoft.com/office/drawing/2014/main" id="{3E8B5760-56A7-47F6-BB62-CF1981F504CB}"/>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36970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C416F8E-1AB2-40A5-99E2-4F4790129C3A}"/>
              </a:ext>
            </a:extLst>
          </p:cNvPr>
          <p:cNvSpPr>
            <a:spLocks noGrp="1"/>
          </p:cNvSpPr>
          <p:nvPr>
            <p:ph type="title"/>
          </p:nvPr>
        </p:nvSpPr>
        <p:spPr/>
        <p:txBody>
          <a:bodyPr/>
          <a:lstStyle/>
          <a:p>
            <a:r>
              <a:rPr lang="en-US" altLang="zh-CN" dirty="0"/>
              <a:t>ECC</a:t>
            </a:r>
            <a:endParaRPr lang="zh-CN" altLang="en-US" dirty="0"/>
          </a:p>
        </p:txBody>
      </p:sp>
      <p:sp>
        <p:nvSpPr>
          <p:cNvPr id="5" name="内容占位符 4">
            <a:extLst>
              <a:ext uri="{FF2B5EF4-FFF2-40B4-BE49-F238E27FC236}">
                <a16:creationId xmlns:a16="http://schemas.microsoft.com/office/drawing/2014/main" id="{EB1DAB2A-CFEC-4512-BB8C-E76DC79A9F2F}"/>
              </a:ext>
            </a:extLst>
          </p:cNvPr>
          <p:cNvSpPr>
            <a:spLocks noGrp="1"/>
          </p:cNvSpPr>
          <p:nvPr>
            <p:ph idx="1"/>
          </p:nvPr>
        </p:nvSpPr>
        <p:spPr/>
        <p:txBody>
          <a:bodyPr/>
          <a:lstStyle/>
          <a:p>
            <a:r>
              <a:rPr lang="en-US" altLang="zh-CN" dirty="0"/>
              <a:t>RSA</a:t>
            </a:r>
            <a:r>
              <a:rPr lang="zh-CN" altLang="en-US" dirty="0"/>
              <a:t>的缺点</a:t>
            </a:r>
            <a:endParaRPr lang="en-US" altLang="zh-CN" dirty="0"/>
          </a:p>
          <a:p>
            <a:pPr lvl="1"/>
            <a:r>
              <a:rPr lang="zh-CN" altLang="en-US" dirty="0"/>
              <a:t>为了抗攻击，需要增加密钥长度，导致计算变慢</a:t>
            </a:r>
            <a:endParaRPr lang="en-US" altLang="zh-CN" dirty="0"/>
          </a:p>
          <a:p>
            <a:pPr lvl="1"/>
            <a:endParaRPr lang="en-US" altLang="zh-CN" dirty="0"/>
          </a:p>
          <a:p>
            <a:r>
              <a:rPr lang="en-US" altLang="zh-CN" dirty="0"/>
              <a:t>ECC</a:t>
            </a:r>
            <a:r>
              <a:rPr lang="zh-CN" altLang="en-US" dirty="0"/>
              <a:t>的提出</a:t>
            </a:r>
            <a:endParaRPr lang="en-US" altLang="zh-CN" dirty="0"/>
          </a:p>
          <a:p>
            <a:pPr lvl="1"/>
            <a:r>
              <a:rPr lang="en-US" altLang="zh-CN" dirty="0"/>
              <a:t>ECC164</a:t>
            </a:r>
            <a:r>
              <a:rPr lang="zh-CN" altLang="en-US" dirty="0"/>
              <a:t>位的密钥产生一个安全级，相当于</a:t>
            </a:r>
            <a:r>
              <a:rPr lang="en-US" altLang="zh-CN" dirty="0"/>
              <a:t>RSA 1024</a:t>
            </a:r>
            <a:r>
              <a:rPr lang="zh-CN" altLang="en-US" dirty="0"/>
              <a:t>位密钥提供的保密强度，而且计算量较小，处理速度更快，存储空间和传输带宽占用较少</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80916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925A3C-1D90-470C-9790-41042D41AFFC}"/>
              </a:ext>
            </a:extLst>
          </p:cNvPr>
          <p:cNvSpPr>
            <a:spLocks noGrp="1"/>
          </p:cNvSpPr>
          <p:nvPr>
            <p:ph type="title"/>
          </p:nvPr>
        </p:nvSpPr>
        <p:spPr/>
        <p:txBody>
          <a:bodyPr/>
          <a:lstStyle/>
          <a:p>
            <a:r>
              <a:rPr lang="zh-CN" altLang="en-US" dirty="0"/>
              <a:t>密码学与区块链</a:t>
            </a:r>
          </a:p>
        </p:txBody>
      </p:sp>
      <p:sp>
        <p:nvSpPr>
          <p:cNvPr id="3" name="内容占位符 2">
            <a:extLst>
              <a:ext uri="{FF2B5EF4-FFF2-40B4-BE49-F238E27FC236}">
                <a16:creationId xmlns:a16="http://schemas.microsoft.com/office/drawing/2014/main" id="{72A955E1-A96F-492F-AE07-829AF0D73520}"/>
              </a:ext>
            </a:extLst>
          </p:cNvPr>
          <p:cNvSpPr>
            <a:spLocks noGrp="1"/>
          </p:cNvSpPr>
          <p:nvPr>
            <p:ph idx="1"/>
          </p:nvPr>
        </p:nvSpPr>
        <p:spPr/>
        <p:txBody>
          <a:bodyPr/>
          <a:lstStyle/>
          <a:p>
            <a:pPr marL="0" indent="0">
              <a:buNone/>
            </a:pPr>
            <a:r>
              <a:rPr lang="zh-CN" altLang="en-US" dirty="0"/>
              <a:t>所以，我们非常需要这样一种电子支付系统，它基于密码学原理而不基于信用，使得任何达成一致的双方，能够直接进行支付，从而不需要第三方中介的参与。</a:t>
            </a:r>
          </a:p>
          <a:p>
            <a:pPr marL="0" indent="0">
              <a:buNone/>
            </a:pPr>
            <a:r>
              <a:rPr lang="en-US" altLang="zh-CN" dirty="0"/>
              <a:t>													《</a:t>
            </a:r>
            <a:r>
              <a:rPr lang="zh-CN" altLang="en-US" dirty="0"/>
              <a:t>比特币白皮书</a:t>
            </a:r>
            <a:r>
              <a:rPr lang="en-US" altLang="zh-CN" dirty="0"/>
              <a:t>》</a:t>
            </a:r>
          </a:p>
          <a:p>
            <a:endParaRPr lang="zh-CN" altLang="en-US" dirty="0"/>
          </a:p>
        </p:txBody>
      </p:sp>
    </p:spTree>
    <p:extLst>
      <p:ext uri="{BB962C8B-B14F-4D97-AF65-F5344CB8AC3E}">
        <p14:creationId xmlns:p14="http://schemas.microsoft.com/office/powerpoint/2010/main" val="1879375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44AE4-E462-4A25-8E6E-775F281505BA}"/>
              </a:ext>
            </a:extLst>
          </p:cNvPr>
          <p:cNvSpPr>
            <a:spLocks noGrp="1"/>
          </p:cNvSpPr>
          <p:nvPr>
            <p:ph type="title"/>
          </p:nvPr>
        </p:nvSpPr>
        <p:spPr/>
        <p:txBody>
          <a:bodyPr/>
          <a:lstStyle/>
          <a:p>
            <a:r>
              <a:rPr lang="en-US" altLang="zh-CN" dirty="0"/>
              <a:t>ECC</a:t>
            </a:r>
            <a:endParaRPr lang="zh-CN" altLang="en-US" dirty="0"/>
          </a:p>
        </p:txBody>
      </p:sp>
      <p:sp>
        <p:nvSpPr>
          <p:cNvPr id="5" name="内容占位符 4">
            <a:extLst>
              <a:ext uri="{FF2B5EF4-FFF2-40B4-BE49-F238E27FC236}">
                <a16:creationId xmlns:a16="http://schemas.microsoft.com/office/drawing/2014/main" id="{C984D503-8055-453E-8A0F-EFF6A04DC1B6}"/>
              </a:ext>
            </a:extLst>
          </p:cNvPr>
          <p:cNvSpPr>
            <a:spLocks noGrp="1"/>
          </p:cNvSpPr>
          <p:nvPr>
            <p:ph idx="1"/>
          </p:nvPr>
        </p:nvSpPr>
        <p:spPr/>
        <p:txBody>
          <a:bodyPr/>
          <a:lstStyle/>
          <a:p>
            <a:endParaRPr lang="zh-CN" altLang="en-US"/>
          </a:p>
        </p:txBody>
      </p:sp>
      <p:pic>
        <p:nvPicPr>
          <p:cNvPr id="1028" name="Picture 4" descr="https://pic2.zhimg.com/80/v2-e2d468d0ccc906f2bb48c8ec6c1ee3db_hd.jpg">
            <a:extLst>
              <a:ext uri="{FF2B5EF4-FFF2-40B4-BE49-F238E27FC236}">
                <a16:creationId xmlns:a16="http://schemas.microsoft.com/office/drawing/2014/main" id="{75B6FF65-6970-4B1F-AACB-9335D0C534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2487" y="2176909"/>
            <a:ext cx="4884876" cy="3814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445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23460E-DF1F-4026-863C-C7D8BD393065}"/>
              </a:ext>
            </a:extLst>
          </p:cNvPr>
          <p:cNvSpPr>
            <a:spLocks noGrp="1"/>
          </p:cNvSpPr>
          <p:nvPr>
            <p:ph type="title"/>
          </p:nvPr>
        </p:nvSpPr>
        <p:spPr/>
        <p:txBody>
          <a:bodyPr/>
          <a:lstStyle/>
          <a:p>
            <a:r>
              <a:rPr lang="en-US" altLang="zh-CN" dirty="0"/>
              <a:t>ECC</a:t>
            </a:r>
            <a:endParaRPr lang="zh-CN" altLang="en-US" dirty="0"/>
          </a:p>
        </p:txBody>
      </p:sp>
      <p:sp>
        <p:nvSpPr>
          <p:cNvPr id="3" name="内容占位符 2">
            <a:extLst>
              <a:ext uri="{FF2B5EF4-FFF2-40B4-BE49-F238E27FC236}">
                <a16:creationId xmlns:a16="http://schemas.microsoft.com/office/drawing/2014/main" id="{9C95C826-99A9-4D71-BE4B-02D947F56D70}"/>
              </a:ext>
            </a:extLst>
          </p:cNvPr>
          <p:cNvSpPr>
            <a:spLocks noGrp="1"/>
          </p:cNvSpPr>
          <p:nvPr>
            <p:ph idx="1"/>
          </p:nvPr>
        </p:nvSpPr>
        <p:spPr/>
        <p:txBody>
          <a:bodyPr/>
          <a:lstStyle/>
          <a:p>
            <a:r>
              <a:rPr lang="zh-CN" altLang="en-US" dirty="0"/>
              <a:t>在椭圆曲线中定义了点的加法运算</a:t>
            </a:r>
            <a:endParaRPr lang="en-US" altLang="zh-CN" dirty="0"/>
          </a:p>
          <a:p>
            <a:pPr lvl="1"/>
            <a:r>
              <a:rPr lang="en-US" altLang="zh-CN" dirty="0"/>
              <a:t>1P=P 2P=P+P</a:t>
            </a:r>
            <a:br>
              <a:rPr lang="en-US" altLang="zh-CN" dirty="0"/>
            </a:br>
            <a:r>
              <a:rPr lang="en-US" altLang="zh-CN" dirty="0"/>
              <a:t>3P=2P+P</a:t>
            </a:r>
            <a:br>
              <a:rPr lang="en-US" altLang="zh-CN" dirty="0"/>
            </a:br>
            <a:r>
              <a:rPr lang="en-US" altLang="zh-CN" dirty="0"/>
              <a:t>...</a:t>
            </a:r>
            <a:br>
              <a:rPr lang="en-US" altLang="zh-CN" dirty="0"/>
            </a:br>
            <a:r>
              <a:rPr lang="en-US" altLang="zh-CN" dirty="0" err="1"/>
              <a:t>kP</a:t>
            </a:r>
            <a:r>
              <a:rPr lang="en-US" altLang="zh-CN" dirty="0"/>
              <a:t>=(k-1)P+P</a:t>
            </a:r>
          </a:p>
          <a:p>
            <a:endParaRPr lang="en-US" altLang="zh-CN" dirty="0"/>
          </a:p>
          <a:p>
            <a:r>
              <a:rPr lang="zh-CN" altLang="en-US" dirty="0"/>
              <a:t>已知</a:t>
            </a:r>
            <a:r>
              <a:rPr lang="en-US" altLang="zh-CN" dirty="0"/>
              <a:t>P</a:t>
            </a:r>
            <a:r>
              <a:rPr lang="zh-CN" altLang="en-US" dirty="0"/>
              <a:t>和</a:t>
            </a:r>
            <a:r>
              <a:rPr lang="en-US" altLang="zh-CN" dirty="0"/>
              <a:t>k</a:t>
            </a:r>
            <a:r>
              <a:rPr lang="zh-CN" altLang="en-US" dirty="0"/>
              <a:t>来计算</a:t>
            </a:r>
            <a:r>
              <a:rPr lang="en-US" altLang="zh-CN" dirty="0" err="1"/>
              <a:t>kP</a:t>
            </a:r>
            <a:r>
              <a:rPr lang="zh-CN" altLang="en-US" dirty="0"/>
              <a:t>很容易，因为满足加法结合律</a:t>
            </a:r>
            <a:endParaRPr lang="en-US" altLang="zh-CN" dirty="0"/>
          </a:p>
          <a:p>
            <a:r>
              <a:rPr lang="zh-CN" altLang="en-US" dirty="0"/>
              <a:t>但是如果已知</a:t>
            </a:r>
            <a:r>
              <a:rPr lang="en-US" altLang="zh-CN" dirty="0" err="1"/>
              <a:t>kP</a:t>
            </a:r>
            <a:r>
              <a:rPr lang="zh-CN" altLang="en-US" dirty="0"/>
              <a:t>和</a:t>
            </a:r>
            <a:r>
              <a:rPr lang="en-US" altLang="zh-CN" dirty="0"/>
              <a:t>P</a:t>
            </a:r>
            <a:r>
              <a:rPr lang="zh-CN" altLang="en-US" dirty="0"/>
              <a:t>，计算</a:t>
            </a:r>
            <a:r>
              <a:rPr lang="en-US" altLang="zh-CN" dirty="0"/>
              <a:t>k</a:t>
            </a:r>
            <a:r>
              <a:rPr lang="zh-CN" altLang="en-US" dirty="0"/>
              <a:t>很困难</a:t>
            </a:r>
          </a:p>
        </p:txBody>
      </p:sp>
    </p:spTree>
    <p:extLst>
      <p:ext uri="{BB962C8B-B14F-4D97-AF65-F5344CB8AC3E}">
        <p14:creationId xmlns:p14="http://schemas.microsoft.com/office/powerpoint/2010/main" val="1856669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5023BB-A40D-48F2-B469-E888BFBB60CC}"/>
              </a:ext>
            </a:extLst>
          </p:cNvPr>
          <p:cNvSpPr>
            <a:spLocks noGrp="1"/>
          </p:cNvSpPr>
          <p:nvPr>
            <p:ph type="title"/>
          </p:nvPr>
        </p:nvSpPr>
        <p:spPr/>
        <p:txBody>
          <a:bodyPr/>
          <a:lstStyle/>
          <a:p>
            <a:r>
              <a:rPr lang="zh-CN" altLang="en-US" dirty="0"/>
              <a:t>非对称加密</a:t>
            </a:r>
          </a:p>
        </p:txBody>
      </p:sp>
      <p:sp>
        <p:nvSpPr>
          <p:cNvPr id="3" name="文本占位符 2">
            <a:extLst>
              <a:ext uri="{FF2B5EF4-FFF2-40B4-BE49-F238E27FC236}">
                <a16:creationId xmlns:a16="http://schemas.microsoft.com/office/drawing/2014/main" id="{A4E410A9-09B5-4205-BACD-6562F7BD11A3}"/>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60699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177C415-3C6C-4AC3-BA99-060B07A1FD72}"/>
              </a:ext>
            </a:extLst>
          </p:cNvPr>
          <p:cNvSpPr>
            <a:spLocks noGrp="1"/>
          </p:cNvSpPr>
          <p:nvPr>
            <p:ph type="title"/>
          </p:nvPr>
        </p:nvSpPr>
        <p:spPr/>
        <p:txBody>
          <a:bodyPr/>
          <a:lstStyle/>
          <a:p>
            <a:r>
              <a:rPr lang="en-US" altLang="zh-CN" dirty="0"/>
              <a:t>Diffie-Hellman</a:t>
            </a:r>
            <a:endParaRPr lang="zh-CN" altLang="en-US" dirty="0"/>
          </a:p>
        </p:txBody>
      </p:sp>
      <p:sp>
        <p:nvSpPr>
          <p:cNvPr id="5" name="内容占位符 4">
            <a:extLst>
              <a:ext uri="{FF2B5EF4-FFF2-40B4-BE49-F238E27FC236}">
                <a16:creationId xmlns:a16="http://schemas.microsoft.com/office/drawing/2014/main" id="{9A8BB547-7C25-4322-9ABE-B97A1978A36B}"/>
              </a:ext>
            </a:extLst>
          </p:cNvPr>
          <p:cNvSpPr>
            <a:spLocks noGrp="1"/>
          </p:cNvSpPr>
          <p:nvPr>
            <p:ph idx="1"/>
          </p:nvPr>
        </p:nvSpPr>
        <p:spPr/>
        <p:txBody>
          <a:bodyPr/>
          <a:lstStyle/>
          <a:p>
            <a:r>
              <a:rPr lang="zh-CN" altLang="en-US" dirty="0"/>
              <a:t>对称加密系统在电子商务应用中的问题</a:t>
            </a:r>
            <a:endParaRPr lang="en-US" altLang="zh-CN" dirty="0"/>
          </a:p>
          <a:p>
            <a:pPr lvl="1"/>
            <a:r>
              <a:rPr lang="zh-CN" altLang="en-US" dirty="0"/>
              <a:t>共同的密钥的协商。直接的面对面协商可能是不现实的，而任何其他方法都有可能泄露；</a:t>
            </a:r>
          </a:p>
          <a:p>
            <a:pPr lvl="1"/>
            <a:r>
              <a:rPr lang="zh-CN" altLang="en-US" dirty="0"/>
              <a:t>密钥的管理。最好对于每个用户的每次通信都使用不同的密钥；</a:t>
            </a:r>
          </a:p>
          <a:p>
            <a:pPr lvl="1"/>
            <a:r>
              <a:rPr lang="zh-CN" altLang="en-US" dirty="0"/>
              <a:t>对称加密算法不能提供身份验证，而在电子商务中，用户必须要确认自己隐私数据的接收方是真正的网站；</a:t>
            </a:r>
          </a:p>
          <a:p>
            <a:pPr lvl="1"/>
            <a:endParaRPr lang="zh-CN" altLang="en-US" dirty="0"/>
          </a:p>
        </p:txBody>
      </p:sp>
    </p:spTree>
    <p:extLst>
      <p:ext uri="{BB962C8B-B14F-4D97-AF65-F5344CB8AC3E}">
        <p14:creationId xmlns:p14="http://schemas.microsoft.com/office/powerpoint/2010/main" val="209700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8F7649-D857-4DA9-A6AE-60774202EBC6}"/>
              </a:ext>
            </a:extLst>
          </p:cNvPr>
          <p:cNvSpPr>
            <a:spLocks noGrp="1"/>
          </p:cNvSpPr>
          <p:nvPr>
            <p:ph type="title"/>
          </p:nvPr>
        </p:nvSpPr>
        <p:spPr/>
        <p:txBody>
          <a:bodyPr/>
          <a:lstStyle/>
          <a:p>
            <a:r>
              <a:rPr lang="en-US" altLang="zh-CN" dirty="0"/>
              <a:t>Diffie-Hellman</a:t>
            </a:r>
            <a:endParaRPr lang="zh-CN" altLang="en-US" dirty="0"/>
          </a:p>
        </p:txBody>
      </p:sp>
      <p:sp>
        <p:nvSpPr>
          <p:cNvPr id="3" name="内容占位符 2">
            <a:extLst>
              <a:ext uri="{FF2B5EF4-FFF2-40B4-BE49-F238E27FC236}">
                <a16:creationId xmlns:a16="http://schemas.microsoft.com/office/drawing/2014/main" id="{B1A582E0-8213-4267-9C33-3B8CE994C6E2}"/>
              </a:ext>
            </a:extLst>
          </p:cNvPr>
          <p:cNvSpPr>
            <a:spLocks noGrp="1"/>
          </p:cNvSpPr>
          <p:nvPr>
            <p:ph idx="1"/>
          </p:nvPr>
        </p:nvSpPr>
        <p:spPr/>
        <p:txBody>
          <a:bodyPr/>
          <a:lstStyle/>
          <a:p>
            <a:r>
              <a:rPr lang="en-US" altLang="zh-CN" dirty="0"/>
              <a:t>1976</a:t>
            </a:r>
            <a:r>
              <a:rPr lang="zh-CN" altLang="en-US" dirty="0"/>
              <a:t>年提出</a:t>
            </a:r>
            <a:r>
              <a:rPr lang="en-US" altLang="zh-CN" dirty="0"/>
              <a:t>DH</a:t>
            </a:r>
            <a:r>
              <a:rPr lang="zh-CN" altLang="en-US" dirty="0"/>
              <a:t>算法</a:t>
            </a:r>
            <a:endParaRPr lang="en-US" altLang="zh-CN" dirty="0"/>
          </a:p>
          <a:p>
            <a:r>
              <a:rPr lang="en-US" altLang="zh-CN" dirty="0"/>
              <a:t>2015</a:t>
            </a:r>
            <a:r>
              <a:rPr lang="zh-CN" altLang="en-US" dirty="0"/>
              <a:t>年获得图灵奖</a:t>
            </a:r>
          </a:p>
        </p:txBody>
      </p:sp>
      <p:pic>
        <p:nvPicPr>
          <p:cNvPr id="2050" name="Picture 2" descr="https://pic1.zhimg.com/80/v2-d563d68f8350d3b2bf2eb3f60ac764ed_hd.png">
            <a:extLst>
              <a:ext uri="{FF2B5EF4-FFF2-40B4-BE49-F238E27FC236}">
                <a16:creationId xmlns:a16="http://schemas.microsoft.com/office/drawing/2014/main" id="{A5BEF062-A1FA-4426-A94A-099EE1203B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1954" y="2978150"/>
            <a:ext cx="440055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9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9D2E51-6ED4-49C1-BFBB-EF364F924509}"/>
              </a:ext>
            </a:extLst>
          </p:cNvPr>
          <p:cNvSpPr>
            <a:spLocks noGrp="1"/>
          </p:cNvSpPr>
          <p:nvPr>
            <p:ph type="title"/>
          </p:nvPr>
        </p:nvSpPr>
        <p:spPr/>
        <p:txBody>
          <a:bodyPr/>
          <a:lstStyle/>
          <a:p>
            <a:r>
              <a:rPr lang="en-US" altLang="zh-CN" dirty="0"/>
              <a:t>Diffie-Hellman</a:t>
            </a:r>
            <a:endParaRPr lang="zh-CN" altLang="en-US" dirty="0"/>
          </a:p>
        </p:txBody>
      </p:sp>
      <p:sp>
        <p:nvSpPr>
          <p:cNvPr id="3" name="内容占位符 2">
            <a:extLst>
              <a:ext uri="{FF2B5EF4-FFF2-40B4-BE49-F238E27FC236}">
                <a16:creationId xmlns:a16="http://schemas.microsoft.com/office/drawing/2014/main" id="{C07D19FD-A85E-4655-84D3-0413A92EBCF7}"/>
              </a:ext>
            </a:extLst>
          </p:cNvPr>
          <p:cNvSpPr>
            <a:spLocks noGrp="1"/>
          </p:cNvSpPr>
          <p:nvPr>
            <p:ph idx="1"/>
          </p:nvPr>
        </p:nvSpPr>
        <p:spPr/>
        <p:txBody>
          <a:bodyPr/>
          <a:lstStyle/>
          <a:p>
            <a:r>
              <a:rPr lang="en-US" altLang="zh-CN" dirty="0"/>
              <a:t>DH</a:t>
            </a:r>
            <a:r>
              <a:rPr lang="zh-CN" altLang="en-US" dirty="0"/>
              <a:t>实际上并不是一种加密协议，它可以让双方在完全没有对方任何预先信息的条件下通过不安全的信道就密钥达成一致，这个密钥可以在后续的通信中作为对称密钥来加密</a:t>
            </a:r>
          </a:p>
        </p:txBody>
      </p:sp>
      <p:pic>
        <p:nvPicPr>
          <p:cNvPr id="1026" name="Picture 2" descr="https://pic2.zhimg.com/v2-cb930d0c12e1fb476836266fee505d68_b.jpg">
            <a:extLst>
              <a:ext uri="{FF2B5EF4-FFF2-40B4-BE49-F238E27FC236}">
                <a16:creationId xmlns:a16="http://schemas.microsoft.com/office/drawing/2014/main" id="{5DCF2024-F192-442F-AD03-E61D2819E2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9638" y="657225"/>
            <a:ext cx="3571875" cy="536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894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4D6B75-C49A-4AC6-AA95-0F38B8856B07}"/>
              </a:ext>
            </a:extLst>
          </p:cNvPr>
          <p:cNvSpPr>
            <a:spLocks noGrp="1"/>
          </p:cNvSpPr>
          <p:nvPr>
            <p:ph type="title"/>
          </p:nvPr>
        </p:nvSpPr>
        <p:spPr/>
        <p:txBody>
          <a:bodyPr/>
          <a:lstStyle/>
          <a:p>
            <a:r>
              <a:rPr lang="en-US" altLang="zh-CN" dirty="0"/>
              <a:t>Diffie-Hellman</a:t>
            </a:r>
            <a:endParaRPr lang="zh-CN" altLang="en-US" dirty="0"/>
          </a:p>
        </p:txBody>
      </p:sp>
      <p:sp>
        <p:nvSpPr>
          <p:cNvPr id="3" name="内容占位符 2">
            <a:extLst>
              <a:ext uri="{FF2B5EF4-FFF2-40B4-BE49-F238E27FC236}">
                <a16:creationId xmlns:a16="http://schemas.microsoft.com/office/drawing/2014/main" id="{D52668B5-124A-4BC4-ADC2-906C4DA0A78D}"/>
              </a:ext>
            </a:extLst>
          </p:cNvPr>
          <p:cNvSpPr>
            <a:spLocks noGrp="1"/>
          </p:cNvSpPr>
          <p:nvPr>
            <p:ph idx="1"/>
          </p:nvPr>
        </p:nvSpPr>
        <p:spPr/>
        <p:txBody>
          <a:bodyPr/>
          <a:lstStyle/>
          <a:p>
            <a:endParaRPr lang="zh-CN" altLang="en-US" dirty="0"/>
          </a:p>
        </p:txBody>
      </p:sp>
      <p:pic>
        <p:nvPicPr>
          <p:cNvPr id="20" name="图片 19">
            <a:extLst>
              <a:ext uri="{FF2B5EF4-FFF2-40B4-BE49-F238E27FC236}">
                <a16:creationId xmlns:a16="http://schemas.microsoft.com/office/drawing/2014/main" id="{03BDFB4E-CECA-414A-8A6F-8C47928D0E8B}"/>
              </a:ext>
            </a:extLst>
          </p:cNvPr>
          <p:cNvPicPr>
            <a:picLocks noChangeAspect="1"/>
          </p:cNvPicPr>
          <p:nvPr/>
        </p:nvPicPr>
        <p:blipFill>
          <a:blip r:embed="rId2"/>
          <a:stretch>
            <a:fillRect/>
          </a:stretch>
        </p:blipFill>
        <p:spPr>
          <a:xfrm>
            <a:off x="1326983" y="2603500"/>
            <a:ext cx="7372350" cy="914400"/>
          </a:xfrm>
          <a:prstGeom prst="rect">
            <a:avLst/>
          </a:prstGeom>
        </p:spPr>
      </p:pic>
    </p:spTree>
    <p:extLst>
      <p:ext uri="{BB962C8B-B14F-4D97-AF65-F5344CB8AC3E}">
        <p14:creationId xmlns:p14="http://schemas.microsoft.com/office/powerpoint/2010/main" val="814628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4AD11A-2C83-4EC7-A35D-F97D63E71811}"/>
              </a:ext>
            </a:extLst>
          </p:cNvPr>
          <p:cNvSpPr>
            <a:spLocks noGrp="1"/>
          </p:cNvSpPr>
          <p:nvPr>
            <p:ph type="title"/>
          </p:nvPr>
        </p:nvSpPr>
        <p:spPr/>
        <p:txBody>
          <a:bodyPr/>
          <a:lstStyle/>
          <a:p>
            <a:r>
              <a:rPr lang="en-US" altLang="zh-CN" dirty="0"/>
              <a:t>Diffie-Hellman</a:t>
            </a:r>
            <a:endParaRPr lang="zh-CN" altLang="en-US" dirty="0"/>
          </a:p>
        </p:txBody>
      </p:sp>
      <p:sp>
        <p:nvSpPr>
          <p:cNvPr id="3" name="内容占位符 2">
            <a:extLst>
              <a:ext uri="{FF2B5EF4-FFF2-40B4-BE49-F238E27FC236}">
                <a16:creationId xmlns:a16="http://schemas.microsoft.com/office/drawing/2014/main" id="{CA085406-1F98-442E-B89A-9B695AE6141C}"/>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F74063BF-44C4-4B84-84CE-56075F4DE90C}"/>
              </a:ext>
            </a:extLst>
          </p:cNvPr>
          <p:cNvPicPr>
            <a:picLocks noChangeAspect="1"/>
          </p:cNvPicPr>
          <p:nvPr/>
        </p:nvPicPr>
        <p:blipFill>
          <a:blip r:embed="rId2"/>
          <a:stretch>
            <a:fillRect/>
          </a:stretch>
        </p:blipFill>
        <p:spPr>
          <a:xfrm>
            <a:off x="924426" y="2019300"/>
            <a:ext cx="6781800" cy="4000500"/>
          </a:xfrm>
          <a:prstGeom prst="rect">
            <a:avLst/>
          </a:prstGeom>
        </p:spPr>
      </p:pic>
    </p:spTree>
    <p:extLst>
      <p:ext uri="{BB962C8B-B14F-4D97-AF65-F5344CB8AC3E}">
        <p14:creationId xmlns:p14="http://schemas.microsoft.com/office/powerpoint/2010/main" val="2133942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FBBEE0-ADF0-4E21-A800-BBED98FCA0C1}"/>
              </a:ext>
            </a:extLst>
          </p:cNvPr>
          <p:cNvSpPr>
            <a:spLocks noGrp="1"/>
          </p:cNvSpPr>
          <p:nvPr>
            <p:ph type="title"/>
          </p:nvPr>
        </p:nvSpPr>
        <p:spPr/>
        <p:txBody>
          <a:bodyPr/>
          <a:lstStyle/>
          <a:p>
            <a:r>
              <a:rPr lang="en-US" altLang="zh-CN" dirty="0"/>
              <a:t>Diffie-Hellman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70E709D-1DE3-49DD-8FA5-21E765CA55A0}"/>
                  </a:ext>
                </a:extLst>
              </p:cNvPr>
              <p:cNvSpPr>
                <a:spLocks noGrp="1"/>
              </p:cNvSpPr>
              <p:nvPr>
                <p:ph idx="1"/>
              </p:nvPr>
            </p:nvSpPr>
            <p:spPr/>
            <p:txBody>
              <a:bodyPr/>
              <a:lstStyle/>
              <a:p>
                <a:r>
                  <a:rPr lang="zh-CN" altLang="en-US" dirty="0"/>
                  <a:t>概念</a:t>
                </a:r>
                <a:endParaRPr lang="en-US" altLang="zh-CN" dirty="0"/>
              </a:p>
              <a:p>
                <a:pPr lvl="1"/>
                <a:r>
                  <a:rPr lang="zh-CN" altLang="en-US" dirty="0"/>
                  <a:t>原根（</a:t>
                </a:r>
                <a:r>
                  <a:rPr lang="en-US" altLang="zh-CN" dirty="0"/>
                  <a:t>primitive root</a:t>
                </a:r>
                <a:r>
                  <a:rPr lang="zh-CN" altLang="en-US" dirty="0"/>
                  <a:t>）</a:t>
                </a:r>
                <a:endParaRPr lang="en-US" altLang="zh-CN" dirty="0"/>
              </a:p>
              <a:p>
                <a:pPr lvl="1"/>
                <a:r>
                  <a:rPr lang="zh-CN" altLang="en-US" dirty="0"/>
                  <a:t>欧拉函数</a:t>
                </a:r>
                <a:r>
                  <a:rPr lang="en-US" altLang="zh-CN" dirty="0"/>
                  <a:t> </a:t>
                </a:r>
                <a14:m>
                  <m:oMath xmlns:m="http://schemas.openxmlformats.org/officeDocument/2006/math">
                    <m:r>
                      <a:rPr lang="zh-CN" altLang="en-US" i="1" smtClean="0">
                        <a:latin typeface="Cambria Math" panose="02040503050406030204" pitchFamily="18" charset="0"/>
                      </a:rPr>
                      <m:t>𝜑</m:t>
                    </m:r>
                  </m:oMath>
                </a14:m>
                <a:r>
                  <a:rPr lang="en-US" altLang="zh-CN" dirty="0"/>
                  <a:t>(n)</a:t>
                </a:r>
              </a:p>
              <a:p>
                <a:pPr lvl="1"/>
                <a:endParaRPr lang="en-US" altLang="zh-CN" dirty="0"/>
              </a:p>
              <a:p>
                <a:r>
                  <a:rPr lang="en-US" altLang="zh-CN" dirty="0"/>
                  <a:t>DH</a:t>
                </a:r>
                <a:r>
                  <a:rPr lang="zh-CN" altLang="en-US" dirty="0"/>
                  <a:t>算法并没有对双方身份进行验证</a:t>
                </a:r>
                <a:endParaRPr lang="en-US" altLang="zh-CN" dirty="0"/>
              </a:p>
              <a:p>
                <a:pPr lvl="1"/>
                <a:r>
                  <a:rPr lang="zh-CN" altLang="en-US" dirty="0"/>
                  <a:t>中间人攻击</a:t>
                </a:r>
              </a:p>
            </p:txBody>
          </p:sp>
        </mc:Choice>
        <mc:Fallback xmlns="">
          <p:sp>
            <p:nvSpPr>
              <p:cNvPr id="3" name="内容占位符 2">
                <a:extLst>
                  <a:ext uri="{FF2B5EF4-FFF2-40B4-BE49-F238E27FC236}">
                    <a16:creationId xmlns:a16="http://schemas.microsoft.com/office/drawing/2014/main" id="{870E709D-1DE3-49DD-8FA5-21E765CA55A0}"/>
                  </a:ext>
                </a:extLst>
              </p:cNvPr>
              <p:cNvSpPr>
                <a:spLocks noGrp="1" noRot="1" noChangeAspect="1" noMove="1" noResize="1" noEditPoints="1" noAdjustHandles="1" noChangeArrowheads="1" noChangeShapeType="1" noTextEdit="1"/>
              </p:cNvSpPr>
              <p:nvPr>
                <p:ph idx="1"/>
              </p:nvPr>
            </p:nvSpPr>
            <p:spPr>
              <a:blipFill>
                <a:blip r:embed="rId2"/>
                <a:stretch>
                  <a:fillRect l="-138" t="-12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928526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1655</TotalTime>
  <Words>449</Words>
  <Application>Microsoft Office PowerPoint</Application>
  <PresentationFormat>宽屏</PresentationFormat>
  <Paragraphs>64</Paragraphs>
  <Slides>21</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等线</vt:lpstr>
      <vt:lpstr>宋体</vt:lpstr>
      <vt:lpstr>Arial</vt:lpstr>
      <vt:lpstr>Cambria Math</vt:lpstr>
      <vt:lpstr>Century Gothic</vt:lpstr>
      <vt:lpstr>Wingdings 3</vt:lpstr>
      <vt:lpstr>离子会议室</vt:lpstr>
      <vt:lpstr>区块链技术</vt:lpstr>
      <vt:lpstr>密码学与区块链</vt:lpstr>
      <vt:lpstr>非对称加密</vt:lpstr>
      <vt:lpstr>Diffie-Hellman</vt:lpstr>
      <vt:lpstr>Diffie-Hellman</vt:lpstr>
      <vt:lpstr>Diffie-Hellman</vt:lpstr>
      <vt:lpstr>Diffie-Hellman</vt:lpstr>
      <vt:lpstr>Diffie-Hellman</vt:lpstr>
      <vt:lpstr>Diffie-Hellman</vt:lpstr>
      <vt:lpstr>RSA算法</vt:lpstr>
      <vt:lpstr>RSA算法</vt:lpstr>
      <vt:lpstr>RSA算法</vt:lpstr>
      <vt:lpstr>RSA过程</vt:lpstr>
      <vt:lpstr>RSA过程</vt:lpstr>
      <vt:lpstr>RSA算法</vt:lpstr>
      <vt:lpstr>RSA算法</vt:lpstr>
      <vt:lpstr>RSA应用</vt:lpstr>
      <vt:lpstr>ECC</vt:lpstr>
      <vt:lpstr>ECC</vt:lpstr>
      <vt:lpstr>ECC</vt:lpstr>
      <vt:lpstr>ECC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区块链技术</dc:title>
  <dc:creator>gy</dc:creator>
  <cp:lastModifiedBy>gy</cp:lastModifiedBy>
  <cp:revision>12</cp:revision>
  <dcterms:created xsi:type="dcterms:W3CDTF">2018-09-17T04:45:03Z</dcterms:created>
  <dcterms:modified xsi:type="dcterms:W3CDTF">2018-09-18T08:21:20Z</dcterms:modified>
</cp:coreProperties>
</file>