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84" r:id="rId1"/>
  </p:sldMasterIdLst>
  <p:notesMasterIdLst>
    <p:notesMasterId r:id="rId55"/>
  </p:notesMasterIdLst>
  <p:sldIdLst>
    <p:sldId id="310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  <p:sldId id="311" r:id="rId25"/>
    <p:sldId id="279" r:id="rId26"/>
    <p:sldId id="280" r:id="rId27"/>
    <p:sldId id="309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307" r:id="rId41"/>
    <p:sldId id="293" r:id="rId42"/>
    <p:sldId id="294" r:id="rId43"/>
    <p:sldId id="308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808602-1B9C-4D36-8053-C5C74F9284A8}">
  <a:tblStyle styleId="{AD808602-1B9C-4D36-8053-C5C74F9284A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05" autoAdjust="0"/>
  </p:normalViewPr>
  <p:slideViewPr>
    <p:cSldViewPr snapToGrid="0">
      <p:cViewPr varScale="1">
        <p:scale>
          <a:sx n="82" d="100"/>
          <a:sy n="82" d="100"/>
        </p:scale>
        <p:origin x="14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72844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>
                <a:latin typeface="Arial" charset="0"/>
                <a:cs typeface="Arial" charset="0"/>
              </a:rPr>
              <a:t>本次</a:t>
            </a:r>
            <a:r>
              <a:rPr lang="en-US" altLang="zh-CN" sz="1200" dirty="0">
                <a:latin typeface="Arial" charset="0"/>
                <a:cs typeface="Arial" charset="0"/>
              </a:rPr>
              <a:t>PPT</a:t>
            </a:r>
            <a:r>
              <a:rPr lang="zh-CN" altLang="en-US" sz="1200" dirty="0">
                <a:latin typeface="Arial" charset="0"/>
                <a:cs typeface="Arial" charset="0"/>
              </a:rPr>
              <a:t>来自于</a:t>
            </a:r>
            <a:r>
              <a:rPr lang="en-US" altLang="zh-CN" sz="1200" dirty="0">
                <a:latin typeface="Arial" charset="0"/>
                <a:cs typeface="Arial" charset="0"/>
              </a:rPr>
              <a:t>University of Texas at San Antonio</a:t>
            </a:r>
            <a:r>
              <a:rPr lang="zh-CN" altLang="en-US" sz="1200" dirty="0">
                <a:latin typeface="Arial" charset="0"/>
                <a:cs typeface="Arial" charset="0"/>
              </a:rPr>
              <a:t>大学的</a:t>
            </a:r>
            <a:r>
              <a:rPr lang="en-US" altLang="zh-CN" sz="1200" dirty="0">
                <a:latin typeface="Arial" charset="0"/>
                <a:cs typeface="Arial" charset="0"/>
              </a:rPr>
              <a:t>Prof. </a:t>
            </a:r>
            <a:r>
              <a:rPr lang="en-US" altLang="zh-CN" sz="1200" dirty="0" err="1">
                <a:latin typeface="Arial" charset="0"/>
                <a:cs typeface="Arial" charset="0"/>
              </a:rPr>
              <a:t>Murtuza</a:t>
            </a:r>
            <a:r>
              <a:rPr lang="en-US" altLang="zh-CN" sz="1200" dirty="0">
                <a:latin typeface="Arial" charset="0"/>
                <a:cs typeface="Arial" charset="0"/>
              </a:rPr>
              <a:t> </a:t>
            </a:r>
            <a:r>
              <a:rPr lang="en-US" altLang="zh-CN" sz="1200" dirty="0" err="1">
                <a:latin typeface="Arial" charset="0"/>
                <a:cs typeface="Arial" charset="0"/>
              </a:rPr>
              <a:t>Jadliwala</a:t>
            </a:r>
            <a:endParaRPr lang="en-US" altLang="zh-CN" sz="1200" dirty="0">
              <a:latin typeface="Arial" charset="0"/>
              <a:cs typeface="Arial" charset="0"/>
            </a:endParaRPr>
          </a:p>
          <a:p>
            <a:r>
              <a:rPr lang="en-US" altLang="zh-CN" sz="1200" dirty="0">
                <a:latin typeface="Arial" charset="0"/>
                <a:cs typeface="Arial" charset="0"/>
              </a:rPr>
              <a:t>murtuza.jadliwala@utsa.edu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8560DBF-F109-8946-ADF0-EE66B221E988}" type="slidenum">
              <a:rPr lang="en-AU" smtClean="0"/>
              <a:pPr/>
              <a:t>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1102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2662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315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217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8557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6924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Analogy of talking on the phone and having a lag</a:t>
            </a:r>
          </a:p>
        </p:txBody>
      </p:sp>
    </p:spTree>
    <p:extLst>
      <p:ext uri="{BB962C8B-B14F-4D97-AF65-F5344CB8AC3E}">
        <p14:creationId xmlns:p14="http://schemas.microsoft.com/office/powerpoint/2010/main" val="2907677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1359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1153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7783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778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77122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9697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3309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9940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6695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94579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122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67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1648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create new transactions from someone else’s address, or modify them.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Suppressing tx’s is only a minor annoyance.</a:t>
            </a:r>
          </a:p>
        </p:txBody>
      </p:sp>
    </p:spTree>
    <p:extLst>
      <p:ext uri="{BB962C8B-B14F-4D97-AF65-F5344CB8AC3E}">
        <p14:creationId xmlns:p14="http://schemas.microsoft.com/office/powerpoint/2010/main" val="14254806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751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22255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87896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03737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4596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43602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23982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61796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3006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8962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98170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Alice has 100x more computing power than Bob it doesn’t mean she always wins the race. It means she has about a 99% chance of wining. In the long run Bob will create 1% of the blocks</a:t>
            </a:r>
          </a:p>
        </p:txBody>
      </p:sp>
    </p:spTree>
    <p:extLst>
      <p:ext uri="{BB962C8B-B14F-4D97-AF65-F5344CB8AC3E}">
        <p14:creationId xmlns:p14="http://schemas.microsoft.com/office/powerpoint/2010/main" val="3936470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57673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63726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70209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if time b/w blocks is too low or too high</a:t>
            </a:r>
          </a:p>
        </p:txBody>
      </p:sp>
    </p:spTree>
    <p:extLst>
      <p:ext uri="{BB962C8B-B14F-4D97-AF65-F5344CB8AC3E}">
        <p14:creationId xmlns:p14="http://schemas.microsoft.com/office/powerpoint/2010/main" val="22291566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13262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73984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9969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65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8392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57461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053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58831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77348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11595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63343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9446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199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8444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8018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551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C630-DD81-45BE-B0D5-4B9EF094AEA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C9C1-9A65-4BA8-B403-9AD1FCCD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6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C630-DD81-45BE-B0D5-4B9EF094AEA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C9C1-9A65-4BA8-B403-9AD1FCCD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89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C630-DD81-45BE-B0D5-4B9EF094AEA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C9C1-9A65-4BA8-B403-9AD1FCCD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950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4809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4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4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759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25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C630-DD81-45BE-B0D5-4B9EF094AEA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C9C1-9A65-4BA8-B403-9AD1FCCD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922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C630-DD81-45BE-B0D5-4B9EF094AEA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C9C1-9A65-4BA8-B403-9AD1FCCD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366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C630-DD81-45BE-B0D5-4B9EF094AEA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C9C1-9A65-4BA8-B403-9AD1FCCD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227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C630-DD81-45BE-B0D5-4B9EF094AEA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C9C1-9A65-4BA8-B403-9AD1FCCD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4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C630-DD81-45BE-B0D5-4B9EF094AEA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C9C1-9A65-4BA8-B403-9AD1FCCD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7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C630-DD81-45BE-B0D5-4B9EF094AEA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C9C1-9A65-4BA8-B403-9AD1FCCD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082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C630-DD81-45BE-B0D5-4B9EF094AEA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C9C1-9A65-4BA8-B403-9AD1FCCD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360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7C630-DD81-45BE-B0D5-4B9EF094AEAC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0C9C1-9A65-4BA8-B403-9AD1FCCD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259682" y="342900"/>
            <a:ext cx="6444667" cy="13107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300" dirty="0"/>
              <a:t>区块链技术</a:t>
            </a:r>
            <a:endParaRPr lang="en-US" sz="33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2893" y="3306215"/>
            <a:ext cx="5082778" cy="154325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"/>
              <a:defRPr sz="24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"/>
              <a:defRPr sz="22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"/>
              <a:defRPr sz="20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"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"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i="1" dirty="0">
                <a:latin typeface="Arial" charset="0"/>
                <a:cs typeface="Arial" charset="0"/>
              </a:rPr>
              <a:t>Note: most of the slides used in this </a:t>
            </a:r>
            <a:r>
              <a:rPr lang="en-US" altLang="zh-CN" sz="1500" i="1" dirty="0">
                <a:latin typeface="Arial" charset="0"/>
                <a:cs typeface="Arial" charset="0"/>
              </a:rPr>
              <a:t>lecture</a:t>
            </a:r>
            <a:r>
              <a:rPr lang="en-US" sz="1500" i="1" dirty="0">
                <a:latin typeface="Arial" charset="0"/>
                <a:cs typeface="Arial" charset="0"/>
              </a:rPr>
              <a:t> are derived from those available for the book “Bitcoins and Cryptocurrencies Technologies – A Comprehensive Introduction”, Arvind Narayanan, Joseph Bonneau, Edward </a:t>
            </a:r>
            <a:r>
              <a:rPr lang="en-US" sz="1500" i="1" dirty="0" err="1">
                <a:latin typeface="Arial" charset="0"/>
                <a:cs typeface="Arial" charset="0"/>
              </a:rPr>
              <a:t>Felten</a:t>
            </a:r>
            <a:r>
              <a:rPr lang="en-US" sz="1500" i="1" dirty="0">
                <a:latin typeface="Arial" charset="0"/>
                <a:cs typeface="Arial" charset="0"/>
              </a:rPr>
              <a:t>, Andrew Miller &amp; Steven </a:t>
            </a:r>
            <a:r>
              <a:rPr lang="en-US" sz="1500" i="1" dirty="0" err="1">
                <a:latin typeface="Arial" charset="0"/>
                <a:cs typeface="Arial" charset="0"/>
              </a:rPr>
              <a:t>Goldfeder</a:t>
            </a:r>
            <a:r>
              <a:rPr lang="en-US" sz="1500" i="1" dirty="0">
                <a:latin typeface="Arial" charset="0"/>
                <a:cs typeface="Arial" charset="0"/>
              </a:rPr>
              <a:t>, 2016, Princeton University Press.</a:t>
            </a:r>
          </a:p>
        </p:txBody>
      </p:sp>
    </p:spTree>
    <p:extLst>
      <p:ext uri="{BB962C8B-B14F-4D97-AF65-F5344CB8AC3E}">
        <p14:creationId xmlns:p14="http://schemas.microsoft.com/office/powerpoint/2010/main" val="128238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Defining distributed consensus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There are 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“</a:t>
            </a:r>
            <a:r>
              <a:rPr lang="en-US" sz="2400" b="0" i="1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” </a:t>
            </a:r>
            <a:r>
              <a:rPr lang="en-US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nodes, each have an input value. Some nodes are faulty or malicious. A distributed consensus protocol has the following two properties: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lang="en"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800100" lvl="1" indent="-457200">
              <a:lnSpc>
                <a:spcPct val="10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21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The protocol terminates and all </a:t>
            </a:r>
            <a:r>
              <a:rPr lang="en-US" sz="21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honest </a:t>
            </a:r>
            <a:r>
              <a:rPr lang="en" sz="21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nodes </a:t>
            </a:r>
            <a:r>
              <a:rPr lang="en-US" sz="21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are in agreement on </a:t>
            </a:r>
            <a:r>
              <a:rPr lang="en" sz="21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the same value</a:t>
            </a:r>
          </a:p>
          <a:p>
            <a:pPr marL="800100" lvl="1" indent="-457200">
              <a:lnSpc>
                <a:spcPct val="10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endParaRPr sz="21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800100" lvl="1" indent="-457200">
              <a:lnSpc>
                <a:spcPct val="10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21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This value must have been proposed by some </a:t>
            </a:r>
            <a:r>
              <a:rPr lang="en" sz="21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hones</a:t>
            </a:r>
            <a:r>
              <a:rPr lang="en" sz="21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DEE89-40D1-4D5A-9401-231B2294F9E2}"/>
              </a:ext>
            </a:extLst>
          </p:cNvPr>
          <p:cNvSpPr txBox="1"/>
          <p:nvPr/>
        </p:nvSpPr>
        <p:spPr>
          <a:xfrm>
            <a:off x="1500967" y="4387703"/>
            <a:ext cx="6278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What does this mean in the context of Bitcoins?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 descr="http://graphstream-project.org/media/other/CSSS2012/media/polbooks_f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2190750"/>
            <a:ext cx="3535141" cy="173131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Bitcoin is a peer-to-peer system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When Alice wants to pay Bob: </a:t>
            </a:r>
            <a:b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</a:b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she </a:t>
            </a:r>
            <a:r>
              <a:rPr lang="en" sz="2400" b="0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broadcasts the transaction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to all Bitcoin nodes</a:t>
            </a:r>
          </a:p>
        </p:txBody>
      </p:sp>
      <p:grpSp>
        <p:nvGrpSpPr>
          <p:cNvPr id="98" name="Shape 98"/>
          <p:cNvGrpSpPr/>
          <p:nvPr/>
        </p:nvGrpSpPr>
        <p:grpSpPr>
          <a:xfrm>
            <a:off x="1600200" y="2724149"/>
            <a:ext cx="1904999" cy="582142"/>
            <a:chOff x="1600200" y="3050236"/>
            <a:chExt cx="1904999" cy="582142"/>
          </a:xfrm>
        </p:grpSpPr>
        <p:sp>
          <p:nvSpPr>
            <p:cNvPr id="99" name="Shape 99"/>
            <p:cNvSpPr/>
            <p:nvPr/>
          </p:nvSpPr>
          <p:spPr>
            <a:xfrm>
              <a:off x="1600200" y="3332535"/>
              <a:ext cx="1904999" cy="2998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600" b="0" i="0" u="none" strike="noStrike" cap="none" dirty="0">
                  <a:solidFill>
                    <a:srgbClr val="000000"/>
                  </a:solidFill>
                  <a:ea typeface="Trebuchet MS"/>
                  <a:cs typeface="Trebuchet MS"/>
                  <a:sym typeface="Trebuchet MS"/>
                </a:rPr>
                <a:t>Pay to pk</a:t>
              </a:r>
              <a:r>
                <a:rPr lang="en" sz="1600" b="0" i="0" u="none" strike="noStrike" cap="none" baseline="-25000" dirty="0">
                  <a:solidFill>
                    <a:srgbClr val="000000"/>
                  </a:solidFill>
                  <a:ea typeface="Trebuchet MS"/>
                  <a:cs typeface="Trebuchet MS"/>
                  <a:sym typeface="Trebuchet MS"/>
                </a:rPr>
                <a:t>Bob</a:t>
              </a:r>
              <a:r>
                <a:rPr lang="en" sz="1600" b="0" i="0" u="none" strike="noStrike" cap="none" dirty="0">
                  <a:solidFill>
                    <a:srgbClr val="000000"/>
                  </a:solidFill>
                  <a:ea typeface="Trebuchet MS"/>
                  <a:cs typeface="Trebuchet MS"/>
                  <a:sym typeface="Trebuchet MS"/>
                </a:rPr>
                <a:t> : H(  )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600203" y="3050236"/>
              <a:ext cx="1904996" cy="282298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600" b="0" i="0" u="none" strike="noStrike" cap="none" dirty="0">
                  <a:solidFill>
                    <a:srgbClr val="000000"/>
                  </a:solidFill>
                  <a:ea typeface="Trebuchet MS"/>
                  <a:cs typeface="Trebuchet MS"/>
                  <a:sym typeface="Trebuchet MS"/>
                </a:rPr>
                <a:t>signed by Alice</a:t>
              </a:r>
            </a:p>
          </p:txBody>
        </p:sp>
      </p:grpSp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90324" y="2492750"/>
            <a:ext cx="981275" cy="10636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Shape 102"/>
          <p:cNvCxnSpPr>
            <a:stCxn id="100" idx="3"/>
          </p:cNvCxnSpPr>
          <p:nvPr/>
        </p:nvCxnSpPr>
        <p:spPr>
          <a:xfrm rot="10800000" flipH="1">
            <a:off x="3505199" y="2648099"/>
            <a:ext cx="1143000" cy="21720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3" name="Shape 103"/>
          <p:cNvCxnSpPr/>
          <p:nvPr/>
        </p:nvCxnSpPr>
        <p:spPr>
          <a:xfrm>
            <a:off x="3505200" y="3006449"/>
            <a:ext cx="1066799" cy="18124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04" name="Shape 104"/>
          <p:cNvCxnSpPr>
            <a:stCxn id="99" idx="3"/>
          </p:cNvCxnSpPr>
          <p:nvPr/>
        </p:nvCxnSpPr>
        <p:spPr>
          <a:xfrm>
            <a:off x="3505199" y="3156370"/>
            <a:ext cx="1143000" cy="25349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5" name="Shape 105"/>
          <p:cNvSpPr/>
          <p:nvPr/>
        </p:nvSpPr>
        <p:spPr>
          <a:xfrm>
            <a:off x="1523999" y="3858196"/>
            <a:ext cx="6237767" cy="1054466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Note: Bob’s computer 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may</a:t>
            </a:r>
            <a:r>
              <a:rPr lang="en" sz="20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 not 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be </a:t>
            </a:r>
            <a:r>
              <a:rPr lang="en" sz="20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in the picture 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or online!</a:t>
            </a:r>
            <a:endParaRPr lang="en" sz="2000" b="0" i="0" u="none" strike="noStrike" cap="none" dirty="0">
              <a:solidFill>
                <a:srgbClr val="000000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-US" sz="2000" b="1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In fact, r</a:t>
            </a:r>
            <a:r>
              <a:rPr lang="en" sz="2000" b="1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unning a Bitcoin node is not important for Bob to receive the </a:t>
            </a:r>
            <a:r>
              <a:rPr lang="en-US" sz="2000" b="1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funds. The Bitcoins will be his regardless</a:t>
            </a:r>
            <a:endParaRPr lang="en" sz="2000" b="1" i="0" u="none" strike="noStrike" cap="none" dirty="0">
              <a:solidFill>
                <a:srgbClr val="000000"/>
              </a:solidFill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dirty="0">
                <a:sym typeface="Trebuchet MS"/>
              </a:rPr>
              <a:t>What nodes need to reach a</a:t>
            </a:r>
            <a:r>
              <a:rPr lang="en" dirty="0">
                <a:sym typeface="Trebuchet MS"/>
              </a:rPr>
              <a:t> consensus </a:t>
            </a:r>
            <a:r>
              <a:rPr lang="en-US" dirty="0">
                <a:sym typeface="Trebuchet MS"/>
              </a:rPr>
              <a:t>on?</a:t>
            </a:r>
            <a:endParaRPr lang="en" dirty="0">
              <a:sym typeface="Trebuchet MS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Which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" sz="2400" b="0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transactions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were broadcast on the network</a:t>
            </a:r>
            <a:endParaRPr lang="en"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400" b="0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Order</a:t>
            </a:r>
            <a:r>
              <a:rPr lang="en-US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in which these transactions occurred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Wingdings" panose="05000000000000000000" pitchFamily="2" charset="2"/>
              </a:rPr>
              <a:t></a:t>
            </a:r>
            <a:r>
              <a:rPr lang="en-US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Result of the consensus protocol: </a:t>
            </a:r>
            <a:r>
              <a:rPr lang="en-US" sz="2400" b="0" i="0" u="none" strike="noStrike" cap="none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Single, global transaction ledger for the system</a:t>
            </a:r>
            <a:endParaRPr lang="en" sz="2400" b="0" i="0" u="none" strike="noStrike" cap="none" dirty="0">
              <a:solidFill>
                <a:srgbClr val="FF0000"/>
              </a:solidFill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7897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How consensus </a:t>
            </a:r>
            <a:r>
              <a:rPr lang="en" u="sng" dirty="0">
                <a:sym typeface="Trebuchet MS"/>
              </a:rPr>
              <a:t>could</a:t>
            </a:r>
            <a:r>
              <a:rPr lang="en" dirty="0">
                <a:sym typeface="Trebuchet MS"/>
              </a:rPr>
              <a:t> work in Bitcoin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At any given time (</a:t>
            </a:r>
            <a:r>
              <a:rPr lang="en-US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in the bitcoin peer-to-peer network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457200" lvl="0" indent="-381000">
              <a:lnSpc>
                <a:spcPct val="1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All nodes have a sequence of </a:t>
            </a:r>
            <a:r>
              <a:rPr lang="en" sz="2400" b="0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blocks of transactions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(</a:t>
            </a:r>
            <a:r>
              <a:rPr lang="en-US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called, ledger or block chain</a:t>
            </a:r>
            <a:r>
              <a:rPr lang="en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) they’ve 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reached consensus on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Each node has a set of outstanding transactions it’s heard about (</a:t>
            </a:r>
            <a:r>
              <a:rPr lang="en-US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but not yet included in the block chain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)</a:t>
            </a:r>
          </a:p>
          <a:p>
            <a:pPr marL="800100" lvl="1" indent="-381000">
              <a:lnSpc>
                <a:spcPct val="1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1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For these transactions </a:t>
            </a:r>
            <a:r>
              <a:rPr lang="en-US" sz="21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consensus has not yet happened</a:t>
            </a:r>
          </a:p>
          <a:p>
            <a:pPr marL="800100" lvl="1" indent="-381000">
              <a:lnSpc>
                <a:spcPct val="100000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1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Each node may have a slightly different outstanding transaction pool</a:t>
            </a:r>
            <a:r>
              <a:rPr lang="en" sz="21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  <a:endParaRPr lang="en" sz="21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How consensus </a:t>
            </a:r>
            <a:r>
              <a:rPr lang="en" u="sng" dirty="0">
                <a:sym typeface="Trebuchet MS"/>
              </a:rPr>
              <a:t>could</a:t>
            </a:r>
            <a:r>
              <a:rPr lang="en" dirty="0">
                <a:sym typeface="Trebuchet MS"/>
              </a:rPr>
              <a:t> work in Bitcoin</a:t>
            </a:r>
          </a:p>
        </p:txBody>
      </p:sp>
      <p:grpSp>
        <p:nvGrpSpPr>
          <p:cNvPr id="117" name="Shape 117"/>
          <p:cNvGrpSpPr/>
          <p:nvPr/>
        </p:nvGrpSpPr>
        <p:grpSpPr>
          <a:xfrm>
            <a:off x="2819400" y="2021096"/>
            <a:ext cx="762000" cy="905775"/>
            <a:chOff x="2895600" y="2199375"/>
            <a:chExt cx="762000" cy="905775"/>
          </a:xfrm>
        </p:grpSpPr>
        <p:sp>
          <p:nvSpPr>
            <p:cNvPr id="118" name="Shape 118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19" name="Shape 119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</p:grpSp>
      <p:grpSp>
        <p:nvGrpSpPr>
          <p:cNvPr id="122" name="Shape 122"/>
          <p:cNvGrpSpPr/>
          <p:nvPr/>
        </p:nvGrpSpPr>
        <p:grpSpPr>
          <a:xfrm>
            <a:off x="5334000" y="1119635"/>
            <a:ext cx="762000" cy="905774"/>
            <a:chOff x="5334000" y="1284975"/>
            <a:chExt cx="762000" cy="905774"/>
          </a:xfrm>
        </p:grpSpPr>
        <p:sp>
          <p:nvSpPr>
            <p:cNvPr id="123" name="Shape 123"/>
            <p:cNvSpPr/>
            <p:nvPr/>
          </p:nvSpPr>
          <p:spPr>
            <a:xfrm>
              <a:off x="5334000" y="1284975"/>
              <a:ext cx="762000" cy="228720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 dirty="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5334000" y="1513575"/>
              <a:ext cx="762000" cy="223642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x="5334000" y="1733549"/>
              <a:ext cx="762000" cy="216762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5334000" y="1950311"/>
              <a:ext cx="762000" cy="240437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</p:grpSp>
      <p:grpSp>
        <p:nvGrpSpPr>
          <p:cNvPr id="127" name="Shape 127"/>
          <p:cNvGrpSpPr/>
          <p:nvPr/>
        </p:nvGrpSpPr>
        <p:grpSpPr>
          <a:xfrm>
            <a:off x="6400800" y="3266175"/>
            <a:ext cx="762000" cy="905775"/>
            <a:chOff x="685800" y="2199375"/>
            <a:chExt cx="762000" cy="905775"/>
          </a:xfrm>
        </p:grpSpPr>
        <p:sp>
          <p:nvSpPr>
            <p:cNvPr id="128" name="Shape 128"/>
            <p:cNvSpPr/>
            <p:nvPr/>
          </p:nvSpPr>
          <p:spPr>
            <a:xfrm>
              <a:off x="685800" y="2199375"/>
              <a:ext cx="762000" cy="228720"/>
            </a:xfrm>
            <a:prstGeom prst="rect">
              <a:avLst/>
            </a:prstGeom>
            <a:solidFill>
              <a:srgbClr val="ADCCE5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685800" y="2427975"/>
              <a:ext cx="762000" cy="223642"/>
            </a:xfrm>
            <a:prstGeom prst="rect">
              <a:avLst/>
            </a:prstGeom>
            <a:solidFill>
              <a:srgbClr val="ADCCE5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685800" y="2647950"/>
              <a:ext cx="762000" cy="216762"/>
            </a:xfrm>
            <a:prstGeom prst="rect">
              <a:avLst/>
            </a:prstGeom>
            <a:solidFill>
              <a:srgbClr val="ADCCE5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</a:p>
          </p:txBody>
        </p:sp>
        <p:sp>
          <p:nvSpPr>
            <p:cNvPr id="131" name="Shape 131"/>
            <p:cNvSpPr/>
            <p:nvPr/>
          </p:nvSpPr>
          <p:spPr>
            <a:xfrm>
              <a:off x="687689" y="2864713"/>
              <a:ext cx="760109" cy="240437"/>
            </a:xfrm>
            <a:prstGeom prst="rect">
              <a:avLst/>
            </a:prstGeom>
            <a:solidFill>
              <a:srgbClr val="ADCCE5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4038600" y="3266175"/>
            <a:ext cx="762000" cy="905775"/>
            <a:chOff x="685800" y="2199375"/>
            <a:chExt cx="762000" cy="905775"/>
          </a:xfrm>
        </p:grpSpPr>
        <p:sp>
          <p:nvSpPr>
            <p:cNvPr id="133" name="Shape 133"/>
            <p:cNvSpPr/>
            <p:nvPr/>
          </p:nvSpPr>
          <p:spPr>
            <a:xfrm>
              <a:off x="685800" y="2199375"/>
              <a:ext cx="762000" cy="228720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685800" y="2427975"/>
              <a:ext cx="762000" cy="223642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685800" y="2647950"/>
              <a:ext cx="762000" cy="216762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685800" y="2864713"/>
              <a:ext cx="762000" cy="240437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</p:grpSp>
      <p:pic>
        <p:nvPicPr>
          <p:cNvPr id="137" name="Shape 137" descr="User 1 by cyberscooty -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629" y="3333750"/>
            <a:ext cx="572410" cy="71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 descr="User 2 by cyberscooty -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9162" y="1194124"/>
            <a:ext cx="572410" cy="71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 descr="User 3 by cyberscooty - User #3 - special remix for a deman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6800" y="3333750"/>
            <a:ext cx="562140" cy="6983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Shape 140"/>
          <p:cNvGrpSpPr/>
          <p:nvPr/>
        </p:nvGrpSpPr>
        <p:grpSpPr>
          <a:xfrm>
            <a:off x="1676400" y="2021096"/>
            <a:ext cx="762000" cy="905775"/>
            <a:chOff x="2895600" y="2199375"/>
            <a:chExt cx="762000" cy="905775"/>
          </a:xfrm>
        </p:grpSpPr>
        <p:sp>
          <p:nvSpPr>
            <p:cNvPr id="141" name="Shape 141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43" name="Shape 143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</a:p>
          </p:txBody>
        </p:sp>
        <p:sp>
          <p:nvSpPr>
            <p:cNvPr id="144" name="Shape 144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533400" y="2021096"/>
            <a:ext cx="762000" cy="905775"/>
            <a:chOff x="2895600" y="2199375"/>
            <a:chExt cx="762000" cy="905775"/>
          </a:xfrm>
        </p:grpSpPr>
        <p:sp>
          <p:nvSpPr>
            <p:cNvPr id="146" name="Shape 146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47" name="Shape 147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  <p:sp>
          <p:nvSpPr>
            <p:cNvPr id="148" name="Shape 148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…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Tx</a:t>
              </a:r>
            </a:p>
          </p:txBody>
        </p:sp>
      </p:grpSp>
      <p:cxnSp>
        <p:nvCxnSpPr>
          <p:cNvPr id="150" name="Shape 150"/>
          <p:cNvCxnSpPr/>
          <p:nvPr/>
        </p:nvCxnSpPr>
        <p:spPr>
          <a:xfrm flipH="1">
            <a:off x="4953000" y="2135457"/>
            <a:ext cx="533399" cy="791415"/>
          </a:xfrm>
          <a:prstGeom prst="straightConnector1">
            <a:avLst/>
          </a:prstGeom>
          <a:noFill/>
          <a:ln w="25400" cap="flat" cmpd="sng">
            <a:solidFill>
              <a:srgbClr val="595959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1" name="Shape 151"/>
          <p:cNvCxnSpPr/>
          <p:nvPr/>
        </p:nvCxnSpPr>
        <p:spPr>
          <a:xfrm>
            <a:off x="5860437" y="2142650"/>
            <a:ext cx="540361" cy="784222"/>
          </a:xfrm>
          <a:prstGeom prst="straightConnector1">
            <a:avLst/>
          </a:prstGeom>
          <a:noFill/>
          <a:ln w="25400" cap="flat" cmpd="sng">
            <a:solidFill>
              <a:srgbClr val="595959"/>
            </a:solidFill>
            <a:prstDash val="solid"/>
            <a:round/>
            <a:headEnd type="stealth" w="lg" len="lg"/>
            <a:tailEnd type="stealth" w="lg" len="lg"/>
          </a:ln>
        </p:spPr>
      </p:cxnSp>
      <p:cxnSp>
        <p:nvCxnSpPr>
          <p:cNvPr id="152" name="Shape 152"/>
          <p:cNvCxnSpPr/>
          <p:nvPr/>
        </p:nvCxnSpPr>
        <p:spPr>
          <a:xfrm rot="10800000">
            <a:off x="5179209" y="3168410"/>
            <a:ext cx="990599" cy="0"/>
          </a:xfrm>
          <a:prstGeom prst="straightConnector1">
            <a:avLst/>
          </a:prstGeom>
          <a:noFill/>
          <a:ln w="25400" cap="flat" cmpd="sng">
            <a:solidFill>
              <a:srgbClr val="595959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153" name="Shape 153"/>
          <p:cNvSpPr txBox="1"/>
          <p:nvPr/>
        </p:nvSpPr>
        <p:spPr>
          <a:xfrm>
            <a:off x="5181600" y="2568991"/>
            <a:ext cx="99578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Consensus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protocol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035500" y="4488417"/>
            <a:ext cx="676819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OK to select any valid block, even if proposed by only one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Why consensus is hard (</a:t>
            </a:r>
            <a:r>
              <a:rPr lang="en-US" dirty="0">
                <a:sym typeface="Trebuchet MS"/>
              </a:rPr>
              <a:t>esp. in the Bitcoin context</a:t>
            </a:r>
            <a:r>
              <a:rPr lang="en" dirty="0">
                <a:sym typeface="Trebuchet MS"/>
              </a:rPr>
              <a:t>)?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Nodes may crash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Nodes may be malicious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Peer-to-peer n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etwork is imperfect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Not all pairs of nodes connected (</a:t>
            </a:r>
            <a:r>
              <a:rPr lang="en-US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and may participate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Faults in network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Latency</a:t>
            </a:r>
          </a:p>
        </p:txBody>
      </p:sp>
      <p:sp>
        <p:nvSpPr>
          <p:cNvPr id="161" name="Shape 161"/>
          <p:cNvSpPr/>
          <p:nvPr/>
        </p:nvSpPr>
        <p:spPr>
          <a:xfrm>
            <a:off x="2285999" y="4167485"/>
            <a:ext cx="5766391" cy="688050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No notion of global time </a:t>
            </a:r>
            <a:r>
              <a:rPr lang="en" sz="20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Wingdings" panose="05000000000000000000" pitchFamily="2" charset="2"/>
              </a:rPr>
              <a:t> </a:t>
            </a:r>
            <a:r>
              <a:rPr lang="en-US" sz="20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Wingdings" panose="05000000000000000000" pitchFamily="2" charset="2"/>
              </a:rPr>
              <a:t>constraints the set of consensus algorithms that can be used</a:t>
            </a:r>
            <a:endParaRPr lang="en" sz="2000" b="0" i="0" u="none" strike="noStrike" cap="none" dirty="0">
              <a:solidFill>
                <a:srgbClr val="000000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Shape 162"/>
          <p:cNvSpPr/>
          <p:nvPr/>
        </p:nvSpPr>
        <p:spPr>
          <a:xfrm rot="5400000">
            <a:off x="1503831" y="3846985"/>
            <a:ext cx="573735" cy="685799"/>
          </a:xfrm>
          <a:prstGeom prst="bentUpArrow">
            <a:avLst>
              <a:gd name="adj1" fmla="val 17680"/>
              <a:gd name="adj2" fmla="val 14803"/>
              <a:gd name="adj3" fmla="val 25000"/>
            </a:avLst>
          </a:prstGeom>
          <a:solidFill>
            <a:srgbClr val="EFD7AE"/>
          </a:solidFill>
          <a:ln w="25400" cap="flat" cmpd="sng">
            <a:solidFill>
              <a:srgbClr val="E7C58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Many impossibility results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8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Byzantine generals problem</a:t>
            </a: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: </a:t>
            </a:r>
            <a:r>
              <a:rPr lang="en-US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Consensus impossible to achieve if 1/3 or more generals are traitors</a:t>
            </a:r>
            <a:endParaRPr lang="en" sz="28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8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Fischer-Lynch-Paterson (deterministic nodes)</a:t>
            </a: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: consensus impossible with a </a:t>
            </a:r>
            <a:r>
              <a:rPr lang="en" sz="2800" b="0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single</a:t>
            </a: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faulty node (</a:t>
            </a:r>
            <a:r>
              <a:rPr lang="en-US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under certain conditions</a:t>
            </a: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Some well-known protocols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32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Example: Paxos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32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32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Never produces inconsistent result, but can (rarely) get stuck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Understanding impossibility results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The earlier results proven for specific models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Specifically, distributed databases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 distributed database model (and assumptions under it) doesn’t carry over to Bitcoins!</a:t>
            </a:r>
            <a:endParaRPr lang="en"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These results say more about the model than about the problem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800" b="1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What does it mean?</a:t>
            </a:r>
            <a:r>
              <a:rPr lang="en" sz="28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5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It may be possible to develop consensus protocols that work for Bitcoin network</a:t>
            </a:r>
            <a:r>
              <a:rPr lang="en-US" sz="25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s</a:t>
            </a:r>
            <a:endParaRPr lang="en" sz="2500" b="0" i="0" u="none" strike="noStrike" cap="none" dirty="0">
              <a:solidFill>
                <a:srgbClr val="FF0000"/>
              </a:solidFill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Bitcoin consensus: theory &amp; practice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Bitcoin consensus works better in practice than in theory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3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Theory is still catching up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3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3000" b="0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BUT</a:t>
            </a: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theory is important, can help predict unforeseen attacks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altLang="zh-CN" sz="4800" dirty="0">
                <a:sym typeface="Trebuchet MS"/>
              </a:rPr>
              <a:t>How Bitcoin Achieves Decentralization</a:t>
            </a:r>
            <a:br>
              <a:rPr lang="en" altLang="zh-CN" sz="4800" dirty="0">
                <a:sym typeface="Trebuchet MS"/>
              </a:rPr>
            </a:br>
            <a:endParaRPr lang="en" dirty="0">
              <a:latin typeface="Trebuchet MS"/>
              <a:sym typeface="Trebuchet MS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endParaRPr lang="en" sz="2400" dirty="0"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So </a:t>
            </a:r>
            <a:r>
              <a:rPr lang="en-US" dirty="0">
                <a:sym typeface="Trebuchet MS"/>
              </a:rPr>
              <a:t>why is the problem of consensus different </a:t>
            </a:r>
            <a:r>
              <a:rPr lang="en-US">
                <a:sym typeface="Trebuchet MS"/>
              </a:rPr>
              <a:t>in Bitcoins?</a:t>
            </a:r>
            <a:endParaRPr lang="en" dirty="0">
              <a:sym typeface="Trebuchet MS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81999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Introduces incentives</a:t>
            </a:r>
          </a:p>
          <a:p>
            <a: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Possible only because it’s a currency!</a:t>
            </a:r>
          </a:p>
          <a:p>
            <a: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So in Bitcoins we do not have to solve the consensus problem in general, but only </a:t>
            </a:r>
            <a:r>
              <a:rPr lang="en-US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the one for a currency system</a:t>
            </a:r>
            <a:endParaRPr lang="en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Embraces randomness</a:t>
            </a:r>
          </a:p>
          <a:p>
            <a: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Does away with the notion of a specific </a:t>
            </a:r>
            <a:r>
              <a:rPr lang="en-US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starting and </a:t>
            </a:r>
            <a:r>
              <a:rPr lang="en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end</a:t>
            </a:r>
            <a:r>
              <a:rPr lang="en-US" b="0" i="0" u="none" strike="noStrike" cap="none" dirty="0" err="1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ing</a:t>
            </a:r>
            <a:r>
              <a:rPr lang="en-US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point </a:t>
            </a:r>
            <a:r>
              <a:rPr lang="en-US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for consensus</a:t>
            </a:r>
            <a:endParaRPr lang="en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Consensus happens over long time scales — about 1 hour</a:t>
            </a:r>
          </a:p>
          <a:p>
            <a: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In </a:t>
            </a:r>
            <a:r>
              <a:rPr lang="en-US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summary</a:t>
            </a:r>
            <a:r>
              <a:rPr lang="en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, conse</a:t>
            </a:r>
            <a:r>
              <a:rPr lang="en-US" dirty="0" err="1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nsus</a:t>
            </a:r>
            <a:r>
              <a:rPr lang="en-US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in Bitcoins is not deterministic – Even at the end of 1 hour nodes may not be 100% sure that their view of the block chain is the consensus view </a:t>
            </a:r>
          </a:p>
          <a:p>
            <a:pPr marL="685800" lvl="2" indent="-342900">
              <a:lnSpc>
                <a:spcPct val="10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Although the probability of that not being the case is very low</a:t>
            </a:r>
            <a:endParaRPr lang="en" sz="18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subTitle" idx="1"/>
          </p:nvPr>
        </p:nvSpPr>
        <p:spPr>
          <a:xfrm>
            <a:off x="685800" y="1690477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2400" dirty="0">
                <a:sym typeface="Trebuchet MS"/>
              </a:rPr>
              <a:t>Consensus without identity: </a:t>
            </a:r>
            <a:r>
              <a:rPr lang="en-US" sz="2400" dirty="0">
                <a:sym typeface="Trebuchet MS"/>
              </a:rPr>
              <a:t>using a</a:t>
            </a:r>
            <a:r>
              <a:rPr lang="en" sz="2400" dirty="0">
                <a:sym typeface="Trebuchet MS"/>
              </a:rPr>
              <a:t> block chain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2400" b="1" dirty="0">
                <a:sym typeface="Trebuchet MS"/>
              </a:rPr>
              <a:t>Bitcoin’s consensus algorithm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Bitcoin nodes </a:t>
            </a:r>
            <a:r>
              <a:rPr lang="en-US" dirty="0">
                <a:sym typeface="Trebuchet MS"/>
              </a:rPr>
              <a:t>don’t </a:t>
            </a:r>
            <a:r>
              <a:rPr lang="en" dirty="0">
                <a:sym typeface="Trebuchet MS"/>
              </a:rPr>
              <a:t>have </a:t>
            </a:r>
            <a:r>
              <a:rPr lang="en-US" dirty="0">
                <a:sym typeface="Trebuchet MS"/>
              </a:rPr>
              <a:t>long-term </a:t>
            </a:r>
            <a:r>
              <a:rPr lang="en" dirty="0">
                <a:sym typeface="Trebuchet MS"/>
              </a:rPr>
              <a:t>identities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3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Why?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30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Identity</a:t>
            </a: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is hard in a P2P system — </a:t>
            </a:r>
            <a:r>
              <a:rPr lang="en" sz="3000" b="0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Sybil attack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3000" b="1" i="1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30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Pseudonymity</a:t>
            </a: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is a goal of Bitcoin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Why </a:t>
            </a:r>
            <a:r>
              <a:rPr lang="en-US" dirty="0">
                <a:sym typeface="Trebuchet MS"/>
              </a:rPr>
              <a:t>having </a:t>
            </a:r>
            <a:r>
              <a:rPr lang="en" dirty="0">
                <a:sym typeface="Trebuchet MS"/>
              </a:rPr>
              <a:t>identity </a:t>
            </a:r>
            <a:r>
              <a:rPr lang="en-US" dirty="0">
                <a:sym typeface="Trebuchet MS"/>
              </a:rPr>
              <a:t>is useful for consensus</a:t>
            </a:r>
            <a:r>
              <a:rPr lang="en" dirty="0">
                <a:sym typeface="Trebuchet MS"/>
              </a:rPr>
              <a:t>?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Answer: It makes the consensus protocol easy to design! </a:t>
            </a:r>
            <a:r>
              <a:rPr lang="en-US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But how?</a:t>
            </a: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2400" b="1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Pragmatic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: some protocols need node IDs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Protocols could have instructions of the form “Now node with lowest ID, do something..”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Without identities, instructions are constrained</a:t>
            </a:r>
            <a:endParaRPr sz="2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2400" b="1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Security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: assume less than 50% malicious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If nodes have identities, and difficult </a:t>
            </a:r>
            <a:r>
              <a:rPr lang="en-US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to create new node identities then some assumptions about the number of malicious nodes can be made</a:t>
            </a:r>
            <a:endParaRPr lang="en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This can be used to prove certain security properties</a:t>
            </a:r>
            <a:endParaRPr lang="en-US" sz="20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br>
              <a:rPr lang="en" dirty="0">
                <a:sym typeface="Trebuchet MS"/>
              </a:rPr>
            </a:br>
            <a:r>
              <a:rPr lang="en" dirty="0">
                <a:sym typeface="Trebuchet MS"/>
              </a:rPr>
              <a:t>How to overcome lack of identit</a:t>
            </a:r>
            <a:r>
              <a:rPr lang="en-US" dirty="0">
                <a:sym typeface="Trebuchet MS"/>
              </a:rPr>
              <a:t>y in Bitcoins?</a:t>
            </a:r>
            <a:endParaRPr lang="en" dirty="0">
              <a:sym typeface="Trebuchet MS"/>
            </a:endParaRP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000" b="1" dirty="0">
                <a:sym typeface="Trebuchet MS"/>
              </a:rPr>
              <a:t>Weaker assumption</a:t>
            </a:r>
            <a:r>
              <a:rPr lang="en" sz="2000" dirty="0">
                <a:sym typeface="Trebuchet MS"/>
              </a:rPr>
              <a:t>: select random node </a:t>
            </a:r>
            <a:r>
              <a:rPr lang="en-US" sz="2000" dirty="0">
                <a:sym typeface="Trebuchet MS"/>
              </a:rPr>
              <a:t>in the bitcoin network</a:t>
            </a:r>
            <a:endParaRPr lang="en" sz="2000" dirty="0"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lang="en" sz="2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Analogy: lottery or raffle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When tracking &amp; verifying identities is hard, we give people tokens, tickets, etc.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2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Key assumptions: 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Now we can pick a random ID &amp; select that node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Multiple sybil </a:t>
            </a:r>
            <a:r>
              <a:rPr lang="en-US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nodes by the adversary are able to get only a single token (random ID)</a:t>
            </a:r>
            <a:endParaRPr lang="en" sz="2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43179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Key idea: implicit consensus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1072561"/>
            <a:ext cx="8229600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each round (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corresponds to a different block in the block chain</a:t>
            </a:r>
            <a: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), random node is picked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node proposes the next block in the chain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1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No consensu</a:t>
            </a:r>
            <a:r>
              <a:rPr lang="en-US" sz="21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 or voting done by this node!</a:t>
            </a:r>
            <a:endParaRPr lang="en" sz="21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Other nodes implicitly accept/reject this block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by either extending it 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 ignoring it and extending chain from earlier block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2400" b="0" i="0" u="sng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Every block contains hash of the block it extends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Consensus algorithm (simplified)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New transactions are broadcast to all nodes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Each node collects new transactions into a block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In each round a </a:t>
            </a:r>
            <a:r>
              <a:rPr lang="en" sz="2400" b="0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random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node gets to broadcast its block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Other nodes accept the block only if all transactions in it are valid (unspent, valid signatures)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Nodes express their acceptance of the block by including its hash in the next block they create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dirty="0">
                <a:sym typeface="Trebuchet MS"/>
              </a:rPr>
              <a:t>Now let’s analyze if this works!</a:t>
            </a:r>
            <a:endParaRPr lang="en" dirty="0">
              <a:sym typeface="Trebuchet MS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Assume a malicious adversary.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lang="en-US" sz="3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Can this adversary subvert the implicit consensus process by: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0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Stealing Bitcoins?</a:t>
            </a:r>
            <a:endParaRPr sz="3000" b="1" i="1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0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Denial of service?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  <a:sym typeface="Trebuchet MS"/>
              </a:rPr>
              <a:t>Double spend?</a:t>
            </a:r>
            <a:endParaRPr lang="en" sz="3000" b="1" dirty="0">
              <a:solidFill>
                <a:schemeClr val="dk1"/>
              </a:solidFill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58145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What can a malicious node do?</a:t>
            </a:r>
          </a:p>
        </p:txBody>
      </p:sp>
      <p:grpSp>
        <p:nvGrpSpPr>
          <p:cNvPr id="234" name="Shape 234"/>
          <p:cNvGrpSpPr/>
          <p:nvPr/>
        </p:nvGrpSpPr>
        <p:grpSpPr>
          <a:xfrm>
            <a:off x="1828800" y="1665328"/>
            <a:ext cx="762000" cy="905775"/>
            <a:chOff x="2895600" y="2199375"/>
            <a:chExt cx="762000" cy="905775"/>
          </a:xfrm>
        </p:grpSpPr>
        <p:sp>
          <p:nvSpPr>
            <p:cNvPr id="235" name="Shape 235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533400" y="1665973"/>
            <a:ext cx="762000" cy="905775"/>
            <a:chOff x="2895600" y="2199375"/>
            <a:chExt cx="762000" cy="905775"/>
          </a:xfrm>
        </p:grpSpPr>
        <p:sp>
          <p:nvSpPr>
            <p:cNvPr id="240" name="Shape 240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3124200" y="1669225"/>
            <a:ext cx="762000" cy="905775"/>
            <a:chOff x="2895600" y="2199375"/>
            <a:chExt cx="762000" cy="905775"/>
          </a:xfrm>
        </p:grpSpPr>
        <p:sp>
          <p:nvSpPr>
            <p:cNvPr id="245" name="Shape 245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r>
                <a:rPr lang="en" sz="12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B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49" name="Shape 249"/>
          <p:cNvGrpSpPr/>
          <p:nvPr/>
        </p:nvGrpSpPr>
        <p:grpSpPr>
          <a:xfrm>
            <a:off x="3124200" y="3028949"/>
            <a:ext cx="762000" cy="905775"/>
            <a:chOff x="2895600" y="2199375"/>
            <a:chExt cx="762000" cy="905775"/>
          </a:xfrm>
        </p:grpSpPr>
        <p:sp>
          <p:nvSpPr>
            <p:cNvPr id="250" name="Shape 250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r>
                <a:rPr lang="en" sz="12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A’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254" name="Shape 254"/>
          <p:cNvCxnSpPr/>
          <p:nvPr/>
        </p:nvCxnSpPr>
        <p:spPr>
          <a:xfrm rot="10800000">
            <a:off x="1295400" y="2114009"/>
            <a:ext cx="52152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5" name="Shape 255"/>
          <p:cNvCxnSpPr/>
          <p:nvPr/>
        </p:nvCxnSpPr>
        <p:spPr>
          <a:xfrm rot="10800000">
            <a:off x="2590801" y="2111492"/>
            <a:ext cx="52152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6" name="Shape 256"/>
          <p:cNvCxnSpPr>
            <a:stCxn id="251" idx="1"/>
            <a:endCxn id="237" idx="3"/>
          </p:cNvCxnSpPr>
          <p:nvPr/>
        </p:nvCxnSpPr>
        <p:spPr>
          <a:xfrm rot="10800000">
            <a:off x="2590800" y="2222170"/>
            <a:ext cx="533400" cy="1147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257" name="Shape 257"/>
          <p:cNvGrpSpPr/>
          <p:nvPr/>
        </p:nvGrpSpPr>
        <p:grpSpPr>
          <a:xfrm>
            <a:off x="4419600" y="3036509"/>
            <a:ext cx="762000" cy="905775"/>
            <a:chOff x="2895600" y="2199375"/>
            <a:chExt cx="762000" cy="905775"/>
          </a:xfrm>
        </p:grpSpPr>
        <p:sp>
          <p:nvSpPr>
            <p:cNvPr id="258" name="Shape 258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262" name="Shape 262"/>
          <p:cNvCxnSpPr/>
          <p:nvPr/>
        </p:nvCxnSpPr>
        <p:spPr>
          <a:xfrm rot="10800000">
            <a:off x="3886199" y="3485191"/>
            <a:ext cx="52152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263" name="Shape 263"/>
          <p:cNvGrpSpPr/>
          <p:nvPr/>
        </p:nvGrpSpPr>
        <p:grpSpPr>
          <a:xfrm>
            <a:off x="5715000" y="3036509"/>
            <a:ext cx="762000" cy="905775"/>
            <a:chOff x="2895600" y="2199375"/>
            <a:chExt cx="762000" cy="905775"/>
          </a:xfrm>
        </p:grpSpPr>
        <p:sp>
          <p:nvSpPr>
            <p:cNvPr id="264" name="Shape 264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268" name="Shape 268"/>
          <p:cNvCxnSpPr/>
          <p:nvPr/>
        </p:nvCxnSpPr>
        <p:spPr>
          <a:xfrm rot="10800000">
            <a:off x="5181599" y="3485191"/>
            <a:ext cx="52152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269" name="Shape 269"/>
          <p:cNvGrpSpPr/>
          <p:nvPr/>
        </p:nvGrpSpPr>
        <p:grpSpPr>
          <a:xfrm>
            <a:off x="4572000" y="1669225"/>
            <a:ext cx="1905000" cy="582142"/>
            <a:chOff x="4572000" y="1669225"/>
            <a:chExt cx="1905000" cy="582142"/>
          </a:xfrm>
        </p:grpSpPr>
        <p:sp>
          <p:nvSpPr>
            <p:cNvPr id="270" name="Shape 270"/>
            <p:cNvSpPr/>
            <p:nvPr/>
          </p:nvSpPr>
          <p:spPr>
            <a:xfrm>
              <a:off x="4572000" y="1951524"/>
              <a:ext cx="1904999" cy="2998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Pay to pk</a:t>
              </a:r>
              <a:r>
                <a:rPr lang="en" sz="16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</a:t>
              </a: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: H(  )</a:t>
              </a:r>
            </a:p>
          </p:txBody>
        </p:sp>
        <p:sp>
          <p:nvSpPr>
            <p:cNvPr id="271" name="Shape 271"/>
            <p:cNvSpPr/>
            <p:nvPr/>
          </p:nvSpPr>
          <p:spPr>
            <a:xfrm>
              <a:off x="4572003" y="1669225"/>
              <a:ext cx="1904996" cy="282298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signed by A</a:t>
              </a:r>
            </a:p>
          </p:txBody>
        </p:sp>
      </p:grpSp>
      <p:cxnSp>
        <p:nvCxnSpPr>
          <p:cNvPr id="272" name="Shape 272"/>
          <p:cNvCxnSpPr/>
          <p:nvPr/>
        </p:nvCxnSpPr>
        <p:spPr>
          <a:xfrm flipH="1">
            <a:off x="902525" y="1276350"/>
            <a:ext cx="5257799" cy="1558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Shape 273"/>
          <p:cNvCxnSpPr/>
          <p:nvPr/>
        </p:nvCxnSpPr>
        <p:spPr>
          <a:xfrm>
            <a:off x="914400" y="1276350"/>
            <a:ext cx="0" cy="50398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74" name="Shape 274"/>
          <p:cNvCxnSpPr/>
          <p:nvPr/>
        </p:nvCxnSpPr>
        <p:spPr>
          <a:xfrm rot="10800000">
            <a:off x="6160325" y="1276350"/>
            <a:ext cx="0" cy="82509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5" name="Shape 275"/>
          <p:cNvGrpSpPr/>
          <p:nvPr/>
        </p:nvGrpSpPr>
        <p:grpSpPr>
          <a:xfrm>
            <a:off x="533400" y="3336373"/>
            <a:ext cx="1904999" cy="582141"/>
            <a:chOff x="533400" y="3336373"/>
            <a:chExt cx="1904999" cy="582141"/>
          </a:xfrm>
        </p:grpSpPr>
        <p:sp>
          <p:nvSpPr>
            <p:cNvPr id="276" name="Shape 276"/>
            <p:cNvSpPr/>
            <p:nvPr/>
          </p:nvSpPr>
          <p:spPr>
            <a:xfrm>
              <a:off x="533400" y="3618671"/>
              <a:ext cx="1904999" cy="2998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Pay to pk</a:t>
              </a:r>
              <a:r>
                <a:rPr lang="en" sz="16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A’</a:t>
              </a: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: H(  )</a:t>
              </a:r>
            </a:p>
          </p:txBody>
        </p:sp>
        <p:sp>
          <p:nvSpPr>
            <p:cNvPr id="277" name="Shape 277"/>
            <p:cNvSpPr/>
            <p:nvPr/>
          </p:nvSpPr>
          <p:spPr>
            <a:xfrm>
              <a:off x="533402" y="3336373"/>
              <a:ext cx="1904996" cy="282298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6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signed by A</a:t>
              </a:r>
            </a:p>
          </p:txBody>
        </p:sp>
      </p:grpSp>
      <p:cxnSp>
        <p:nvCxnSpPr>
          <p:cNvPr id="278" name="Shape 278"/>
          <p:cNvCxnSpPr/>
          <p:nvPr/>
        </p:nvCxnSpPr>
        <p:spPr>
          <a:xfrm rot="10800000" flipH="1">
            <a:off x="3886200" y="1669225"/>
            <a:ext cx="685802" cy="224702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>
            <a:off x="3886200" y="2113902"/>
            <a:ext cx="685802" cy="11227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>
            <a:off x="2438400" y="3336373"/>
            <a:ext cx="685799" cy="12476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2438400" y="3694285"/>
            <a:ext cx="685799" cy="22531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 flipH="1">
            <a:off x="902525" y="1833500"/>
            <a:ext cx="11873" cy="104304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83" name="Shape 283"/>
          <p:cNvCxnSpPr/>
          <p:nvPr/>
        </p:nvCxnSpPr>
        <p:spPr>
          <a:xfrm flipH="1">
            <a:off x="902525" y="2876550"/>
            <a:ext cx="1231074" cy="371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2133600" y="2876549"/>
            <a:ext cx="0" cy="91292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Shape 285"/>
          <p:cNvSpPr/>
          <p:nvPr/>
        </p:nvSpPr>
        <p:spPr>
          <a:xfrm>
            <a:off x="7086600" y="1291937"/>
            <a:ext cx="1447800" cy="959430"/>
          </a:xfrm>
          <a:prstGeom prst="roundRect">
            <a:avLst>
              <a:gd name="adj" fmla="val 16667"/>
            </a:avLst>
          </a:prstGeom>
          <a:solidFill>
            <a:srgbClr val="FFA7A7"/>
          </a:solidFill>
          <a:ln w="9525" cap="flat" cmpd="sng">
            <a:solidFill>
              <a:srgbClr val="952F3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Double-spending attack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432045" y="4141981"/>
            <a:ext cx="8385889" cy="5739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Honest nodes will extend the </a:t>
            </a:r>
            <a:r>
              <a:rPr lang="en" sz="1800" b="0" i="0" u="sng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longest valid branch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In practice nodes extend the block that they first detect on the peer-to-peer network (</a:t>
            </a:r>
            <a:r>
              <a:rPr lang="en-US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not a solid rule</a:t>
            </a:r>
            <a:r>
              <a:rPr lang="en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)</a:t>
            </a:r>
            <a:endParaRPr lang="en" sz="1800" b="0" i="0" strike="noStrike" cap="none" dirty="0">
              <a:solidFill>
                <a:srgbClr val="FF0000"/>
              </a:solidFill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From Bob the merchant’s point of view</a:t>
            </a:r>
          </a:p>
        </p:txBody>
      </p:sp>
      <p:grpSp>
        <p:nvGrpSpPr>
          <p:cNvPr id="292" name="Shape 292"/>
          <p:cNvGrpSpPr/>
          <p:nvPr/>
        </p:nvGrpSpPr>
        <p:grpSpPr>
          <a:xfrm>
            <a:off x="1828800" y="1665328"/>
            <a:ext cx="762000" cy="905775"/>
            <a:chOff x="2895600" y="2199375"/>
            <a:chExt cx="762000" cy="905775"/>
          </a:xfrm>
        </p:grpSpPr>
        <p:sp>
          <p:nvSpPr>
            <p:cNvPr id="293" name="Shape 293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97" name="Shape 297"/>
          <p:cNvGrpSpPr/>
          <p:nvPr/>
        </p:nvGrpSpPr>
        <p:grpSpPr>
          <a:xfrm>
            <a:off x="533400" y="1665973"/>
            <a:ext cx="762000" cy="905775"/>
            <a:chOff x="2895600" y="2199375"/>
            <a:chExt cx="762000" cy="905775"/>
          </a:xfrm>
        </p:grpSpPr>
        <p:sp>
          <p:nvSpPr>
            <p:cNvPr id="298" name="Shape 298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02" name="Shape 302"/>
          <p:cNvGrpSpPr/>
          <p:nvPr/>
        </p:nvGrpSpPr>
        <p:grpSpPr>
          <a:xfrm>
            <a:off x="3124200" y="1669225"/>
            <a:ext cx="762000" cy="905775"/>
            <a:chOff x="2895600" y="2199375"/>
            <a:chExt cx="762000" cy="905775"/>
          </a:xfrm>
        </p:grpSpPr>
        <p:sp>
          <p:nvSpPr>
            <p:cNvPr id="303" name="Shape 303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r>
                <a:rPr lang="en" sz="12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B</a:t>
              </a:r>
            </a:p>
          </p:txBody>
        </p:sp>
        <p:sp>
          <p:nvSpPr>
            <p:cNvPr id="305" name="Shape 305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3124200" y="3028949"/>
            <a:ext cx="762000" cy="905775"/>
            <a:chOff x="2895600" y="2199375"/>
            <a:chExt cx="762000" cy="905775"/>
          </a:xfrm>
        </p:grpSpPr>
        <p:sp>
          <p:nvSpPr>
            <p:cNvPr id="308" name="Shape 308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</a:t>
              </a:r>
              <a:r>
                <a:rPr lang="en" sz="1200" b="0" i="0" u="none" strike="noStrike" cap="none" baseline="-250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</a:t>
              </a:r>
              <a:r>
                <a:rPr lang="en" sz="12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A’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312" name="Shape 312"/>
          <p:cNvCxnSpPr/>
          <p:nvPr/>
        </p:nvCxnSpPr>
        <p:spPr>
          <a:xfrm rot="10800000">
            <a:off x="1295400" y="2114009"/>
            <a:ext cx="52152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2590801" y="2111492"/>
            <a:ext cx="52152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14" name="Shape 314"/>
          <p:cNvCxnSpPr>
            <a:stCxn id="309" idx="1"/>
            <a:endCxn id="295" idx="3"/>
          </p:cNvCxnSpPr>
          <p:nvPr/>
        </p:nvCxnSpPr>
        <p:spPr>
          <a:xfrm rot="10800000">
            <a:off x="2590800" y="2222170"/>
            <a:ext cx="533400" cy="1147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315" name="Shape 315"/>
          <p:cNvGrpSpPr/>
          <p:nvPr/>
        </p:nvGrpSpPr>
        <p:grpSpPr>
          <a:xfrm>
            <a:off x="4419600" y="1665975"/>
            <a:ext cx="762000" cy="905775"/>
            <a:chOff x="2895600" y="2199375"/>
            <a:chExt cx="762000" cy="905775"/>
          </a:xfrm>
        </p:grpSpPr>
        <p:sp>
          <p:nvSpPr>
            <p:cNvPr id="316" name="Shape 316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320" name="Shape 320"/>
          <p:cNvCxnSpPr/>
          <p:nvPr/>
        </p:nvCxnSpPr>
        <p:spPr>
          <a:xfrm rot="10800000">
            <a:off x="3886199" y="2114656"/>
            <a:ext cx="52152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321" name="Shape 321"/>
          <p:cNvGrpSpPr/>
          <p:nvPr/>
        </p:nvGrpSpPr>
        <p:grpSpPr>
          <a:xfrm>
            <a:off x="5715000" y="1665975"/>
            <a:ext cx="762000" cy="905775"/>
            <a:chOff x="2895600" y="2199375"/>
            <a:chExt cx="762000" cy="905775"/>
          </a:xfrm>
        </p:grpSpPr>
        <p:sp>
          <p:nvSpPr>
            <p:cNvPr id="322" name="Shape 322"/>
            <p:cNvSpPr/>
            <p:nvPr/>
          </p:nvSpPr>
          <p:spPr>
            <a:xfrm>
              <a:off x="2895600" y="2199375"/>
              <a:ext cx="762000" cy="22872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2895600" y="2427975"/>
              <a:ext cx="762000" cy="22364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2895600" y="2864713"/>
              <a:ext cx="762000" cy="240437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326" name="Shape 326"/>
          <p:cNvCxnSpPr/>
          <p:nvPr/>
        </p:nvCxnSpPr>
        <p:spPr>
          <a:xfrm rot="10800000">
            <a:off x="5181599" y="2114656"/>
            <a:ext cx="52152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27" name="Shape 327"/>
          <p:cNvCxnSpPr/>
          <p:nvPr/>
        </p:nvCxnSpPr>
        <p:spPr>
          <a:xfrm>
            <a:off x="2851563" y="1665328"/>
            <a:ext cx="5936" cy="250662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195413" y="4207575"/>
            <a:ext cx="336021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Hear about C</a:t>
            </a:r>
            <a:r>
              <a:rPr lang="en" sz="1800" b="0" i="0" u="none" strike="noStrike" cap="none" baseline="-25000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A</a:t>
            </a: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 → B transaction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0 confirmations</a:t>
            </a:r>
          </a:p>
        </p:txBody>
      </p:sp>
      <p:cxnSp>
        <p:nvCxnSpPr>
          <p:cNvPr id="329" name="Shape 329"/>
          <p:cNvCxnSpPr>
            <a:endCxn id="304" idx="0"/>
          </p:cNvCxnSpPr>
          <p:nvPr/>
        </p:nvCxnSpPr>
        <p:spPr>
          <a:xfrm>
            <a:off x="3502800" y="1417225"/>
            <a:ext cx="2400" cy="4806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30" name="Shape 330"/>
          <p:cNvSpPr txBox="1"/>
          <p:nvPr/>
        </p:nvSpPr>
        <p:spPr>
          <a:xfrm>
            <a:off x="2652206" y="1047750"/>
            <a:ext cx="170110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1 confirmation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3986150" y="3385094"/>
            <a:ext cx="158248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double-spend</a:t>
            </a:r>
            <a:b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</a:b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attempt</a:t>
            </a:r>
          </a:p>
        </p:txBody>
      </p:sp>
      <p:cxnSp>
        <p:nvCxnSpPr>
          <p:cNvPr id="332" name="Shape 332"/>
          <p:cNvCxnSpPr>
            <a:endCxn id="322" idx="0"/>
          </p:cNvCxnSpPr>
          <p:nvPr/>
        </p:nvCxnSpPr>
        <p:spPr>
          <a:xfrm>
            <a:off x="6093600" y="1416975"/>
            <a:ext cx="2400" cy="249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33" name="Shape 333"/>
          <p:cNvSpPr txBox="1"/>
          <p:nvPr/>
        </p:nvSpPr>
        <p:spPr>
          <a:xfrm>
            <a:off x="5196517" y="1047750"/>
            <a:ext cx="179408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3 confirmations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5715000" y="3115299"/>
            <a:ext cx="2819400" cy="1754325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Double-spend probability </a:t>
            </a:r>
            <a:r>
              <a:rPr lang="en" sz="1800" b="0" i="0" u="sng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decreases exponentially</a:t>
            </a: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 with # of confirmations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Most common heuristic: </a:t>
            </a:r>
            <a:b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</a:b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6 confirmations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685800" y="1690476"/>
            <a:ext cx="7772400" cy="10952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2400" dirty="0">
                <a:sym typeface="Trebuchet MS"/>
              </a:rPr>
              <a:t>Centralization vs. decentralization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Recap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34399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Protection against invalid transactions is cryptographic, </a:t>
            </a:r>
            <a:b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</a:b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but enforced by consensus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Protection against double-spending is purely by consensus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You’re never 100% sure a transaction is in consensus branch. Guarantee is probabilistic</a:t>
            </a:r>
          </a:p>
        </p:txBody>
      </p:sp>
      <p:pic>
        <p:nvPicPr>
          <p:cNvPr id="341" name="Shape 3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0600" y="340592"/>
            <a:ext cx="4010797" cy="1622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subTitle" idx="1"/>
          </p:nvPr>
        </p:nvSpPr>
        <p:spPr>
          <a:xfrm>
            <a:off x="685800" y="1690477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2400" dirty="0">
                <a:sym typeface="Trebuchet MS"/>
              </a:rPr>
              <a:t>Incentives and proof of work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Assumption of honesty is problematic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Can we give nodes </a:t>
            </a:r>
            <a:r>
              <a:rPr lang="en" sz="2400" b="0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incentives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for behaving honestly?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Everything so far is just a distributed consensus protocol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But now we utilize the fact that the currency has value</a:t>
            </a:r>
          </a:p>
        </p:txBody>
      </p:sp>
      <p:pic>
        <p:nvPicPr>
          <p:cNvPr id="352" name="Shape 3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002" y="1879307"/>
            <a:ext cx="4695569" cy="189924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 txBox="1"/>
          <p:nvPr/>
        </p:nvSpPr>
        <p:spPr>
          <a:xfrm>
            <a:off x="3484617" y="2876550"/>
            <a:ext cx="291618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Can we penalize the node </a:t>
            </a:r>
            <a:b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</a:b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that created this block?</a:t>
            </a:r>
          </a:p>
        </p:txBody>
      </p:sp>
      <p:cxnSp>
        <p:nvCxnSpPr>
          <p:cNvPr id="355" name="Shape 355"/>
          <p:cNvCxnSpPr>
            <a:stCxn id="354" idx="1"/>
          </p:cNvCxnSpPr>
          <p:nvPr/>
        </p:nvCxnSpPr>
        <p:spPr>
          <a:xfrm flipH="1">
            <a:off x="3124317" y="3199715"/>
            <a:ext cx="360300" cy="1341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56" name="Shape 356"/>
          <p:cNvSpPr txBox="1"/>
          <p:nvPr/>
        </p:nvSpPr>
        <p:spPr>
          <a:xfrm>
            <a:off x="5465817" y="1809750"/>
            <a:ext cx="291297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Can we reward nodes </a:t>
            </a:r>
            <a:b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</a:br>
            <a:r>
              <a:rPr lang="en" sz="1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that created these blocks?</a:t>
            </a:r>
          </a:p>
        </p:txBody>
      </p:sp>
      <p:cxnSp>
        <p:nvCxnSpPr>
          <p:cNvPr id="357" name="Shape 357"/>
          <p:cNvCxnSpPr>
            <a:stCxn id="356" idx="1"/>
          </p:cNvCxnSpPr>
          <p:nvPr/>
        </p:nvCxnSpPr>
        <p:spPr>
          <a:xfrm flipH="1">
            <a:off x="5105517" y="2132915"/>
            <a:ext cx="360300" cy="1494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58" name="Shape 358"/>
          <p:cNvSpPr/>
          <p:nvPr/>
        </p:nvSpPr>
        <p:spPr>
          <a:xfrm>
            <a:off x="4375298" y="2876550"/>
            <a:ext cx="806300" cy="646331"/>
          </a:xfrm>
          <a:prstGeom prst="mathMultiply">
            <a:avLst>
              <a:gd name="adj1" fmla="val 23520"/>
            </a:avLst>
          </a:prstGeom>
          <a:gradFill>
            <a:gsLst>
              <a:gs pos="0">
                <a:srgbClr val="A42425"/>
              </a:gs>
              <a:gs pos="100000">
                <a:srgbClr val="FFAEAE"/>
              </a:gs>
            </a:gsLst>
            <a:lin ang="16200000" scaled="0"/>
          </a:gradFill>
          <a:ln w="9525" cap="flat" cmpd="sng">
            <a:solidFill>
              <a:srgbClr val="952F3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Incentive 1: </a:t>
            </a:r>
            <a:r>
              <a:rPr lang="en-US" dirty="0">
                <a:sym typeface="Trebuchet MS"/>
              </a:rPr>
              <a:t>B</a:t>
            </a:r>
            <a:r>
              <a:rPr lang="en" dirty="0">
                <a:sym typeface="Trebuchet MS"/>
              </a:rPr>
              <a:t>lock Reward</a:t>
            </a:r>
          </a:p>
        </p:txBody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Creator of block gets to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include </a:t>
            </a:r>
            <a:r>
              <a:rPr lang="en" sz="2000" b="0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special coin-creation transaction</a:t>
            </a: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in the block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choose recipient address of this transaction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lvl="0" indent="0">
              <a:lnSpc>
                <a:spcPct val="100000"/>
              </a:lnSpc>
              <a:buClr>
                <a:schemeClr val="dk1"/>
              </a:buClr>
              <a:buSzPct val="25000"/>
              <a:buNone/>
            </a:pP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Value is fixed: currently 12.5 BTC, halves 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every 210,000 blocks created</a:t>
            </a:r>
            <a:r>
              <a:rPr lang="en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(</a:t>
            </a:r>
            <a:r>
              <a:rPr lang="en-US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or </a:t>
            </a:r>
            <a:r>
              <a:rPr lang="en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every 4 years </a:t>
            </a:r>
            <a:r>
              <a:rPr lang="en-US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at the current rate of block creation</a:t>
            </a:r>
            <a:r>
              <a:rPr lang="en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)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We </a:t>
            </a:r>
            <a:r>
              <a:rPr lang="en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are now in the </a:t>
            </a:r>
            <a:r>
              <a:rPr lang="en-US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third</a:t>
            </a:r>
            <a:r>
              <a:rPr lang="en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period – first period block reward was 50 BTC</a:t>
            </a:r>
            <a:endParaRPr lang="en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Block creator gets to “collect” the reward only if the block ends up on long-term consensus branch!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dirty="0">
                <a:solidFill>
                  <a:schemeClr val="dk1"/>
                </a:solidFill>
                <a:sym typeface="Trebuchet MS"/>
              </a:rPr>
              <a:t>Sub</a:t>
            </a:r>
            <a:r>
              <a:rPr lang="en-US" dirty="0" err="1">
                <a:solidFill>
                  <a:schemeClr val="dk1"/>
                </a:solidFill>
                <a:sym typeface="Trebuchet MS"/>
              </a:rPr>
              <a:t>tle</a:t>
            </a:r>
            <a:r>
              <a:rPr lang="en-US" dirty="0">
                <a:solidFill>
                  <a:schemeClr val="dk1"/>
                </a:solidFill>
                <a:sym typeface="Trebuchet MS"/>
              </a:rPr>
              <a:t> but powerful trick: Incentivizes nodes to behave in way that will get other nodes to extend their block</a:t>
            </a:r>
            <a:endParaRPr lang="en" dirty="0">
              <a:solidFill>
                <a:schemeClr val="dk1"/>
              </a:solidFill>
              <a:sym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There’s a finite supply of bitcoins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4800600" y="1276350"/>
            <a:ext cx="4038599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Block reward is how </a:t>
            </a:r>
            <a:b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</a:b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new bitcoins are created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Runs out in 2040. No new bitcoins unless rules change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lang="en" sz="20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0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Does that mean that after 2040, nodes will no longer have incentive to b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ehave</a:t>
            </a:r>
            <a:r>
              <a:rPr lang="en-US" sz="20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honestly?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	</a:t>
            </a:r>
            <a:r>
              <a:rPr lang="en-US" sz="20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Not really!</a:t>
            </a:r>
            <a:endParaRPr lang="en" sz="2000" b="0" i="0" u="none" strike="noStrike" cap="none" dirty="0">
              <a:solidFill>
                <a:srgbClr val="FF0000"/>
              </a:solidFill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71" name="Shape 371"/>
          <p:cNvGrpSpPr/>
          <p:nvPr/>
        </p:nvGrpSpPr>
        <p:grpSpPr>
          <a:xfrm>
            <a:off x="457200" y="1428750"/>
            <a:ext cx="4232077" cy="3265844"/>
            <a:chOff x="533400" y="1428750"/>
            <a:chExt cx="4232077" cy="3265844"/>
          </a:xfrm>
        </p:grpSpPr>
        <p:grpSp>
          <p:nvGrpSpPr>
            <p:cNvPr id="372" name="Shape 372"/>
            <p:cNvGrpSpPr/>
            <p:nvPr/>
          </p:nvGrpSpPr>
          <p:grpSpPr>
            <a:xfrm>
              <a:off x="533400" y="1428750"/>
              <a:ext cx="4232077" cy="3265844"/>
              <a:chOff x="378022" y="1616148"/>
              <a:chExt cx="4232077" cy="3265844"/>
            </a:xfrm>
          </p:grpSpPr>
          <p:pic>
            <p:nvPicPr>
              <p:cNvPr id="373" name="Shape 373" descr="https://upload.wikimedia.org/wikipedia/commons/thumb/5/54/Total_bitcoins_over_time.png/740px-Total_bitcoins_over_time.png"/>
              <p:cNvPicPr preferRelativeResize="0"/>
              <p:nvPr/>
            </p:nvPicPr>
            <p:blipFill rotWithShape="1">
              <a:blip r:embed="rId3">
                <a:alphaModFix/>
              </a:blip>
              <a:srcRect l="3868" t="5679" b="3137"/>
              <a:stretch/>
            </p:blipFill>
            <p:spPr>
              <a:xfrm>
                <a:off x="691116" y="1616148"/>
                <a:ext cx="3918984" cy="30090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4" name="Shape 374"/>
              <p:cNvSpPr txBox="1"/>
              <p:nvPr/>
            </p:nvSpPr>
            <p:spPr>
              <a:xfrm>
                <a:off x="2369119" y="4574216"/>
                <a:ext cx="56297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Trebuchet MS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Year</a:t>
                </a:r>
              </a:p>
            </p:txBody>
          </p:sp>
          <p:sp>
            <p:nvSpPr>
              <p:cNvPr id="375" name="Shape 375"/>
              <p:cNvSpPr txBox="1"/>
              <p:nvPr/>
            </p:nvSpPr>
            <p:spPr>
              <a:xfrm rot="-5400000">
                <a:off x="-668898" y="2966766"/>
                <a:ext cx="240161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Trebuchet MS"/>
                  <a:buNone/>
                </a:pPr>
                <a:r>
                  <a:rPr lang="en" sz="1400" b="0" i="0" u="none" strike="noStrike" cap="none" dirty="0">
                    <a:solidFill>
                      <a:srgbClr val="000000"/>
                    </a:solidFill>
                    <a:ea typeface="Trebuchet MS"/>
                    <a:cs typeface="Trebuchet MS"/>
                    <a:sym typeface="Trebuchet MS"/>
                  </a:rPr>
                  <a:t>Total bitcoins in circulation</a:t>
                </a:r>
              </a:p>
            </p:txBody>
          </p:sp>
        </p:grpSp>
        <p:sp>
          <p:nvSpPr>
            <p:cNvPr id="376" name="Shape 376"/>
            <p:cNvSpPr txBox="1"/>
            <p:nvPr/>
          </p:nvSpPr>
          <p:spPr>
            <a:xfrm>
              <a:off x="2007044" y="2702883"/>
              <a:ext cx="2677335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ea typeface="Trebuchet MS"/>
                  <a:cs typeface="Trebuchet MS"/>
                  <a:sym typeface="Trebuchet MS"/>
                </a:rPr>
                <a:t>First inflection point:</a:t>
              </a:r>
              <a:br>
                <a:rPr lang="en" sz="1200" b="0" i="0" u="none" strike="noStrike" cap="none" dirty="0">
                  <a:solidFill>
                    <a:srgbClr val="000000"/>
                  </a:solidFill>
                  <a:ea typeface="Trebuchet MS"/>
                  <a:cs typeface="Trebuchet MS"/>
                  <a:sym typeface="Trebuchet MS"/>
                </a:rPr>
              </a:br>
              <a:r>
                <a:rPr lang="en" sz="1200" b="0" i="0" u="none" strike="noStrike" cap="none" dirty="0">
                  <a:solidFill>
                    <a:srgbClr val="000000"/>
                  </a:solidFill>
                  <a:ea typeface="Trebuchet MS"/>
                  <a:cs typeface="Trebuchet MS"/>
                  <a:sym typeface="Trebuchet MS"/>
                </a:rPr>
                <a:t>reward halved from 50BTC to 25BTC</a:t>
              </a:r>
            </a:p>
          </p:txBody>
        </p:sp>
        <p:cxnSp>
          <p:nvCxnSpPr>
            <p:cNvPr id="377" name="Shape 377"/>
            <p:cNvCxnSpPr>
              <a:stCxn id="376" idx="1"/>
            </p:cNvCxnSpPr>
            <p:nvPr/>
          </p:nvCxnSpPr>
          <p:spPr>
            <a:xfrm rot="10800000">
              <a:off x="1600244" y="2876416"/>
              <a:ext cx="406800" cy="573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cxnSp>
        <p:nvCxnSpPr>
          <p:cNvPr id="378" name="Shape 378"/>
          <p:cNvCxnSpPr/>
          <p:nvPr/>
        </p:nvCxnSpPr>
        <p:spPr>
          <a:xfrm>
            <a:off x="4608180" y="1504950"/>
            <a:ext cx="649618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9" name="Shape 379"/>
          <p:cNvSpPr/>
          <p:nvPr/>
        </p:nvSpPr>
        <p:spPr>
          <a:xfrm>
            <a:off x="5257800" y="1274117"/>
            <a:ext cx="344677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Total supply: 21 million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Incentive 2: </a:t>
            </a:r>
            <a:r>
              <a:rPr lang="en-US" dirty="0">
                <a:sym typeface="Trebuchet MS"/>
              </a:rPr>
              <a:t>T</a:t>
            </a:r>
            <a:r>
              <a:rPr lang="en" dirty="0">
                <a:sym typeface="Trebuchet MS"/>
              </a:rPr>
              <a:t>ransaction Fees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Creator of transaction can choose to make output value less than input value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28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Remainder is a transaction fee and goes to block creator (</a:t>
            </a:r>
            <a:r>
              <a:rPr lang="en-US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that first puts that transaction into that block</a:t>
            </a: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)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28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Purely voluntary, like a tip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But system will evolve, and will become mandatory, as Block rewards r</a:t>
            </a:r>
            <a:r>
              <a:rPr lang="en-US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un out</a:t>
            </a:r>
            <a:endParaRPr lang="en"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Remaining problems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How to pick a random node?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sz="28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How to avoid a free-for-all due to rewards?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Everybody may want to run a bit</a:t>
            </a:r>
            <a:r>
              <a:rPr lang="en-US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coin node in order to get this free reward (lock reward and Transaction fee)</a:t>
            </a:r>
            <a:endParaRPr lang="en"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endParaRPr lang="en" sz="28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How to prevent Sybil attacks?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5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An adversary may create a large number of </a:t>
            </a:r>
            <a:r>
              <a:rPr lang="en-US" sz="25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Sybil nodes to subvert the consensus process</a:t>
            </a:r>
            <a:endParaRPr lang="en" sz="25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25000"/>
            </a:pPr>
            <a:r>
              <a:rPr lang="en" dirty="0">
                <a:sym typeface="Trebuchet MS"/>
              </a:rPr>
              <a:t>Proof of work</a:t>
            </a:r>
          </a:p>
        </p:txBody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34399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To approximate selecting a random node: </a:t>
            </a:r>
            <a:r>
              <a:rPr lang="en" sz="2800" b="0" i="1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select nodes in proportion to a resource that no one can monopolize (we hope)</a:t>
            </a:r>
          </a:p>
          <a:p>
            <a:pPr marL="457200" lvl="0" indent="-457200">
              <a:lnSpc>
                <a:spcPct val="10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In proportion to computing power: </a:t>
            </a:r>
            <a:r>
              <a:rPr lang="en" sz="2800" b="1" i="0" u="none" strike="noStrike" cap="none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proof-of-work </a:t>
            </a:r>
            <a:r>
              <a:rPr lang="en" sz="2400" i="1" dirty="0">
                <a:sym typeface="Trebuchet MS"/>
              </a:rPr>
              <a:t>(</a:t>
            </a:r>
            <a:r>
              <a:rPr lang="en-US" sz="2400" i="1" dirty="0">
                <a:sym typeface="Trebuchet MS"/>
              </a:rPr>
              <a:t>Used in Bitcoins)</a:t>
            </a:r>
            <a:endParaRPr lang="en" sz="2400" i="1" dirty="0"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In proportion to ownership </a:t>
            </a:r>
            <a:r>
              <a:rPr lang="en-US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of the currency</a:t>
            </a:r>
            <a:r>
              <a:rPr lang="en" sz="28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: </a:t>
            </a:r>
            <a:r>
              <a:rPr lang="en" sz="2800" b="1" i="0" u="none" strike="noStrike" cap="none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proof-of-stake </a:t>
            </a:r>
            <a:r>
              <a:rPr lang="en" sz="2800" i="0" u="none" strike="noStrike" cap="none" dirty="0">
                <a:ea typeface="Trebuchet MS"/>
                <a:cs typeface="Trebuchet MS"/>
                <a:sym typeface="Trebuchet MS"/>
              </a:rPr>
              <a:t>(</a:t>
            </a:r>
            <a:r>
              <a:rPr lang="en-US" sz="2400" i="1" u="none" strike="noStrike" cap="none" dirty="0">
                <a:ea typeface="Trebuchet MS"/>
                <a:cs typeface="Trebuchet MS"/>
                <a:sym typeface="Trebuchet MS"/>
              </a:rPr>
              <a:t>Not used in Bitcoins – but a legitimate model used in other cryptocurrencies</a:t>
            </a:r>
            <a:r>
              <a:rPr lang="en" sz="2800" i="0" u="none" strike="noStrike" cap="none" dirty="0">
                <a:ea typeface="Trebuchet MS"/>
                <a:cs typeface="Trebuchet MS"/>
                <a:sym typeface="Trebuchet MS"/>
              </a:rPr>
              <a:t>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Equivalent views of proof of work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Select nodes in proportion to computing power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Let nodes compete for right to create block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2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Make it moderately hard to create new identities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Hash puzzles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create block, find nonce s.t.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H(nonce ‖ prev_hash ‖ tx ‖ … ‖ tx) is very small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lang="en"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>
              <a:lnSpc>
                <a:spcPct val="100000"/>
              </a:lnSpc>
              <a:buClr>
                <a:schemeClr val="dk1"/>
              </a:buClr>
              <a:buSzPct val="25000"/>
              <a:buNone/>
            </a:pPr>
            <a:r>
              <a:rPr lang="en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o</a:t>
            </a:r>
            <a:r>
              <a:rPr lang="en-US" sz="20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</a:t>
            </a:r>
            <a:r>
              <a:rPr 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words, </a:t>
            </a:r>
            <a:r>
              <a:rPr lang="en" sz="2000" i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H(nonce ‖ prev_hash ‖ tx ‖ … ‖ tx) &lt; </a:t>
            </a:r>
            <a:r>
              <a:rPr lang="en-US" sz="2000" i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target</a:t>
            </a:r>
            <a:r>
              <a:rPr lang="en" sz="2000" i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lang="en" sz="2000" b="0" i="1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410" name="Shape 410"/>
          <p:cNvGraphicFramePr/>
          <p:nvPr>
            <p:extLst>
              <p:ext uri="{D42A27DB-BD31-4B8C-83A1-F6EECF244321}">
                <p14:modId xmlns:p14="http://schemas.microsoft.com/office/powerpoint/2010/main" val="646871501"/>
              </p:ext>
            </p:extLst>
          </p:nvPr>
        </p:nvGraphicFramePr>
        <p:xfrm>
          <a:off x="533400" y="3141915"/>
          <a:ext cx="8001000" cy="304810"/>
        </p:xfrm>
        <a:graphic>
          <a:graphicData uri="http://schemas.openxmlformats.org/drawingml/2006/table">
            <a:tbl>
              <a:tblPr firstRow="1" bandRow="1">
                <a:noFill/>
                <a:tableStyleId>{AD808602-1B9C-4D36-8053-C5C74F9284A8}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3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1" name="Shape 411"/>
          <p:cNvCxnSpPr/>
          <p:nvPr/>
        </p:nvCxnSpPr>
        <p:spPr>
          <a:xfrm>
            <a:off x="533400" y="2989515"/>
            <a:ext cx="80010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412" name="Shape 412"/>
          <p:cNvSpPr txBox="1"/>
          <p:nvPr/>
        </p:nvSpPr>
        <p:spPr>
          <a:xfrm>
            <a:off x="3429000" y="2603642"/>
            <a:ext cx="237116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Output space of hash</a:t>
            </a:r>
          </a:p>
        </p:txBody>
      </p:sp>
      <p:cxnSp>
        <p:nvCxnSpPr>
          <p:cNvPr id="413" name="Shape 413"/>
          <p:cNvCxnSpPr/>
          <p:nvPr/>
        </p:nvCxnSpPr>
        <p:spPr>
          <a:xfrm>
            <a:off x="533400" y="3594242"/>
            <a:ext cx="9144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stealth" w="lg" len="lg"/>
            <a:tailEnd type="stealth" w="lg" len="lg"/>
          </a:ln>
        </p:spPr>
      </p:cxnSp>
      <p:sp>
        <p:nvSpPr>
          <p:cNvPr id="414" name="Shape 414"/>
          <p:cNvSpPr txBox="1"/>
          <p:nvPr/>
        </p:nvSpPr>
        <p:spPr>
          <a:xfrm>
            <a:off x="514531" y="3670442"/>
            <a:ext cx="93326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Target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space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803068" y="3769683"/>
            <a:ext cx="6731331" cy="646331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If hash function is secure (</a:t>
            </a:r>
            <a:r>
              <a:rPr lang="en-US" sz="1800" b="1" i="1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satisfies puzzle-friendliness</a:t>
            </a:r>
            <a:r>
              <a:rPr lang="en" sz="18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only way to succeed is to try enough nonces until you get lucky</a:t>
            </a:r>
          </a:p>
        </p:txBody>
      </p:sp>
      <p:grpSp>
        <p:nvGrpSpPr>
          <p:cNvPr id="416" name="Shape 416"/>
          <p:cNvGrpSpPr/>
          <p:nvPr/>
        </p:nvGrpSpPr>
        <p:grpSpPr>
          <a:xfrm>
            <a:off x="7272668" y="1056375"/>
            <a:ext cx="1199709" cy="905775"/>
            <a:chOff x="6191690" y="361950"/>
            <a:chExt cx="1199709" cy="905775"/>
          </a:xfrm>
        </p:grpSpPr>
        <p:grpSp>
          <p:nvGrpSpPr>
            <p:cNvPr id="417" name="Shape 417"/>
            <p:cNvGrpSpPr/>
            <p:nvPr/>
          </p:nvGrpSpPr>
          <p:grpSpPr>
            <a:xfrm>
              <a:off x="6629400" y="361950"/>
              <a:ext cx="762000" cy="905775"/>
              <a:chOff x="2895600" y="2199375"/>
              <a:chExt cx="762000" cy="905775"/>
            </a:xfrm>
          </p:grpSpPr>
          <p:sp>
            <p:nvSpPr>
              <p:cNvPr id="418" name="Shape 418"/>
              <p:cNvSpPr/>
              <p:nvPr/>
            </p:nvSpPr>
            <p:spPr>
              <a:xfrm>
                <a:off x="2895600" y="2199375"/>
                <a:ext cx="762000" cy="228720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Trebuchet MS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nonce</a:t>
                </a:r>
              </a:p>
            </p:txBody>
          </p:sp>
          <p:sp>
            <p:nvSpPr>
              <p:cNvPr id="419" name="Shape 419"/>
              <p:cNvSpPr/>
              <p:nvPr/>
            </p:nvSpPr>
            <p:spPr>
              <a:xfrm>
                <a:off x="2895600" y="2427975"/>
                <a:ext cx="762000" cy="223642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Trebuchet MS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prev_h</a:t>
                </a:r>
              </a:p>
            </p:txBody>
          </p:sp>
          <p:sp>
            <p:nvSpPr>
              <p:cNvPr id="420" name="Shape 420"/>
              <p:cNvSpPr/>
              <p:nvPr/>
            </p:nvSpPr>
            <p:spPr>
              <a:xfrm>
                <a:off x="2895600" y="2647950"/>
                <a:ext cx="762000" cy="216762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Trebuchet MS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Tx</a:t>
                </a:r>
              </a:p>
            </p:txBody>
          </p:sp>
          <p:sp>
            <p:nvSpPr>
              <p:cNvPr id="421" name="Shape 421"/>
              <p:cNvSpPr/>
              <p:nvPr/>
            </p:nvSpPr>
            <p:spPr>
              <a:xfrm>
                <a:off x="2895600" y="2864713"/>
                <a:ext cx="762000" cy="240437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Trebuchet MS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Tx</a:t>
                </a:r>
              </a:p>
            </p:txBody>
          </p:sp>
        </p:grpSp>
        <p:cxnSp>
          <p:nvCxnSpPr>
            <p:cNvPr id="422" name="Shape 422"/>
            <p:cNvCxnSpPr/>
            <p:nvPr/>
          </p:nvCxnSpPr>
          <p:spPr>
            <a:xfrm rot="10800000">
              <a:off x="6191690" y="713004"/>
              <a:ext cx="52152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Centralization vs. decentralization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400" dirty="0">
                <a:sym typeface="Trebuchet MS"/>
              </a:rPr>
              <a:t>Competing paradigms that underlie many digital technologies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lang="en" sz="2400" dirty="0"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400" b="1" dirty="0">
                <a:sym typeface="Trebuchet MS"/>
              </a:rPr>
              <a:t>Centralized</a:t>
            </a:r>
            <a:r>
              <a:rPr lang="en" sz="2400" dirty="0">
                <a:sym typeface="Trebuchet MS"/>
              </a:rPr>
              <a:t>: Online Social Networking Services (</a:t>
            </a:r>
            <a:r>
              <a:rPr lang="en-US" sz="2400" dirty="0">
                <a:sym typeface="Trebuchet MS"/>
              </a:rPr>
              <a:t>Facebook, Google</a:t>
            </a:r>
            <a:r>
              <a:rPr lang="en" sz="2400" dirty="0">
                <a:sym typeface="Trebuchet MS"/>
              </a:rPr>
              <a:t>)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lang="en" sz="2400" dirty="0"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400" b="1" dirty="0">
                <a:sym typeface="Trebuchet MS"/>
              </a:rPr>
              <a:t>Decentralized</a:t>
            </a:r>
            <a:r>
              <a:rPr lang="en" sz="2400" dirty="0">
                <a:sym typeface="Trebuchet MS"/>
              </a:rPr>
              <a:t>: </a:t>
            </a:r>
            <a:r>
              <a:rPr lang="en-US" sz="2400" dirty="0">
                <a:sym typeface="Trebuchet MS"/>
              </a:rPr>
              <a:t>Internet, </a:t>
            </a:r>
            <a:r>
              <a:rPr lang="en" sz="2400" dirty="0">
                <a:sym typeface="Trebuchet MS"/>
              </a:rPr>
              <a:t>E</a:t>
            </a:r>
            <a:r>
              <a:rPr lang="en-US" sz="2400" dirty="0">
                <a:sym typeface="Trebuchet MS"/>
              </a:rPr>
              <a:t>mail service and the SMTP protocol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lang="en-US" sz="2400" dirty="0"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400" b="1" dirty="0">
                <a:solidFill>
                  <a:srgbClr val="FF0000"/>
                </a:solidFill>
                <a:sym typeface="Trebuchet MS"/>
              </a:rPr>
              <a:t>Decentralization is not all-or-nothing</a:t>
            </a:r>
            <a:r>
              <a:rPr lang="en" sz="2400" dirty="0">
                <a:sym typeface="Trebuchet MS"/>
              </a:rPr>
              <a:t>: </a:t>
            </a:r>
            <a:r>
              <a:rPr lang="en-US" sz="2400" dirty="0">
                <a:sym typeface="Trebuchet MS"/>
              </a:rPr>
              <a:t>For example, </a:t>
            </a:r>
            <a:r>
              <a:rPr lang="en" sz="2400" dirty="0">
                <a:sym typeface="Trebuchet MS"/>
              </a:rPr>
              <a:t>E-mail. </a:t>
            </a:r>
            <a:r>
              <a:rPr lang="en-US" sz="2400" dirty="0">
                <a:sym typeface="Trebuchet MS"/>
              </a:rPr>
              <a:t>Email has a d</a:t>
            </a:r>
            <a:r>
              <a:rPr lang="en" sz="2400" dirty="0">
                <a:sym typeface="Trebuchet MS"/>
              </a:rPr>
              <a:t>ecentralized protocol (</a:t>
            </a:r>
            <a:r>
              <a:rPr lang="en-US" sz="2400" dirty="0">
                <a:sym typeface="Trebuchet MS"/>
              </a:rPr>
              <a:t>e.g., SMTP</a:t>
            </a:r>
            <a:r>
              <a:rPr lang="en" sz="2400" dirty="0">
                <a:sym typeface="Trebuchet MS"/>
              </a:rPr>
              <a:t>), but dominated by centralized webmail services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lang="en" dirty="0">
              <a:sym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dirty="0">
                <a:sym typeface="Trebuchet MS"/>
              </a:rPr>
              <a:t>Advantage of such a </a:t>
            </a:r>
            <a:r>
              <a:rPr lang="en-US" dirty="0" err="1">
                <a:sym typeface="Trebuchet MS"/>
              </a:rPr>
              <a:t>PoW</a:t>
            </a:r>
            <a:r>
              <a:rPr lang="en-US" dirty="0">
                <a:sym typeface="Trebuchet MS"/>
              </a:rPr>
              <a:t> system?</a:t>
            </a:r>
            <a:endParaRPr lang="en" dirty="0">
              <a:sym typeface="Trebuchet MS"/>
            </a:endParaRP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It completely does away with the problem of magically picking a random node (to propose a block)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lang="en-US"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Nodes independently compete by attempting to solve hash puzzles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1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Once in a while</a:t>
            </a:r>
            <a:r>
              <a:rPr lang="en-US" sz="21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, one will succeed and propose the next block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endParaRPr lang="en-US" sz="21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Result: Such a system is completely decentralized </a:t>
            </a:r>
            <a:r>
              <a:rPr lang="en-US" sz="2400" dirty="0">
                <a:solidFill>
                  <a:schemeClr val="dk1"/>
                </a:solidFill>
                <a:ea typeface="Trebuchet MS"/>
                <a:cs typeface="Trebuchet MS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No one gets to decide which node proposes the next block</a:t>
            </a:r>
            <a:endParaRPr lang="en"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087957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PoW property 1: difficult to compute</a:t>
            </a: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Difficulty varies with time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2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As of 2015: 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difficulty level is over</a:t>
            </a: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10</a:t>
            </a:r>
            <a:r>
              <a:rPr lang="en" sz="2000" b="0" i="0" u="none" strike="noStrike" cap="none" baseline="30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20</a:t>
            </a: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hashes/block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i.e., s</a:t>
            </a:r>
            <a:r>
              <a:rPr lang="en-US" dirty="0" err="1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ize</a:t>
            </a:r>
            <a:r>
              <a:rPr lang="en-US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of target space &lt;= 1/10</a:t>
            </a:r>
            <a:r>
              <a:rPr lang="en-US" baseline="30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20</a:t>
            </a:r>
            <a:r>
              <a:rPr lang="en-US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size of hash’s output space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sym typeface="Trebuchet MS"/>
              </a:rPr>
              <a:t>Such a computation not possible with commodity laptops</a:t>
            </a:r>
            <a:endParaRPr dirty="0">
              <a:solidFill>
                <a:schemeClr val="dk1"/>
              </a:solidFill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lang="en" sz="2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Only some nodes bother to compete — </a:t>
            </a:r>
            <a:r>
              <a:rPr lang="en" sz="20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miners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This process of repeatedly solving hash puzzles is called </a:t>
            </a:r>
            <a:r>
              <a:rPr lang="en-US" b="1" i="1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bitcoin mining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lang="en-US" sz="2000" b="1" i="1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000" b="1" i="1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Technically anyone can mine </a:t>
            </a:r>
            <a:r>
              <a:rPr lang="en-US" sz="2000" b="1" i="1" dirty="0">
                <a:solidFill>
                  <a:schemeClr val="dk1"/>
                </a:solidFill>
                <a:ea typeface="Trebuchet MS"/>
                <a:cs typeface="Trebuchet MS"/>
                <a:sym typeface="Wingdings" panose="05000000000000000000" pitchFamily="2" charset="2"/>
              </a:rPr>
              <a:t></a:t>
            </a:r>
            <a:r>
              <a:rPr lang="en-US" sz="2000" b="1" i="1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however mining power is concentrated in a mining ecosystem</a:t>
            </a:r>
            <a:endParaRPr sz="2000" b="1" i="1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PoW property 2: parameterizable cost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Nodes automatically </a:t>
            </a:r>
            <a:r>
              <a:rPr lang="en" sz="2400" b="1" i="0" u="none" strike="noStrike" cap="none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re-calculate the target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(</a:t>
            </a:r>
            <a:r>
              <a:rPr lang="en-US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size of target space as a fractio</a:t>
            </a:r>
            <a:r>
              <a:rPr lang="en-US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 of the output space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) every two weeks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lang="en" sz="24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Goal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: </a:t>
            </a:r>
            <a:r>
              <a:rPr lang="en" sz="2400" b="0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average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time between blocks = 10 minutes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lang="en" sz="24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In o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ther</a:t>
            </a:r>
            <a:r>
              <a:rPr lang="en-US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words, recalculation takes place after 2,016 blocks!</a:t>
            </a:r>
            <a:endParaRPr lang="en"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533400" y="3638550"/>
            <a:ext cx="8001000" cy="954106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2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Prob (Alice wins next block) =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rebuchet MS"/>
              <a:buNone/>
            </a:pPr>
            <a:r>
              <a:rPr lang="en" sz="2800" b="0" i="0" u="none" strike="noStrike" cap="none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fraction of global hash power she controls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dirty="0">
                <a:sym typeface="Trebuchet MS"/>
              </a:rPr>
              <a:t>Why is such a re-adjustment needed?</a:t>
            </a:r>
            <a:endParaRPr lang="en" dirty="0">
              <a:sym typeface="Trebuchet MS"/>
            </a:endParaRP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It is inefficient if blocks are proposed too close to each other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lang="en-US"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Would not be able to put multiple transactions in a single block!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lang="en-US"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Why 10 minutes?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1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Not significant!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-US" sz="21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Can change it to 5 minutes, and system would still work</a:t>
            </a:r>
            <a:endParaRPr lang="en" sz="21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607375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Key security assumption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Bitcoin a</a:t>
            </a: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ttacks infeasible if </a:t>
            </a:r>
            <a:r>
              <a:rPr lang="en" sz="30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majority of miners</a:t>
            </a: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n" sz="3000" b="0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weighted by hash power</a:t>
            </a: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follow the protocol (</a:t>
            </a:r>
            <a:r>
              <a:rPr lang="en-US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or are honest</a:t>
            </a: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lang="en" sz="30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This will ensure a more than 50% chan</a:t>
            </a:r>
            <a:r>
              <a:rPr lang="en-US" sz="3000" b="0" i="0" u="none" strike="noStrike" cap="none" dirty="0" err="1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ce</a:t>
            </a:r>
            <a:r>
              <a:rPr lang="en-US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that the next block is proposed by a honest node!</a:t>
            </a:r>
            <a:endParaRPr lang="en" sz="3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Solving hash puzzles is probabilistic</a:t>
            </a:r>
          </a:p>
        </p:txBody>
      </p:sp>
      <p:grpSp>
        <p:nvGrpSpPr>
          <p:cNvPr id="447" name="Shape 447"/>
          <p:cNvGrpSpPr/>
          <p:nvPr/>
        </p:nvGrpSpPr>
        <p:grpSpPr>
          <a:xfrm>
            <a:off x="533399" y="1352550"/>
            <a:ext cx="5398533" cy="3417332"/>
            <a:chOff x="1078467" y="1352550"/>
            <a:chExt cx="5398533" cy="3417332"/>
          </a:xfrm>
        </p:grpSpPr>
        <p:pic>
          <p:nvPicPr>
            <p:cNvPr id="448" name="Shape 44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24000" y="1352550"/>
              <a:ext cx="4953001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9" name="Shape 449"/>
            <p:cNvSpPr txBox="1"/>
            <p:nvPr/>
          </p:nvSpPr>
          <p:spPr>
            <a:xfrm>
              <a:off x="2042271" y="4400550"/>
              <a:ext cx="3916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8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Time to next block (entire network)</a:t>
              </a:r>
            </a:p>
          </p:txBody>
        </p:sp>
        <p:sp>
          <p:nvSpPr>
            <p:cNvPr id="450" name="Shape 450"/>
            <p:cNvSpPr txBox="1"/>
            <p:nvPr/>
          </p:nvSpPr>
          <p:spPr>
            <a:xfrm rot="-5400000">
              <a:off x="201784" y="2691883"/>
              <a:ext cx="21226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8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Probability density</a:t>
              </a:r>
            </a:p>
          </p:txBody>
        </p:sp>
        <p:cxnSp>
          <p:nvCxnSpPr>
            <p:cNvPr id="451" name="Shape 451"/>
            <p:cNvCxnSpPr/>
            <p:nvPr/>
          </p:nvCxnSpPr>
          <p:spPr>
            <a:xfrm>
              <a:off x="2438400" y="2038350"/>
              <a:ext cx="0" cy="236220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452" name="Shape 452"/>
            <p:cNvSpPr txBox="1"/>
            <p:nvPr/>
          </p:nvSpPr>
          <p:spPr>
            <a:xfrm>
              <a:off x="1910171" y="1352550"/>
              <a:ext cx="1007007" cy="6463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8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rebuchet MS"/>
                <a:buNone/>
              </a:pPr>
              <a:r>
                <a:rPr lang="en" sz="1800" b="0" i="0" u="none" strike="noStrike" cap="non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minutes</a:t>
              </a:r>
            </a:p>
          </p:txBody>
        </p:sp>
      </p:grpSp>
      <p:sp>
        <p:nvSpPr>
          <p:cNvPr id="453" name="Shape 453"/>
          <p:cNvSpPr txBox="1"/>
          <p:nvPr/>
        </p:nvSpPr>
        <p:spPr>
          <a:xfrm>
            <a:off x="3124200" y="1593826"/>
            <a:ext cx="5157180" cy="8237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42" t="-3622" b="-2173"/>
            </a:stretch>
          </a:blipFill>
          <a:ln w="19050" cap="flat" cmpd="sng">
            <a:solidFill>
              <a:srgbClr val="E7C58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25000"/>
            </a:pPr>
            <a:r>
              <a:rPr lang="en" dirty="0">
                <a:sym typeface="Trebuchet MS"/>
              </a:rPr>
              <a:t>PoW property 3: trivial to verify</a:t>
            </a:r>
          </a:p>
        </p:txBody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Nonce must be published as part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Other miners simply verify that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H(nonce ‖ prev_hash ‖ tx ‖ … ‖ tx) &lt; target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lang="en" sz="2400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Advantage?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	No centralized verifier needed! Any node o</a:t>
            </a:r>
            <a:r>
              <a:rPr lang="en" sz="2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r miner can verify that the block was correctly mined</a:t>
            </a:r>
            <a:endParaRPr lang="en"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Mining economics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8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8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8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Complications:	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F</a:t>
            </a: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ixed (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hardware</a:t>
            </a: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) vs. variable (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electricity)</a:t>
            </a: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costs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R</a:t>
            </a: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eward depends on 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rate at which miners propose blocks (ratio of their hash rate to the </a:t>
            </a:r>
            <a:r>
              <a:rPr lang="en" sz="2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global hash rate)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</a:t>
            </a:r>
            <a:r>
              <a:rPr lang="en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ost in dollars, but reward in BTC </a:t>
            </a:r>
            <a:r>
              <a:rPr lang="en" sz="2000" dirty="0">
                <a:solidFill>
                  <a:schemeClr val="dk1"/>
                </a:solidFill>
                <a:ea typeface="Trebuchet MS"/>
                <a:cs typeface="Trebuchet MS"/>
                <a:sym typeface="Wingdings" panose="05000000000000000000" pitchFamily="2" charset="2"/>
              </a:rPr>
              <a:t></a:t>
            </a:r>
            <a:r>
              <a:rPr lang="en" sz="20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profit depends on exchange rate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Solving </a:t>
            </a:r>
            <a:r>
              <a:rPr lang="en-US" sz="24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more than </a:t>
            </a:r>
            <a:r>
              <a:rPr lang="en" sz="24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10</a:t>
            </a:r>
            <a:r>
              <a:rPr lang="en" sz="2400" baseline="300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20</a:t>
            </a:r>
            <a:r>
              <a:rPr lang="en" sz="24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 ha</a:t>
            </a:r>
            <a:r>
              <a:rPr lang="en-US" sz="2400" dirty="0" err="1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shes</a:t>
            </a:r>
            <a:r>
              <a:rPr lang="en-US" sz="2400" dirty="0">
                <a:solidFill>
                  <a:srgbClr val="FF0000"/>
                </a:solidFill>
                <a:ea typeface="Trebuchet MS"/>
                <a:cs typeface="Trebuchet MS"/>
                <a:sym typeface="Trebuchet MS"/>
              </a:rPr>
              <a:t> to obtain 12.5 BTC at current exchange rate is profitable!</a:t>
            </a:r>
            <a:endParaRPr lang="en" sz="2400" dirty="0">
              <a:solidFill>
                <a:srgbClr val="FF0000"/>
              </a:solidFill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466" name="Shape 466"/>
          <p:cNvGraphicFramePr/>
          <p:nvPr>
            <p:extLst>
              <p:ext uri="{D42A27DB-BD31-4B8C-83A1-F6EECF244321}">
                <p14:modId xmlns:p14="http://schemas.microsoft.com/office/powerpoint/2010/main" val="4083555037"/>
              </p:ext>
            </p:extLst>
          </p:nvPr>
        </p:nvGraphicFramePr>
        <p:xfrm>
          <a:off x="609600" y="1200150"/>
          <a:ext cx="7924800" cy="1188730"/>
        </p:xfrm>
        <a:graphic>
          <a:graphicData uri="http://schemas.openxmlformats.org/drawingml/2006/table">
            <a:tbl>
              <a:tblPr firstRow="1" bandRow="1">
                <a:noFill/>
                <a:tableStyleId>{AD808602-1B9C-4D36-8053-C5C74F9284A8}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9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2400" u="none" strike="noStrike" cap="none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If mining reward </a:t>
                      </a:r>
                      <a:br>
                        <a:rPr lang="en" sz="2400" u="none" strike="noStrike" cap="none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en" sz="2400" u="none" strike="noStrike" cap="none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(block reward + Tx fees)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2400" u="none" strike="noStrike" cap="none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&gt;</a:t>
                      </a: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US" sz="2400" u="none" strike="noStrike" cap="none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mining cost</a:t>
                      </a:r>
                      <a:endParaRPr lang="en" sz="2400" u="none" strike="noStrike" cap="none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2400" u="none" strike="noStrike" cap="none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(hardware + electricity cost)</a:t>
                      </a: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2400" u="none" strike="noStrike" cap="none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→</a:t>
                      </a: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" sz="2400" u="none" strike="noStrike" cap="none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Profit</a:t>
                      </a: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7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subTitle" idx="1"/>
          </p:nvPr>
        </p:nvSpPr>
        <p:spPr>
          <a:xfrm>
            <a:off x="685800" y="1690477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2400" dirty="0">
                <a:sym typeface="Trebuchet MS"/>
              </a:rPr>
              <a:t>Putting it all together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Recap</a:t>
            </a:r>
          </a:p>
        </p:txBody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Identities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Transactions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P2P network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78" name="Shape 478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Block chain &amp; consensus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3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Hash puzzles &amp; mining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Aspects of decentralization in Bitcoin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Who maintains the ledger?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Who has authority over which transactions are valid?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Who creates new bitcoins?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Who determines how the rules of the system change?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AutoNum type="arabicPeriod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How do bitcoins acquire exchange value?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Beyond the protocol: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Exchanges, Wallet software, Service providers...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F137AA-9EDD-4080-85B8-6AF57B2DFAD3}"/>
              </a:ext>
            </a:extLst>
          </p:cNvPr>
          <p:cNvSpPr/>
          <p:nvPr/>
        </p:nvSpPr>
        <p:spPr>
          <a:xfrm>
            <a:off x="389860" y="1311349"/>
            <a:ext cx="7655442" cy="1240465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1CA60-9958-4A1C-AA7D-ADADB6E9D977}"/>
              </a:ext>
            </a:extLst>
          </p:cNvPr>
          <p:cNvSpPr txBox="1"/>
          <p:nvPr/>
        </p:nvSpPr>
        <p:spPr>
          <a:xfrm>
            <a:off x="5560711" y="1258275"/>
            <a:ext cx="24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Our focus in this chapter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Bitcoin has three types of consensus</a:t>
            </a: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Value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State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Rules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Bitcoin is bootstrapped</a:t>
            </a:r>
          </a:p>
        </p:txBody>
      </p:sp>
      <p:grpSp>
        <p:nvGrpSpPr>
          <p:cNvPr id="490" name="Shape 490"/>
          <p:cNvGrpSpPr/>
          <p:nvPr/>
        </p:nvGrpSpPr>
        <p:grpSpPr>
          <a:xfrm>
            <a:off x="2631399" y="1276546"/>
            <a:ext cx="3576399" cy="2944236"/>
            <a:chOff x="2021799" y="196"/>
            <a:chExt cx="3576399" cy="2944236"/>
          </a:xfrm>
        </p:grpSpPr>
        <p:sp>
          <p:nvSpPr>
            <p:cNvPr id="491" name="Shape 491"/>
            <p:cNvSpPr/>
            <p:nvPr/>
          </p:nvSpPr>
          <p:spPr>
            <a:xfrm>
              <a:off x="3095624" y="196"/>
              <a:ext cx="1428748" cy="928686"/>
            </a:xfrm>
            <a:prstGeom prst="roundRect">
              <a:avLst>
                <a:gd name="adj" fmla="val 16667"/>
              </a:avLst>
            </a:prstGeom>
            <a:solidFill>
              <a:srgbClr val="EFD7AE"/>
            </a:solidFill>
            <a:ln w="9525" cap="flat" cmpd="sng">
              <a:solidFill>
                <a:srgbClr val="E7C58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3140958" y="45530"/>
              <a:ext cx="1338078" cy="838016"/>
            </a:xfrm>
            <a:prstGeom prst="rect">
              <a:avLst/>
            </a:prstGeom>
            <a:noFill/>
            <a:ln>
              <a:noFill/>
            </a:ln>
          </p:spPr>
          <p:txBody>
            <a:bodyPr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" sz="1700" b="0" i="0" u="none" strike="noStrike" cap="none" dirty="0">
                  <a:solidFill>
                    <a:schemeClr val="dk1"/>
                  </a:solidFill>
                  <a:ea typeface="Arial"/>
                  <a:cs typeface="Arial" panose="020B0604020202020204" pitchFamily="34" charset="0"/>
                  <a:sym typeface="Arial"/>
                </a:rPr>
                <a:t>security of block chain</a:t>
              </a:r>
            </a:p>
          </p:txBody>
        </p:sp>
        <p:sp>
          <p:nvSpPr>
            <p:cNvPr id="493" name="Shape 493"/>
            <p:cNvSpPr/>
            <p:nvPr/>
          </p:nvSpPr>
          <p:spPr>
            <a:xfrm>
              <a:off x="2570052" y="464539"/>
              <a:ext cx="2479892" cy="2479892"/>
            </a:xfrm>
            <a:custGeom>
              <a:avLst/>
              <a:gdLst/>
              <a:ahLst/>
              <a:cxnLst/>
              <a:rect l="0" t="0" r="0" b="0"/>
              <a:pathLst>
                <a:path w="2479893" h="2479893" extrusionOk="0">
                  <a:moveTo>
                    <a:pt x="2146612" y="394118"/>
                  </a:moveTo>
                  <a:lnTo>
                    <a:pt x="2146612" y="394117"/>
                  </a:lnTo>
                  <a:cubicBezTo>
                    <a:pt x="2337425" y="598656"/>
                    <a:pt x="2453472" y="861705"/>
                    <a:pt x="2475900" y="1140529"/>
                  </a:cubicBezTo>
                </a:path>
              </a:pathLst>
            </a:custGeom>
            <a:noFill/>
            <a:ln w="9525" cap="flat" cmpd="sng">
              <a:solidFill>
                <a:srgbClr val="3781B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4169450" y="1860116"/>
              <a:ext cx="1428748" cy="928686"/>
            </a:xfrm>
            <a:prstGeom prst="roundRect">
              <a:avLst>
                <a:gd name="adj" fmla="val 16667"/>
              </a:avLst>
            </a:prstGeom>
            <a:solidFill>
              <a:srgbClr val="EFD7AE"/>
            </a:solidFill>
            <a:ln w="9525" cap="flat" cmpd="sng">
              <a:solidFill>
                <a:srgbClr val="E7C58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 txBox="1"/>
            <p:nvPr/>
          </p:nvSpPr>
          <p:spPr>
            <a:xfrm>
              <a:off x="4214785" y="1905450"/>
              <a:ext cx="1338078" cy="838016"/>
            </a:xfrm>
            <a:prstGeom prst="rect">
              <a:avLst/>
            </a:prstGeom>
            <a:noFill/>
            <a:ln>
              <a:noFill/>
            </a:ln>
          </p:spPr>
          <p:txBody>
            <a:bodyPr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" sz="1700" b="0" i="0" u="none" strike="noStrike" cap="none" dirty="0">
                  <a:solidFill>
                    <a:schemeClr val="dk1"/>
                  </a:solidFill>
                  <a:ea typeface="Arial"/>
                  <a:cs typeface="Arial"/>
                  <a:sym typeface="Arial"/>
                </a:rPr>
                <a:t>value of currency</a:t>
              </a:r>
            </a:p>
          </p:txBody>
        </p:sp>
        <p:sp>
          <p:nvSpPr>
            <p:cNvPr id="496" name="Shape 496"/>
            <p:cNvSpPr/>
            <p:nvPr/>
          </p:nvSpPr>
          <p:spPr>
            <a:xfrm>
              <a:off x="2570052" y="464539"/>
              <a:ext cx="2479892" cy="2479892"/>
            </a:xfrm>
            <a:custGeom>
              <a:avLst/>
              <a:gdLst/>
              <a:ahLst/>
              <a:cxnLst/>
              <a:rect l="0" t="0" r="0" b="0"/>
              <a:pathLst>
                <a:path w="2479893" h="2479893" extrusionOk="0">
                  <a:moveTo>
                    <a:pt x="1621035" y="2419878"/>
                  </a:moveTo>
                  <a:lnTo>
                    <a:pt x="1621035" y="2419878"/>
                  </a:lnTo>
                  <a:cubicBezTo>
                    <a:pt x="1373276" y="2499897"/>
                    <a:pt x="1106615" y="2499897"/>
                    <a:pt x="858857" y="2419878"/>
                  </a:cubicBezTo>
                </a:path>
              </a:pathLst>
            </a:custGeom>
            <a:noFill/>
            <a:ln w="9525" cap="flat" cmpd="sng">
              <a:solidFill>
                <a:srgbClr val="3781B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021799" y="1860116"/>
              <a:ext cx="1428748" cy="928686"/>
            </a:xfrm>
            <a:prstGeom prst="roundRect">
              <a:avLst>
                <a:gd name="adj" fmla="val 16667"/>
              </a:avLst>
            </a:prstGeom>
            <a:solidFill>
              <a:srgbClr val="EFD7AE"/>
            </a:solidFill>
            <a:ln w="9525" cap="flat" cmpd="sng">
              <a:solidFill>
                <a:srgbClr val="E7C58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 txBox="1"/>
            <p:nvPr/>
          </p:nvSpPr>
          <p:spPr>
            <a:xfrm>
              <a:off x="2067133" y="1905450"/>
              <a:ext cx="1338078" cy="838016"/>
            </a:xfrm>
            <a:prstGeom prst="rect">
              <a:avLst/>
            </a:prstGeom>
            <a:noFill/>
            <a:ln>
              <a:noFill/>
            </a:ln>
          </p:spPr>
          <p:txBody>
            <a:bodyPr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" sz="1700" b="0" i="0" u="none" strike="noStrike" cap="none" dirty="0">
                  <a:solidFill>
                    <a:schemeClr val="dk1"/>
                  </a:solidFill>
                  <a:ea typeface="Arial"/>
                  <a:cs typeface="Arial"/>
                  <a:sym typeface="Arial"/>
                </a:rPr>
                <a:t>health of mining ecosystem</a:t>
              </a:r>
            </a:p>
          </p:txBody>
        </p:sp>
        <p:sp>
          <p:nvSpPr>
            <p:cNvPr id="499" name="Shape 499"/>
            <p:cNvSpPr/>
            <p:nvPr/>
          </p:nvSpPr>
          <p:spPr>
            <a:xfrm>
              <a:off x="2570052" y="464539"/>
              <a:ext cx="2479892" cy="2479892"/>
            </a:xfrm>
            <a:custGeom>
              <a:avLst/>
              <a:gdLst/>
              <a:ahLst/>
              <a:cxnLst/>
              <a:rect l="0" t="0" r="0" b="0"/>
              <a:pathLst>
                <a:path w="2479893" h="2479893" extrusionOk="0">
                  <a:moveTo>
                    <a:pt x="3991" y="1140530"/>
                  </a:moveTo>
                  <a:lnTo>
                    <a:pt x="3991" y="1140530"/>
                  </a:lnTo>
                  <a:cubicBezTo>
                    <a:pt x="26418" y="861705"/>
                    <a:pt x="142465" y="598657"/>
                    <a:pt x="333279" y="394118"/>
                  </a:cubicBezTo>
                </a:path>
              </a:pathLst>
            </a:custGeom>
            <a:noFill/>
            <a:ln w="9525" cap="flat" cmpd="sng">
              <a:solidFill>
                <a:srgbClr val="3781B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What can a “51% attacker” do?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Steal coins from existing address?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Suppress some transactions?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From the block chain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From the P2P network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Change the block reward?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Destroy confidence in Bitcoin?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5334000" y="1200150"/>
            <a:ext cx="838199" cy="3725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✗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✓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✗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✗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/>
              <a:buNone/>
            </a:pPr>
            <a:endParaRPr sz="2400" b="0" i="0" u="none" strike="noStrike" cap="non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sz="2400" b="0" i="0" u="none" strike="noStrike" cap="non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✓✓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Remaining questions</a:t>
            </a:r>
          </a:p>
        </p:txBody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3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How do we get from consensus to currency?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3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What else can we do with consensus?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" sz="30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Aspects of decentralization in Bitcoin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81999" cy="36481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22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Peer-to-peer network</a:t>
            </a:r>
            <a:r>
              <a:rPr lang="en" sz="22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2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	Open to anyone, Low barrier to entry</a:t>
            </a: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22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2"/>
            </a:pPr>
            <a:r>
              <a:rPr lang="en" sz="22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Mining</a:t>
            </a:r>
            <a:r>
              <a:rPr lang="en" sz="22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2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	Open to anyone, but inevitable concentration of power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2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	often seen as undesirable</a:t>
            </a: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sz="22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 startAt="3"/>
            </a:pPr>
            <a:r>
              <a:rPr lang="en" sz="2200" b="1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Updates to software</a:t>
            </a:r>
            <a:r>
              <a:rPr lang="en" sz="22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2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	Core developers trusted by community, have great power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685800" y="1690477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" sz="2400" dirty="0">
                <a:sym typeface="Trebuchet MS"/>
              </a:rPr>
              <a:t>Distributed consensus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25000"/>
            </a:pPr>
            <a:r>
              <a:rPr lang="en" dirty="0">
                <a:sym typeface="Trebuchet MS"/>
              </a:rPr>
              <a:t>Bitcoin’s key challenge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Key technical challenge of decentralized e-cash: </a:t>
            </a:r>
            <a:r>
              <a:rPr lang="en" sz="3000" b="0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distributed consensus 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3000" b="0" i="0" u="sng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30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or: how to decentralize ScroogeCoin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rebuchet MS"/>
              <a:buNone/>
            </a:pPr>
            <a:r>
              <a:rPr lang="en" dirty="0">
                <a:sym typeface="Trebuchet MS"/>
              </a:rPr>
              <a:t>Why consensus protocols?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Traditional motivation: reliability in distributed systems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endParaRPr sz="2400" b="0" i="0" u="none" strike="noStrike" cap="none" dirty="0">
              <a:solidFill>
                <a:schemeClr val="dk1"/>
              </a:solidFill>
              <a:ea typeface="Trebuchet MS"/>
              <a:cs typeface="Trebuchet MS"/>
              <a:sym typeface="Trebuchet MS"/>
            </a:endParaRPr>
          </a:p>
          <a:p>
            <a:pPr>
              <a:lnSpc>
                <a:spcPct val="100000"/>
              </a:lnSpc>
              <a:buClr>
                <a:schemeClr val="dk1"/>
              </a:buClr>
              <a:buSzPct val="100000"/>
            </a:pPr>
            <a:r>
              <a:rPr lang="en" sz="2400" b="0" i="0" u="sng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Distributed key-value store</a:t>
            </a:r>
            <a:r>
              <a:rPr lang="en" sz="2400" b="0" i="0" u="none" strike="noStrike" cap="none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enables various applications: DNS, public key directory, stock trades 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1089</TotalTime>
  <Words>2383</Words>
  <Application>Microsoft Office PowerPoint</Application>
  <PresentationFormat>全屏显示(16:9)</PresentationFormat>
  <Paragraphs>413</Paragraphs>
  <Slides>53</Slides>
  <Notes>53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2" baseType="lpstr">
      <vt:lpstr>等线</vt:lpstr>
      <vt:lpstr>等线 Light</vt:lpstr>
      <vt:lpstr>宋体</vt:lpstr>
      <vt:lpstr>Arial</vt:lpstr>
      <vt:lpstr>Calibri</vt:lpstr>
      <vt:lpstr>Calibri Light</vt:lpstr>
      <vt:lpstr>Trebuchet MS</vt:lpstr>
      <vt:lpstr>Wingdings</vt:lpstr>
      <vt:lpstr>Office Theme</vt:lpstr>
      <vt:lpstr>PowerPoint 演示文稿</vt:lpstr>
      <vt:lpstr>How Bitcoin Achieves Decentralization </vt:lpstr>
      <vt:lpstr>PowerPoint 演示文稿</vt:lpstr>
      <vt:lpstr>Centralization vs. decentralization</vt:lpstr>
      <vt:lpstr>Aspects of decentralization in Bitcoin</vt:lpstr>
      <vt:lpstr>Aspects of decentralization in Bitcoin</vt:lpstr>
      <vt:lpstr>PowerPoint 演示文稿</vt:lpstr>
      <vt:lpstr>Bitcoin’s key challenge</vt:lpstr>
      <vt:lpstr>Why consensus protocols?</vt:lpstr>
      <vt:lpstr>Defining distributed consensus</vt:lpstr>
      <vt:lpstr>Bitcoin is a peer-to-peer system</vt:lpstr>
      <vt:lpstr>What nodes need to reach a consensus on?</vt:lpstr>
      <vt:lpstr>How consensus could work in Bitcoin</vt:lpstr>
      <vt:lpstr>How consensus could work in Bitcoin</vt:lpstr>
      <vt:lpstr>Why consensus is hard (esp. in the Bitcoin context)?</vt:lpstr>
      <vt:lpstr>Many impossibility results</vt:lpstr>
      <vt:lpstr>Some well-known protocols</vt:lpstr>
      <vt:lpstr>Understanding impossibility results</vt:lpstr>
      <vt:lpstr>Bitcoin consensus: theory &amp; practice</vt:lpstr>
      <vt:lpstr>So why is the problem of consensus different in Bitcoins?</vt:lpstr>
      <vt:lpstr>PowerPoint 演示文稿</vt:lpstr>
      <vt:lpstr>Bitcoin nodes don’t have long-term identities</vt:lpstr>
      <vt:lpstr>Why having identity is useful for consensus?</vt:lpstr>
      <vt:lpstr> How to overcome lack of identity in Bitcoins?</vt:lpstr>
      <vt:lpstr>Key idea: implicit consensus</vt:lpstr>
      <vt:lpstr>Consensus algorithm (simplified)</vt:lpstr>
      <vt:lpstr>Now let’s analyze if this works!</vt:lpstr>
      <vt:lpstr>What can a malicious node do?</vt:lpstr>
      <vt:lpstr>From Bob the merchant’s point of view</vt:lpstr>
      <vt:lpstr>Recap</vt:lpstr>
      <vt:lpstr>PowerPoint 演示文稿</vt:lpstr>
      <vt:lpstr>Assumption of honesty is problematic</vt:lpstr>
      <vt:lpstr>Incentive 1: Block Reward</vt:lpstr>
      <vt:lpstr>There’s a finite supply of bitcoins</vt:lpstr>
      <vt:lpstr>Incentive 2: Transaction Fees</vt:lpstr>
      <vt:lpstr>Remaining problems</vt:lpstr>
      <vt:lpstr>Proof of work</vt:lpstr>
      <vt:lpstr>Equivalent views of proof of work</vt:lpstr>
      <vt:lpstr>Hash puzzles</vt:lpstr>
      <vt:lpstr>Advantage of such a PoW system?</vt:lpstr>
      <vt:lpstr>PoW property 1: difficult to compute</vt:lpstr>
      <vt:lpstr>PoW property 2: parameterizable cost</vt:lpstr>
      <vt:lpstr>Why is such a re-adjustment needed?</vt:lpstr>
      <vt:lpstr>Key security assumption</vt:lpstr>
      <vt:lpstr>Solving hash puzzles is probabilistic</vt:lpstr>
      <vt:lpstr>PoW property 3: trivial to verify</vt:lpstr>
      <vt:lpstr>Mining economics</vt:lpstr>
      <vt:lpstr>PowerPoint 演示文稿</vt:lpstr>
      <vt:lpstr>Recap</vt:lpstr>
      <vt:lpstr>Bitcoin has three types of consensus</vt:lpstr>
      <vt:lpstr>Bitcoin is bootstrapped</vt:lpstr>
      <vt:lpstr>What can a “51% attacker” do?</vt:lpstr>
      <vt:lpstr>Remaining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gy</cp:lastModifiedBy>
  <cp:revision>29</cp:revision>
  <dcterms:modified xsi:type="dcterms:W3CDTF">2018-09-24T04:01:32Z</dcterms:modified>
</cp:coreProperties>
</file>