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SE%20Term%204\Econometrics%20(Tom%20Coupe)\HA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/>
              <a:t>Deposits</a:t>
            </a:r>
          </a:p>
        </c:rich>
      </c:tx>
      <c:layout>
        <c:manualLayout>
          <c:xMode val="edge"/>
          <c:yMode val="edge"/>
          <c:x val="0.38714611613064814"/>
          <c:y val="3.89540302027463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7525327030760284E-2"/>
          <c:y val="0.13814535071703002"/>
          <c:w val="0.91332657684978302"/>
          <c:h val="0.738502201491118"/>
        </c:manualLayout>
      </c:layout>
      <c:barChart>
        <c:barDir val="col"/>
        <c:grouping val="stacked"/>
        <c:varyColors val="0"/>
        <c:ser>
          <c:idx val="0"/>
          <c:order val="0"/>
          <c:tx>
            <c:v>Deposits</c:v>
          </c:tx>
          <c:spPr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cat>
            <c:strRef>
              <c:f>calc!$I$3:$Q$3</c:f>
              <c:strCache>
                <c:ptCount val="9"/>
                <c:pt idx="0">
                  <c:v>G1 P1</c:v>
                </c:pt>
                <c:pt idx="1">
                  <c:v>G1 P2</c:v>
                </c:pt>
                <c:pt idx="2">
                  <c:v>G1 P3</c:v>
                </c:pt>
                <c:pt idx="3">
                  <c:v>G2 P1</c:v>
                </c:pt>
                <c:pt idx="4">
                  <c:v>G2 P2</c:v>
                </c:pt>
                <c:pt idx="5">
                  <c:v>G2 P3</c:v>
                </c:pt>
                <c:pt idx="6">
                  <c:v>G3 P1</c:v>
                </c:pt>
                <c:pt idx="7">
                  <c:v>G3 P2</c:v>
                </c:pt>
                <c:pt idx="8">
                  <c:v>G3 P3</c:v>
                </c:pt>
              </c:strCache>
            </c:strRef>
          </c:cat>
          <c:val>
            <c:numRef>
              <c:f>calc!$I$4:$Q$4</c:f>
              <c:numCache>
                <c:formatCode>#,##0</c:formatCode>
                <c:ptCount val="9"/>
                <c:pt idx="0">
                  <c:v>6821476</c:v>
                </c:pt>
                <c:pt idx="1">
                  <c:v>6993229</c:v>
                </c:pt>
                <c:pt idx="2">
                  <c:v>6949602</c:v>
                </c:pt>
                <c:pt idx="3">
                  <c:v>7027942</c:v>
                </c:pt>
                <c:pt idx="4">
                  <c:v>7474134</c:v>
                </c:pt>
                <c:pt idx="5">
                  <c:v>6510992</c:v>
                </c:pt>
                <c:pt idx="6">
                  <c:v>7036345</c:v>
                </c:pt>
                <c:pt idx="7">
                  <c:v>7625511</c:v>
                </c:pt>
                <c:pt idx="8">
                  <c:v>7594195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901504"/>
        <c:axId val="132915584"/>
      </c:barChart>
      <c:catAx>
        <c:axId val="132901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ru-RU"/>
          </a:p>
        </c:txPr>
        <c:crossAx val="132915584"/>
        <c:crosses val="autoZero"/>
        <c:auto val="1"/>
        <c:lblAlgn val="ctr"/>
        <c:lblOffset val="100"/>
        <c:noMultiLvlLbl val="0"/>
      </c:catAx>
      <c:valAx>
        <c:axId val="132915584"/>
        <c:scaling>
          <c:orientation val="minMax"/>
        </c:scaling>
        <c:delete val="1"/>
        <c:axPos val="l"/>
        <c:majorGridlines/>
        <c:numFmt formatCode="#,##0" sourceLinked="1"/>
        <c:majorTickMark val="out"/>
        <c:minorTickMark val="none"/>
        <c:tickLblPos val="none"/>
        <c:crossAx val="132901504"/>
        <c:crosses val="autoZero"/>
        <c:crossBetween val="between"/>
        <c:dispUnits>
          <c:builtInUnit val="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en-US" b="0"/>
                    <a:t>thousands</a:t>
                  </a:r>
                  <a:endParaRPr lang="uk-UA" b="0"/>
                </a:p>
              </c:rich>
            </c:tx>
          </c:dispUnitsLbl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 contrast="33000"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F716-2AFA-4F87-A8B3-0FAF66850BD3}" type="datetimeFigureOut">
              <a:rPr lang="uk-UA" smtClean="0"/>
              <a:pPr/>
              <a:t>26.01.2016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819A-9A53-4047-B96C-E14D07B5C9B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8" y="1844824"/>
            <a:ext cx="8892480" cy="216024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ambria" pitchFamily="18" charset="0"/>
              </a:rPr>
              <a:t>A Marketing Experiment at Big Bank</a:t>
            </a:r>
            <a:endParaRPr lang="uk-UA" sz="6000" b="1" dirty="0">
              <a:latin typeface="Cambria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 contrast="33000"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5576" y="-27384"/>
            <a:ext cx="8229600" cy="83671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Summary of a Case Problem</a:t>
            </a:r>
            <a:endParaRPr lang="uk-UA" sz="3600" b="1" dirty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51520" y="764704"/>
            <a:ext cx="8892480" cy="28083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ambria" pitchFamily="18" charset="0"/>
              </a:rPr>
              <a:t>Task: </a:t>
            </a:r>
            <a:r>
              <a:rPr lang="en-US" sz="2000" dirty="0" smtClean="0">
                <a:latin typeface="Cambria" pitchFamily="18" charset="0"/>
              </a:rPr>
              <a:t>to determine the best way to encourage bank`s clients increase  amount of money they put on deposits account</a:t>
            </a:r>
          </a:p>
          <a:p>
            <a:pPr>
              <a:buNone/>
            </a:pPr>
            <a:r>
              <a:rPr lang="en-US" sz="2000" dirty="0" smtClean="0">
                <a:latin typeface="Cambria" pitchFamily="18" charset="0"/>
              </a:rPr>
              <a:t>Clients were analyzed over three period and were divided according to methods of stimulating clients: </a:t>
            </a:r>
          </a:p>
          <a:p>
            <a:r>
              <a:rPr lang="en-US" sz="2000" dirty="0">
                <a:latin typeface="Cambria" pitchFamily="18" charset="0"/>
              </a:rPr>
              <a:t>B</a:t>
            </a:r>
            <a:r>
              <a:rPr lang="en-US" sz="2000" dirty="0" smtClean="0">
                <a:latin typeface="Cambria" pitchFamily="18" charset="0"/>
              </a:rPr>
              <a:t>ase group does not  receive any letters </a:t>
            </a:r>
          </a:p>
          <a:p>
            <a:r>
              <a:rPr lang="en-US" sz="2000" dirty="0" smtClean="0">
                <a:latin typeface="Cambria" pitchFamily="18" charset="0"/>
              </a:rPr>
              <a:t>Second group got informative letter about benefits and gains of putting money on the deposit account </a:t>
            </a:r>
          </a:p>
          <a:p>
            <a:r>
              <a:rPr lang="en-US" sz="2000" dirty="0">
                <a:latin typeface="Cambria" pitchFamily="18" charset="0"/>
              </a:rPr>
              <a:t>L</a:t>
            </a:r>
            <a:r>
              <a:rPr lang="en-US" sz="2000" dirty="0" smtClean="0">
                <a:latin typeface="Cambria" pitchFamily="18" charset="0"/>
              </a:rPr>
              <a:t>etter promising clients a 1% increase in deposit interest rates and the extra money on they deposit were sent to the third one</a:t>
            </a:r>
          </a:p>
          <a:p>
            <a:pPr>
              <a:buNone/>
            </a:pPr>
            <a:endParaRPr lang="uk-UA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323528" y="3573016"/>
          <a:ext cx="4032448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499992" y="4293096"/>
            <a:ext cx="4536504" cy="1368152"/>
            <a:chOff x="4572000" y="3284984"/>
            <a:chExt cx="4536504" cy="136815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3284984"/>
              <a:ext cx="4427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pitchFamily="18" charset="0"/>
                </a:rPr>
                <a:t>Deposits growth in all groups in 2</a:t>
              </a:r>
              <a:r>
                <a:rPr lang="en-US" baseline="30000" dirty="0" smtClean="0">
                  <a:latin typeface="Cambria" pitchFamily="18" charset="0"/>
                </a:rPr>
                <a:t>nd</a:t>
              </a:r>
              <a:r>
                <a:rPr lang="en-US" dirty="0" smtClean="0">
                  <a:latin typeface="Cambria" pitchFamily="18" charset="0"/>
                </a:rPr>
                <a:t> period</a:t>
              </a:r>
              <a:endParaRPr lang="uk-UA" baseline="-25000" dirty="0">
                <a:latin typeface="Cambri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4048" y="3779748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pitchFamily="18" charset="0"/>
                </a:rPr>
                <a:t> Significant in 2</a:t>
              </a:r>
              <a:r>
                <a:rPr lang="en-US" baseline="30000" dirty="0" smtClean="0">
                  <a:latin typeface="Cambria" pitchFamily="18" charset="0"/>
                </a:rPr>
                <a:t>nd</a:t>
              </a:r>
              <a:r>
                <a:rPr lang="en-US" dirty="0" smtClean="0">
                  <a:latin typeface="Cambria" pitchFamily="18" charset="0"/>
                </a:rPr>
                <a:t> and 3</a:t>
              </a:r>
              <a:r>
                <a:rPr lang="en-US" baseline="30000" dirty="0" smtClean="0">
                  <a:latin typeface="Cambria" pitchFamily="18" charset="0"/>
                </a:rPr>
                <a:t>rd</a:t>
              </a:r>
              <a:r>
                <a:rPr lang="en-US" dirty="0" smtClean="0">
                  <a:latin typeface="Cambria" pitchFamily="18" charset="0"/>
                </a:rPr>
                <a:t> groups </a:t>
              </a:r>
              <a:endParaRPr lang="uk-UA" baseline="-25000" dirty="0">
                <a:latin typeface="Cambri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4283804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pitchFamily="18" charset="0"/>
                </a:rPr>
                <a:t>The biggest and stable in 3</a:t>
              </a:r>
              <a:r>
                <a:rPr lang="en-US" baseline="30000" dirty="0" smtClean="0">
                  <a:latin typeface="Cambria" pitchFamily="18" charset="0"/>
                </a:rPr>
                <a:t>rd</a:t>
              </a:r>
              <a:r>
                <a:rPr lang="en-US" dirty="0" smtClean="0">
                  <a:latin typeface="Cambria" pitchFamily="18" charset="0"/>
                </a:rPr>
                <a:t> group</a:t>
              </a:r>
              <a:endParaRPr lang="uk-UA" baseline="-25000" dirty="0">
                <a:latin typeface="Cambria" pitchFamily="18" charset="0"/>
              </a:endParaRPr>
            </a:p>
          </p:txBody>
        </p:sp>
        <p:sp>
          <p:nvSpPr>
            <p:cNvPr id="11" name="Стрелка углом 10"/>
            <p:cNvSpPr/>
            <p:nvPr/>
          </p:nvSpPr>
          <p:spPr>
            <a:xfrm flipV="1">
              <a:off x="4788024" y="3645024"/>
              <a:ext cx="288032" cy="288032"/>
            </a:xfrm>
            <a:prstGeom prst="bentArrow">
              <a:avLst>
                <a:gd name="adj1" fmla="val 14007"/>
                <a:gd name="adj2" fmla="val 15871"/>
                <a:gd name="adj3" fmla="val 25000"/>
                <a:gd name="adj4" fmla="val 490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2" name="Стрелка углом 11"/>
            <p:cNvSpPr/>
            <p:nvPr/>
          </p:nvSpPr>
          <p:spPr>
            <a:xfrm flipV="1">
              <a:off x="5220072" y="4149080"/>
              <a:ext cx="288032" cy="288032"/>
            </a:xfrm>
            <a:prstGeom prst="bentArrow">
              <a:avLst>
                <a:gd name="adj1" fmla="val 14007"/>
                <a:gd name="adj2" fmla="val 15871"/>
                <a:gd name="adj3" fmla="val 25000"/>
                <a:gd name="adj4" fmla="val 490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</a:rPr>
              <a:t>Recommendation</a:t>
            </a:r>
            <a:endParaRPr lang="uk-UA" sz="3600" b="1" dirty="0">
              <a:latin typeface="Cambria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267744" y="5589240"/>
            <a:ext cx="4392488" cy="72008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</a:rPr>
              <a:t>Attract more  deposits </a:t>
            </a:r>
            <a:endParaRPr lang="uk-UA" sz="28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624093"/>
            <a:ext cx="3744416" cy="1307306"/>
          </a:xfrm>
          <a:prstGeom prst="downArrowCallout">
            <a:avLst>
              <a:gd name="adj1" fmla="val 18843"/>
              <a:gd name="adj2" fmla="val 15428"/>
              <a:gd name="adj3" fmla="val 20895"/>
              <a:gd name="adj4" fmla="val 701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itchFamily="18" charset="0"/>
              </a:rPr>
              <a:t>Use 2</a:t>
            </a:r>
            <a:r>
              <a:rPr lang="en-US" b="1" baseline="30000" dirty="0" smtClean="0">
                <a:latin typeface="Cambria" pitchFamily="18" charset="0"/>
              </a:rPr>
              <a:t>nd</a:t>
            </a:r>
            <a:r>
              <a:rPr lang="en-US" b="1" dirty="0" smtClean="0">
                <a:latin typeface="Cambria" pitchFamily="18" charset="0"/>
              </a:rPr>
              <a:t> method </a:t>
            </a:r>
            <a:r>
              <a:rPr lang="en-US" dirty="0" smtClean="0">
                <a:latin typeface="Cambria" pitchFamily="18" charset="0"/>
              </a:rPr>
              <a:t>– propose clients additional money and increase in interest rate </a:t>
            </a:r>
            <a:endParaRPr lang="uk-UA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696101"/>
            <a:ext cx="2808312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 Higher increase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Stable effect in 3</a:t>
            </a:r>
            <a:r>
              <a:rPr lang="en-US" baseline="30000" dirty="0" smtClean="0">
                <a:latin typeface="Cambria" pitchFamily="18" charset="0"/>
              </a:rPr>
              <a:t>rd</a:t>
            </a:r>
            <a:r>
              <a:rPr lang="en-US" dirty="0" smtClean="0">
                <a:latin typeface="Cambria" pitchFamily="18" charset="0"/>
              </a:rPr>
              <a:t>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3068960"/>
            <a:ext cx="3744416" cy="915114"/>
          </a:xfrm>
          <a:prstGeom prst="downArrowCallout">
            <a:avLst>
              <a:gd name="adj1" fmla="val 18843"/>
              <a:gd name="adj2" fmla="val 19869"/>
              <a:gd name="adj3" fmla="val 20895"/>
              <a:gd name="adj4" fmla="val 701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Concentrate on working with </a:t>
            </a:r>
            <a:r>
              <a:rPr lang="en-US" b="1" dirty="0" smtClean="0">
                <a:latin typeface="Cambria" pitchFamily="18" charset="0"/>
              </a:rPr>
              <a:t>female audience</a:t>
            </a:r>
            <a:endParaRPr lang="uk-UA" b="1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068960"/>
            <a:ext cx="2808312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 More perceptive to marketing actions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4149080"/>
            <a:ext cx="3744416" cy="915114"/>
          </a:xfrm>
          <a:prstGeom prst="downArrowCallout">
            <a:avLst>
              <a:gd name="adj1" fmla="val 18843"/>
              <a:gd name="adj2" fmla="val 19869"/>
              <a:gd name="adj3" fmla="val 20895"/>
              <a:gd name="adj4" fmla="val 701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Concentrate on clientele  with </a:t>
            </a:r>
            <a:r>
              <a:rPr lang="en-US" b="1" dirty="0" smtClean="0">
                <a:latin typeface="Cambria" pitchFamily="18" charset="0"/>
              </a:rPr>
              <a:t>higher current accounts</a:t>
            </a:r>
            <a:endParaRPr lang="uk-UA" b="1" dirty="0"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4283804"/>
            <a:ext cx="280831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  Have more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269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</a:rPr>
              <a:t>Motivation</a:t>
            </a:r>
            <a:endParaRPr lang="uk-UA" sz="3600" b="1" dirty="0">
              <a:latin typeface="Cambria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601216" y="908720"/>
            <a:ext cx="8003232" cy="11521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200" dirty="0" smtClean="0">
                <a:latin typeface="Cambria" pitchFamily="18" charset="0"/>
              </a:rPr>
              <a:t>Econometric analysis of panel data of 3 clients groups for 3 periods with variables current account, gender, age, group, period was made.</a:t>
            </a:r>
            <a:endParaRPr lang="uk-UA" sz="2200" dirty="0">
              <a:latin typeface="Cambria" pitchFamily="18" charset="0"/>
            </a:endParaRPr>
          </a:p>
        </p:txBody>
      </p:sp>
      <p:sp>
        <p:nvSpPr>
          <p:cNvPr id="7" name="Содержимое 5"/>
          <p:cNvSpPr txBox="1">
            <a:spLocks/>
          </p:cNvSpPr>
          <p:nvPr/>
        </p:nvSpPr>
        <p:spPr>
          <a:xfrm>
            <a:off x="467544" y="2564904"/>
            <a:ext cx="8208912" cy="648072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Tests to determine proper model among Pooled OLS, FE, FD and RE </a:t>
            </a:r>
            <a:endParaRPr kumimoji="0" lang="uk-UA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Содержимое 5"/>
          <p:cNvSpPr txBox="1">
            <a:spLocks/>
          </p:cNvSpPr>
          <p:nvPr/>
        </p:nvSpPr>
        <p:spPr>
          <a:xfrm>
            <a:off x="467544" y="3429000"/>
            <a:ext cx="8003232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FE model was considered the best:</a:t>
            </a:r>
          </a:p>
          <a:p>
            <a:pPr lvl="0" algn="ctr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no fixed effect</a:t>
            </a:r>
          </a:p>
          <a:p>
            <a:pPr lvl="0" algn="ctr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no serial correlation in residuals</a:t>
            </a:r>
          </a:p>
          <a:p>
            <a:pPr lvl="0" algn="ctr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saves degrees of freedom and gives more precise estimations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interaction terms period*age and period*gender were included to measure an influence of gender and age</a:t>
            </a:r>
          </a:p>
          <a:p>
            <a:pPr>
              <a:buFont typeface="Arial" pitchFamily="34" charset="0"/>
              <a:buChar char="•"/>
            </a:pPr>
            <a:endParaRPr lang="uk-UA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251</Words>
  <Application>Microsoft Office PowerPoint</Application>
  <PresentationFormat>Экран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A Marketing Experiment at Big Bank</vt:lpstr>
      <vt:lpstr>Summary of a Case Problem</vt:lpstr>
      <vt:lpstr>Recommendation</vt:lpstr>
      <vt:lpstr>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Ксенія</dc:creator>
  <cp:lastModifiedBy>user</cp:lastModifiedBy>
  <cp:revision>30</cp:revision>
  <dcterms:created xsi:type="dcterms:W3CDTF">2013-03-21T19:10:09Z</dcterms:created>
  <dcterms:modified xsi:type="dcterms:W3CDTF">2016-01-27T00:58:21Z</dcterms:modified>
</cp:coreProperties>
</file>