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>
        <p:scale>
          <a:sx n="92" d="100"/>
          <a:sy n="92" d="100"/>
        </p:scale>
        <p:origin x="-1027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Distribution of employees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Number of employees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2">
                      <a:shade val="65000"/>
                      <a:lumMod val="60000"/>
                      <a:lumOff val="40000"/>
                    </a:schemeClr>
                  </a:gs>
                  <a:gs pos="0">
                    <a:schemeClr val="accent2">
                      <a:shade val="6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2">
                      <a:tint val="65000"/>
                      <a:lumMod val="60000"/>
                      <a:lumOff val="40000"/>
                    </a:schemeClr>
                  </a:gs>
                  <a:gs pos="0">
                    <a:schemeClr val="accent2">
                      <a:tint val="6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9.2825943316239737E-2"/>
                  <c:y val="-2.71337372770548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Ok</c:v>
                </c:pt>
                <c:pt idx="1">
                  <c:v>Good</c:v>
                </c:pt>
                <c:pt idx="2">
                  <c:v>Best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2504</c:v>
                </c:pt>
                <c:pt idx="1">
                  <c:v>654</c:v>
                </c:pt>
                <c:pt idx="2">
                  <c:v>1842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35000">
          <a:schemeClr val="accent2">
            <a:tint val="37000"/>
            <a:satMod val="300000"/>
          </a:schemeClr>
        </a:gs>
        <a:gs pos="100000">
          <a:schemeClr val="accent2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2">
          <a:shade val="95000"/>
          <a:satMod val="105000"/>
        </a:schemeClr>
      </a:solidFill>
      <a:prstDash val="solid"/>
      <a:round/>
    </a:ln>
    <a:effectLst>
      <a:outerShdw blurRad="40000" dist="20000" dir="5400000" rotWithShape="0">
        <a:srgbClr val="000000">
          <a:alpha val="38000"/>
        </a:srgbClr>
      </a:outerShdw>
    </a:effectLst>
    <a:scene3d>
      <a:camera prst="orthographicFront"/>
      <a:lightRig rig="threePt" dir="t"/>
    </a:scene3d>
    <a:sp3d>
      <a:bevelT w="190500" h="38100"/>
    </a:sp3d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Dynamics of Averages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23,7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0,53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1461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7,5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Job importance</c:v>
                </c:pt>
                <c:pt idx="1">
                  <c:v>Fixed wage</c:v>
                </c:pt>
                <c:pt idx="2">
                  <c:v>Wage</c:v>
                </c:pt>
                <c:pt idx="3">
                  <c:v>Experience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0.17699999999999999</c:v>
                </c:pt>
                <c:pt idx="1">
                  <c:v>0.35199999999999998</c:v>
                </c:pt>
                <c:pt idx="2">
                  <c:v>0.32700000000000001</c:v>
                </c:pt>
                <c:pt idx="3">
                  <c:v>0.224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35,8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0,50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1486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16,1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Job importance</c:v>
                </c:pt>
                <c:pt idx="1">
                  <c:v>Fixed wage</c:v>
                </c:pt>
                <c:pt idx="2">
                  <c:v>Wage</c:v>
                </c:pt>
                <c:pt idx="3">
                  <c:v>Experience</c:v>
                </c:pt>
              </c:strCache>
            </c:strRef>
          </c:cat>
          <c:val>
            <c:numRef>
              <c:f>Лист1!$C$2:$C$5</c:f>
              <c:numCache>
                <c:formatCode>0.00%</c:formatCode>
                <c:ptCount val="4"/>
                <c:pt idx="0">
                  <c:v>0.26700000000000002</c:v>
                </c:pt>
                <c:pt idx="1">
                  <c:v>0.33200000000000002</c:v>
                </c:pt>
                <c:pt idx="2">
                  <c:v>0.33200000000000002</c:v>
                </c:pt>
                <c:pt idx="3">
                  <c:v>0.47699999999999998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Ok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74,5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0,47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1524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10,1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Job importance</c:v>
                </c:pt>
                <c:pt idx="1">
                  <c:v>Fixed wage</c:v>
                </c:pt>
                <c:pt idx="2">
                  <c:v>Wage</c:v>
                </c:pt>
                <c:pt idx="3">
                  <c:v>Experience</c:v>
                </c:pt>
              </c:strCache>
            </c:strRef>
          </c:cat>
          <c:val>
            <c:numRef>
              <c:f>Лист1!$D$2:$D$5</c:f>
              <c:numCache>
                <c:formatCode>0.00%</c:formatCode>
                <c:ptCount val="4"/>
                <c:pt idx="0">
                  <c:v>0.55600000000000005</c:v>
                </c:pt>
                <c:pt idx="1">
                  <c:v>0.316</c:v>
                </c:pt>
                <c:pt idx="2">
                  <c:v>0.34100000000000003</c:v>
                </c:pt>
                <c:pt idx="3">
                  <c:v>0.29899999999999999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34533632"/>
        <c:axId val="234535168"/>
      </c:barChart>
      <c:catAx>
        <c:axId val="234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4535168"/>
        <c:crosses val="autoZero"/>
        <c:auto val="1"/>
        <c:lblAlgn val="ctr"/>
        <c:lblOffset val="100"/>
        <c:noMultiLvlLbl val="0"/>
      </c:catAx>
      <c:valAx>
        <c:axId val="23453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45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35000">
          <a:schemeClr val="accent2">
            <a:tint val="37000"/>
            <a:satMod val="300000"/>
          </a:schemeClr>
        </a:gs>
        <a:gs pos="100000">
          <a:schemeClr val="accent2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2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45BCF-166C-4892-A1BA-0E5F6F7FADC3}" type="doc">
      <dgm:prSet loTypeId="urn:microsoft.com/office/officeart/2005/8/layout/radial4" loCatId="relationship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68BE1E63-C181-4E46-8AD4-A3D2966947B3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 performance </a:t>
          </a:r>
          <a:endParaRPr lang="ru-RU" dirty="0"/>
        </a:p>
      </dgm:t>
    </dgm:pt>
    <dgm:pt modelId="{62F9F9A3-006E-4D22-B5FD-A799D72DD7AA}" type="parTrans" cxnId="{AFAA868F-9B8D-4C47-8486-46954A9D37A3}">
      <dgm:prSet/>
      <dgm:spPr/>
      <dgm:t>
        <a:bodyPr/>
        <a:lstStyle/>
        <a:p>
          <a:endParaRPr lang="ru-RU"/>
        </a:p>
      </dgm:t>
    </dgm:pt>
    <dgm:pt modelId="{C4BAAF5E-C351-43AC-81C3-7B2C53B14DCA}" type="sibTrans" cxnId="{AFAA868F-9B8D-4C47-8486-46954A9D37A3}">
      <dgm:prSet/>
      <dgm:spPr/>
      <dgm:t>
        <a:bodyPr/>
        <a:lstStyle/>
        <a:p>
          <a:endParaRPr lang="ru-RU"/>
        </a:p>
      </dgm:t>
    </dgm:pt>
    <dgm:pt modelId="{0F7051EE-69A5-46BD-B204-11A08B0E9614}">
      <dgm:prSet phldrT="[Текст]"/>
      <dgm:spPr/>
      <dgm:t>
        <a:bodyPr/>
        <a:lstStyle/>
        <a:p>
          <a:r>
            <a:rPr lang="en-US" dirty="0" smtClean="0"/>
            <a:t>Reallocation of responsibilities </a:t>
          </a:r>
          <a:endParaRPr lang="ru-RU" dirty="0"/>
        </a:p>
      </dgm:t>
    </dgm:pt>
    <dgm:pt modelId="{379B2028-9E35-4D8F-8D60-CEFFC0AE7BB4}" type="parTrans" cxnId="{76E59EB6-DD8D-40DA-9A2C-FC02582375FD}">
      <dgm:prSet/>
      <dgm:spPr/>
      <dgm:t>
        <a:bodyPr/>
        <a:lstStyle/>
        <a:p>
          <a:endParaRPr lang="ru-RU"/>
        </a:p>
      </dgm:t>
    </dgm:pt>
    <dgm:pt modelId="{50DE8810-8338-4431-83CD-5A4EFC637299}" type="sibTrans" cxnId="{76E59EB6-DD8D-40DA-9A2C-FC02582375FD}">
      <dgm:prSet/>
      <dgm:spPr/>
      <dgm:t>
        <a:bodyPr/>
        <a:lstStyle/>
        <a:p>
          <a:endParaRPr lang="ru-RU"/>
        </a:p>
      </dgm:t>
    </dgm:pt>
    <dgm:pt modelId="{2113233A-3BD4-4B69-A76E-E7AA21EFF220}">
      <dgm:prSet phldrT="[Текст]"/>
      <dgm:spPr/>
      <dgm:t>
        <a:bodyPr/>
        <a:lstStyle/>
        <a:p>
          <a:r>
            <a:rPr lang="en-US" dirty="0" smtClean="0"/>
            <a:t>More fixed wages</a:t>
          </a:r>
          <a:endParaRPr lang="ru-RU" dirty="0"/>
        </a:p>
      </dgm:t>
    </dgm:pt>
    <dgm:pt modelId="{C33F4E1E-A9E6-48E3-BCFE-069CA4501377}" type="parTrans" cxnId="{9CCDE2C0-5862-4DBF-928B-27F5AA2B47F1}">
      <dgm:prSet/>
      <dgm:spPr/>
      <dgm:t>
        <a:bodyPr/>
        <a:lstStyle/>
        <a:p>
          <a:endParaRPr lang="ru-RU"/>
        </a:p>
      </dgm:t>
    </dgm:pt>
    <dgm:pt modelId="{91601D96-946D-4AF2-B25C-FA48BDE379B7}" type="sibTrans" cxnId="{9CCDE2C0-5862-4DBF-928B-27F5AA2B47F1}">
      <dgm:prSet/>
      <dgm:spPr/>
      <dgm:t>
        <a:bodyPr/>
        <a:lstStyle/>
        <a:p>
          <a:endParaRPr lang="ru-RU"/>
        </a:p>
      </dgm:t>
    </dgm:pt>
    <dgm:pt modelId="{67AD4972-383B-49B8-97E9-525ACCA42161}">
      <dgm:prSet phldrT="[Текст]"/>
      <dgm:spPr/>
      <dgm:t>
        <a:bodyPr/>
        <a:lstStyle/>
        <a:p>
          <a:r>
            <a:rPr lang="en-US" smtClean="0"/>
            <a:t>Positive impact </a:t>
          </a:r>
          <a:r>
            <a:rPr lang="en-US" dirty="0" smtClean="0"/>
            <a:t>of experience</a:t>
          </a:r>
          <a:endParaRPr lang="ru-RU" dirty="0"/>
        </a:p>
      </dgm:t>
    </dgm:pt>
    <dgm:pt modelId="{444B75BE-5826-49FA-BF47-6DE86D0D64C8}" type="parTrans" cxnId="{7E9DDCA7-6BEF-481B-92F8-FB3269A27463}">
      <dgm:prSet/>
      <dgm:spPr/>
      <dgm:t>
        <a:bodyPr/>
        <a:lstStyle/>
        <a:p>
          <a:endParaRPr lang="ru-RU"/>
        </a:p>
      </dgm:t>
    </dgm:pt>
    <dgm:pt modelId="{B48A609E-D0A2-4C68-AF16-F343EFCAE68C}" type="sibTrans" cxnId="{7E9DDCA7-6BEF-481B-92F8-FB3269A27463}">
      <dgm:prSet/>
      <dgm:spPr/>
      <dgm:t>
        <a:bodyPr/>
        <a:lstStyle/>
        <a:p>
          <a:endParaRPr lang="ru-RU"/>
        </a:p>
      </dgm:t>
    </dgm:pt>
    <dgm:pt modelId="{9D96242A-2BC4-4E85-BB9B-2F55BF56BD3C}">
      <dgm:prSet/>
      <dgm:spPr/>
      <dgm:t>
        <a:bodyPr/>
        <a:lstStyle/>
        <a:p>
          <a:r>
            <a:rPr lang="en-US" dirty="0" smtClean="0"/>
            <a:t>Negative impact of wage increase</a:t>
          </a:r>
          <a:endParaRPr lang="ru-RU" dirty="0"/>
        </a:p>
      </dgm:t>
    </dgm:pt>
    <dgm:pt modelId="{5FB28998-50AB-4BFA-BBD0-B190DA41A20A}" type="parTrans" cxnId="{66A03B33-452E-4B02-8506-4B20B0724894}">
      <dgm:prSet/>
      <dgm:spPr/>
      <dgm:t>
        <a:bodyPr/>
        <a:lstStyle/>
        <a:p>
          <a:endParaRPr lang="ru-RU"/>
        </a:p>
      </dgm:t>
    </dgm:pt>
    <dgm:pt modelId="{514F157B-C376-4B44-B5ED-EC6A276D61F5}" type="sibTrans" cxnId="{66A03B33-452E-4B02-8506-4B20B0724894}">
      <dgm:prSet/>
      <dgm:spPr/>
      <dgm:t>
        <a:bodyPr/>
        <a:lstStyle/>
        <a:p>
          <a:endParaRPr lang="ru-RU"/>
        </a:p>
      </dgm:t>
    </dgm:pt>
    <dgm:pt modelId="{CD0584DE-54F2-43D8-9A64-50B5EC013FF3}" type="pres">
      <dgm:prSet presAssocID="{1A745BCF-166C-4892-A1BA-0E5F6F7FADC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27A80E3-44D7-4D82-A4E6-5BE04DCD1F16}" type="pres">
      <dgm:prSet presAssocID="{68BE1E63-C181-4E46-8AD4-A3D2966947B3}" presName="centerShape" presStyleLbl="node0" presStyleIdx="0" presStyleCnt="1"/>
      <dgm:spPr/>
      <dgm:t>
        <a:bodyPr/>
        <a:lstStyle/>
        <a:p>
          <a:endParaRPr lang="ru-RU"/>
        </a:p>
      </dgm:t>
    </dgm:pt>
    <dgm:pt modelId="{413AFB97-7AAF-4AB9-AB18-51F677720E4E}" type="pres">
      <dgm:prSet presAssocID="{379B2028-9E35-4D8F-8D60-CEFFC0AE7BB4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234E90CD-67A0-498A-8F1E-C6B189204C95}" type="pres">
      <dgm:prSet presAssocID="{0F7051EE-69A5-46BD-B204-11A08B0E961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0C0F0C-2359-42D8-95AE-36254ABABE2F}" type="pres">
      <dgm:prSet presAssocID="{C33F4E1E-A9E6-48E3-BCFE-069CA4501377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5E6C081F-A1A3-4660-8339-7A263447756C}" type="pres">
      <dgm:prSet presAssocID="{2113233A-3BD4-4B69-A76E-E7AA21EFF2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16BBDB-9A45-4AB1-A042-E7A2F85E6CA4}" type="pres">
      <dgm:prSet presAssocID="{5FB28998-50AB-4BFA-BBD0-B190DA41A20A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89348F66-A665-48CA-9843-11E5C97FB408}" type="pres">
      <dgm:prSet presAssocID="{9D96242A-2BC4-4E85-BB9B-2F55BF56BD3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0D6F3F-C49A-4AB8-BF29-791DE559FFF3}" type="pres">
      <dgm:prSet presAssocID="{444B75BE-5826-49FA-BF47-6DE86D0D64C8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75A50AEF-B939-470C-B884-C429F150EB05}" type="pres">
      <dgm:prSet presAssocID="{67AD4972-383B-49B8-97E9-525ACCA4216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0B9E4B-2A28-420F-9459-9761B026598E}" type="presOf" srcId="{5FB28998-50AB-4BFA-BBD0-B190DA41A20A}" destId="{B716BBDB-9A45-4AB1-A042-E7A2F85E6CA4}" srcOrd="0" destOrd="0" presId="urn:microsoft.com/office/officeart/2005/8/layout/radial4"/>
    <dgm:cxn modelId="{9CCDE2C0-5862-4DBF-928B-27F5AA2B47F1}" srcId="{68BE1E63-C181-4E46-8AD4-A3D2966947B3}" destId="{2113233A-3BD4-4B69-A76E-E7AA21EFF220}" srcOrd="1" destOrd="0" parTransId="{C33F4E1E-A9E6-48E3-BCFE-069CA4501377}" sibTransId="{91601D96-946D-4AF2-B25C-FA48BDE379B7}"/>
    <dgm:cxn modelId="{BC2A7E57-52DD-4B74-B9EB-F04461B2897D}" type="presOf" srcId="{0F7051EE-69A5-46BD-B204-11A08B0E9614}" destId="{234E90CD-67A0-498A-8F1E-C6B189204C95}" srcOrd="0" destOrd="0" presId="urn:microsoft.com/office/officeart/2005/8/layout/radial4"/>
    <dgm:cxn modelId="{76E59EB6-DD8D-40DA-9A2C-FC02582375FD}" srcId="{68BE1E63-C181-4E46-8AD4-A3D2966947B3}" destId="{0F7051EE-69A5-46BD-B204-11A08B0E9614}" srcOrd="0" destOrd="0" parTransId="{379B2028-9E35-4D8F-8D60-CEFFC0AE7BB4}" sibTransId="{50DE8810-8338-4431-83CD-5A4EFC637299}"/>
    <dgm:cxn modelId="{89BFEE04-92A8-4241-B8B8-608A8B2DC47A}" type="presOf" srcId="{67AD4972-383B-49B8-97E9-525ACCA42161}" destId="{75A50AEF-B939-470C-B884-C429F150EB05}" srcOrd="0" destOrd="0" presId="urn:microsoft.com/office/officeart/2005/8/layout/radial4"/>
    <dgm:cxn modelId="{AFAA868F-9B8D-4C47-8486-46954A9D37A3}" srcId="{1A745BCF-166C-4892-A1BA-0E5F6F7FADC3}" destId="{68BE1E63-C181-4E46-8AD4-A3D2966947B3}" srcOrd="0" destOrd="0" parTransId="{62F9F9A3-006E-4D22-B5FD-A799D72DD7AA}" sibTransId="{C4BAAF5E-C351-43AC-81C3-7B2C53B14DCA}"/>
    <dgm:cxn modelId="{66A03B33-452E-4B02-8506-4B20B0724894}" srcId="{68BE1E63-C181-4E46-8AD4-A3D2966947B3}" destId="{9D96242A-2BC4-4E85-BB9B-2F55BF56BD3C}" srcOrd="2" destOrd="0" parTransId="{5FB28998-50AB-4BFA-BBD0-B190DA41A20A}" sibTransId="{514F157B-C376-4B44-B5ED-EC6A276D61F5}"/>
    <dgm:cxn modelId="{68120B17-FC0A-484E-B2CE-5BF83E5F357C}" type="presOf" srcId="{C33F4E1E-A9E6-48E3-BCFE-069CA4501377}" destId="{170C0F0C-2359-42D8-95AE-36254ABABE2F}" srcOrd="0" destOrd="0" presId="urn:microsoft.com/office/officeart/2005/8/layout/radial4"/>
    <dgm:cxn modelId="{B90E08D6-104C-4B91-8C28-959901A085CD}" type="presOf" srcId="{1A745BCF-166C-4892-A1BA-0E5F6F7FADC3}" destId="{CD0584DE-54F2-43D8-9A64-50B5EC013FF3}" srcOrd="0" destOrd="0" presId="urn:microsoft.com/office/officeart/2005/8/layout/radial4"/>
    <dgm:cxn modelId="{EFC83A30-8756-41CC-A952-9B407AF22EE9}" type="presOf" srcId="{68BE1E63-C181-4E46-8AD4-A3D2966947B3}" destId="{127A80E3-44D7-4D82-A4E6-5BE04DCD1F16}" srcOrd="0" destOrd="0" presId="urn:microsoft.com/office/officeart/2005/8/layout/radial4"/>
    <dgm:cxn modelId="{6717D340-C726-4FDE-BBAA-A1D1E6291749}" type="presOf" srcId="{2113233A-3BD4-4B69-A76E-E7AA21EFF220}" destId="{5E6C081F-A1A3-4660-8339-7A263447756C}" srcOrd="0" destOrd="0" presId="urn:microsoft.com/office/officeart/2005/8/layout/radial4"/>
    <dgm:cxn modelId="{9608B50D-6C4F-464B-B42D-B26C37A23FB7}" type="presOf" srcId="{379B2028-9E35-4D8F-8D60-CEFFC0AE7BB4}" destId="{413AFB97-7AAF-4AB9-AB18-51F677720E4E}" srcOrd="0" destOrd="0" presId="urn:microsoft.com/office/officeart/2005/8/layout/radial4"/>
    <dgm:cxn modelId="{9D5BB72A-8177-45D5-86B5-97BA18CB9212}" type="presOf" srcId="{9D96242A-2BC4-4E85-BB9B-2F55BF56BD3C}" destId="{89348F66-A665-48CA-9843-11E5C97FB408}" srcOrd="0" destOrd="0" presId="urn:microsoft.com/office/officeart/2005/8/layout/radial4"/>
    <dgm:cxn modelId="{9907A9C0-5941-4477-A8DA-82D0032CE7EA}" type="presOf" srcId="{444B75BE-5826-49FA-BF47-6DE86D0D64C8}" destId="{AA0D6F3F-C49A-4AB8-BF29-791DE559FFF3}" srcOrd="0" destOrd="0" presId="urn:microsoft.com/office/officeart/2005/8/layout/radial4"/>
    <dgm:cxn modelId="{7E9DDCA7-6BEF-481B-92F8-FB3269A27463}" srcId="{68BE1E63-C181-4E46-8AD4-A3D2966947B3}" destId="{67AD4972-383B-49B8-97E9-525ACCA42161}" srcOrd="3" destOrd="0" parTransId="{444B75BE-5826-49FA-BF47-6DE86D0D64C8}" sibTransId="{B48A609E-D0A2-4C68-AF16-F343EFCAE68C}"/>
    <dgm:cxn modelId="{840C83A6-A228-4AF8-854D-A14C5BB476EF}" type="presParOf" srcId="{CD0584DE-54F2-43D8-9A64-50B5EC013FF3}" destId="{127A80E3-44D7-4D82-A4E6-5BE04DCD1F16}" srcOrd="0" destOrd="0" presId="urn:microsoft.com/office/officeart/2005/8/layout/radial4"/>
    <dgm:cxn modelId="{576722A4-2829-4178-8A2C-85D1405A424D}" type="presParOf" srcId="{CD0584DE-54F2-43D8-9A64-50B5EC013FF3}" destId="{413AFB97-7AAF-4AB9-AB18-51F677720E4E}" srcOrd="1" destOrd="0" presId="urn:microsoft.com/office/officeart/2005/8/layout/radial4"/>
    <dgm:cxn modelId="{6D123637-774F-4BA0-A708-8ABA00259B9C}" type="presParOf" srcId="{CD0584DE-54F2-43D8-9A64-50B5EC013FF3}" destId="{234E90CD-67A0-498A-8F1E-C6B189204C95}" srcOrd="2" destOrd="0" presId="urn:microsoft.com/office/officeart/2005/8/layout/radial4"/>
    <dgm:cxn modelId="{8C8B0AF6-98B6-4CDE-8525-B9D002BD117D}" type="presParOf" srcId="{CD0584DE-54F2-43D8-9A64-50B5EC013FF3}" destId="{170C0F0C-2359-42D8-95AE-36254ABABE2F}" srcOrd="3" destOrd="0" presId="urn:microsoft.com/office/officeart/2005/8/layout/radial4"/>
    <dgm:cxn modelId="{B013697F-18A5-44C8-ADCE-51D5F6835610}" type="presParOf" srcId="{CD0584DE-54F2-43D8-9A64-50B5EC013FF3}" destId="{5E6C081F-A1A3-4660-8339-7A263447756C}" srcOrd="4" destOrd="0" presId="urn:microsoft.com/office/officeart/2005/8/layout/radial4"/>
    <dgm:cxn modelId="{7A882A9B-7830-4198-A8E1-8DC0C52033F9}" type="presParOf" srcId="{CD0584DE-54F2-43D8-9A64-50B5EC013FF3}" destId="{B716BBDB-9A45-4AB1-A042-E7A2F85E6CA4}" srcOrd="5" destOrd="0" presId="urn:microsoft.com/office/officeart/2005/8/layout/radial4"/>
    <dgm:cxn modelId="{05B0622A-1943-47E0-B83D-0BC14F4F27BB}" type="presParOf" srcId="{CD0584DE-54F2-43D8-9A64-50B5EC013FF3}" destId="{89348F66-A665-48CA-9843-11E5C97FB408}" srcOrd="6" destOrd="0" presId="urn:microsoft.com/office/officeart/2005/8/layout/radial4"/>
    <dgm:cxn modelId="{5D9BD47E-4624-4427-B0B1-D6FAD52FA241}" type="presParOf" srcId="{CD0584DE-54F2-43D8-9A64-50B5EC013FF3}" destId="{AA0D6F3F-C49A-4AB8-BF29-791DE559FFF3}" srcOrd="7" destOrd="0" presId="urn:microsoft.com/office/officeart/2005/8/layout/radial4"/>
    <dgm:cxn modelId="{DDC3AEC8-8214-4D37-9169-E18265E1A4EB}" type="presParOf" srcId="{CD0584DE-54F2-43D8-9A64-50B5EC013FF3}" destId="{75A50AEF-B939-470C-B884-C429F150EB0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A80E3-44D7-4D82-A4E6-5BE04DCD1F16}">
      <dsp:nvSpPr>
        <dsp:cNvPr id="0" name=""/>
        <dsp:cNvSpPr/>
      </dsp:nvSpPr>
      <dsp:spPr>
        <a:xfrm>
          <a:off x="2171980" y="1325854"/>
          <a:ext cx="1266239" cy="126623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Best performance </a:t>
          </a:r>
          <a:endParaRPr lang="ru-RU" sz="1300" kern="1200" dirty="0"/>
        </a:p>
      </dsp:txBody>
      <dsp:txXfrm>
        <a:off x="2357416" y="1511290"/>
        <a:ext cx="895367" cy="895367"/>
      </dsp:txXfrm>
    </dsp:sp>
    <dsp:sp modelId="{413AFB97-7AAF-4AB9-AB18-51F677720E4E}">
      <dsp:nvSpPr>
        <dsp:cNvPr id="0" name=""/>
        <dsp:cNvSpPr/>
      </dsp:nvSpPr>
      <dsp:spPr>
        <a:xfrm rot="11700000">
          <a:off x="1214235" y="1478521"/>
          <a:ext cx="942393" cy="3608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4E90CD-67A0-498A-8F1E-C6B189204C95}">
      <dsp:nvSpPr>
        <dsp:cNvPr id="0" name=""/>
        <dsp:cNvSpPr/>
      </dsp:nvSpPr>
      <dsp:spPr>
        <a:xfrm>
          <a:off x="628827" y="1055834"/>
          <a:ext cx="1202927" cy="962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Reallocation of responsibilities </a:t>
          </a:r>
          <a:endParaRPr lang="ru-RU" sz="1400" kern="1200" dirty="0"/>
        </a:p>
      </dsp:txBody>
      <dsp:txXfrm>
        <a:off x="657013" y="1084020"/>
        <a:ext cx="1146555" cy="905970"/>
      </dsp:txXfrm>
    </dsp:sp>
    <dsp:sp modelId="{170C0F0C-2359-42D8-95AE-36254ABABE2F}">
      <dsp:nvSpPr>
        <dsp:cNvPr id="0" name=""/>
        <dsp:cNvSpPr/>
      </dsp:nvSpPr>
      <dsp:spPr>
        <a:xfrm rot="14700000">
          <a:off x="1844018" y="727975"/>
          <a:ext cx="942393" cy="3608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6C081F-A1A3-4660-8339-7A263447756C}">
      <dsp:nvSpPr>
        <dsp:cNvPr id="0" name=""/>
        <dsp:cNvSpPr/>
      </dsp:nvSpPr>
      <dsp:spPr>
        <a:xfrm>
          <a:off x="1514615" y="193"/>
          <a:ext cx="1202927" cy="962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fixed wages</a:t>
          </a:r>
          <a:endParaRPr lang="ru-RU" sz="1400" kern="1200" dirty="0"/>
        </a:p>
      </dsp:txBody>
      <dsp:txXfrm>
        <a:off x="1542801" y="28379"/>
        <a:ext cx="1146555" cy="905970"/>
      </dsp:txXfrm>
    </dsp:sp>
    <dsp:sp modelId="{B716BBDB-9A45-4AB1-A042-E7A2F85E6CA4}">
      <dsp:nvSpPr>
        <dsp:cNvPr id="0" name=""/>
        <dsp:cNvSpPr/>
      </dsp:nvSpPr>
      <dsp:spPr>
        <a:xfrm rot="17700000">
          <a:off x="2823787" y="727975"/>
          <a:ext cx="942393" cy="3608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348F66-A665-48CA-9843-11E5C97FB408}">
      <dsp:nvSpPr>
        <dsp:cNvPr id="0" name=""/>
        <dsp:cNvSpPr/>
      </dsp:nvSpPr>
      <dsp:spPr>
        <a:xfrm>
          <a:off x="2892656" y="193"/>
          <a:ext cx="1202927" cy="962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Negative impact of wage increase</a:t>
          </a:r>
          <a:endParaRPr lang="ru-RU" sz="1400" kern="1200" dirty="0"/>
        </a:p>
      </dsp:txBody>
      <dsp:txXfrm>
        <a:off x="2920842" y="28379"/>
        <a:ext cx="1146555" cy="905970"/>
      </dsp:txXfrm>
    </dsp:sp>
    <dsp:sp modelId="{AA0D6F3F-C49A-4AB8-BF29-791DE559FFF3}">
      <dsp:nvSpPr>
        <dsp:cNvPr id="0" name=""/>
        <dsp:cNvSpPr/>
      </dsp:nvSpPr>
      <dsp:spPr>
        <a:xfrm rot="20700000">
          <a:off x="3453570" y="1478521"/>
          <a:ext cx="942393" cy="36087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A50AEF-B939-470C-B884-C429F150EB05}">
      <dsp:nvSpPr>
        <dsp:cNvPr id="0" name=""/>
        <dsp:cNvSpPr/>
      </dsp:nvSpPr>
      <dsp:spPr>
        <a:xfrm>
          <a:off x="3778445" y="1055834"/>
          <a:ext cx="1202927" cy="962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Positive impact </a:t>
          </a:r>
          <a:r>
            <a:rPr lang="en-US" sz="1400" kern="1200" dirty="0" smtClean="0"/>
            <a:t>of experience</a:t>
          </a:r>
          <a:endParaRPr lang="ru-RU" sz="1400" kern="1200" dirty="0"/>
        </a:p>
      </dsp:txBody>
      <dsp:txXfrm>
        <a:off x="3806631" y="1084020"/>
        <a:ext cx="1146555" cy="90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0071-00F4-4E10-9D54-AF8D99A8A3A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97589-81B3-48A3-8226-3514F33742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97589-81B3-48A3-8226-3514F33742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Big Background Pic" descr="PPP_BUSI_TLE_Networking_2007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Middle BG"/>
            <p:cNvSpPr/>
            <p:nvPr/>
          </p:nvSpPr>
          <p:spPr>
            <a:xfrm>
              <a:off x="0" y="2819400"/>
              <a:ext cx="91440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Header"/>
            <p:cNvGrpSpPr/>
            <p:nvPr/>
          </p:nvGrpSpPr>
          <p:grpSpPr>
            <a:xfrm>
              <a:off x="0" y="0"/>
              <a:ext cx="9144000" cy="2819400"/>
              <a:chOff x="0" y="0"/>
              <a:chExt cx="9144000" cy="2819400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0" y="0"/>
                <a:ext cx="9144000" cy="2667000"/>
              </a:xfrm>
              <a:prstGeom prst="rect">
                <a:avLst/>
              </a:prstGeom>
              <a:solidFill>
                <a:schemeClr val="accent1">
                  <a:lumMod val="75000"/>
                  <a:alpha val="4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0" y="2667000"/>
                <a:ext cx="9144000" cy="1524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 sz="1800" kern="1200">
                  <a:solidFill>
                    <a:schemeClr val="lt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1" name="Footer"/>
            <p:cNvSpPr/>
            <p:nvPr/>
          </p:nvSpPr>
          <p:spPr>
            <a:xfrm>
              <a:off x="0" y="5105400"/>
              <a:ext cx="9144000" cy="175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SubTitle Back"/>
            <p:cNvSpPr/>
            <p:nvPr/>
          </p:nvSpPr>
          <p:spPr>
            <a:xfrm>
              <a:off x="4176712" y="4545808"/>
              <a:ext cx="4953000" cy="1828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" name="Big Picture"/>
            <p:cNvGrpSpPr/>
            <p:nvPr/>
          </p:nvGrpSpPr>
          <p:grpSpPr>
            <a:xfrm>
              <a:off x="428625" y="1919288"/>
              <a:ext cx="4371975" cy="3686036"/>
              <a:chOff x="428625" y="1919288"/>
              <a:chExt cx="4371975" cy="3686036"/>
            </a:xfrm>
          </p:grpSpPr>
          <p:pic>
            <p:nvPicPr>
              <p:cNvPr id="14" name="Picture 13" descr="PPP_BUSI_TLE_Networking_2007_elements.jpg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28625" y="2019300"/>
                <a:ext cx="4267200" cy="3586024"/>
              </a:xfrm>
              <a:prstGeom prst="rect">
                <a:avLst/>
              </a:prstGeom>
              <a:noFill/>
              <a:ln w="3175">
                <a:solidFill>
                  <a:schemeClr val="accent1"/>
                </a:solidFill>
              </a:ln>
            </p:spPr>
          </p:pic>
          <p:sp>
            <p:nvSpPr>
              <p:cNvPr id="15" name="Rectangle 9"/>
              <p:cNvSpPr/>
              <p:nvPr userDrawn="1"/>
            </p:nvSpPr>
            <p:spPr>
              <a:xfrm>
                <a:off x="533400" y="1919288"/>
                <a:ext cx="4267200" cy="358140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Small Pics"/>
            <p:cNvGrpSpPr/>
            <p:nvPr/>
          </p:nvGrpSpPr>
          <p:grpSpPr>
            <a:xfrm>
              <a:off x="1828800" y="3333750"/>
              <a:ext cx="3286125" cy="2472407"/>
              <a:chOff x="1828800" y="3333750"/>
              <a:chExt cx="3286125" cy="2472407"/>
            </a:xfrm>
          </p:grpSpPr>
          <p:pic>
            <p:nvPicPr>
              <p:cNvPr id="16" name="Lady" descr="PPP_BUSI_TLE_Networking_2007_elements3.jpg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1828800" y="4601028"/>
                <a:ext cx="1216152" cy="1205129"/>
              </a:xfrm>
              <a:prstGeom prst="rect">
                <a:avLst/>
              </a:prstGeom>
              <a:noFill/>
              <a:ln w="3175">
                <a:solidFill>
                  <a:schemeClr val="tx2"/>
                </a:solidFill>
              </a:ln>
            </p:spPr>
          </p:pic>
          <p:pic>
            <p:nvPicPr>
              <p:cNvPr id="17" name="Back of Head" descr="PPP_BUSI_TLE_Networking_2007_elements2.jpg"/>
              <p:cNvPicPr preferRelativeResize="0">
                <a:picLocks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200525" y="3333750"/>
                <a:ext cx="914400" cy="1005840"/>
              </a:xfrm>
              <a:prstGeom prst="rect">
                <a:avLst/>
              </a:prstGeom>
              <a:noFill/>
              <a:ln w="3175">
                <a:solidFill>
                  <a:schemeClr val="tx2"/>
                </a:solidFill>
              </a:ln>
            </p:spPr>
          </p:pic>
          <p:pic>
            <p:nvPicPr>
              <p:cNvPr id="18" name="Brown Suit Guy" descr="PPP_BUSI_TLE_Networking_2007_elements4.jpg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2819400" y="3947886"/>
                <a:ext cx="1016000" cy="1016000"/>
              </a:xfrm>
              <a:prstGeom prst="rect">
                <a:avLst/>
              </a:prstGeom>
              <a:noFill/>
              <a:ln w="3175">
                <a:solidFill>
                  <a:schemeClr val="tx2"/>
                </a:solidFill>
              </a:ln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0" y="2819400"/>
            <a:ext cx="3962400" cy="1676400"/>
          </a:xfrm>
        </p:spPr>
        <p:txBody>
          <a:bodyPr>
            <a:normAutofit/>
            <a:scene3d>
              <a:camera prst="perspectiveAbove"/>
              <a:lightRig rig="threePt" dir="t"/>
            </a:scene3d>
          </a:bodyPr>
          <a:lstStyle>
            <a:lvl1pPr>
              <a:defRPr sz="4000" b="1" cap="none" spc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876800"/>
            <a:ext cx="4343400" cy="1143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der BG Accent 1"/>
          <p:cNvSpPr/>
          <p:nvPr/>
        </p:nvSpPr>
        <p:spPr>
          <a:xfrm rot="5400000">
            <a:off x="5067300" y="2781300"/>
            <a:ext cx="6858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Big Background Pic" descr="PPP_BUSI_TLE_Networking_2007.png"/>
          <p:cNvPicPr>
            <a:picLocks noChangeAspect="1"/>
          </p:cNvPicPr>
          <p:nvPr/>
        </p:nvPicPr>
        <p:blipFill>
          <a:blip r:embed="rId2">
            <a:lum bright="50000" contrast="-50000"/>
          </a:blip>
          <a:stretch>
            <a:fillRect/>
          </a:stretch>
        </p:blipFill>
        <p:spPr>
          <a:xfrm rot="5400000">
            <a:off x="-2457450" y="857250"/>
            <a:ext cx="6858000" cy="51435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brightRoom" dir="t">
              <a:rot lat="0" lon="0" rev="3600000"/>
            </a:lightRig>
          </a:scene3d>
          <a:sp3d prstMaterial="flat"/>
        </p:spPr>
      </p:pic>
      <p:sp>
        <p:nvSpPr>
          <p:cNvPr id="8" name="Rectangle 7"/>
          <p:cNvSpPr/>
          <p:nvPr/>
        </p:nvSpPr>
        <p:spPr>
          <a:xfrm>
            <a:off x="2743200" y="0"/>
            <a:ext cx="2286000" cy="6858000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1000" y="0"/>
            <a:ext cx="990600" cy="685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7162800" cy="59436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Bar Accent 1"/>
          <p:cNvSpPr/>
          <p:nvPr/>
        </p:nvSpPr>
        <p:spPr>
          <a:xfrm rot="5400000">
            <a:off x="3853519" y="-3482340"/>
            <a:ext cx="137160" cy="7863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r Accent 2"/>
          <p:cNvSpPr/>
          <p:nvPr/>
        </p:nvSpPr>
        <p:spPr>
          <a:xfrm rot="5400000">
            <a:off x="8427720" y="-198120"/>
            <a:ext cx="137160" cy="129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ady" descr="PPP_BUSI_TLE_Networking_2007_elements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2372" y="155964"/>
            <a:ext cx="787122" cy="779988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  <p:pic>
        <p:nvPicPr>
          <p:cNvPr id="13" name="Brown Suit Guy" descr="PPP_BUSI_TLE_Networking_2007_elements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7005" y="228600"/>
            <a:ext cx="657579" cy="657579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  <p:pic>
        <p:nvPicPr>
          <p:cNvPr id="14" name="Back of Head" descr="PPP_BUSI_TLE_Networking_2007_elements2.jpg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0697" y="727710"/>
            <a:ext cx="685800" cy="754380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der BG Accent 1"/>
          <p:cNvSpPr/>
          <p:nvPr/>
        </p:nvSpPr>
        <p:spPr>
          <a:xfrm rot="5400000">
            <a:off x="5067300" y="2781300"/>
            <a:ext cx="6858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Big Background Pic" descr="PPP_BUSI_TLE_Networking_2007.png"/>
          <p:cNvPicPr>
            <a:picLocks noChangeAspect="1"/>
          </p:cNvPicPr>
          <p:nvPr/>
        </p:nvPicPr>
        <p:blipFill>
          <a:blip r:embed="rId2">
            <a:lum bright="50000" contrast="-50000"/>
          </a:blip>
          <a:stretch>
            <a:fillRect/>
          </a:stretch>
        </p:blipFill>
        <p:spPr>
          <a:xfrm rot="5400000">
            <a:off x="-2457450" y="857250"/>
            <a:ext cx="6858000" cy="51435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brightRoom" dir="t">
              <a:rot lat="0" lon="0" rev="3600000"/>
            </a:lightRig>
          </a:scene3d>
          <a:sp3d prstMaterial="flat"/>
        </p:spPr>
      </p:pic>
      <p:sp>
        <p:nvSpPr>
          <p:cNvPr id="8" name="Rectangle 7"/>
          <p:cNvSpPr/>
          <p:nvPr/>
        </p:nvSpPr>
        <p:spPr>
          <a:xfrm>
            <a:off x="2743200" y="0"/>
            <a:ext cx="2286000" cy="6858000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1000" y="0"/>
            <a:ext cx="990600" cy="685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7162800" cy="59436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Bar Accent 1"/>
          <p:cNvSpPr/>
          <p:nvPr/>
        </p:nvSpPr>
        <p:spPr>
          <a:xfrm rot="5400000">
            <a:off x="3853519" y="-3482340"/>
            <a:ext cx="137160" cy="7863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r Accent 2"/>
          <p:cNvSpPr/>
          <p:nvPr/>
        </p:nvSpPr>
        <p:spPr>
          <a:xfrm rot="5400000">
            <a:off x="8427720" y="-198120"/>
            <a:ext cx="137160" cy="129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Lady" descr="PPP_BUSI_TLE_Networking_2007_element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0821"/>
            <a:ext cx="787122" cy="779988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  <p:pic>
        <p:nvPicPr>
          <p:cNvPr id="10" name="Brown Suit Guy" descr="PPP_BUSI_TLE_Networking_2007_elements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200421"/>
            <a:ext cx="657579" cy="657579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  <p:pic>
        <p:nvPicPr>
          <p:cNvPr id="9" name="Back of Head" descr="PPP_BUSI_TLE_Networking_2007_elements2.jp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44645"/>
            <a:ext cx="685800" cy="754380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der BG Accent 1"/>
          <p:cNvSpPr/>
          <p:nvPr userDrawn="1"/>
        </p:nvSpPr>
        <p:spPr>
          <a:xfrm>
            <a:off x="-9526" y="0"/>
            <a:ext cx="9153525" cy="1097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Big Background Pic" descr="PPP_BUSI_TLE_Networking_2007.png"/>
          <p:cNvPicPr>
            <a:picLocks noChangeAspect="1"/>
          </p:cNvPicPr>
          <p:nvPr userDrawn="1"/>
        </p:nvPicPr>
        <p:blipFill>
          <a:blip r:embed="rId2"/>
          <a:srcRect b="16250"/>
          <a:stretch>
            <a:fillRect/>
          </a:stretch>
        </p:blipFill>
        <p:spPr>
          <a:xfrm>
            <a:off x="0" y="1114424"/>
            <a:ext cx="9144000" cy="57435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softEdge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066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Bar Accent 1"/>
          <p:cNvSpPr/>
          <p:nvPr userDrawn="1"/>
        </p:nvSpPr>
        <p:spPr>
          <a:xfrm rot="16200000">
            <a:off x="4495800" y="-3505199"/>
            <a:ext cx="152400" cy="9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ar Accent 1"/>
          <p:cNvSpPr/>
          <p:nvPr userDrawn="1"/>
        </p:nvSpPr>
        <p:spPr>
          <a:xfrm>
            <a:off x="8433858" y="1066800"/>
            <a:ext cx="100542" cy="579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ar Accent 2"/>
          <p:cNvSpPr/>
          <p:nvPr userDrawn="1"/>
        </p:nvSpPr>
        <p:spPr>
          <a:xfrm>
            <a:off x="8429625" y="0"/>
            <a:ext cx="104775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BG Accent 1"/>
          <p:cNvSpPr/>
          <p:nvPr userDrawn="1"/>
        </p:nvSpPr>
        <p:spPr>
          <a:xfrm>
            <a:off x="-9526" y="0"/>
            <a:ext cx="9153525" cy="1097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066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Bar Accent 1"/>
          <p:cNvSpPr/>
          <p:nvPr userDrawn="1"/>
        </p:nvSpPr>
        <p:spPr>
          <a:xfrm rot="16200000">
            <a:off x="4495800" y="-3429000"/>
            <a:ext cx="152400" cy="9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Lady" descr="PPP_BUSI_TLE_Networking_2007_elements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0821"/>
            <a:ext cx="787122" cy="779988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  <p:pic>
        <p:nvPicPr>
          <p:cNvPr id="11" name="Brown Suit Guy" descr="PPP_BUSI_TLE_Networking_2007_elements4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200421"/>
            <a:ext cx="657579" cy="657579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  <p:pic>
        <p:nvPicPr>
          <p:cNvPr id="12" name="Back of Head" descr="PPP_BUSI_TLE_Networking_2007_elements2.jpg"/>
          <p:cNvPicPr preferRelativeResize="0"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8200" y="5944645"/>
            <a:ext cx="685800" cy="754380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BG Accent 1"/>
          <p:cNvSpPr/>
          <p:nvPr userDrawn="1"/>
        </p:nvSpPr>
        <p:spPr>
          <a:xfrm>
            <a:off x="-9526" y="0"/>
            <a:ext cx="9153525" cy="1097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066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Bar Accent 1"/>
          <p:cNvSpPr/>
          <p:nvPr userDrawn="1"/>
        </p:nvSpPr>
        <p:spPr>
          <a:xfrm rot="16200000">
            <a:off x="4495800" y="-3429000"/>
            <a:ext cx="152400" cy="9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BG Accent 1"/>
          <p:cNvSpPr/>
          <p:nvPr/>
        </p:nvSpPr>
        <p:spPr>
          <a:xfrm>
            <a:off x="-9525" y="0"/>
            <a:ext cx="8321040" cy="1097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Body BG"/>
          <p:cNvGrpSpPr/>
          <p:nvPr/>
        </p:nvGrpSpPr>
        <p:grpSpPr>
          <a:xfrm>
            <a:off x="0" y="1066800"/>
            <a:ext cx="8425815" cy="5791200"/>
            <a:chOff x="-9526" y="1066800"/>
            <a:chExt cx="8435341" cy="5791200"/>
          </a:xfrm>
          <a:solidFill>
            <a:schemeClr val="accent1">
              <a:lumMod val="50000"/>
            </a:schemeClr>
          </a:solidFill>
        </p:grpSpPr>
        <p:sp>
          <p:nvSpPr>
            <p:cNvPr id="11" name="Rectangle 10"/>
            <p:cNvSpPr/>
            <p:nvPr userDrawn="1"/>
          </p:nvSpPr>
          <p:spPr>
            <a:xfrm>
              <a:off x="-9526" y="1066800"/>
              <a:ext cx="8321040" cy="579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58175" y="1295400"/>
              <a:ext cx="167640" cy="556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Side Bar"/>
          <p:cNvGrpSpPr/>
          <p:nvPr/>
        </p:nvGrpSpPr>
        <p:grpSpPr>
          <a:xfrm>
            <a:off x="8305800" y="0"/>
            <a:ext cx="842687" cy="6858000"/>
            <a:chOff x="8305800" y="0"/>
            <a:chExt cx="842687" cy="6858000"/>
          </a:xfrm>
        </p:grpSpPr>
        <p:sp>
          <p:nvSpPr>
            <p:cNvPr id="9" name="SideBar Accent 2"/>
            <p:cNvSpPr/>
            <p:nvPr userDrawn="1"/>
          </p:nvSpPr>
          <p:spPr>
            <a:xfrm>
              <a:off x="8305800" y="0"/>
              <a:ext cx="838200" cy="12954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SideBar Accent 1"/>
            <p:cNvSpPr/>
            <p:nvPr userDrawn="1"/>
          </p:nvSpPr>
          <p:spPr>
            <a:xfrm>
              <a:off x="8544983" y="1295400"/>
              <a:ext cx="603504" cy="55626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SideBar Pic" descr="PPP_BUSI_TXT_Networking_2007_elements.png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458200" y="0"/>
              <a:ext cx="6858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Bar Accent 1"/>
            <p:cNvSpPr/>
            <p:nvPr userDrawn="1"/>
          </p:nvSpPr>
          <p:spPr>
            <a:xfrm>
              <a:off x="8421158" y="1295400"/>
              <a:ext cx="118872" cy="556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Bar Accent 2"/>
            <p:cNvSpPr/>
            <p:nvPr userDrawn="1"/>
          </p:nvSpPr>
          <p:spPr>
            <a:xfrm>
              <a:off x="8429625" y="0"/>
              <a:ext cx="114300" cy="129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F06607-930E-4283-99FA-DF83B94C87F0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723B91-CE10-4F20-890A-0852E2246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6" r:id="rId4"/>
    <p:sldLayoutId id="2147483687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bg1"/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  <a:reflection blurRad="6350" stA="55000" endA="300" endPos="45500" dir="5400000" sy="-100000" algn="bl" rotWithShape="0"/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 smtClean="0"/>
              <a:t/>
            </a:r>
            <a:br>
              <a:rPr lang="en-US" b="0" i="1" dirty="0" smtClean="0"/>
            </a:br>
            <a:r>
              <a:rPr lang="en-US" dirty="0" smtClean="0"/>
              <a:t>Job Evaluation at </a:t>
            </a:r>
            <a:r>
              <a:rPr lang="en-US" dirty="0" err="1"/>
              <a:t>M</a:t>
            </a:r>
            <a:r>
              <a:rPr lang="en-US" dirty="0" err="1" smtClean="0"/>
              <a:t>cChicken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Summary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72581"/>
              </p:ext>
            </p:extLst>
          </p:nvPr>
        </p:nvGraphicFramePr>
        <p:xfrm>
          <a:off x="35843" y="1196752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Скругленный прямоугольник 7"/>
          <p:cNvSpPr/>
          <p:nvPr/>
        </p:nvSpPr>
        <p:spPr>
          <a:xfrm>
            <a:off x="2915816" y="1196752"/>
            <a:ext cx="2160240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50% of </a:t>
            </a:r>
            <a:r>
              <a:rPr lang="en-US" sz="1600" dirty="0" err="1"/>
              <a:t>M</a:t>
            </a:r>
            <a:r>
              <a:rPr lang="en-US" sz="1600" dirty="0" err="1" smtClean="0"/>
              <a:t>cChicken</a:t>
            </a:r>
            <a:r>
              <a:rPr lang="en-US" sz="1600" dirty="0" smtClean="0"/>
              <a:t> workers’ performance is just “Ok”</a:t>
            </a:r>
            <a:endParaRPr lang="ru-RU" sz="1600" dirty="0"/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337057230"/>
              </p:ext>
            </p:extLst>
          </p:nvPr>
        </p:nvGraphicFramePr>
        <p:xfrm>
          <a:off x="4499992" y="3284984"/>
          <a:ext cx="338437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Скругленный прямоугольник 17"/>
          <p:cNvSpPr/>
          <p:nvPr/>
        </p:nvSpPr>
        <p:spPr>
          <a:xfrm>
            <a:off x="1645195" y="3294761"/>
            <a:ext cx="2624633" cy="4674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Lowest average experience</a:t>
            </a:r>
            <a:endParaRPr lang="ru-RU" sz="16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659335" y="4167386"/>
            <a:ext cx="2624633" cy="485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Lowest average job importance</a:t>
            </a:r>
            <a:endParaRPr lang="ru-RU" sz="16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659335" y="5104848"/>
            <a:ext cx="2638773" cy="5977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Average wage and fixed wage are similar across groups</a:t>
            </a:r>
            <a:endParaRPr lang="ru-RU" sz="1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8717" y="3977806"/>
            <a:ext cx="1335757" cy="8197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“Best” </a:t>
            </a:r>
            <a:r>
              <a:rPr lang="en-US" sz="1600" dirty="0" smtClean="0"/>
              <a:t>performers</a:t>
            </a:r>
            <a:endParaRPr lang="ru-RU" sz="16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950192" y="3528483"/>
            <a:ext cx="687735" cy="4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1" idx="3"/>
          </p:cNvCxnSpPr>
          <p:nvPr/>
        </p:nvCxnSpPr>
        <p:spPr>
          <a:xfrm>
            <a:off x="1384474" y="4387660"/>
            <a:ext cx="260721" cy="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115616" y="4811691"/>
            <a:ext cx="543719" cy="38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Скругленная прямоугольная выноска 33"/>
          <p:cNvSpPr/>
          <p:nvPr/>
        </p:nvSpPr>
        <p:spPr>
          <a:xfrm>
            <a:off x="5580112" y="1412776"/>
            <a:ext cx="2376264" cy="1152128"/>
          </a:xfrm>
          <a:prstGeom prst="wedgeRoundRectCallout">
            <a:avLst>
              <a:gd name="adj1" fmla="val 25264"/>
              <a:gd name="adj2" fmla="val 11127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“good” employees have experience more than 5 years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5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Recommendations/lessons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5"/>
            <a:ext cx="5040560" cy="2736303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>
            <a:normAutofit fontScale="77500" lnSpcReduction="20000"/>
          </a:bodyPr>
          <a:lstStyle/>
          <a:p>
            <a:r>
              <a:rPr lang="en-US" sz="25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Estimation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Difficult job leads to lower performance. Reallocation of responsibilities is needed if it’s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People with fixed wages shows better performance, as they fill more confident in their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No wage increase is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Workers with higher experience tend to preform better.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29532"/>
              </p:ext>
            </p:extLst>
          </p:nvPr>
        </p:nvGraphicFramePr>
        <p:xfrm>
          <a:off x="2771800" y="3933056"/>
          <a:ext cx="56102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Motivation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1224211"/>
            <a:ext cx="3600400" cy="1656183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sz="1400" b="1" dirty="0" smtClean="0"/>
              <a:t>Data overview</a:t>
            </a:r>
          </a:p>
          <a:p>
            <a:r>
              <a:rPr lang="en-US" sz="1400" dirty="0" smtClean="0"/>
              <a:t>Our dependent variable is ordered categorical (1-ok performance; 2-good performance; 3-best performance).</a:t>
            </a:r>
          </a:p>
          <a:p>
            <a:r>
              <a:rPr lang="en-US" sz="1400" dirty="0" smtClean="0"/>
              <a:t>Experience is in quadratic form to better reflect its impact (most experienced group 2).</a:t>
            </a:r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4499992" y="1224210"/>
            <a:ext cx="3600400" cy="16561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Estimated model:</a:t>
            </a:r>
          </a:p>
          <a:p>
            <a:r>
              <a:rPr lang="en-US" sz="1400" dirty="0" smtClean="0"/>
              <a:t>Ordered </a:t>
            </a:r>
            <a:r>
              <a:rPr lang="en-US" sz="1400" dirty="0" err="1" smtClean="0"/>
              <a:t>Probit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Logit</a:t>
            </a:r>
            <a:r>
              <a:rPr lang="en-US" sz="1400" dirty="0" smtClean="0"/>
              <a:t> models were used.</a:t>
            </a:r>
          </a:p>
          <a:p>
            <a:r>
              <a:rPr lang="en-US" sz="1400" dirty="0" smtClean="0"/>
              <a:t>Results are similar.</a:t>
            </a:r>
          </a:p>
          <a:p>
            <a:r>
              <a:rPr lang="en-US" sz="1400" dirty="0" smtClean="0"/>
              <a:t>Final model </a:t>
            </a:r>
            <a:r>
              <a:rPr lang="en-US" sz="1400" smtClean="0"/>
              <a:t>for interpretation – </a:t>
            </a:r>
            <a:r>
              <a:rPr lang="en-US" sz="1400" dirty="0" smtClean="0"/>
              <a:t>Ordered </a:t>
            </a:r>
            <a:r>
              <a:rPr lang="en-US" sz="1400" dirty="0" err="1" smtClean="0"/>
              <a:t>Probit</a:t>
            </a:r>
            <a:endParaRPr lang="ru-RU" sz="14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3491880" y="3028278"/>
            <a:ext cx="1296144" cy="864096"/>
          </a:xfrm>
          <a:prstGeom prst="downArrow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43708" y="4040258"/>
            <a:ext cx="5688632" cy="2448272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4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Mr. Average: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 level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in job importance – 1,8% ↓ in probability to be in the best group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UAH ↑ in wage – 2,7% 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probability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year ↑ in experience – 1,3% ↑ in probability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ixed income – 6,8% higher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probability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ing_2007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C050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52E504-0C65-4A68-8323-859DD79363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 оформлением Общение в сети</Template>
  <TotalTime>0</TotalTime>
  <Words>243</Words>
  <Application>Microsoft Office PowerPoint</Application>
  <PresentationFormat>Экран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Networking_2007</vt:lpstr>
      <vt:lpstr> Job Evaluation at McChicken</vt:lpstr>
      <vt:lpstr>Summary</vt:lpstr>
      <vt:lpstr>Recommendations/lessons</vt:lpstr>
      <vt:lpstr>Motivation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2013-04-18T09:56:09Z</dcterms:created>
  <dcterms:modified xsi:type="dcterms:W3CDTF">2016-01-27T01:09:45Z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TC102413899990</vt:lpwstr>
  </property>
</Properties>
</file>