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81" r:id="rId4"/>
    <p:sldId id="284" r:id="rId5"/>
    <p:sldId id="25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5850" autoAdjust="0"/>
  </p:normalViewPr>
  <p:slideViewPr>
    <p:cSldViewPr>
      <p:cViewPr>
        <p:scale>
          <a:sx n="90" d="100"/>
          <a:sy n="90" d="100"/>
        </p:scale>
        <p:origin x="-132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A62C29-9043-B44A-946E-B660581F6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1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3D22-408D-9B4F-8B6C-A4FB8E71FA47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2CA55-2FD8-4940-ADDE-9A4505F762A4}" type="slidenum">
              <a:rPr lang="en-US"/>
              <a:pPr/>
              <a:t>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410200"/>
            <a:ext cx="7772400" cy="704850"/>
          </a:xfrm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ru-RU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6096000"/>
            <a:ext cx="7772400" cy="685800"/>
          </a:xfrm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ru-RU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8850" y="304800"/>
            <a:ext cx="1885950" cy="5973763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5505450" cy="5973763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82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3352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249363"/>
            <a:ext cx="3352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9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57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5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75438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9363"/>
            <a:ext cx="6858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Juice Inc.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0" y="0"/>
            <a:ext cx="3048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  <a:ea typeface="ＭＳ Ｐゴシック" charset="0"/>
              </a:rPr>
              <a:t>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commendations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0"/>
            <a:ext cx="3048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A668"/>
                </a:solidFill>
                <a:effectLst/>
                <a:latin typeface="Arial" charset="0"/>
                <a:ea typeface="ＭＳ Ｐゴシック" charset="0"/>
              </a:rPr>
              <a:t>Motivation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A668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4" name="Picture 13" descr="загруженное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81199"/>
            <a:ext cx="914400" cy="914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447800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</a:t>
            </a:r>
            <a:endParaRPr lang="en-US" sz="1800" dirty="0"/>
          </a:p>
        </p:txBody>
      </p:sp>
      <p:pic>
        <p:nvPicPr>
          <p:cNvPr id="16" name="Picture 15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1089305" cy="805501"/>
          </a:xfrm>
          <a:prstGeom prst="rect">
            <a:avLst/>
          </a:prstGeom>
        </p:spPr>
      </p:pic>
      <p:pic>
        <p:nvPicPr>
          <p:cNvPr id="17" name="Picture 16" descr="загруженное (1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43400"/>
            <a:ext cx="1599784" cy="1064584"/>
          </a:xfrm>
          <a:prstGeom prst="rect">
            <a:avLst/>
          </a:prstGeom>
        </p:spPr>
      </p:pic>
      <p:pic>
        <p:nvPicPr>
          <p:cNvPr id="18" name="Picture 17" descr="images (1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0200"/>
            <a:ext cx="1339476" cy="110628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>
            <a:off x="457200" y="1905000"/>
            <a:ext cx="12192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2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1676400" y="1905000"/>
            <a:ext cx="1066800" cy="2438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flipH="1">
            <a:off x="1905000" y="4343400"/>
            <a:ext cx="838200" cy="2133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5200" y="1447800"/>
            <a:ext cx="1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Analysys</a:t>
            </a:r>
            <a:endParaRPr lang="en-US" sz="1800" dirty="0" smtClean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3200400" y="1905000"/>
            <a:ext cx="1752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0400" y="2971800"/>
            <a:ext cx="17869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Common</a:t>
            </a:r>
            <a:r>
              <a:rPr lang="en-US" sz="1400" dirty="0" smtClean="0"/>
              <a:t> </a:t>
            </a:r>
            <a:r>
              <a:rPr lang="en-US" sz="1800" dirty="0" smtClean="0"/>
              <a:t>cense</a:t>
            </a:r>
          </a:p>
          <a:p>
            <a:r>
              <a:rPr lang="en-US" sz="1800" dirty="0" err="1"/>
              <a:t>a</a:t>
            </a:r>
            <a:r>
              <a:rPr lang="en-US" sz="1800" dirty="0" err="1" smtClean="0"/>
              <a:t>nalisys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LPM model</a:t>
            </a:r>
          </a:p>
          <a:p>
            <a:endParaRPr lang="en-US" sz="1800" dirty="0"/>
          </a:p>
          <a:p>
            <a:r>
              <a:rPr lang="en-US" sz="1800" dirty="0" err="1" smtClean="0"/>
              <a:t>Logit</a:t>
            </a:r>
            <a:r>
              <a:rPr lang="en-US" sz="1800" dirty="0" smtClean="0"/>
              <a:t> model</a:t>
            </a:r>
          </a:p>
          <a:p>
            <a:endParaRPr lang="en-US" sz="1800" dirty="0"/>
          </a:p>
          <a:p>
            <a:r>
              <a:rPr lang="en-US" sz="1800" dirty="0" err="1" smtClean="0"/>
              <a:t>Probit</a:t>
            </a:r>
            <a:r>
              <a:rPr lang="en-US" sz="1800" dirty="0" smtClean="0"/>
              <a:t> model</a:t>
            </a:r>
            <a:endParaRPr lang="en-US" sz="180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953000" y="1905000"/>
            <a:ext cx="685800" cy="2438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 bwMode="auto">
          <a:xfrm flipH="1">
            <a:off x="4953000" y="4343400"/>
            <a:ext cx="685800" cy="2133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9400" y="1447800"/>
            <a:ext cx="14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Conclusions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400800" y="1905000"/>
            <a:ext cx="20574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>
            <a:off x="8458200" y="1905000"/>
            <a:ext cx="0" cy="4572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00800" y="3124200"/>
            <a:ext cx="19940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Based on models</a:t>
            </a:r>
          </a:p>
          <a:p>
            <a:r>
              <a:rPr lang="en-US" sz="1800" dirty="0"/>
              <a:t>r</a:t>
            </a:r>
            <a:r>
              <a:rPr lang="en-US" sz="1800" dirty="0" smtClean="0"/>
              <a:t>esults make</a:t>
            </a:r>
          </a:p>
          <a:p>
            <a:r>
              <a:rPr lang="en-US" sz="1800" dirty="0" smtClean="0"/>
              <a:t>a conclusion</a:t>
            </a:r>
          </a:p>
          <a:p>
            <a:r>
              <a:rPr lang="en-US" sz="1800" dirty="0" smtClean="0"/>
              <a:t>if different factors</a:t>
            </a:r>
          </a:p>
          <a:p>
            <a:r>
              <a:rPr lang="en-US" sz="1800" dirty="0"/>
              <a:t>i</a:t>
            </a:r>
            <a:r>
              <a:rPr lang="en-US" sz="1800" dirty="0" smtClean="0"/>
              <a:t>nfluence </a:t>
            </a:r>
          </a:p>
          <a:p>
            <a:r>
              <a:rPr lang="en-US" sz="1800" dirty="0"/>
              <a:t>h</a:t>
            </a:r>
            <a:r>
              <a:rPr lang="en-US" sz="1800" dirty="0" smtClean="0"/>
              <a:t>ow much people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rink juice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00" y="533400"/>
            <a:ext cx="829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40E08"/>
                </a:solidFill>
              </a:rPr>
              <a:t>The company wants to launch a new product. For this management wants</a:t>
            </a:r>
          </a:p>
          <a:p>
            <a:r>
              <a:rPr lang="en-US" sz="1800" b="1" dirty="0">
                <a:solidFill>
                  <a:srgbClr val="040E08"/>
                </a:solidFill>
              </a:rPr>
              <a:t>t</a:t>
            </a:r>
            <a:r>
              <a:rPr lang="en-US" sz="1800" b="1" dirty="0" smtClean="0">
                <a:solidFill>
                  <a:srgbClr val="040E08"/>
                </a:solidFill>
              </a:rPr>
              <a:t>o find out how do social life, wealth and healthy life style influence the </a:t>
            </a:r>
          </a:p>
          <a:p>
            <a:r>
              <a:rPr lang="en-US" sz="1800" b="1" dirty="0">
                <a:solidFill>
                  <a:srgbClr val="040E08"/>
                </a:solidFill>
              </a:rPr>
              <a:t>a</a:t>
            </a:r>
            <a:r>
              <a:rPr lang="en-US" sz="1800" b="1" dirty="0" smtClean="0">
                <a:solidFill>
                  <a:srgbClr val="040E08"/>
                </a:solidFill>
              </a:rPr>
              <a:t>mount of juice that people drink</a:t>
            </a:r>
            <a:endParaRPr lang="en-US" sz="1800" b="1" dirty="0">
              <a:solidFill>
                <a:srgbClr val="040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A668"/>
                </a:solidFill>
              </a:rPr>
              <a:t>Summary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A668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0" y="0"/>
            <a:ext cx="3048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charset="0"/>
              </a:rPr>
              <a:t>Re</a:t>
            </a:r>
            <a:r>
              <a:rPr lang="en-US" dirty="0" smtClean="0">
                <a:solidFill>
                  <a:srgbClr val="FFFFFF"/>
                </a:solidFill>
              </a:rPr>
              <a:t>commendations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0"/>
            <a:ext cx="3048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A668"/>
                </a:solidFill>
                <a:effectLst/>
                <a:latin typeface="Arial" charset="0"/>
                <a:ea typeface="ＭＳ Ｐゴシック" charset="0"/>
              </a:rPr>
              <a:t>Motivation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A668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09600"/>
            <a:ext cx="885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40E08"/>
                </a:solidFill>
              </a:rPr>
              <a:t>Judging by regression outputs, it is good advice to </a:t>
            </a:r>
            <a:r>
              <a:rPr lang="en-US" sz="1800" b="1" u="sng" dirty="0">
                <a:solidFill>
                  <a:srgbClr val="040E08"/>
                </a:solidFill>
              </a:rPr>
              <a:t>target well-off people</a:t>
            </a:r>
            <a:r>
              <a:rPr lang="en-US" sz="1800" b="1" dirty="0">
                <a:solidFill>
                  <a:srgbClr val="040E08"/>
                </a:solidFill>
              </a:rPr>
              <a:t>, and </a:t>
            </a:r>
            <a:endParaRPr lang="en-US" sz="1800" b="1" dirty="0" smtClean="0">
              <a:solidFill>
                <a:srgbClr val="040E08"/>
              </a:solidFill>
            </a:endParaRPr>
          </a:p>
          <a:p>
            <a:r>
              <a:rPr lang="en-US" sz="1800" b="1" dirty="0" smtClean="0">
                <a:solidFill>
                  <a:srgbClr val="040E08"/>
                </a:solidFill>
              </a:rPr>
              <a:t>at </a:t>
            </a:r>
            <a:r>
              <a:rPr lang="en-US" sz="1800" b="1" dirty="0">
                <a:solidFill>
                  <a:srgbClr val="040E08"/>
                </a:solidFill>
              </a:rPr>
              <a:t>the same time emphasize the role of </a:t>
            </a:r>
            <a:r>
              <a:rPr lang="en-US" sz="1800" b="1" u="sng" dirty="0">
                <a:solidFill>
                  <a:srgbClr val="040E08"/>
                </a:solidFill>
              </a:rPr>
              <a:t>healthy lifestyle</a:t>
            </a:r>
            <a:r>
              <a:rPr lang="en-US" sz="1800" b="1" dirty="0">
                <a:solidFill>
                  <a:srgbClr val="040E08"/>
                </a:solidFill>
              </a:rPr>
              <a:t> in marketing campaign. </a:t>
            </a:r>
            <a:endParaRPr lang="en-US" sz="1800" b="1" dirty="0" smtClean="0">
              <a:solidFill>
                <a:srgbClr val="040E08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447800" y="4876800"/>
            <a:ext cx="586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1447800" y="1752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600" y="4953000"/>
            <a:ext cx="129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Significance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0915" y="3075286"/>
            <a:ext cx="69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</a:t>
            </a:r>
            <a:endParaRPr lang="en-US" sz="1600" dirty="0"/>
          </a:p>
        </p:txBody>
      </p:sp>
      <p:pic>
        <p:nvPicPr>
          <p:cNvPr id="17" name="Picture 16" descr="загруженное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0400"/>
            <a:ext cx="457201" cy="457201"/>
          </a:xfrm>
          <a:prstGeom prst="rect">
            <a:avLst/>
          </a:prstGeom>
        </p:spPr>
      </p:pic>
      <p:pic>
        <p:nvPicPr>
          <p:cNvPr id="18" name="Picture 17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78959"/>
            <a:ext cx="537743" cy="397641"/>
          </a:xfrm>
          <a:prstGeom prst="rect">
            <a:avLst/>
          </a:prstGeom>
        </p:spPr>
      </p:pic>
      <p:pic>
        <p:nvPicPr>
          <p:cNvPr id="19" name="Picture 18" descr="загруженное (1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667000"/>
            <a:ext cx="762415" cy="5073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19200" y="4800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1752600"/>
            <a:ext cx="57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max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3000" y="582788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5943600"/>
            <a:ext cx="691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40E08"/>
                </a:solidFill>
              </a:rPr>
              <a:t>Company should collaborate with some large fitness centers.</a:t>
            </a:r>
            <a:endParaRPr lang="ru-RU" sz="1800" b="1" dirty="0" smtClean="0">
              <a:solidFill>
                <a:srgbClr val="040E08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28600" y="5562600"/>
            <a:ext cx="3733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4800600" y="5562600"/>
            <a:ext cx="4038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 bwMode="auto">
          <a:xfrm rot="10800000">
            <a:off x="3962400" y="5410200"/>
            <a:ext cx="838200" cy="381000"/>
          </a:xfrm>
          <a:prstGeom prst="triangle">
            <a:avLst/>
          </a:prstGeom>
          <a:solidFill>
            <a:srgbClr val="FF8308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Frame 32"/>
          <p:cNvSpPr/>
          <p:nvPr/>
        </p:nvSpPr>
        <p:spPr bwMode="auto">
          <a:xfrm>
            <a:off x="990600" y="5867400"/>
            <a:ext cx="7162800" cy="533400"/>
          </a:xfrm>
          <a:prstGeom prst="fra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1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A668"/>
                </a:solidFill>
              </a:rPr>
              <a:t>Summary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A668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0" y="0"/>
            <a:ext cx="3048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A668"/>
                </a:solidFill>
                <a:effectLst/>
                <a:latin typeface="Arial" charset="0"/>
                <a:ea typeface="ＭＳ Ｐゴシック" charset="0"/>
              </a:rPr>
              <a:t>Re</a:t>
            </a:r>
            <a:r>
              <a:rPr lang="en-US" dirty="0" smtClean="0">
                <a:solidFill>
                  <a:srgbClr val="FFA668"/>
                </a:solidFill>
              </a:rPr>
              <a:t>commendations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A668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0"/>
            <a:ext cx="3048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charset="0"/>
              </a:rPr>
              <a:t>Motivation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4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609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40E08"/>
                </a:solidFill>
              </a:rPr>
              <a:t>Our approach was to first analyze descriptive statistics and then analyze the results of a </a:t>
            </a:r>
            <a:r>
              <a:rPr lang="en-US" sz="1800" b="1" dirty="0" err="1" smtClean="0">
                <a:solidFill>
                  <a:srgbClr val="040E08"/>
                </a:solidFill>
              </a:rPr>
              <a:t>probit</a:t>
            </a:r>
            <a:r>
              <a:rPr lang="en-US" sz="1800" b="1" dirty="0" smtClean="0">
                <a:solidFill>
                  <a:srgbClr val="040E08"/>
                </a:solidFill>
              </a:rPr>
              <a:t>, </a:t>
            </a:r>
            <a:r>
              <a:rPr lang="en-US" sz="1800" b="1" dirty="0" err="1" smtClean="0">
                <a:solidFill>
                  <a:srgbClr val="040E08"/>
                </a:solidFill>
              </a:rPr>
              <a:t>logit</a:t>
            </a:r>
            <a:r>
              <a:rPr lang="en-US" sz="1800" b="1" dirty="0" smtClean="0">
                <a:solidFill>
                  <a:srgbClr val="040E08"/>
                </a:solidFill>
              </a:rPr>
              <a:t> and LPM model</a:t>
            </a:r>
            <a:endParaRPr lang="en-US" sz="1800" b="1" dirty="0">
              <a:solidFill>
                <a:srgbClr val="040E0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5647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Make our distribution closer to normal probability distribution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67378" y="1981200"/>
            <a:ext cx="1552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ln</a:t>
            </a:r>
            <a:r>
              <a:rPr lang="en-US" sz="1600" dirty="0" smtClean="0"/>
              <a:t>(income)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590800"/>
            <a:ext cx="3732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Devide</a:t>
            </a:r>
            <a:r>
              <a:rPr lang="en-US" sz="1600" dirty="0" smtClean="0"/>
              <a:t> people by income into 3 groups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905000" y="3429000"/>
            <a:ext cx="5257800" cy="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5105400" y="3276600"/>
            <a:ext cx="0" cy="22860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581400" y="3276600"/>
            <a:ext cx="0" cy="22860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2800" y="3505200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500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0600" y="3505200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3048000"/>
            <a:ext cx="73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“poor”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3048000"/>
            <a:ext cx="656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“rich”</a:t>
            </a:r>
            <a:endParaRPr lang="en-US" sz="1600" dirty="0"/>
          </a:p>
        </p:txBody>
      </p:sp>
      <p:sp>
        <p:nvSpPr>
          <p:cNvPr id="30" name="Блок-схема: узел 20"/>
          <p:cNvSpPr/>
          <p:nvPr/>
        </p:nvSpPr>
        <p:spPr>
          <a:xfrm>
            <a:off x="457200" y="2590800"/>
            <a:ext cx="359867" cy="360000"/>
          </a:xfrm>
          <a:prstGeom prst="flowChartConnector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31" name="Блок-схема: узел 20"/>
          <p:cNvSpPr/>
          <p:nvPr/>
        </p:nvSpPr>
        <p:spPr>
          <a:xfrm>
            <a:off x="457200" y="1447800"/>
            <a:ext cx="359867" cy="360000"/>
          </a:xfrm>
          <a:prstGeom prst="flowChartConnector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33" name="Блок-схема: узел 20"/>
          <p:cNvSpPr/>
          <p:nvPr/>
        </p:nvSpPr>
        <p:spPr>
          <a:xfrm>
            <a:off x="457200" y="4038600"/>
            <a:ext cx="359867" cy="360000"/>
          </a:xfrm>
          <a:prstGeom prst="flowChartConnector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000" y="4038600"/>
            <a:ext cx="4583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Analyze different models and make a conclusion</a:t>
            </a:r>
            <a:endParaRPr lang="en-US" sz="1600" dirty="0"/>
          </a:p>
        </p:txBody>
      </p:sp>
      <p:pic>
        <p:nvPicPr>
          <p:cNvPr id="35" name="Picture 34" descr="загруженное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76800"/>
            <a:ext cx="304800" cy="304800"/>
          </a:xfrm>
          <a:prstGeom prst="rect">
            <a:avLst/>
          </a:prstGeom>
        </p:spPr>
      </p:pic>
      <p:pic>
        <p:nvPicPr>
          <p:cNvPr id="36" name="Picture 35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715000"/>
            <a:ext cx="309144" cy="228600"/>
          </a:xfrm>
          <a:prstGeom prst="rect">
            <a:avLst/>
          </a:prstGeom>
        </p:spPr>
      </p:pic>
      <p:pic>
        <p:nvPicPr>
          <p:cNvPr id="37" name="Picture 36" descr="загруженное (1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257800"/>
            <a:ext cx="533400" cy="35495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905000" y="4419600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LPM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4419600"/>
            <a:ext cx="62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Logit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0" y="4419600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Probit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676400" y="4876800"/>
            <a:ext cx="1256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Insignificant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48768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—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486400" y="48768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—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905000" y="5257800"/>
            <a:ext cx="698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0.103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7600" y="5257800"/>
            <a:ext cx="698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0.184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0" y="5257800"/>
            <a:ext cx="698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0.241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5000" y="5638800"/>
            <a:ext cx="698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0.193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657600" y="5638800"/>
            <a:ext cx="698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0.197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0" y="5638800"/>
            <a:ext cx="698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0.198</a:t>
            </a:r>
            <a:endParaRPr lang="en-US" sz="1600" dirty="0"/>
          </a:p>
        </p:txBody>
      </p:sp>
      <p:sp>
        <p:nvSpPr>
          <p:cNvPr id="50" name="Isosceles Triangle 49"/>
          <p:cNvSpPr/>
          <p:nvPr/>
        </p:nvSpPr>
        <p:spPr bwMode="auto">
          <a:xfrm rot="5400000">
            <a:off x="5657850" y="4972050"/>
            <a:ext cx="1524000" cy="419100"/>
          </a:xfrm>
          <a:prstGeom prst="triangle">
            <a:avLst/>
          </a:prstGeom>
          <a:solidFill>
            <a:srgbClr val="FF8308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4572000"/>
            <a:ext cx="213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Eventually, the more a person earns and exercises, the more he or she is likely to be buying juice</a:t>
            </a:r>
            <a:r>
              <a:rPr lang="ru-RU" sz="1600" dirty="0"/>
              <a:t> </a:t>
            </a:r>
            <a:endParaRPr lang="en-US" sz="1600" dirty="0"/>
          </a:p>
        </p:txBody>
      </p:sp>
      <p:sp>
        <p:nvSpPr>
          <p:cNvPr id="53" name="Прямоугольник 14"/>
          <p:cNvSpPr/>
          <p:nvPr/>
        </p:nvSpPr>
        <p:spPr>
          <a:xfrm>
            <a:off x="152400" y="1295400"/>
            <a:ext cx="8839200" cy="5123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p:sp>
        <p:nvSpPr>
          <p:cNvPr id="54" name="Прямоугольник 63"/>
          <p:cNvSpPr/>
          <p:nvPr/>
        </p:nvSpPr>
        <p:spPr>
          <a:xfrm>
            <a:off x="6705600" y="4572000"/>
            <a:ext cx="1981200" cy="12954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</p:spTree>
    <p:extLst>
      <p:ext uri="{BB962C8B-B14F-4D97-AF65-F5344CB8AC3E}">
        <p14:creationId xmlns:p14="http://schemas.microsoft.com/office/powerpoint/2010/main" val="419354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895600"/>
            <a:ext cx="2100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Thank you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ice">
  <a:themeElements>
    <a:clrScheme name="powerpoint-template-24 8">
      <a:dk1>
        <a:srgbClr val="4D4D4D"/>
      </a:dk1>
      <a:lt1>
        <a:srgbClr val="FFFFFF"/>
      </a:lt1>
      <a:dk2>
        <a:srgbClr val="4D4D4D"/>
      </a:dk2>
      <a:lt2>
        <a:srgbClr val="FE3902"/>
      </a:lt2>
      <a:accent1>
        <a:srgbClr val="FF6B03"/>
      </a:accent1>
      <a:accent2>
        <a:srgbClr val="FF8308"/>
      </a:accent2>
      <a:accent3>
        <a:srgbClr val="FFFFFF"/>
      </a:accent3>
      <a:accent4>
        <a:srgbClr val="404040"/>
      </a:accent4>
      <a:accent5>
        <a:srgbClr val="FFBAAA"/>
      </a:accent5>
      <a:accent6>
        <a:srgbClr val="E77606"/>
      </a:accent6>
      <a:hlink>
        <a:srgbClr val="FFA90B"/>
      </a:hlink>
      <a:folHlink>
        <a:srgbClr val="DDDDDD"/>
      </a:folHlink>
    </a:clrScheme>
    <a:fontScheme name="powerpoint-template-24">
      <a:majorFont>
        <a:latin typeface="Microsoft Sans Serif"/>
        <a:ea typeface="ＭＳ Ｐゴシック"/>
        <a:cs typeface=""/>
      </a:majorFont>
      <a:minorFont>
        <a:latin typeface="Microsoft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E5C16"/>
        </a:lt2>
        <a:accent1>
          <a:srgbClr val="E3852B"/>
        </a:accent1>
        <a:accent2>
          <a:srgbClr val="E79235"/>
        </a:accent2>
        <a:accent3>
          <a:srgbClr val="FFFFFF"/>
        </a:accent3>
        <a:accent4>
          <a:srgbClr val="404040"/>
        </a:accent4>
        <a:accent5>
          <a:srgbClr val="EFC2AC"/>
        </a:accent5>
        <a:accent6>
          <a:srgbClr val="D1842F"/>
        </a:accent6>
        <a:hlink>
          <a:srgbClr val="F09E3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D5D16"/>
        </a:lt2>
        <a:accent1>
          <a:srgbClr val="ED5B10"/>
        </a:accent1>
        <a:accent2>
          <a:srgbClr val="F5A526"/>
        </a:accent2>
        <a:accent3>
          <a:srgbClr val="FFFFFF"/>
        </a:accent3>
        <a:accent4>
          <a:srgbClr val="404040"/>
        </a:accent4>
        <a:accent5>
          <a:srgbClr val="F4B5AA"/>
        </a:accent5>
        <a:accent6>
          <a:srgbClr val="DE9521"/>
        </a:accent6>
        <a:hlink>
          <a:srgbClr val="FABD4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FE3902"/>
        </a:lt2>
        <a:accent1>
          <a:srgbClr val="FF6B03"/>
        </a:accent1>
        <a:accent2>
          <a:srgbClr val="FF8308"/>
        </a:accent2>
        <a:accent3>
          <a:srgbClr val="FFFFFF"/>
        </a:accent3>
        <a:accent4>
          <a:srgbClr val="404040"/>
        </a:accent4>
        <a:accent5>
          <a:srgbClr val="FFBAAA"/>
        </a:accent5>
        <a:accent6>
          <a:srgbClr val="E77606"/>
        </a:accent6>
        <a:hlink>
          <a:srgbClr val="FFA90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BF1D18"/>
        </a:lt2>
        <a:accent1>
          <a:srgbClr val="CF0E09"/>
        </a:accent1>
        <a:accent2>
          <a:srgbClr val="E92147"/>
        </a:accent2>
        <a:accent3>
          <a:srgbClr val="FFFFFF"/>
        </a:accent3>
        <a:accent4>
          <a:srgbClr val="404040"/>
        </a:accent4>
        <a:accent5>
          <a:srgbClr val="E4AAAA"/>
        </a:accent5>
        <a:accent6>
          <a:srgbClr val="D31D3F"/>
        </a:accent6>
        <a:hlink>
          <a:srgbClr val="F4842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C7271E"/>
        </a:lt2>
        <a:accent1>
          <a:srgbClr val="CF0E09"/>
        </a:accent1>
        <a:accent2>
          <a:srgbClr val="E92147"/>
        </a:accent2>
        <a:accent3>
          <a:srgbClr val="FFFFFF"/>
        </a:accent3>
        <a:accent4>
          <a:srgbClr val="404040"/>
        </a:accent4>
        <a:accent5>
          <a:srgbClr val="E4AAAA"/>
        </a:accent5>
        <a:accent6>
          <a:srgbClr val="D31D3F"/>
        </a:accent6>
        <a:hlink>
          <a:srgbClr val="F4842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360001"/>
        </a:lt2>
        <a:accent1>
          <a:srgbClr val="5E0203"/>
        </a:accent1>
        <a:accent2>
          <a:srgbClr val="B40406"/>
        </a:accent2>
        <a:accent3>
          <a:srgbClr val="FFFFFF"/>
        </a:accent3>
        <a:accent4>
          <a:srgbClr val="404040"/>
        </a:accent4>
        <a:accent5>
          <a:srgbClr val="B6AAAA"/>
        </a:accent5>
        <a:accent6>
          <a:srgbClr val="A30305"/>
        </a:accent6>
        <a:hlink>
          <a:srgbClr val="FF01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920709"/>
        </a:lt2>
        <a:accent1>
          <a:srgbClr val="AC0A0C"/>
        </a:accent1>
        <a:accent2>
          <a:srgbClr val="D10505"/>
        </a:accent2>
        <a:accent3>
          <a:srgbClr val="FFFFFF"/>
        </a:accent3>
        <a:accent4>
          <a:srgbClr val="404040"/>
        </a:accent4>
        <a:accent5>
          <a:srgbClr val="D2AAAA"/>
        </a:accent5>
        <a:accent6>
          <a:srgbClr val="BD0404"/>
        </a:accent6>
        <a:hlink>
          <a:srgbClr val="FF01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800609"/>
        </a:lt2>
        <a:accent1>
          <a:srgbClr val="AC0A0C"/>
        </a:accent1>
        <a:accent2>
          <a:srgbClr val="D10505"/>
        </a:accent2>
        <a:accent3>
          <a:srgbClr val="FFFFFF"/>
        </a:accent3>
        <a:accent4>
          <a:srgbClr val="404040"/>
        </a:accent4>
        <a:accent5>
          <a:srgbClr val="D2AAAA"/>
        </a:accent5>
        <a:accent6>
          <a:srgbClr val="BD0404"/>
        </a:accent6>
        <a:hlink>
          <a:srgbClr val="FF01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782008"/>
        </a:lt2>
        <a:accent1>
          <a:srgbClr val="98290B"/>
        </a:accent1>
        <a:accent2>
          <a:srgbClr val="B9330E"/>
        </a:accent2>
        <a:accent3>
          <a:srgbClr val="FFFFFF"/>
        </a:accent3>
        <a:accent4>
          <a:srgbClr val="404040"/>
        </a:accent4>
        <a:accent5>
          <a:srgbClr val="CAACAA"/>
        </a:accent5>
        <a:accent6>
          <a:srgbClr val="A72D0C"/>
        </a:accent6>
        <a:hlink>
          <a:srgbClr val="D43B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782008"/>
        </a:lt2>
        <a:accent1>
          <a:srgbClr val="98290B"/>
        </a:accent1>
        <a:accent2>
          <a:srgbClr val="B9330E"/>
        </a:accent2>
        <a:accent3>
          <a:srgbClr val="FFFFFF"/>
        </a:accent3>
        <a:accent4>
          <a:srgbClr val="404040"/>
        </a:accent4>
        <a:accent5>
          <a:srgbClr val="CAACAA"/>
        </a:accent5>
        <a:accent6>
          <a:srgbClr val="A72D0C"/>
        </a:accent6>
        <a:hlink>
          <a:srgbClr val="EC421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782008"/>
        </a:lt2>
        <a:accent1>
          <a:srgbClr val="98290B"/>
        </a:accent1>
        <a:accent2>
          <a:srgbClr val="180702"/>
        </a:accent2>
        <a:accent3>
          <a:srgbClr val="FFFFFF"/>
        </a:accent3>
        <a:accent4>
          <a:srgbClr val="404040"/>
        </a:accent4>
        <a:accent5>
          <a:srgbClr val="CAACAA"/>
        </a:accent5>
        <a:accent6>
          <a:srgbClr val="150602"/>
        </a:accent6>
        <a:hlink>
          <a:srgbClr val="EC421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Juice.pot</Template>
  <TotalTime>920</TotalTime>
  <Words>212</Words>
  <Application>Microsoft Office PowerPoint</Application>
  <PresentationFormat>Экран (4:3)</PresentationFormat>
  <Paragraphs>69</Paragraphs>
  <Slides>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Juice</vt:lpstr>
      <vt:lpstr>Juice Inc.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Templates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SmileTemplates.com</dc:creator>
  <cp:lastModifiedBy>user</cp:lastModifiedBy>
  <cp:revision>93</cp:revision>
  <dcterms:created xsi:type="dcterms:W3CDTF">2007-04-02T02:11:51Z</dcterms:created>
  <dcterms:modified xsi:type="dcterms:W3CDTF">2016-01-27T01:01:44Z</dcterms:modified>
</cp:coreProperties>
</file>