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85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ργυρης Τακλακογλου" userId="e743cdc090ed3a67" providerId="LiveId" clId="{CFDDC048-0825-4C70-832D-FED7F4C2B187}"/>
    <pc:docChg chg="modSld">
      <pc:chgData name="Aργυρης Τακλακογλου" userId="e743cdc090ed3a67" providerId="LiveId" clId="{CFDDC048-0825-4C70-832D-FED7F4C2B187}" dt="2022-05-29T21:38:14.422" v="23" actId="20577"/>
      <pc:docMkLst>
        <pc:docMk/>
      </pc:docMkLst>
      <pc:sldChg chg="modSp mod">
        <pc:chgData name="Aργυρης Τακλακογλου" userId="e743cdc090ed3a67" providerId="LiveId" clId="{CFDDC048-0825-4C70-832D-FED7F4C2B187}" dt="2022-05-29T21:37:47.912" v="11" actId="20577"/>
        <pc:sldMkLst>
          <pc:docMk/>
          <pc:sldMk cId="2874762246" sldId="257"/>
        </pc:sldMkLst>
        <pc:spChg chg="mod">
          <ac:chgData name="Aργυρης Τακλακογλου" userId="e743cdc090ed3a67" providerId="LiveId" clId="{CFDDC048-0825-4C70-832D-FED7F4C2B187}" dt="2022-05-29T21:37:47.912" v="11" actId="20577"/>
          <ac:spMkLst>
            <pc:docMk/>
            <pc:sldMk cId="2874762246" sldId="257"/>
            <ac:spMk id="6" creationId="{68AD9D24-7927-9692-2971-B17DEBC255D4}"/>
          </ac:spMkLst>
        </pc:spChg>
      </pc:sldChg>
      <pc:sldChg chg="modSp mod">
        <pc:chgData name="Aργυρης Τακλακογλου" userId="e743cdc090ed3a67" providerId="LiveId" clId="{CFDDC048-0825-4C70-832D-FED7F4C2B187}" dt="2022-05-29T21:38:14.422" v="23" actId="20577"/>
        <pc:sldMkLst>
          <pc:docMk/>
          <pc:sldMk cId="2853083142" sldId="262"/>
        </pc:sldMkLst>
        <pc:spChg chg="mod">
          <ac:chgData name="Aργυρης Τακλακογλου" userId="e743cdc090ed3a67" providerId="LiveId" clId="{CFDDC048-0825-4C70-832D-FED7F4C2B187}" dt="2022-05-29T21:38:14.422" v="23" actId="20577"/>
          <ac:spMkLst>
            <pc:docMk/>
            <pc:sldMk cId="2853083142" sldId="262"/>
            <ac:spMk id="6" creationId="{2276517C-B5E2-2DA5-DB94-3A72B439E3C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F0DD339-817E-483C-AC4B-197B2FC6C3BC}" type="datetimeFigureOut">
              <a:rPr lang="el-GR" smtClean="0"/>
              <a:t>30/5/2022</a:t>
            </a:fld>
            <a:endParaRPr lang="el-G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l-G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EE8FE4A-0F70-40A0-87B6-5DE99A8ECAAD}" type="slidenum">
              <a:rPr lang="el-GR" smtClean="0"/>
              <a:t>‹#›</a:t>
            </a:fld>
            <a:endParaRPr lang="el-G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42114309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4F0DD339-817E-483C-AC4B-197B2FC6C3BC}" type="datetimeFigureOut">
              <a:rPr lang="el-GR" smtClean="0"/>
              <a:t>30/5/2022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FEE8FE4A-0F70-40A0-87B6-5DE99A8ECAAD}" type="slidenum">
              <a:rPr lang="el-GR" smtClean="0"/>
              <a:t>‹#›</a:t>
            </a:fld>
            <a:endParaRPr lang="el-GR"/>
          </a:p>
        </p:txBody>
      </p:sp>
    </p:spTree>
    <p:extLst>
      <p:ext uri="{BB962C8B-B14F-4D97-AF65-F5344CB8AC3E}">
        <p14:creationId xmlns:p14="http://schemas.microsoft.com/office/powerpoint/2010/main" val="551385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4F0DD339-817E-483C-AC4B-197B2FC6C3BC}" type="datetimeFigureOut">
              <a:rPr lang="el-GR" smtClean="0"/>
              <a:t>30/5/2022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FEE8FE4A-0F70-40A0-87B6-5DE99A8ECAAD}" type="slidenum">
              <a:rPr lang="el-GR" smtClean="0"/>
              <a:t>‹#›</a:t>
            </a:fld>
            <a:endParaRPr lang="el-GR"/>
          </a:p>
        </p:txBody>
      </p:sp>
    </p:spTree>
    <p:extLst>
      <p:ext uri="{BB962C8B-B14F-4D97-AF65-F5344CB8AC3E}">
        <p14:creationId xmlns:p14="http://schemas.microsoft.com/office/powerpoint/2010/main" val="3393192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4F0DD339-817E-483C-AC4B-197B2FC6C3BC}" type="datetimeFigureOut">
              <a:rPr lang="el-GR" smtClean="0"/>
              <a:t>30/5/2022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FEE8FE4A-0F70-40A0-87B6-5DE99A8ECAAD}" type="slidenum">
              <a:rPr lang="el-GR" smtClean="0"/>
              <a:t>‹#›</a:t>
            </a:fld>
            <a:endParaRPr lang="el-GR"/>
          </a:p>
        </p:txBody>
      </p:sp>
    </p:spTree>
    <p:extLst>
      <p:ext uri="{BB962C8B-B14F-4D97-AF65-F5344CB8AC3E}">
        <p14:creationId xmlns:p14="http://schemas.microsoft.com/office/powerpoint/2010/main" val="2460553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F0DD339-817E-483C-AC4B-197B2FC6C3BC}" type="datetimeFigureOut">
              <a:rPr lang="el-GR" smtClean="0"/>
              <a:t>30/5/2022</a:t>
            </a:fld>
            <a:endParaRPr lang="el-G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l-G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EE8FE4A-0F70-40A0-87B6-5DE99A8ECAAD}" type="slidenum">
              <a:rPr lang="el-GR" smtClean="0"/>
              <a:t>‹#›</a:t>
            </a:fld>
            <a:endParaRPr lang="el-G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17818776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4F0DD339-817E-483C-AC4B-197B2FC6C3BC}" type="datetimeFigureOut">
              <a:rPr lang="el-GR" smtClean="0"/>
              <a:t>30/5/2022</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FEE8FE4A-0F70-40A0-87B6-5DE99A8ECAAD}" type="slidenum">
              <a:rPr lang="el-GR" smtClean="0"/>
              <a:t>‹#›</a:t>
            </a:fld>
            <a:endParaRPr lang="el-GR"/>
          </a:p>
        </p:txBody>
      </p:sp>
    </p:spTree>
    <p:extLst>
      <p:ext uri="{BB962C8B-B14F-4D97-AF65-F5344CB8AC3E}">
        <p14:creationId xmlns:p14="http://schemas.microsoft.com/office/powerpoint/2010/main" val="3207444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4F0DD339-817E-483C-AC4B-197B2FC6C3BC}" type="datetimeFigureOut">
              <a:rPr lang="el-GR" smtClean="0"/>
              <a:t>30/5/2022</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FEE8FE4A-0F70-40A0-87B6-5DE99A8ECAAD}" type="slidenum">
              <a:rPr lang="el-GR" smtClean="0"/>
              <a:t>‹#›</a:t>
            </a:fld>
            <a:endParaRPr lang="el-GR"/>
          </a:p>
        </p:txBody>
      </p:sp>
    </p:spTree>
    <p:extLst>
      <p:ext uri="{BB962C8B-B14F-4D97-AF65-F5344CB8AC3E}">
        <p14:creationId xmlns:p14="http://schemas.microsoft.com/office/powerpoint/2010/main" val="3093717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4F0DD339-817E-483C-AC4B-197B2FC6C3BC}" type="datetimeFigureOut">
              <a:rPr lang="el-GR" smtClean="0"/>
              <a:t>30/5/2022</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FEE8FE4A-0F70-40A0-87B6-5DE99A8ECAAD}" type="slidenum">
              <a:rPr lang="el-GR" smtClean="0"/>
              <a:t>‹#›</a:t>
            </a:fld>
            <a:endParaRPr lang="el-GR"/>
          </a:p>
        </p:txBody>
      </p:sp>
    </p:spTree>
    <p:extLst>
      <p:ext uri="{BB962C8B-B14F-4D97-AF65-F5344CB8AC3E}">
        <p14:creationId xmlns:p14="http://schemas.microsoft.com/office/powerpoint/2010/main" val="3101338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DD339-817E-483C-AC4B-197B2FC6C3BC}" type="datetimeFigureOut">
              <a:rPr lang="el-GR" smtClean="0"/>
              <a:t>30/5/2022</a:t>
            </a:fld>
            <a:endParaRPr lang="el-GR"/>
          </a:p>
        </p:txBody>
      </p:sp>
      <p:sp>
        <p:nvSpPr>
          <p:cNvPr id="3" name="Footer Placeholder 2"/>
          <p:cNvSpPr>
            <a:spLocks noGrp="1"/>
          </p:cNvSpPr>
          <p:nvPr>
            <p:ph type="ftr" sz="quarter" idx="11"/>
          </p:nvPr>
        </p:nvSpPr>
        <p:spPr/>
        <p:txBody>
          <a:bodyPr/>
          <a:lstStyle/>
          <a:p>
            <a:endParaRPr lang="el-GR"/>
          </a:p>
        </p:txBody>
      </p:sp>
      <p:sp>
        <p:nvSpPr>
          <p:cNvPr id="4" name="Slide Number Placeholder 3"/>
          <p:cNvSpPr>
            <a:spLocks noGrp="1"/>
          </p:cNvSpPr>
          <p:nvPr>
            <p:ph type="sldNum" sz="quarter" idx="12"/>
          </p:nvPr>
        </p:nvSpPr>
        <p:spPr/>
        <p:txBody>
          <a:bodyPr/>
          <a:lstStyle/>
          <a:p>
            <a:fld id="{FEE8FE4A-0F70-40A0-87B6-5DE99A8ECAAD}" type="slidenum">
              <a:rPr lang="el-GR" smtClean="0"/>
              <a:t>‹#›</a:t>
            </a:fld>
            <a:endParaRPr lang="el-GR"/>
          </a:p>
        </p:txBody>
      </p:sp>
    </p:spTree>
    <p:extLst>
      <p:ext uri="{BB962C8B-B14F-4D97-AF65-F5344CB8AC3E}">
        <p14:creationId xmlns:p14="http://schemas.microsoft.com/office/powerpoint/2010/main" val="3552531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F0DD339-817E-483C-AC4B-197B2FC6C3BC}" type="datetimeFigureOut">
              <a:rPr lang="el-GR" smtClean="0"/>
              <a:t>30/5/2022</a:t>
            </a:fld>
            <a:endParaRPr lang="el-G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l-G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EE8FE4A-0F70-40A0-87B6-5DE99A8ECAAD}" type="slidenum">
              <a:rPr lang="el-GR" smtClean="0"/>
              <a:t>‹#›</a:t>
            </a:fld>
            <a:endParaRPr lang="el-G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8664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F0DD339-817E-483C-AC4B-197B2FC6C3BC}" type="datetimeFigureOut">
              <a:rPr lang="el-GR" smtClean="0"/>
              <a:t>30/5/2022</a:t>
            </a:fld>
            <a:endParaRPr lang="el-G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l-G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EE8FE4A-0F70-40A0-87B6-5DE99A8ECAAD}" type="slidenum">
              <a:rPr lang="el-GR" smtClean="0"/>
              <a:t>‹#›</a:t>
            </a:fld>
            <a:endParaRPr lang="el-G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565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F0DD339-817E-483C-AC4B-197B2FC6C3BC}" type="datetimeFigureOut">
              <a:rPr lang="el-GR" smtClean="0"/>
              <a:t>30/5/2022</a:t>
            </a:fld>
            <a:endParaRPr lang="el-G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l-G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EE8FE4A-0F70-40A0-87B6-5DE99A8ECAAD}" type="slidenum">
              <a:rPr lang="el-GR" smtClean="0"/>
              <a:t>‹#›</a:t>
            </a:fld>
            <a:endParaRPr lang="el-G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338705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dfwairport.com/"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FC02ADE-2671-A3D8-4D42-C571FFDDD062}"/>
              </a:ext>
            </a:extLst>
          </p:cNvPr>
          <p:cNvSpPr>
            <a:spLocks noGrp="1"/>
          </p:cNvSpPr>
          <p:nvPr>
            <p:ph type="ctrTitle"/>
          </p:nvPr>
        </p:nvSpPr>
        <p:spPr>
          <a:xfrm>
            <a:off x="3565345" y="1628775"/>
            <a:ext cx="7264580" cy="1934455"/>
          </a:xfrm>
        </p:spPr>
        <p:txBody>
          <a:bodyPr/>
          <a:lstStyle/>
          <a:p>
            <a:r>
              <a:rPr lang="el-GR" sz="3200" u="sng" dirty="0" err="1">
                <a:latin typeface="Times New Roman" panose="02020603050405020304" pitchFamily="18" charset="0"/>
                <a:cs typeface="Times New Roman" panose="02020603050405020304" pitchFamily="18" charset="0"/>
              </a:rPr>
              <a:t>Οικονομικο</a:t>
            </a:r>
            <a:r>
              <a:rPr lang="el-GR" sz="3200" u="sng" dirty="0">
                <a:latin typeface="Times New Roman" panose="02020603050405020304" pitchFamily="18" charset="0"/>
                <a:cs typeface="Times New Roman" panose="02020603050405020304" pitchFamily="18" charset="0"/>
              </a:rPr>
              <a:t> </a:t>
            </a:r>
            <a:r>
              <a:rPr lang="el-GR" sz="3200" u="sng" dirty="0" err="1">
                <a:latin typeface="Times New Roman" panose="02020603050405020304" pitchFamily="18" charset="0"/>
                <a:cs typeface="Times New Roman" panose="02020603050405020304" pitchFamily="18" charset="0"/>
              </a:rPr>
              <a:t>πανεπιστημιο</a:t>
            </a:r>
            <a:r>
              <a:rPr lang="el-GR" sz="3200" u="sng" dirty="0">
                <a:latin typeface="Times New Roman" panose="02020603050405020304" pitchFamily="18" charset="0"/>
                <a:cs typeface="Times New Roman" panose="02020603050405020304" pitchFamily="18" charset="0"/>
              </a:rPr>
              <a:t> </a:t>
            </a:r>
            <a:r>
              <a:rPr lang="el-GR" sz="3200" u="sng" dirty="0" err="1">
                <a:latin typeface="Times New Roman" panose="02020603050405020304" pitchFamily="18" charset="0"/>
                <a:cs typeface="Times New Roman" panose="02020603050405020304" pitchFamily="18" charset="0"/>
              </a:rPr>
              <a:t>αθηνων</a:t>
            </a:r>
            <a:br>
              <a:rPr lang="el-GR" sz="3200" u="sng" dirty="0">
                <a:latin typeface="Times New Roman" panose="02020603050405020304" pitchFamily="18" charset="0"/>
                <a:cs typeface="Times New Roman" panose="02020603050405020304" pitchFamily="18" charset="0"/>
              </a:rPr>
            </a:br>
            <a:r>
              <a:rPr lang="en-US" sz="3200" u="sng" dirty="0">
                <a:latin typeface="Times New Roman" panose="02020603050405020304" pitchFamily="18" charset="0"/>
                <a:cs typeface="Times New Roman" panose="02020603050405020304" pitchFamily="18" charset="0"/>
              </a:rPr>
              <a:t>MSC BUSINESS ANALYTICS</a:t>
            </a:r>
            <a:br>
              <a:rPr lang="el-GR" sz="3200" dirty="0"/>
            </a:br>
            <a:br>
              <a:rPr lang="el-GR" sz="3200" dirty="0"/>
            </a:br>
            <a:endParaRPr lang="el-GR" sz="3200" dirty="0"/>
          </a:p>
        </p:txBody>
      </p:sp>
      <p:sp>
        <p:nvSpPr>
          <p:cNvPr id="3" name="Υπότιτλος 2">
            <a:extLst>
              <a:ext uri="{FF2B5EF4-FFF2-40B4-BE49-F238E27FC236}">
                <a16:creationId xmlns:a16="http://schemas.microsoft.com/office/drawing/2014/main" id="{7433BA1D-1B57-58DC-6744-862251880221}"/>
              </a:ext>
            </a:extLst>
          </p:cNvPr>
          <p:cNvSpPr>
            <a:spLocks noGrp="1"/>
          </p:cNvSpPr>
          <p:nvPr>
            <p:ph type="subTitle" idx="1"/>
          </p:nvPr>
        </p:nvSpPr>
        <p:spPr>
          <a:xfrm>
            <a:off x="3781798" y="3187528"/>
            <a:ext cx="6831673" cy="1086237"/>
          </a:xfrm>
        </p:spPr>
        <p:txBody>
          <a:bodyPr/>
          <a:lstStyle/>
          <a:p>
            <a:r>
              <a:rPr lang="en-US" dirty="0">
                <a:latin typeface="Times New Roman" panose="02020603050405020304" pitchFamily="18" charset="0"/>
                <a:cs typeface="Times New Roman" panose="02020603050405020304" pitchFamily="18" charset="0"/>
              </a:rPr>
              <a:t>BUSINESS ANALYTICS PRACTICUM 2</a:t>
            </a:r>
          </a:p>
          <a:p>
            <a:r>
              <a:rPr lang="en-US" dirty="0">
                <a:latin typeface="Times New Roman" panose="02020603050405020304" pitchFamily="18" charset="0"/>
                <a:cs typeface="Times New Roman" panose="02020603050405020304" pitchFamily="18" charset="0"/>
              </a:rPr>
              <a:t>PROJECT 1</a:t>
            </a:r>
            <a:endParaRPr lang="el-GR" dirty="0">
              <a:latin typeface="Times New Roman" panose="02020603050405020304" pitchFamily="18" charset="0"/>
              <a:cs typeface="Times New Roman" panose="02020603050405020304" pitchFamily="18" charset="0"/>
            </a:endParaRPr>
          </a:p>
        </p:txBody>
      </p:sp>
      <p:pic>
        <p:nvPicPr>
          <p:cNvPr id="5" name="Picture 2" descr="Λογότυπα | Οικονομικό Πανεπιστήμιο Αθηνών">
            <a:extLst>
              <a:ext uri="{FF2B5EF4-FFF2-40B4-BE49-F238E27FC236}">
                <a16:creationId xmlns:a16="http://schemas.microsoft.com/office/drawing/2014/main" id="{413F741A-E682-9DDC-2CE6-F4499B1B8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640" y="1152525"/>
            <a:ext cx="2410705" cy="24107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62D5D4F-B92E-F0E2-8B3F-D8AEF3A6F248}"/>
              </a:ext>
            </a:extLst>
          </p:cNvPr>
          <p:cNvSpPr txBox="1"/>
          <p:nvPr/>
        </p:nvSpPr>
        <p:spPr>
          <a:xfrm>
            <a:off x="4984763" y="4502365"/>
            <a:ext cx="4425744" cy="369332"/>
          </a:xfrm>
          <a:prstGeom prst="rect">
            <a:avLst/>
          </a:prstGeom>
          <a:noFill/>
        </p:spPr>
        <p:txBody>
          <a:bodyPr wrap="square" rtlCol="0">
            <a:spAutoFit/>
          </a:bodyPr>
          <a:lstStyle/>
          <a:p>
            <a:r>
              <a:rPr lang="en-US" u="sng" dirty="0" err="1">
                <a:latin typeface="Times New Roman" panose="02020603050405020304" pitchFamily="18" charset="0"/>
                <a:cs typeface="Times New Roman" panose="02020603050405020304" pitchFamily="18" charset="0"/>
              </a:rPr>
              <a:t>Argyrios</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Taklakoglou</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Chidiroglou</a:t>
            </a:r>
            <a:r>
              <a:rPr lang="en-US" u="sng" dirty="0">
                <a:latin typeface="Times New Roman" panose="02020603050405020304" pitchFamily="18" charset="0"/>
                <a:cs typeface="Times New Roman" panose="02020603050405020304" pitchFamily="18" charset="0"/>
              </a:rPr>
              <a:t>, f2822114</a:t>
            </a:r>
            <a:endParaRPr lang="el-GR"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9417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D67795C-B38A-BC0B-F184-B39EDE29AEA6}"/>
              </a:ext>
            </a:extLst>
          </p:cNvPr>
          <p:cNvSpPr>
            <a:spLocks noGrp="1"/>
          </p:cNvSpPr>
          <p:nvPr>
            <p:ph type="title"/>
          </p:nvPr>
        </p:nvSpPr>
        <p:spPr>
          <a:xfrm>
            <a:off x="1371600" y="159328"/>
            <a:ext cx="9601200" cy="1485900"/>
          </a:xfrm>
        </p:spPr>
        <p:txBody>
          <a:bodyPr>
            <a:normAutofit/>
          </a:bodyPr>
          <a:lstStyle/>
          <a:p>
            <a:pPr algn="ctr"/>
            <a:r>
              <a:rPr lang="en-US" sz="2000" dirty="0">
                <a:latin typeface="Times New Roman" panose="02020603050405020304" pitchFamily="18" charset="0"/>
                <a:cs typeface="Times New Roman" panose="02020603050405020304" pitchFamily="18" charset="0"/>
              </a:rPr>
              <a:t>Cancellation Rate per Airline per Year</a:t>
            </a:r>
            <a:endParaRPr lang="el-GR" sz="2000" dirty="0">
              <a:latin typeface="Times New Roman" panose="02020603050405020304" pitchFamily="18" charset="0"/>
              <a:cs typeface="Times New Roman" panose="02020603050405020304" pitchFamily="18" charset="0"/>
            </a:endParaRPr>
          </a:p>
        </p:txBody>
      </p:sp>
      <p:pic>
        <p:nvPicPr>
          <p:cNvPr id="4098" name="Picture 2" descr="Δεν υπάρχει διαθέσιμη περιγραφή.">
            <a:extLst>
              <a:ext uri="{FF2B5EF4-FFF2-40B4-BE49-F238E27FC236}">
                <a16:creationId xmlns:a16="http://schemas.microsoft.com/office/drawing/2014/main" id="{F3F0EEEE-F484-5B06-58E7-CDBFA66E11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52400" y="618836"/>
            <a:ext cx="8639599" cy="45997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02F87FF-CE61-E752-7522-9D04C96D4BE5}"/>
              </a:ext>
            </a:extLst>
          </p:cNvPr>
          <p:cNvSpPr txBox="1"/>
          <p:nvPr/>
        </p:nvSpPr>
        <p:spPr>
          <a:xfrm>
            <a:off x="1852400" y="5382159"/>
            <a:ext cx="8608291" cy="1323439"/>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From the above graph we observe that the airline with the smallest % of cancellation rate is Continental Airlines (CO) with rate smaller than 0.0025% along with Frontier Flight (F9) which has a rate smaller than 0.0025% and Hawaiian Airlines (HA) which has a rate smaller than 0.003%. We also notice that ExpressJet (EV) had a noticeable increase in the % of cancellation rate from 2004 (0.012%) to 2005 (0.024%)</a:t>
            </a:r>
            <a:endParaRPr lang="el-G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7742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17FDC17-9CEB-A5C7-072D-67B40C5838B9}"/>
              </a:ext>
            </a:extLst>
          </p:cNvPr>
          <p:cNvSpPr>
            <a:spLocks noGrp="1"/>
          </p:cNvSpPr>
          <p:nvPr>
            <p:ph type="title"/>
          </p:nvPr>
        </p:nvSpPr>
        <p:spPr>
          <a:xfrm>
            <a:off x="1371600" y="140854"/>
            <a:ext cx="9601200" cy="1485900"/>
          </a:xfrm>
        </p:spPr>
        <p:txBody>
          <a:bodyPr>
            <a:normAutofit/>
          </a:bodyPr>
          <a:lstStyle/>
          <a:p>
            <a:pPr algn="ctr"/>
            <a:r>
              <a:rPr lang="en-US" sz="2000" dirty="0">
                <a:latin typeface="Times New Roman" panose="02020603050405020304" pitchFamily="18" charset="0"/>
                <a:cs typeface="Times New Roman" panose="02020603050405020304" pitchFamily="18" charset="0"/>
              </a:rPr>
              <a:t>Total Cancelled Flights per Cancellation Code Per Year</a:t>
            </a:r>
            <a:endParaRPr lang="el-GR" sz="2000" dirty="0">
              <a:latin typeface="Times New Roman" panose="02020603050405020304" pitchFamily="18" charset="0"/>
              <a:cs typeface="Times New Roman" panose="02020603050405020304" pitchFamily="18" charset="0"/>
            </a:endParaRPr>
          </a:p>
        </p:txBody>
      </p:sp>
      <p:pic>
        <p:nvPicPr>
          <p:cNvPr id="5122" name="Picture 2" descr="Δεν υπάρχει διαθέσιμη περιγραφή.">
            <a:extLst>
              <a:ext uri="{FF2B5EF4-FFF2-40B4-BE49-F238E27FC236}">
                <a16:creationId xmlns:a16="http://schemas.microsoft.com/office/drawing/2014/main" id="{C7F040FB-4B40-654A-B236-7E2066C272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1731" y="666750"/>
            <a:ext cx="8965344" cy="4905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A0EA444-9070-D504-25F7-EB67413A370F}"/>
              </a:ext>
            </a:extLst>
          </p:cNvPr>
          <p:cNvSpPr txBox="1"/>
          <p:nvPr/>
        </p:nvSpPr>
        <p:spPr>
          <a:xfrm>
            <a:off x="1150505" y="5701254"/>
            <a:ext cx="10172700"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From the above graph we observe that in both 2004 and 2005 the reason why 59.357 (2004) + 59350 (2005) flights were cancelled was due to Cancellation Code A (= due to the airline). The second most crucial reason for the cancellation of 44.559 (2004) + 51.205 (2005) was the cancellation code B (=due to weather).</a:t>
            </a:r>
            <a:endParaRPr lang="el-GR"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D22BFC7-2A16-6EF4-B7E9-632724A80048}"/>
              </a:ext>
            </a:extLst>
          </p:cNvPr>
          <p:cNvSpPr txBox="1"/>
          <p:nvPr/>
        </p:nvSpPr>
        <p:spPr>
          <a:xfrm>
            <a:off x="9603509" y="3651872"/>
            <a:ext cx="999836" cy="830997"/>
          </a:xfrm>
          <a:prstGeom prst="rect">
            <a:avLst/>
          </a:prstGeom>
          <a:noFill/>
        </p:spPr>
        <p:txBody>
          <a:bodyPr wrap="square" rtlCol="0">
            <a:spAutoFit/>
          </a:bodyPr>
          <a:lstStyle/>
          <a:p>
            <a:r>
              <a:rPr lang="en-US" sz="1200" b="0" i="0" dirty="0">
                <a:solidFill>
                  <a:srgbClr val="333333"/>
                </a:solidFill>
                <a:effectLst/>
                <a:latin typeface="Times New Roman" panose="02020603050405020304" pitchFamily="18" charset="0"/>
                <a:cs typeface="Times New Roman" panose="02020603050405020304" pitchFamily="18" charset="0"/>
              </a:rPr>
              <a:t>A = carrier</a:t>
            </a:r>
          </a:p>
          <a:p>
            <a:r>
              <a:rPr lang="en-US" sz="1200" b="0" i="0" dirty="0">
                <a:solidFill>
                  <a:srgbClr val="333333"/>
                </a:solidFill>
                <a:effectLst/>
                <a:latin typeface="Times New Roman" panose="02020603050405020304" pitchFamily="18" charset="0"/>
                <a:cs typeface="Times New Roman" panose="02020603050405020304" pitchFamily="18" charset="0"/>
              </a:rPr>
              <a:t>B = weather</a:t>
            </a:r>
          </a:p>
          <a:p>
            <a:r>
              <a:rPr lang="en-US" sz="1200" b="0" i="0" dirty="0">
                <a:solidFill>
                  <a:srgbClr val="333333"/>
                </a:solidFill>
                <a:effectLst/>
                <a:latin typeface="Times New Roman" panose="02020603050405020304" pitchFamily="18" charset="0"/>
                <a:cs typeface="Times New Roman" panose="02020603050405020304" pitchFamily="18" charset="0"/>
              </a:rPr>
              <a:t>C = NAS</a:t>
            </a:r>
          </a:p>
          <a:p>
            <a:r>
              <a:rPr lang="en-US" sz="1200" b="0" i="0" dirty="0">
                <a:solidFill>
                  <a:srgbClr val="333333"/>
                </a:solidFill>
                <a:effectLst/>
                <a:latin typeface="Times New Roman" panose="02020603050405020304" pitchFamily="18" charset="0"/>
                <a:cs typeface="Times New Roman" panose="02020603050405020304" pitchFamily="18" charset="0"/>
              </a:rPr>
              <a:t>D = security</a:t>
            </a:r>
            <a:endParaRPr lang="el-GR"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7253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C1D0A21-F0BB-B427-5B67-9D86CF22EC34}"/>
              </a:ext>
            </a:extLst>
          </p:cNvPr>
          <p:cNvSpPr>
            <a:spLocks noGrp="1"/>
          </p:cNvSpPr>
          <p:nvPr>
            <p:ph type="title"/>
          </p:nvPr>
        </p:nvSpPr>
        <p:spPr>
          <a:xfrm>
            <a:off x="1295400" y="247650"/>
            <a:ext cx="9601200" cy="1485900"/>
          </a:xfrm>
        </p:spPr>
        <p:txBody>
          <a:bodyPr>
            <a:normAutofit/>
          </a:bodyPr>
          <a:lstStyle/>
          <a:p>
            <a:pPr algn="ctr"/>
            <a:r>
              <a:rPr lang="en-US" sz="2000" dirty="0">
                <a:latin typeface="Times New Roman" panose="02020603050405020304" pitchFamily="18" charset="0"/>
                <a:cs typeface="Times New Roman" panose="02020603050405020304" pitchFamily="18" charset="0"/>
              </a:rPr>
              <a:t>Total Flights per Airline Per Year</a:t>
            </a:r>
            <a:endParaRPr lang="el-GR" sz="2000" dirty="0">
              <a:latin typeface="Times New Roman" panose="02020603050405020304" pitchFamily="18" charset="0"/>
              <a:cs typeface="Times New Roman" panose="02020603050405020304" pitchFamily="18" charset="0"/>
            </a:endParaRPr>
          </a:p>
        </p:txBody>
      </p:sp>
      <p:pic>
        <p:nvPicPr>
          <p:cNvPr id="6146" name="Picture 2" descr="Δεν υπάρχει διαθέσιμη περιγραφή.">
            <a:extLst>
              <a:ext uri="{FF2B5EF4-FFF2-40B4-BE49-F238E27FC236}">
                <a16:creationId xmlns:a16="http://schemas.microsoft.com/office/drawing/2014/main" id="{218A7616-20A3-882F-A3C9-41AFE6F74D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1515" y="694791"/>
            <a:ext cx="9468935" cy="47535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F721DE8-3EF9-388E-769F-C0A8D81847F1}"/>
              </a:ext>
            </a:extLst>
          </p:cNvPr>
          <p:cNvSpPr txBox="1"/>
          <p:nvPr/>
        </p:nvSpPr>
        <p:spPr>
          <a:xfrm>
            <a:off x="1751515" y="5624600"/>
            <a:ext cx="9801225" cy="107721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From the above graph we observe that the airline with the most flights in 2004 and in 2005 was </a:t>
            </a:r>
            <a:r>
              <a:rPr lang="en-US" sz="1600" dirty="0" err="1">
                <a:latin typeface="Times New Roman" panose="02020603050405020304" pitchFamily="18" charset="0"/>
                <a:cs typeface="Times New Roman" panose="02020603050405020304" pitchFamily="18" charset="0"/>
              </a:rPr>
              <a:t>SouthWest</a:t>
            </a:r>
            <a:r>
              <a:rPr lang="en-US" sz="1600" dirty="0">
                <a:latin typeface="Times New Roman" panose="02020603050405020304" pitchFamily="18" charset="0"/>
                <a:cs typeface="Times New Roman" panose="02020603050405020304" pitchFamily="18" charset="0"/>
              </a:rPr>
              <a:t> Airline (WN) with more than 1.000.000 flights in 2005 and almost 980.000 flights in 2004. The airlines with the fewest total flights in 2004 and in 2005 were Hello Airlines (HA) and Air Tanzania (TZ) with less than 100.000 flights in each year.</a:t>
            </a:r>
            <a:endParaRPr lang="el-G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4823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1D34F1C-F7A2-958F-F42B-23028FB7EED7}"/>
              </a:ext>
            </a:extLst>
          </p:cNvPr>
          <p:cNvSpPr>
            <a:spLocks noGrp="1"/>
          </p:cNvSpPr>
          <p:nvPr>
            <p:ph type="title"/>
          </p:nvPr>
        </p:nvSpPr>
        <p:spPr>
          <a:xfrm>
            <a:off x="1295400" y="150090"/>
            <a:ext cx="9601200" cy="1485900"/>
          </a:xfrm>
        </p:spPr>
        <p:txBody>
          <a:bodyPr>
            <a:normAutofit/>
          </a:bodyPr>
          <a:lstStyle/>
          <a:p>
            <a:pPr algn="ctr"/>
            <a:r>
              <a:rPr lang="en-US" sz="2000" dirty="0">
                <a:latin typeface="Times New Roman" panose="02020603050405020304" pitchFamily="18" charset="0"/>
                <a:cs typeface="Times New Roman" panose="02020603050405020304" pitchFamily="18" charset="0"/>
              </a:rPr>
              <a:t>Total Cancelled Flights per Airline Per Year</a:t>
            </a:r>
            <a:endParaRPr lang="el-GR" sz="2000" dirty="0">
              <a:latin typeface="Times New Roman" panose="02020603050405020304" pitchFamily="18" charset="0"/>
              <a:cs typeface="Times New Roman" panose="02020603050405020304" pitchFamily="18" charset="0"/>
            </a:endParaRPr>
          </a:p>
        </p:txBody>
      </p:sp>
      <p:pic>
        <p:nvPicPr>
          <p:cNvPr id="7170" name="Picture 2" descr="Δεν υπάρχει διαθέσιμη περιγραφή.">
            <a:extLst>
              <a:ext uri="{FF2B5EF4-FFF2-40B4-BE49-F238E27FC236}">
                <a16:creationId xmlns:a16="http://schemas.microsoft.com/office/drawing/2014/main" id="{DADE2A0E-33CF-7BE4-C9B8-499D02E163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5568" y="665595"/>
            <a:ext cx="9873760" cy="49434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14105AC-C357-3014-3FB3-5E253ED320C2}"/>
              </a:ext>
            </a:extLst>
          </p:cNvPr>
          <p:cNvSpPr txBox="1"/>
          <p:nvPr/>
        </p:nvSpPr>
        <p:spPr>
          <a:xfrm>
            <a:off x="1570903" y="5653796"/>
            <a:ext cx="9475788" cy="107721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From the above graph we observe that the airline with the most cancelled flights in 2004 and in 2005 was</a:t>
            </a:r>
            <a:r>
              <a:rPr lang="en-US" sz="1600" b="0" i="0" dirty="0">
                <a:solidFill>
                  <a:srgbClr val="202124"/>
                </a:solidFill>
                <a:effectLst/>
                <a:latin typeface="arial" panose="020B0604020202020204" pitchFamily="34" charset="0"/>
              </a:rPr>
              <a:t> </a:t>
            </a:r>
            <a:r>
              <a:rPr lang="en-US" sz="1600" dirty="0">
                <a:latin typeface="Times New Roman" panose="02020603050405020304" pitchFamily="18" charset="0"/>
                <a:cs typeface="Times New Roman" panose="02020603050405020304" pitchFamily="18" charset="0"/>
              </a:rPr>
              <a:t>Tri-MG Airlines Flight Tracker (MG) with more than 8.000 cancelled flights. We also notice a reduction in cancelled flights for PSA Airlines (OH) from 2004 (7.400) to 2005 (5.900). Finally, the airline with the biggest increase in cancelled flights was ExpressJet (EV) with 3.000 cancelled flights in 2004 and 7.000 cancelled flights in 2005.</a:t>
            </a:r>
            <a:endParaRPr lang="el-G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3004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26370F0-536F-E3ED-4D77-046190B4F69F}"/>
              </a:ext>
            </a:extLst>
          </p:cNvPr>
          <p:cNvSpPr>
            <a:spLocks noGrp="1"/>
          </p:cNvSpPr>
          <p:nvPr>
            <p:ph type="title"/>
          </p:nvPr>
        </p:nvSpPr>
        <p:spPr>
          <a:xfrm>
            <a:off x="1371600" y="113145"/>
            <a:ext cx="9601200" cy="533400"/>
          </a:xfrm>
        </p:spPr>
        <p:txBody>
          <a:bodyPr>
            <a:normAutofit/>
          </a:bodyPr>
          <a:lstStyle/>
          <a:p>
            <a:pPr algn="ctr"/>
            <a:r>
              <a:rPr lang="en-US" sz="2000" dirty="0">
                <a:latin typeface="Times New Roman" panose="02020603050405020304" pitchFamily="18" charset="0"/>
                <a:cs typeface="Times New Roman" panose="02020603050405020304" pitchFamily="18" charset="0"/>
              </a:rPr>
              <a:t>Total Flights For Each Pair Of Months Per Year</a:t>
            </a:r>
            <a:endParaRPr lang="el-GR" sz="2000" dirty="0">
              <a:latin typeface="Times New Roman" panose="02020603050405020304" pitchFamily="18" charset="0"/>
              <a:cs typeface="Times New Roman" panose="02020603050405020304" pitchFamily="18" charset="0"/>
            </a:endParaRPr>
          </a:p>
        </p:txBody>
      </p:sp>
      <p:pic>
        <p:nvPicPr>
          <p:cNvPr id="5" name="Θέση περιεχομένου 4">
            <a:extLst>
              <a:ext uri="{FF2B5EF4-FFF2-40B4-BE49-F238E27FC236}">
                <a16:creationId xmlns:a16="http://schemas.microsoft.com/office/drawing/2014/main" id="{1E47A2F5-1383-9A51-9F7D-80C1EFC60D85}"/>
              </a:ext>
            </a:extLst>
          </p:cNvPr>
          <p:cNvPicPr>
            <a:picLocks noGrp="1" noChangeAspect="1"/>
          </p:cNvPicPr>
          <p:nvPr>
            <p:ph idx="1"/>
          </p:nvPr>
        </p:nvPicPr>
        <p:blipFill>
          <a:blip r:embed="rId2"/>
          <a:stretch>
            <a:fillRect/>
          </a:stretch>
        </p:blipFill>
        <p:spPr>
          <a:xfrm>
            <a:off x="1912830" y="578327"/>
            <a:ext cx="9071189" cy="5052492"/>
          </a:xfrm>
        </p:spPr>
      </p:pic>
      <p:sp>
        <p:nvSpPr>
          <p:cNvPr id="6" name="TextBox 5">
            <a:extLst>
              <a:ext uri="{FF2B5EF4-FFF2-40B4-BE49-F238E27FC236}">
                <a16:creationId xmlns:a16="http://schemas.microsoft.com/office/drawing/2014/main" id="{68AD9D24-7927-9692-2971-B17DEBC255D4}"/>
              </a:ext>
            </a:extLst>
          </p:cNvPr>
          <p:cNvSpPr txBox="1"/>
          <p:nvPr/>
        </p:nvSpPr>
        <p:spPr>
          <a:xfrm>
            <a:off x="819149" y="5821320"/>
            <a:ext cx="11258550"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From the above graph we observe that the biggest</a:t>
            </a:r>
            <a:r>
              <a:rPr lang="el-GR"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reduction in total flights from one month to the next one was between January and February of 2005. We also observe big reduction between  January and February of 2004, between April and March of 2005. We observe an increase in total flights between September and October of 2004 , between November and December of 2004.</a:t>
            </a:r>
            <a:endParaRPr lang="el-G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4762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3B96E8C-B4FD-A5AA-F630-0F5FFBCE7165}"/>
              </a:ext>
            </a:extLst>
          </p:cNvPr>
          <p:cNvSpPr>
            <a:spLocks noGrp="1"/>
          </p:cNvSpPr>
          <p:nvPr>
            <p:ph type="title"/>
          </p:nvPr>
        </p:nvSpPr>
        <p:spPr>
          <a:xfrm>
            <a:off x="1295400" y="170873"/>
            <a:ext cx="9601200" cy="736600"/>
          </a:xfrm>
        </p:spPr>
        <p:txBody>
          <a:bodyPr/>
          <a:lstStyle/>
          <a:p>
            <a:pPr algn="ctr"/>
            <a:r>
              <a:rPr lang="en-US" sz="2000" dirty="0">
                <a:latin typeface="Times New Roman" panose="02020603050405020304" pitchFamily="18" charset="0"/>
                <a:cs typeface="Times New Roman" panose="02020603050405020304" pitchFamily="18" charset="0"/>
              </a:rPr>
              <a:t>Total Flights from and to each Airport</a:t>
            </a:r>
            <a:endParaRPr lang="el-GR" sz="2000" dirty="0">
              <a:latin typeface="Times New Roman" panose="02020603050405020304" pitchFamily="18" charset="0"/>
              <a:cs typeface="Times New Roman" panose="02020603050405020304" pitchFamily="18" charset="0"/>
            </a:endParaRPr>
          </a:p>
        </p:txBody>
      </p:sp>
      <p:pic>
        <p:nvPicPr>
          <p:cNvPr id="5" name="Θέση περιεχομένου 4">
            <a:extLst>
              <a:ext uri="{FF2B5EF4-FFF2-40B4-BE49-F238E27FC236}">
                <a16:creationId xmlns:a16="http://schemas.microsoft.com/office/drawing/2014/main" id="{0682F375-3184-B9DE-E17B-A8FB4948F2C4}"/>
              </a:ext>
            </a:extLst>
          </p:cNvPr>
          <p:cNvPicPr>
            <a:picLocks noGrp="1" noChangeAspect="1"/>
          </p:cNvPicPr>
          <p:nvPr>
            <p:ph idx="1"/>
          </p:nvPr>
        </p:nvPicPr>
        <p:blipFill>
          <a:blip r:embed="rId2"/>
          <a:stretch>
            <a:fillRect/>
          </a:stretch>
        </p:blipFill>
        <p:spPr>
          <a:xfrm>
            <a:off x="1333619" y="641906"/>
            <a:ext cx="10322672" cy="4844494"/>
          </a:xfrm>
        </p:spPr>
      </p:pic>
      <p:sp>
        <p:nvSpPr>
          <p:cNvPr id="6" name="TextBox 5">
            <a:extLst>
              <a:ext uri="{FF2B5EF4-FFF2-40B4-BE49-F238E27FC236}">
                <a16:creationId xmlns:a16="http://schemas.microsoft.com/office/drawing/2014/main" id="{51236399-D025-9C29-B4E4-E7769A5A53FF}"/>
              </a:ext>
            </a:extLst>
          </p:cNvPr>
          <p:cNvSpPr txBox="1"/>
          <p:nvPr/>
        </p:nvSpPr>
        <p:spPr>
          <a:xfrm>
            <a:off x="939282" y="5677485"/>
            <a:ext cx="11111346" cy="107721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From the above graph we notice that the summer months of 2004 and of 2005 took place more flights in comparison to all the other months of the year. For example, we notice that in August of 2005 the total flights were more than 630.000 and in July of the same year the total flights were more than 625.000. In addition, in February took place less than 555.000 flights. Finally, we observe big change in total flights between 2004 and 2005 in December, June and May.</a:t>
            </a:r>
            <a:endParaRPr lang="el-G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2794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52F59C9-42FE-9167-1668-E6209C232BE5}"/>
              </a:ext>
            </a:extLst>
          </p:cNvPr>
          <p:cNvSpPr>
            <a:spLocks noGrp="1"/>
          </p:cNvSpPr>
          <p:nvPr>
            <p:ph type="title"/>
          </p:nvPr>
        </p:nvSpPr>
        <p:spPr>
          <a:xfrm>
            <a:off x="1371600" y="150091"/>
            <a:ext cx="9601200" cy="441036"/>
          </a:xfrm>
        </p:spPr>
        <p:txBody>
          <a:bodyPr>
            <a:normAutofit/>
          </a:bodyPr>
          <a:lstStyle/>
          <a:p>
            <a:pPr algn="ctr"/>
            <a:r>
              <a:rPr lang="en-US" sz="2000" dirty="0">
                <a:latin typeface="Times New Roman" panose="02020603050405020304" pitchFamily="18" charset="0"/>
                <a:cs typeface="Times New Roman" panose="02020603050405020304" pitchFamily="18" charset="0"/>
              </a:rPr>
              <a:t>Total Flights from and to each Airport</a:t>
            </a:r>
            <a:endParaRPr lang="el-GR" sz="2000" dirty="0">
              <a:latin typeface="Times New Roman" panose="02020603050405020304" pitchFamily="18" charset="0"/>
              <a:cs typeface="Times New Roman" panose="02020603050405020304" pitchFamily="18" charset="0"/>
            </a:endParaRPr>
          </a:p>
        </p:txBody>
      </p:sp>
      <p:pic>
        <p:nvPicPr>
          <p:cNvPr id="5" name="Θέση περιεχομένου 4">
            <a:extLst>
              <a:ext uri="{FF2B5EF4-FFF2-40B4-BE49-F238E27FC236}">
                <a16:creationId xmlns:a16="http://schemas.microsoft.com/office/drawing/2014/main" id="{35C5626B-42C9-6ECA-446D-66444BCDE2C6}"/>
              </a:ext>
            </a:extLst>
          </p:cNvPr>
          <p:cNvPicPr>
            <a:picLocks noGrp="1" noChangeAspect="1"/>
          </p:cNvPicPr>
          <p:nvPr>
            <p:ph idx="1"/>
          </p:nvPr>
        </p:nvPicPr>
        <p:blipFill>
          <a:blip r:embed="rId2"/>
          <a:stretch>
            <a:fillRect/>
          </a:stretch>
        </p:blipFill>
        <p:spPr>
          <a:xfrm>
            <a:off x="1690254" y="630382"/>
            <a:ext cx="9356437" cy="4902200"/>
          </a:xfrm>
        </p:spPr>
      </p:pic>
      <p:sp>
        <p:nvSpPr>
          <p:cNvPr id="6" name="TextBox 5">
            <a:extLst>
              <a:ext uri="{FF2B5EF4-FFF2-40B4-BE49-F238E27FC236}">
                <a16:creationId xmlns:a16="http://schemas.microsoft.com/office/drawing/2014/main" id="{8D416EE1-0F90-A863-366B-69D6B3AE0814}"/>
              </a:ext>
            </a:extLst>
          </p:cNvPr>
          <p:cNvSpPr txBox="1"/>
          <p:nvPr/>
        </p:nvSpPr>
        <p:spPr>
          <a:xfrm>
            <a:off x="858982" y="6027003"/>
            <a:ext cx="11333018"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From the above graph we observe that the airports in which came and went, the majority of flights of 2004 and 2005, were the Atlanta airport (ATL) , the Chicago O'Hare Airport (ORD) and the Dallas Fort Worth Airport (DFW).</a:t>
            </a:r>
            <a:endParaRPr lang="en-US" sz="16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endParaRPr>
          </a:p>
          <a:p>
            <a:endParaRPr lang="el-G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493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D507697-193B-C52A-9EE8-E044D6445760}"/>
              </a:ext>
            </a:extLst>
          </p:cNvPr>
          <p:cNvSpPr>
            <a:spLocks noGrp="1"/>
          </p:cNvSpPr>
          <p:nvPr>
            <p:ph type="title"/>
          </p:nvPr>
        </p:nvSpPr>
        <p:spPr>
          <a:xfrm>
            <a:off x="1371599" y="140854"/>
            <a:ext cx="9601200" cy="1485900"/>
          </a:xfrm>
        </p:spPr>
        <p:txBody>
          <a:bodyPr>
            <a:normAutofit/>
          </a:bodyPr>
          <a:lstStyle/>
          <a:p>
            <a:pPr algn="ctr"/>
            <a:r>
              <a:rPr lang="en-US" sz="2000" dirty="0">
                <a:latin typeface="Times New Roman" panose="02020603050405020304" pitchFamily="18" charset="0"/>
                <a:cs typeface="Times New Roman" panose="02020603050405020304" pitchFamily="18" charset="0"/>
              </a:rPr>
              <a:t>Total Flights for each Airline per Year</a:t>
            </a:r>
            <a:endParaRPr lang="el-GR" sz="2000" dirty="0">
              <a:latin typeface="Times New Roman" panose="02020603050405020304" pitchFamily="18" charset="0"/>
              <a:cs typeface="Times New Roman" panose="02020603050405020304" pitchFamily="18" charset="0"/>
            </a:endParaRPr>
          </a:p>
        </p:txBody>
      </p:sp>
      <p:pic>
        <p:nvPicPr>
          <p:cNvPr id="5" name="Θέση περιεχομένου 4">
            <a:extLst>
              <a:ext uri="{FF2B5EF4-FFF2-40B4-BE49-F238E27FC236}">
                <a16:creationId xmlns:a16="http://schemas.microsoft.com/office/drawing/2014/main" id="{6D7C4DF0-65C0-3177-4F40-B0EFDF205367}"/>
              </a:ext>
            </a:extLst>
          </p:cNvPr>
          <p:cNvPicPr>
            <a:picLocks noGrp="1" noChangeAspect="1"/>
          </p:cNvPicPr>
          <p:nvPr>
            <p:ph idx="1"/>
          </p:nvPr>
        </p:nvPicPr>
        <p:blipFill>
          <a:blip r:embed="rId2"/>
          <a:stretch>
            <a:fillRect/>
          </a:stretch>
        </p:blipFill>
        <p:spPr>
          <a:xfrm>
            <a:off x="1733500" y="692727"/>
            <a:ext cx="9433264" cy="4932333"/>
          </a:xfrm>
        </p:spPr>
      </p:pic>
      <p:sp>
        <p:nvSpPr>
          <p:cNvPr id="6" name="TextBox 5">
            <a:extLst>
              <a:ext uri="{FF2B5EF4-FFF2-40B4-BE49-F238E27FC236}">
                <a16:creationId xmlns:a16="http://schemas.microsoft.com/office/drawing/2014/main" id="{BE65F188-BFB3-EE05-DDD0-3110BBB690CF}"/>
              </a:ext>
            </a:extLst>
          </p:cNvPr>
          <p:cNvSpPr txBox="1"/>
          <p:nvPr/>
        </p:nvSpPr>
        <p:spPr>
          <a:xfrm>
            <a:off x="969818" y="5780782"/>
            <a:ext cx="11222182" cy="107721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From the above graph we conclude that the </a:t>
            </a:r>
            <a:r>
              <a:rPr lang="en-US" sz="1600" dirty="0" err="1">
                <a:latin typeface="Times New Roman" panose="02020603050405020304" pitchFamily="18" charset="0"/>
                <a:cs typeface="Times New Roman" panose="02020603050405020304" pitchFamily="18" charset="0"/>
              </a:rPr>
              <a:t>SouthWest</a:t>
            </a:r>
            <a:r>
              <a:rPr lang="en-US" sz="1600" dirty="0">
                <a:latin typeface="Times New Roman" panose="02020603050405020304" pitchFamily="18" charset="0"/>
                <a:cs typeface="Times New Roman" panose="02020603050405020304" pitchFamily="18" charset="0"/>
              </a:rPr>
              <a:t> Airline (WN) was the airline with most flights in 2004 and in 2005. The 2</a:t>
            </a:r>
            <a:r>
              <a:rPr lang="en-US" sz="1600" baseline="30000" dirty="0">
                <a:latin typeface="Times New Roman" panose="02020603050405020304" pitchFamily="18" charset="0"/>
                <a:cs typeface="Times New Roman" panose="02020603050405020304" pitchFamily="18" charset="0"/>
              </a:rPr>
              <a:t>nd</a:t>
            </a:r>
            <a:r>
              <a:rPr lang="en-US" sz="1600" dirty="0">
                <a:latin typeface="Times New Roman" panose="02020603050405020304" pitchFamily="18" charset="0"/>
                <a:cs typeface="Times New Roman" panose="02020603050405020304" pitchFamily="18" charset="0"/>
              </a:rPr>
              <a:t> airline with most flights was American Airlines (AA) and the 3</a:t>
            </a:r>
            <a:r>
              <a:rPr lang="en-US" sz="1600" baseline="30000" dirty="0">
                <a:latin typeface="Times New Roman" panose="02020603050405020304" pitchFamily="18" charset="0"/>
                <a:cs typeface="Times New Roman" panose="02020603050405020304" pitchFamily="18" charset="0"/>
              </a:rPr>
              <a:t>rd</a:t>
            </a:r>
            <a:r>
              <a:rPr lang="en-US" sz="1600" dirty="0">
                <a:latin typeface="Times New Roman" panose="02020603050405020304" pitchFamily="18" charset="0"/>
                <a:cs typeface="Times New Roman" panose="02020603050405020304" pitchFamily="18" charset="0"/>
              </a:rPr>
              <a:t> was Delta Air Lines (DL). We also notice that the total flights for </a:t>
            </a:r>
            <a:r>
              <a:rPr lang="en-US" sz="1600" dirty="0" err="1">
                <a:latin typeface="Times New Roman" panose="02020603050405020304" pitchFamily="18" charset="0"/>
                <a:cs typeface="Times New Roman" panose="02020603050405020304" pitchFamily="18" charset="0"/>
              </a:rPr>
              <a:t>SouthWest</a:t>
            </a:r>
            <a:r>
              <a:rPr lang="en-US" sz="1600" dirty="0">
                <a:latin typeface="Times New Roman" panose="02020603050405020304" pitchFamily="18" charset="0"/>
                <a:cs typeface="Times New Roman" panose="02020603050405020304" pitchFamily="18" charset="0"/>
              </a:rPr>
              <a:t> Airline increased in 2005  while the total flights for American Airlines and Delta Air Lines decreased in 2005 in comparison to 2004.</a:t>
            </a:r>
            <a:endParaRPr lang="el-G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569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3C73B69-F427-5041-9E92-9871AED577B6}"/>
              </a:ext>
            </a:extLst>
          </p:cNvPr>
          <p:cNvSpPr>
            <a:spLocks noGrp="1"/>
          </p:cNvSpPr>
          <p:nvPr>
            <p:ph type="title"/>
          </p:nvPr>
        </p:nvSpPr>
        <p:spPr>
          <a:xfrm>
            <a:off x="1295400" y="177800"/>
            <a:ext cx="9601200" cy="1485900"/>
          </a:xfrm>
        </p:spPr>
        <p:txBody>
          <a:bodyPr>
            <a:normAutofit/>
          </a:bodyPr>
          <a:lstStyle/>
          <a:p>
            <a:pPr algn="ctr"/>
            <a:r>
              <a:rPr lang="en-US" sz="2000" dirty="0">
                <a:latin typeface="Times New Roman" panose="02020603050405020304" pitchFamily="18" charset="0"/>
                <a:cs typeface="Times New Roman" panose="02020603050405020304" pitchFamily="18" charset="0"/>
              </a:rPr>
              <a:t>Average Airline Delay for each Airline per Year</a:t>
            </a:r>
            <a:endParaRPr lang="el-GR" sz="2000" dirty="0">
              <a:latin typeface="Times New Roman" panose="02020603050405020304" pitchFamily="18" charset="0"/>
              <a:cs typeface="Times New Roman" panose="02020603050405020304" pitchFamily="18" charset="0"/>
            </a:endParaRPr>
          </a:p>
        </p:txBody>
      </p:sp>
      <p:pic>
        <p:nvPicPr>
          <p:cNvPr id="5" name="Θέση περιεχομένου 4">
            <a:extLst>
              <a:ext uri="{FF2B5EF4-FFF2-40B4-BE49-F238E27FC236}">
                <a16:creationId xmlns:a16="http://schemas.microsoft.com/office/drawing/2014/main" id="{89595B3B-1E04-D81A-D426-39A58C6D6CD8}"/>
              </a:ext>
            </a:extLst>
          </p:cNvPr>
          <p:cNvPicPr>
            <a:picLocks noGrp="1" noChangeAspect="1"/>
          </p:cNvPicPr>
          <p:nvPr>
            <p:ph idx="1"/>
          </p:nvPr>
        </p:nvPicPr>
        <p:blipFill>
          <a:blip r:embed="rId2"/>
          <a:stretch>
            <a:fillRect/>
          </a:stretch>
        </p:blipFill>
        <p:spPr>
          <a:xfrm>
            <a:off x="1130089" y="711200"/>
            <a:ext cx="10271335" cy="4613275"/>
          </a:xfrm>
        </p:spPr>
      </p:pic>
      <p:sp>
        <p:nvSpPr>
          <p:cNvPr id="6" name="TextBox 5">
            <a:extLst>
              <a:ext uri="{FF2B5EF4-FFF2-40B4-BE49-F238E27FC236}">
                <a16:creationId xmlns:a16="http://schemas.microsoft.com/office/drawing/2014/main" id="{B0AC07D4-11CB-0528-E9EB-A5909909519C}"/>
              </a:ext>
            </a:extLst>
          </p:cNvPr>
          <p:cNvSpPr txBox="1"/>
          <p:nvPr/>
        </p:nvSpPr>
        <p:spPr>
          <a:xfrm>
            <a:off x="828674" y="5731301"/>
            <a:ext cx="11039475"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From the above graph we observe that the longest average delay due to the airline was in 2005 from Alaska Airlines (AS) with 6,2 minutes delay per flight, followed by ExpressJet (EV) with 5,1 minutes delay per flight and Northwest Airlines (NW) with 5 minutes delay per flight.</a:t>
            </a:r>
            <a:endParaRPr lang="el-G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6726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CE1B6F6-C5EB-EEE2-165D-EBA7E02C1BA7}"/>
              </a:ext>
            </a:extLst>
          </p:cNvPr>
          <p:cNvSpPr>
            <a:spLocks noGrp="1"/>
          </p:cNvSpPr>
          <p:nvPr>
            <p:ph type="title"/>
          </p:nvPr>
        </p:nvSpPr>
        <p:spPr>
          <a:xfrm>
            <a:off x="1690092" y="114300"/>
            <a:ext cx="9601200" cy="1485900"/>
          </a:xfrm>
        </p:spPr>
        <p:txBody>
          <a:bodyPr>
            <a:normAutofit/>
          </a:bodyPr>
          <a:lstStyle/>
          <a:p>
            <a:pPr algn="ctr"/>
            <a:r>
              <a:rPr lang="en-US" sz="2000" dirty="0">
                <a:latin typeface="Times New Roman" panose="02020603050405020304" pitchFamily="18" charset="0"/>
                <a:cs typeface="Times New Roman" panose="02020603050405020304" pitchFamily="18" charset="0"/>
              </a:rPr>
              <a:t>Average Arrival Delay for each Airline</a:t>
            </a:r>
            <a:endParaRPr lang="el-GR" sz="2000" dirty="0">
              <a:latin typeface="Times New Roman" panose="02020603050405020304" pitchFamily="18" charset="0"/>
              <a:cs typeface="Times New Roman" panose="02020603050405020304" pitchFamily="18" charset="0"/>
            </a:endParaRPr>
          </a:p>
        </p:txBody>
      </p:sp>
      <p:pic>
        <p:nvPicPr>
          <p:cNvPr id="5" name="Θέση περιεχομένου 4">
            <a:extLst>
              <a:ext uri="{FF2B5EF4-FFF2-40B4-BE49-F238E27FC236}">
                <a16:creationId xmlns:a16="http://schemas.microsoft.com/office/drawing/2014/main" id="{E9997F01-04B5-FC35-B1E2-705FF1E60D08}"/>
              </a:ext>
            </a:extLst>
          </p:cNvPr>
          <p:cNvPicPr>
            <a:picLocks noGrp="1" noChangeAspect="1"/>
          </p:cNvPicPr>
          <p:nvPr>
            <p:ph idx="1"/>
          </p:nvPr>
        </p:nvPicPr>
        <p:blipFill>
          <a:blip r:embed="rId2"/>
          <a:stretch>
            <a:fillRect/>
          </a:stretch>
        </p:blipFill>
        <p:spPr>
          <a:xfrm>
            <a:off x="1390650" y="773824"/>
            <a:ext cx="10200085" cy="4207752"/>
          </a:xfrm>
        </p:spPr>
      </p:pic>
      <p:sp>
        <p:nvSpPr>
          <p:cNvPr id="6" name="TextBox 5">
            <a:extLst>
              <a:ext uri="{FF2B5EF4-FFF2-40B4-BE49-F238E27FC236}">
                <a16:creationId xmlns:a16="http://schemas.microsoft.com/office/drawing/2014/main" id="{2276517C-B5E2-2DA5-DB94-3A72B439E3CB}"/>
              </a:ext>
            </a:extLst>
          </p:cNvPr>
          <p:cNvSpPr txBox="1"/>
          <p:nvPr/>
        </p:nvSpPr>
        <p:spPr>
          <a:xfrm>
            <a:off x="1070967" y="5386068"/>
            <a:ext cx="10839450" cy="1323439"/>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From the above graph we observe that the Airline with the least average minutes of  arrival delay per flight in 2004 and in 2005 was Hello Airline (HA) because </a:t>
            </a:r>
            <a:r>
              <a:rPr lang="el-GR" sz="1600" dirty="0">
                <a:latin typeface="Times New Roman" panose="02020603050405020304" pitchFamily="18" charset="0"/>
                <a:cs typeface="Times New Roman" panose="02020603050405020304" pitchFamily="18" charset="0"/>
              </a:rPr>
              <a:t>50</a:t>
            </a:r>
            <a:r>
              <a:rPr lang="en-US" sz="1600" dirty="0">
                <a:latin typeface="Times New Roman" panose="02020603050405020304" pitchFamily="18" charset="0"/>
                <a:cs typeface="Times New Roman" panose="02020603050405020304" pitchFamily="18" charset="0"/>
              </a:rPr>
              <a:t>% of the flights arrived at their destination 1 to 9 minutes  before the scheduled time. Besides, </a:t>
            </a:r>
            <a:r>
              <a:rPr lang="el-GR" sz="1600">
                <a:latin typeface="Times New Roman" panose="02020603050405020304" pitchFamily="18" charset="0"/>
                <a:cs typeface="Times New Roman" panose="02020603050405020304" pitchFamily="18" charset="0"/>
              </a:rPr>
              <a:t>45</a:t>
            </a:r>
            <a:r>
              <a:rPr lang="en-US" sz="160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of the flights arrived 10 or more minutes before the scheduled time or 1 to 10 minutes after the scheduled time. Also, </a:t>
            </a:r>
            <a:r>
              <a:rPr lang="el-GR" sz="1600" dirty="0">
                <a:latin typeface="Times New Roman" panose="02020603050405020304" pitchFamily="18" charset="0"/>
                <a:cs typeface="Times New Roman" panose="02020603050405020304" pitchFamily="18" charset="0"/>
              </a:rPr>
              <a:t>50</a:t>
            </a:r>
            <a:r>
              <a:rPr lang="en-US" sz="1600" dirty="0">
                <a:latin typeface="Times New Roman" panose="02020603050405020304" pitchFamily="18" charset="0"/>
                <a:cs typeface="Times New Roman" panose="02020603050405020304" pitchFamily="18" charset="0"/>
              </a:rPr>
              <a:t>% of the flights of Atlantic Coast Airline (DH) in 2004 and 2005 arrived up to 13 minutes before the scheduled time or up to 8 minutes after the scheduled time.</a:t>
            </a:r>
            <a:endParaRPr lang="el-G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3083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0FCC507-5C36-D42E-A29B-C4F7E8256674}"/>
              </a:ext>
            </a:extLst>
          </p:cNvPr>
          <p:cNvSpPr>
            <a:spLocks noGrp="1"/>
          </p:cNvSpPr>
          <p:nvPr>
            <p:ph type="title"/>
          </p:nvPr>
        </p:nvSpPr>
        <p:spPr>
          <a:xfrm>
            <a:off x="1295400" y="150091"/>
            <a:ext cx="9601200" cy="1485900"/>
          </a:xfrm>
        </p:spPr>
        <p:txBody>
          <a:bodyPr>
            <a:normAutofit/>
          </a:bodyPr>
          <a:lstStyle/>
          <a:p>
            <a:pPr algn="ctr"/>
            <a:r>
              <a:rPr lang="en-US" sz="2000" dirty="0">
                <a:latin typeface="Times New Roman" panose="02020603050405020304" pitchFamily="18" charset="0"/>
                <a:cs typeface="Times New Roman" panose="02020603050405020304" pitchFamily="18" charset="0"/>
              </a:rPr>
              <a:t>Average Departure Delay per Airline</a:t>
            </a:r>
            <a:endParaRPr lang="el-GR" sz="2000" dirty="0">
              <a:latin typeface="Times New Roman" panose="02020603050405020304" pitchFamily="18" charset="0"/>
              <a:cs typeface="Times New Roman" panose="02020603050405020304" pitchFamily="18" charset="0"/>
            </a:endParaRPr>
          </a:p>
        </p:txBody>
      </p:sp>
      <p:pic>
        <p:nvPicPr>
          <p:cNvPr id="3074" name="Picture 2" descr="Δεν υπάρχει διαθέσιμη περιγραφή.">
            <a:extLst>
              <a:ext uri="{FF2B5EF4-FFF2-40B4-BE49-F238E27FC236}">
                <a16:creationId xmlns:a16="http://schemas.microsoft.com/office/drawing/2014/main" id="{3AB98C6F-A4A8-9CE7-21B0-17218E5C84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1260" y="582960"/>
            <a:ext cx="9197578" cy="45247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3F42A44-E13A-A49A-9ED4-6FBE8096C169}"/>
              </a:ext>
            </a:extLst>
          </p:cNvPr>
          <p:cNvSpPr txBox="1"/>
          <p:nvPr/>
        </p:nvSpPr>
        <p:spPr>
          <a:xfrm>
            <a:off x="1606658" y="5214449"/>
            <a:ext cx="9926782" cy="1569660"/>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From the above graph we observe that </a:t>
            </a:r>
            <a:r>
              <a:rPr lang="en-US" sz="1600" dirty="0" err="1">
                <a:latin typeface="Times New Roman" panose="02020603050405020304" pitchFamily="18" charset="0"/>
                <a:cs typeface="Times New Roman" panose="02020603050405020304" pitchFamily="18" charset="0"/>
              </a:rPr>
              <a:t>SouthWest</a:t>
            </a:r>
            <a:r>
              <a:rPr lang="en-US" sz="1600" dirty="0">
                <a:latin typeface="Times New Roman" panose="02020603050405020304" pitchFamily="18" charset="0"/>
                <a:cs typeface="Times New Roman" panose="02020603050405020304" pitchFamily="18" charset="0"/>
              </a:rPr>
              <a:t> Airlines (WN), Hawaiian Airlines (HA), SkyWest Airlines (OO), PSA Airlines (OH), are the 4 airlines with the least average departure delay because the median value for the first one is at 0 minutes and the 50% of the flights had delay between 0 and 10 minutes, the median value of the second is at 2.5 minutes and the 50% of the flights had delay between 1 and 10 minutes, the median value of the third is at 2 minutes and the 50% of the flights had delay between 0 and 13 minutes, the median value for the fourth is at 0 minutes and the 50% of the flights had delay between 0 and 15 minutes</a:t>
            </a:r>
            <a:endParaRPr lang="el-G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8043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C834955-C43A-5B93-D1C7-E08A7569ABB8}"/>
              </a:ext>
            </a:extLst>
          </p:cNvPr>
          <p:cNvSpPr>
            <a:spLocks noGrp="1"/>
          </p:cNvSpPr>
          <p:nvPr>
            <p:ph type="title"/>
          </p:nvPr>
        </p:nvSpPr>
        <p:spPr>
          <a:xfrm>
            <a:off x="1371600" y="150091"/>
            <a:ext cx="9601200" cy="1485900"/>
          </a:xfrm>
        </p:spPr>
        <p:txBody>
          <a:bodyPr>
            <a:normAutofit/>
          </a:bodyPr>
          <a:lstStyle/>
          <a:p>
            <a:pPr algn="ctr"/>
            <a:r>
              <a:rPr lang="en-US" sz="2000" dirty="0">
                <a:latin typeface="Times New Roman" panose="02020603050405020304" pitchFamily="18" charset="0"/>
                <a:cs typeface="Times New Roman" panose="02020603050405020304" pitchFamily="18" charset="0"/>
              </a:rPr>
              <a:t>Average Departure Delay per Month</a:t>
            </a:r>
            <a:endParaRPr lang="el-GR" sz="2000" dirty="0">
              <a:latin typeface="Times New Roman" panose="02020603050405020304" pitchFamily="18" charset="0"/>
              <a:cs typeface="Times New Roman" panose="02020603050405020304" pitchFamily="18" charset="0"/>
            </a:endParaRPr>
          </a:p>
        </p:txBody>
      </p:sp>
      <p:pic>
        <p:nvPicPr>
          <p:cNvPr id="5" name="Θέση περιεχομένου 4">
            <a:extLst>
              <a:ext uri="{FF2B5EF4-FFF2-40B4-BE49-F238E27FC236}">
                <a16:creationId xmlns:a16="http://schemas.microsoft.com/office/drawing/2014/main" id="{C00409C7-5619-CFD8-2027-550809C22350}"/>
              </a:ext>
            </a:extLst>
          </p:cNvPr>
          <p:cNvPicPr>
            <a:picLocks noGrp="1" noChangeAspect="1"/>
          </p:cNvPicPr>
          <p:nvPr>
            <p:ph idx="1"/>
          </p:nvPr>
        </p:nvPicPr>
        <p:blipFill>
          <a:blip r:embed="rId2"/>
          <a:stretch>
            <a:fillRect/>
          </a:stretch>
        </p:blipFill>
        <p:spPr>
          <a:xfrm>
            <a:off x="1219200" y="893041"/>
            <a:ext cx="10298545" cy="4473286"/>
          </a:xfrm>
        </p:spPr>
      </p:pic>
      <p:sp>
        <p:nvSpPr>
          <p:cNvPr id="6" name="TextBox 5">
            <a:extLst>
              <a:ext uri="{FF2B5EF4-FFF2-40B4-BE49-F238E27FC236}">
                <a16:creationId xmlns:a16="http://schemas.microsoft.com/office/drawing/2014/main" id="{0089F432-88BA-DF1E-78A1-9E5210975B93}"/>
              </a:ext>
            </a:extLst>
          </p:cNvPr>
          <p:cNvSpPr txBox="1"/>
          <p:nvPr/>
        </p:nvSpPr>
        <p:spPr>
          <a:xfrm>
            <a:off x="1219200" y="5717309"/>
            <a:ext cx="10039927"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From the above graph we observe that the greatest average departure delay was in July of 2005. There were a noticeable  increase in average departure delay in July of 2004 and of 2005. Also, in months December and June the average departure delay was also high regardless the year.</a:t>
            </a:r>
            <a:endParaRPr lang="el-G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8733543"/>
      </p:ext>
    </p:extLst>
  </p:cSld>
  <p:clrMapOvr>
    <a:masterClrMapping/>
  </p:clrMapOvr>
</p:sld>
</file>

<file path=ppt/theme/theme1.xml><?xml version="1.0" encoding="utf-8"?>
<a:theme xmlns:a="http://schemas.openxmlformats.org/drawingml/2006/main" name="Περικοπή">
  <a:themeElements>
    <a:clrScheme name="Περικοπή">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Περικοπή">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Περικοπή">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TM10001105[[fn=Περικοπή]]</Template>
  <TotalTime>255</TotalTime>
  <Words>1071</Words>
  <Application>Microsoft Office PowerPoint</Application>
  <PresentationFormat>Ευρεία οθόνη</PresentationFormat>
  <Paragraphs>32</Paragraphs>
  <Slides>13</Slides>
  <Notes>0</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13</vt:i4>
      </vt:variant>
    </vt:vector>
  </HeadingPairs>
  <TitlesOfParts>
    <vt:vector size="17" baseType="lpstr">
      <vt:lpstr>arial</vt:lpstr>
      <vt:lpstr>Franklin Gothic Book</vt:lpstr>
      <vt:lpstr>Times New Roman</vt:lpstr>
      <vt:lpstr>Περικοπή</vt:lpstr>
      <vt:lpstr>Οικονομικο πανεπιστημιο αθηνων MSC BUSINESS ANALYTICS  </vt:lpstr>
      <vt:lpstr>Total Flights For Each Pair Of Months Per Year</vt:lpstr>
      <vt:lpstr>Total Flights from and to each Airport</vt:lpstr>
      <vt:lpstr>Total Flights from and to each Airport</vt:lpstr>
      <vt:lpstr>Total Flights for each Airline per Year</vt:lpstr>
      <vt:lpstr>Average Airline Delay for each Airline per Year</vt:lpstr>
      <vt:lpstr>Average Arrival Delay for each Airline</vt:lpstr>
      <vt:lpstr>Average Departure Delay per Airline</vt:lpstr>
      <vt:lpstr>Average Departure Delay per Month</vt:lpstr>
      <vt:lpstr>Cancellation Rate per Airline per Year</vt:lpstr>
      <vt:lpstr>Total Cancelled Flights per Cancellation Code Per Year</vt:lpstr>
      <vt:lpstr>Total Flights per Airline Per Year</vt:lpstr>
      <vt:lpstr>Total Cancelled Flights per Airline Per Year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Οικονομικο πανεπιστημιο αθηνων MSC BUSINESS ANALYTICS  </dc:title>
  <dc:creator>Aργυρης Τακλακογλου</dc:creator>
  <cp:lastModifiedBy>Aργυρης Τακλακογλου</cp:lastModifiedBy>
  <cp:revision>1</cp:revision>
  <dcterms:created xsi:type="dcterms:W3CDTF">2022-05-29T17:05:29Z</dcterms:created>
  <dcterms:modified xsi:type="dcterms:W3CDTF">2022-05-29T21:38:20Z</dcterms:modified>
</cp:coreProperties>
</file>