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</p:sldMasterIdLst>
  <p:notesMasterIdLst>
    <p:notesMasterId r:id="rId17"/>
  </p:notesMasterIdLst>
  <p:handoutMasterIdLst>
    <p:handoutMasterId r:id="rId18"/>
  </p:handoutMasterIdLst>
  <p:sldIdLst>
    <p:sldId id="263" r:id="rId7"/>
    <p:sldId id="266" r:id="rId8"/>
    <p:sldId id="338" r:id="rId9"/>
    <p:sldId id="337" r:id="rId10"/>
    <p:sldId id="339" r:id="rId11"/>
    <p:sldId id="309" r:id="rId12"/>
    <p:sldId id="320" r:id="rId13"/>
    <p:sldId id="322" r:id="rId14"/>
    <p:sldId id="312" r:id="rId15"/>
    <p:sldId id="34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612">
          <p15:clr>
            <a:srgbClr val="A4A3A4"/>
          </p15:clr>
        </p15:guide>
        <p15:guide id="3" orient="horz" pos="712">
          <p15:clr>
            <a:srgbClr val="A4A3A4"/>
          </p15:clr>
        </p15:guide>
        <p15:guide id="4" orient="horz" pos="1253">
          <p15:clr>
            <a:srgbClr val="A4A3A4"/>
          </p15:clr>
        </p15:guide>
        <p15:guide id="5" pos="2880">
          <p15:clr>
            <a:srgbClr val="A4A3A4"/>
          </p15:clr>
        </p15:guide>
        <p15:guide id="6" pos="5617">
          <p15:clr>
            <a:srgbClr val="A4A3A4"/>
          </p15:clr>
        </p15:guide>
        <p15:guide id="7" pos="1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y Suwardi" initials="AS" lastIdx="1" clrIdx="0">
    <p:extLst>
      <p:ext uri="{19B8F6BF-5375-455C-9EA6-DF929625EA0E}">
        <p15:presenceInfo xmlns:p15="http://schemas.microsoft.com/office/powerpoint/2012/main" userId="S-1-5-21-1763517092-291536221-1850952788-155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3191E"/>
    <a:srgbClr val="00D1CC"/>
    <a:srgbClr val="00FFFF"/>
    <a:srgbClr val="000FA5"/>
    <a:srgbClr val="A37219"/>
    <a:srgbClr val="007528"/>
    <a:srgbClr val="298358"/>
    <a:srgbClr val="32BCAD"/>
    <a:srgbClr val="ACC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62" autoAdjust="0"/>
    <p:restoredTop sz="59281" autoAdjust="0"/>
  </p:normalViewPr>
  <p:slideViewPr>
    <p:cSldViewPr>
      <p:cViewPr varScale="1">
        <p:scale>
          <a:sx n="106" d="100"/>
          <a:sy n="106" d="100"/>
        </p:scale>
        <p:origin x="108" y="138"/>
      </p:cViewPr>
      <p:guideLst>
        <p:guide orient="horz" pos="2160"/>
        <p:guide orient="horz" pos="3612"/>
        <p:guide orient="horz" pos="712"/>
        <p:guide orient="horz" pos="1253"/>
        <p:guide pos="2880"/>
        <p:guide pos="5617"/>
        <p:guide pos="15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AF544-415A-0B49-A866-477D0136A5DE}" type="datetimeFigureOut">
              <a:rPr lang="en-US" smtClean="0">
                <a:latin typeface="Arial" panose="020B0604020202020204" pitchFamily="34" charset="0"/>
              </a:rPr>
              <a:t>3/1/2019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80BF5-F6DB-CF4F-BE0B-1271BAACCD62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9874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697F5787-4636-46B4-9F75-BD9318F6EA37}" type="datetimeFigureOut">
              <a:rPr lang="en-GB" smtClean="0"/>
              <a:pPr/>
              <a:t>01/03/2019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A6AE423D-0B8E-479B-BD8E-453FB371F1F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95998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2890" y="3083142"/>
            <a:ext cx="7314728" cy="993930"/>
          </a:xfrm>
        </p:spPr>
        <p:txBody>
          <a:bodyPr>
            <a:normAutofit/>
          </a:bodyPr>
          <a:lstStyle>
            <a:lvl1pPr algn="l">
              <a:defRPr sz="2800" baseline="0">
                <a:solidFill>
                  <a:srgbClr val="1E00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Title in Arial bold size 28, left aligned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2890" y="2717309"/>
            <a:ext cx="7315200" cy="347672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RESEARCH INSTITUTE</a:t>
            </a:r>
            <a:endParaRPr lang="en-GB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22890" y="4424744"/>
            <a:ext cx="7315200" cy="241920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Name </a:t>
            </a:r>
            <a:r>
              <a:rPr lang="en-US" smtClean="0"/>
              <a:t>of presenter</a:t>
            </a:r>
            <a:endParaRPr lang="en-US" dirty="0" smtClean="0"/>
          </a:p>
        </p:txBody>
      </p:sp>
      <p:pic>
        <p:nvPicPr>
          <p:cNvPr id="9" name="Picture 7" descr="C:\Users\evonne-lim\Desktop\graphic elemen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327" y="4158000"/>
            <a:ext cx="2596673" cy="27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22890" y="4693192"/>
            <a:ext cx="7315200" cy="241920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Date</a:t>
            </a:r>
          </a:p>
        </p:txBody>
      </p:sp>
      <p:pic>
        <p:nvPicPr>
          <p:cNvPr id="10" name="Picture 2" descr="C:\Users\angl.SCEI\Desktop\Logos\SG Brand Logo\For Screen (RGB)\BRAND-SG-Logo-Tagline-Landscape-RG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48" y="5855565"/>
            <a:ext cx="1224136" cy="795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74" y="476656"/>
            <a:ext cx="2007807" cy="115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15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4664"/>
            <a:ext cx="8229600" cy="864096"/>
          </a:xfrm>
        </p:spPr>
        <p:txBody>
          <a:bodyPr>
            <a:normAutofit/>
          </a:bodyPr>
          <a:lstStyle>
            <a:lvl1pPr algn="l">
              <a:defRPr sz="2800" baseline="0">
                <a:solidFill>
                  <a:srgbClr val="1E00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Content in Arial bold size 28, left aligned</a:t>
            </a:r>
            <a:endParaRPr lang="en-GB" dirty="0"/>
          </a:p>
        </p:txBody>
      </p:sp>
      <p:pic>
        <p:nvPicPr>
          <p:cNvPr id="11" name="Picture 2" descr="C:\Users\evonne-lim\Desktop\graphic elemen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4509120"/>
            <a:ext cx="1207391" cy="125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evonne-lim\Desktop\graphic elemen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39552" y="1337707"/>
            <a:ext cx="1207391" cy="125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403350" y="1988841"/>
            <a:ext cx="5029200" cy="365760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rgbClr val="000FA5"/>
                </a:solidFill>
              </a:defRPr>
            </a:lvl1pPr>
          </a:lstStyle>
          <a:p>
            <a:pPr lvl="0"/>
            <a:r>
              <a:rPr lang="en-US" smtClean="0"/>
              <a:t>Section One Header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2649612"/>
            <a:ext cx="5029200" cy="365760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rgbClr val="000FA5"/>
                </a:solidFill>
              </a:defRPr>
            </a:lvl1pPr>
          </a:lstStyle>
          <a:p>
            <a:pPr lvl="0"/>
            <a:r>
              <a:rPr lang="en-US" smtClean="0"/>
              <a:t>Section Two Header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1403350" y="3325872"/>
            <a:ext cx="5029200" cy="365760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rgbClr val="000FA5"/>
                </a:solidFill>
              </a:defRPr>
            </a:lvl1pPr>
          </a:lstStyle>
          <a:p>
            <a:pPr lvl="0"/>
            <a:r>
              <a:rPr lang="en-US" smtClean="0"/>
              <a:t>Section Three Header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1403350" y="3992364"/>
            <a:ext cx="5029200" cy="36576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rgbClr val="000FA5"/>
                </a:solidFill>
              </a:defRPr>
            </a:lvl1pPr>
          </a:lstStyle>
          <a:p>
            <a:pPr lvl="0"/>
            <a:r>
              <a:rPr lang="en-US" smtClean="0"/>
              <a:t>Section Four Header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6732588" y="1988840"/>
            <a:ext cx="731520" cy="365760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rgbClr val="000FA5"/>
                </a:solidFill>
              </a:defRPr>
            </a:lvl1pPr>
          </a:lstStyle>
          <a:p>
            <a:pPr lvl="0"/>
            <a:r>
              <a:rPr lang="en-US" smtClean="0"/>
              <a:t>Page</a:t>
            </a:r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6732588" y="2649612"/>
            <a:ext cx="731520" cy="365760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rgbClr val="000FA5"/>
                </a:solidFill>
              </a:defRPr>
            </a:lvl1pPr>
          </a:lstStyle>
          <a:p>
            <a:pPr lvl="0"/>
            <a:r>
              <a:rPr lang="en-US" smtClean="0"/>
              <a:t>Page</a:t>
            </a:r>
            <a:endParaRPr lang="en-US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6732588" y="3325872"/>
            <a:ext cx="731520" cy="365760"/>
          </a:xfrm>
        </p:spPr>
        <p:txBody>
          <a:bodyPr>
            <a:noAutofit/>
          </a:bodyPr>
          <a:lstStyle>
            <a:lvl1pPr marL="0" indent="0">
              <a:buNone/>
              <a:defRPr sz="1800" b="1" i="0">
                <a:solidFill>
                  <a:srgbClr val="000FA5"/>
                </a:solidFill>
              </a:defRPr>
            </a:lvl1pPr>
          </a:lstStyle>
          <a:p>
            <a:pPr lvl="0"/>
            <a:r>
              <a:rPr lang="en-US" smtClean="0"/>
              <a:t>Page</a:t>
            </a:r>
            <a:endParaRPr lang="en-US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0" hasCustomPrompt="1"/>
          </p:nvPr>
        </p:nvSpPr>
        <p:spPr>
          <a:xfrm>
            <a:off x="6732588" y="3992364"/>
            <a:ext cx="731520" cy="365760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rgbClr val="000FA5"/>
                </a:solidFill>
              </a:defRPr>
            </a:lvl1pPr>
          </a:lstStyle>
          <a:p>
            <a:pPr lvl="0"/>
            <a:r>
              <a:rPr lang="en-US" smtClean="0"/>
              <a:t>Page</a:t>
            </a:r>
            <a:endParaRPr lang="en-US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1" hasCustomPrompt="1"/>
          </p:nvPr>
        </p:nvSpPr>
        <p:spPr>
          <a:xfrm>
            <a:off x="1403350" y="4632325"/>
            <a:ext cx="5029200" cy="36576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rgbClr val="000FA5"/>
                </a:solidFill>
              </a:defRPr>
            </a:lvl1pPr>
          </a:lstStyle>
          <a:p>
            <a:pPr lvl="0"/>
            <a:r>
              <a:rPr lang="en-US" smtClean="0"/>
              <a:t>Section Five Header</a:t>
            </a:r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2" hasCustomPrompt="1"/>
          </p:nvPr>
        </p:nvSpPr>
        <p:spPr>
          <a:xfrm>
            <a:off x="6732588" y="4627736"/>
            <a:ext cx="731520" cy="365760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000FA5"/>
                </a:solidFill>
              </a:defRPr>
            </a:lvl1pPr>
          </a:lstStyle>
          <a:p>
            <a:pPr lvl="0"/>
            <a:r>
              <a:rPr lang="en-US" smtClean="0"/>
              <a:t>Page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6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002" y="1196752"/>
            <a:ext cx="8229600" cy="4392488"/>
          </a:xfrm>
        </p:spPr>
        <p:txBody>
          <a:bodyPr lIns="9144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348143" y="115200"/>
            <a:ext cx="8229600" cy="9375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Title in Arial bold size 25, left aligned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">
    <p:bg>
      <p:bgPr>
        <a:solidFill>
          <a:srgbClr val="000F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evonne-lim\Work\Branding - Brand guide updates\work\graphic element (white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328" y="4158000"/>
            <a:ext cx="2596672" cy="27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879500" y="2924944"/>
            <a:ext cx="7385000" cy="553998"/>
          </a:xfrm>
        </p:spPr>
        <p:txBody>
          <a:bodyPr>
            <a:spAutoFit/>
          </a:bodyPr>
          <a:lstStyle>
            <a:lvl1pPr algn="ctr">
              <a:defRPr sz="3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Insert section header in Arial bold 30pt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256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1" y="1560202"/>
            <a:ext cx="4114800" cy="274320"/>
          </a:xfrm>
        </p:spPr>
        <p:txBody>
          <a:bodyPr/>
          <a:lstStyle>
            <a:lvl1pPr marL="0" indent="0">
              <a:buNone/>
              <a:defRPr sz="1400" baseline="0"/>
            </a:lvl1pPr>
          </a:lstStyle>
          <a:p>
            <a:pPr lvl="0"/>
            <a:r>
              <a:rPr lang="en-US" smtClean="0"/>
              <a:t>Research Institute</a:t>
            </a:r>
            <a:endParaRPr lang="en-US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1" y="1851668"/>
            <a:ext cx="4114800" cy="27432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smtClean="0"/>
              <a:t>Designation</a:t>
            </a:r>
            <a:endParaRPr lang="en-US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68311" y="2143134"/>
            <a:ext cx="4114800" cy="27432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smtClean="0"/>
              <a:t>Tel:</a:t>
            </a:r>
            <a:endParaRPr lang="en-US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1" y="2434600"/>
            <a:ext cx="4114800" cy="27432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smtClean="0"/>
              <a:t>Email:</a:t>
            </a:r>
            <a:endParaRPr lang="en-US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468311" y="1268736"/>
            <a:ext cx="4114800" cy="274320"/>
          </a:xfrm>
        </p:spPr>
        <p:txBody>
          <a:bodyPr/>
          <a:lstStyle>
            <a:lvl1pPr marL="0" indent="0">
              <a:buNone/>
              <a:defRPr sz="1400" b="1" baseline="0"/>
            </a:lvl1pPr>
          </a:lstStyle>
          <a:p>
            <a:pPr lvl="0"/>
            <a:r>
              <a:rPr lang="en-US" smtClean="0"/>
              <a:t>Name</a:t>
            </a:r>
            <a:endParaRPr lang="en-US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6" hasCustomPrompt="1"/>
          </p:nvPr>
        </p:nvSpPr>
        <p:spPr>
          <a:xfrm>
            <a:off x="467544" y="3288418"/>
            <a:ext cx="4114800" cy="274320"/>
          </a:xfrm>
        </p:spPr>
        <p:txBody>
          <a:bodyPr/>
          <a:lstStyle>
            <a:lvl1pPr marL="0" indent="0">
              <a:buNone/>
              <a:defRPr sz="1400" baseline="0"/>
            </a:lvl1pPr>
          </a:lstStyle>
          <a:p>
            <a:pPr lvl="0"/>
            <a:r>
              <a:rPr lang="en-US" smtClean="0"/>
              <a:t>Research Institute</a:t>
            </a:r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467544" y="3579884"/>
            <a:ext cx="4114800" cy="27432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smtClean="0"/>
              <a:t>Designation</a:t>
            </a:r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467544" y="3871350"/>
            <a:ext cx="4114800" cy="27432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smtClean="0"/>
              <a:t>Tel:</a:t>
            </a:r>
            <a:endParaRPr lang="en-US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29" hasCustomPrompt="1"/>
          </p:nvPr>
        </p:nvSpPr>
        <p:spPr>
          <a:xfrm>
            <a:off x="467544" y="4162816"/>
            <a:ext cx="4114800" cy="27432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smtClean="0"/>
              <a:t>Email:</a:t>
            </a:r>
            <a:endParaRPr lang="en-US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67544" y="2996952"/>
            <a:ext cx="4114800" cy="274320"/>
          </a:xfrm>
        </p:spPr>
        <p:txBody>
          <a:bodyPr/>
          <a:lstStyle>
            <a:lvl1pPr marL="0" indent="0">
              <a:buNone/>
              <a:defRPr sz="1400" b="1" baseline="0"/>
            </a:lvl1pPr>
          </a:lstStyle>
          <a:p>
            <a:pPr lvl="0"/>
            <a:r>
              <a:rPr lang="en-US" smtClean="0"/>
              <a:t>Name</a:t>
            </a:r>
            <a:endParaRPr lang="en-US"/>
          </a:p>
        </p:txBody>
      </p:sp>
      <p:sp>
        <p:nvSpPr>
          <p:cNvPr id="16" name="Text Placeholder 39"/>
          <p:cNvSpPr>
            <a:spLocks noGrp="1"/>
          </p:cNvSpPr>
          <p:nvPr>
            <p:ph type="body" sz="quarter" idx="31" hasCustomPrompt="1"/>
          </p:nvPr>
        </p:nvSpPr>
        <p:spPr>
          <a:xfrm>
            <a:off x="4716016" y="1268761"/>
            <a:ext cx="2743200" cy="1371600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en-US" dirty="0" smtClean="0"/>
              <a:t>Insert Research Institute logo here </a:t>
            </a:r>
            <a:endParaRPr lang="en-US" dirty="0"/>
          </a:p>
        </p:txBody>
      </p:sp>
      <p:sp>
        <p:nvSpPr>
          <p:cNvPr id="17" name="Text Placeholder 39"/>
          <p:cNvSpPr>
            <a:spLocks noGrp="1"/>
          </p:cNvSpPr>
          <p:nvPr>
            <p:ph type="body" sz="quarter" idx="32" hasCustomPrompt="1"/>
          </p:nvPr>
        </p:nvSpPr>
        <p:spPr>
          <a:xfrm>
            <a:off x="4716016" y="2996952"/>
            <a:ext cx="2743200" cy="1371600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en-US" smtClean="0"/>
              <a:t>Insert Research Institute logo here </a:t>
            </a:r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88715" y="404664"/>
            <a:ext cx="18405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500" b="1" kern="1200" baseline="0" smtClean="0">
                <a:solidFill>
                  <a:srgbClr val="1E00AA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Contact us</a:t>
            </a:r>
            <a:endParaRPr lang="en-US" sz="2500" b="1" kern="1200" baseline="0">
              <a:solidFill>
                <a:srgbClr val="1E00AA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942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17857" y="3244334"/>
            <a:ext cx="22317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3200" b="1" kern="1200" baseline="0" smtClean="0">
                <a:solidFill>
                  <a:srgbClr val="1E00AA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Thank you</a:t>
            </a:r>
            <a:endParaRPr lang="en-US" sz="3200" b="1" kern="1200" baseline="0">
              <a:solidFill>
                <a:srgbClr val="1E00AA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5" name="Picture 7" descr="C:\Users\evonne-lim\Desktop\graphic elemen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327" y="4158000"/>
            <a:ext cx="2596673" cy="27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angl.SCEI\Desktop\Logos\SG Brand Logo\For Screen (RGB)\BRAND-SG-Logo-Tagline-Landscape-RG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48" y="5855565"/>
            <a:ext cx="1224136" cy="795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76656"/>
            <a:ext cx="2007807" cy="115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41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699DB36-65B6-4735-B879-624B656A1F03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1DDAB73-D6E5-4ACB-B25A-EAC3E2DD8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1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C79DA9F-5273-4AFF-B670-58CA7D389E96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2249DBA-10EC-49F4-A7B6-E5EDEA570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35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8143" y="115200"/>
            <a:ext cx="8229600" cy="9375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Title in Arial bold size 25, left aligned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143" y="1124744"/>
            <a:ext cx="8229600" cy="4612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6" name="Picture 2" descr="C:\Users\angl.SCEI\Desktop\Logos\SG Brand Logo\For Screen (RGB)\BRAND-SG-Logo-Tagline-Landscape-RGB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072" y="5855565"/>
            <a:ext cx="1224136" cy="795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6541383" y="629762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B78BDA8-D60F-4FDE-A05C-5882F3D646E1}" type="slidenum">
              <a:rPr lang="en-US" sz="9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010150"/>
            <a:ext cx="1129932" cy="5394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9" r:id="rId2"/>
    <p:sldLayoutId id="2147483650" r:id="rId3"/>
    <p:sldLayoutId id="2147483672" r:id="rId4"/>
    <p:sldLayoutId id="2147483671" r:id="rId5"/>
    <p:sldLayoutId id="2147483674" r:id="rId6"/>
    <p:sldLayoutId id="2147483675" r:id="rId7"/>
    <p:sldLayoutId id="2147483676" r:id="rId8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500" b="1" kern="1200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85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144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7544" y="1844824"/>
            <a:ext cx="8269590" cy="993930"/>
          </a:xfrm>
        </p:spPr>
        <p:txBody>
          <a:bodyPr>
            <a:normAutofit fontScale="90000"/>
          </a:bodyPr>
          <a:lstStyle/>
          <a:p>
            <a:r>
              <a:rPr lang="en-US" dirty="0"/>
              <a:t>Importance of </a:t>
            </a:r>
            <a:r>
              <a:rPr lang="en-US" dirty="0" smtClean="0"/>
              <a:t>(Low) Inertial </a:t>
            </a:r>
            <a:r>
              <a:rPr lang="en-US" dirty="0"/>
              <a:t>Effective Mass </a:t>
            </a:r>
            <a:r>
              <a:rPr lang="en-US" dirty="0" smtClean="0"/>
              <a:t>as </a:t>
            </a:r>
            <a:r>
              <a:rPr lang="en-US" dirty="0"/>
              <a:t>Transport Descriptor in Data-driven Thermoelectric Screening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7544" y="3212976"/>
            <a:ext cx="784887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latin typeface="+mj-lt"/>
              </a:rPr>
              <a:t>Abstract</a:t>
            </a:r>
          </a:p>
          <a:p>
            <a:r>
              <a:rPr lang="en-US" dirty="0" smtClean="0"/>
              <a:t>In this work </a:t>
            </a:r>
            <a:r>
              <a:rPr lang="en-US" dirty="0"/>
              <a:t>we </a:t>
            </a:r>
            <a:r>
              <a:rPr lang="en-US" dirty="0" smtClean="0"/>
              <a:t>provide </a:t>
            </a:r>
            <a:r>
              <a:rPr lang="en-US" dirty="0"/>
              <a:t>a data-driven analysis on the role of effective mass and its related descriptors i.e. fermi surface complexity factor in </a:t>
            </a:r>
            <a:r>
              <a:rPr lang="en-US" dirty="0" smtClean="0"/>
              <a:t>high-throughput </a:t>
            </a:r>
            <a:r>
              <a:rPr lang="en-US" dirty="0"/>
              <a:t>thermoelectric materials screening. Leveraging on the available </a:t>
            </a:r>
            <a:r>
              <a:rPr lang="en-US" dirty="0" smtClean="0"/>
              <a:t>datasets and data from Materials </a:t>
            </a:r>
            <a:r>
              <a:rPr lang="en-US" dirty="0"/>
              <a:t>P</a:t>
            </a:r>
            <a:r>
              <a:rPr lang="en-US" dirty="0" smtClean="0"/>
              <a:t>roject</a:t>
            </a:r>
            <a:r>
              <a:rPr lang="en-US" dirty="0"/>
              <a:t>, we reveal the crucial role of effective mass on electronic transport. We propose that in low inertial effective mass </a:t>
            </a:r>
            <a:r>
              <a:rPr lang="en-US" dirty="0" smtClean="0"/>
              <a:t>materials, </a:t>
            </a:r>
            <a:r>
              <a:rPr lang="en-US" dirty="0"/>
              <a:t>any changes in crystal symmetry, band alignment, or doping </a:t>
            </a:r>
            <a:r>
              <a:rPr lang="en-US" dirty="0" smtClean="0"/>
              <a:t>have </a:t>
            </a:r>
            <a:r>
              <a:rPr lang="en-US" dirty="0"/>
              <a:t>a pronounced effect on enhancing </a:t>
            </a:r>
            <a:r>
              <a:rPr lang="en-US" dirty="0" smtClean="0"/>
              <a:t>the </a:t>
            </a:r>
            <a:r>
              <a:rPr lang="en-US" dirty="0" smtClean="0"/>
              <a:t>material’s </a:t>
            </a:r>
            <a:r>
              <a:rPr lang="en-US" dirty="0" smtClean="0"/>
              <a:t>thermoelectric </a:t>
            </a:r>
            <a:r>
              <a:rPr lang="en-US" dirty="0"/>
              <a:t>power factor</a:t>
            </a:r>
          </a:p>
        </p:txBody>
      </p:sp>
    </p:spTree>
    <p:extLst>
      <p:ext uri="{BB962C8B-B14F-4D97-AF65-F5344CB8AC3E}">
        <p14:creationId xmlns:p14="http://schemas.microsoft.com/office/powerpoint/2010/main" val="236946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221" y="821286"/>
            <a:ext cx="85315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J</a:t>
            </a:r>
            <a:r>
              <a:rPr lang="en-US" sz="1600" dirty="0"/>
              <a:t>. Yan</a:t>
            </a:r>
            <a:r>
              <a:rPr lang="en-US" sz="1600" i="1" dirty="0"/>
              <a:t> et al.</a:t>
            </a:r>
            <a:r>
              <a:rPr lang="en-US" sz="1600" dirty="0"/>
              <a:t>, Material descriptors for predicting thermoelectric performance. </a:t>
            </a:r>
            <a:r>
              <a:rPr lang="en-US" sz="1600" i="1" dirty="0"/>
              <a:t>Energy &amp; Environmental Science</a:t>
            </a:r>
            <a:r>
              <a:rPr lang="en-US" sz="1600" dirty="0"/>
              <a:t> </a:t>
            </a:r>
            <a:r>
              <a:rPr lang="en-US" sz="1600" b="1" dirty="0"/>
              <a:t>8</a:t>
            </a:r>
            <a:r>
              <a:rPr lang="en-US" sz="1600" dirty="0"/>
              <a:t>, 983-994 (2015).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Z</a:t>
            </a:r>
            <a:r>
              <a:rPr lang="en-US" sz="1600" dirty="0"/>
              <a:t>. M. Gibbs</a:t>
            </a:r>
            <a:r>
              <a:rPr lang="en-US" sz="1600" i="1" dirty="0"/>
              <a:t> et al.</a:t>
            </a:r>
            <a:r>
              <a:rPr lang="en-US" sz="1600" dirty="0"/>
              <a:t>, Effective mass and Fermi surface complexity factor from ab initio band structure calculations. </a:t>
            </a:r>
            <a:r>
              <a:rPr lang="en-US" sz="1600" i="1" dirty="0" err="1"/>
              <a:t>npj</a:t>
            </a:r>
            <a:r>
              <a:rPr lang="en-US" sz="1600" i="1" dirty="0"/>
              <a:t> Computational Materials</a:t>
            </a:r>
            <a:r>
              <a:rPr lang="en-US" sz="1600" dirty="0"/>
              <a:t> </a:t>
            </a:r>
            <a:r>
              <a:rPr lang="en-US" sz="1600" b="1" dirty="0"/>
              <a:t>3</a:t>
            </a:r>
            <a:r>
              <a:rPr lang="en-US" sz="1600" dirty="0"/>
              <a:t>, 8 (2017).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F</a:t>
            </a:r>
            <a:r>
              <a:rPr lang="en-US" sz="1600" dirty="0"/>
              <a:t>. Ricci</a:t>
            </a:r>
            <a:r>
              <a:rPr lang="en-US" sz="1600" i="1" dirty="0"/>
              <a:t> et al.</a:t>
            </a:r>
            <a:r>
              <a:rPr lang="en-US" sz="1600" dirty="0"/>
              <a:t>, An ab initio electronic transport database for inorganic materials. </a:t>
            </a:r>
            <a:r>
              <a:rPr lang="en-US" sz="1600" i="1" dirty="0"/>
              <a:t>Scientific data</a:t>
            </a:r>
            <a:r>
              <a:rPr lang="en-US" sz="1600" dirty="0"/>
              <a:t> </a:t>
            </a:r>
            <a:r>
              <a:rPr lang="en-US" sz="1600" b="1" dirty="0"/>
              <a:t>4</a:t>
            </a:r>
            <a:r>
              <a:rPr lang="en-US" sz="1600" dirty="0"/>
              <a:t>, 170085 (2017).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W</a:t>
            </a:r>
            <a:r>
              <a:rPr lang="en-US" sz="1600" dirty="0"/>
              <a:t>. Chen</a:t>
            </a:r>
            <a:r>
              <a:rPr lang="en-US" sz="1600" i="1" dirty="0"/>
              <a:t> et al.</a:t>
            </a:r>
            <a:r>
              <a:rPr lang="en-US" sz="1600" dirty="0"/>
              <a:t>, Understanding thermoelectric properties from high-throughput calculations: trends, insights, and comparisons with experiment. </a:t>
            </a:r>
            <a:r>
              <a:rPr lang="en-US" sz="1600" i="1" dirty="0"/>
              <a:t>Journal of Materials Chemistry C</a:t>
            </a:r>
            <a:r>
              <a:rPr lang="en-US" sz="1600" dirty="0"/>
              <a:t> </a:t>
            </a:r>
            <a:r>
              <a:rPr lang="en-US" sz="1600" b="1" dirty="0"/>
              <a:t>4</a:t>
            </a:r>
            <a:r>
              <a:rPr lang="en-US" sz="1600" dirty="0"/>
              <a:t>, 4414-4426 (2016).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D</a:t>
            </a:r>
            <a:r>
              <a:rPr lang="en-US" sz="1600" dirty="0"/>
              <a:t>. S. Parker, A. F. May, D. J. Singh, Benefits of carrier-pocket anisotropy to thermoelectric performance: The case of p-type </a:t>
            </a:r>
            <a:r>
              <a:rPr lang="en-US" sz="1600" dirty="0" smtClean="0"/>
              <a:t>AgBiSe</a:t>
            </a:r>
            <a:r>
              <a:rPr lang="en-US" sz="1600" baseline="-25000" dirty="0" smtClean="0"/>
              <a:t>2</a:t>
            </a:r>
            <a:r>
              <a:rPr lang="en-US" sz="1600" dirty="0"/>
              <a:t>. </a:t>
            </a:r>
            <a:r>
              <a:rPr lang="en-US" sz="1600" i="1" dirty="0"/>
              <a:t>Physical Review Applied</a:t>
            </a:r>
            <a:r>
              <a:rPr lang="en-US" sz="1600" dirty="0"/>
              <a:t> </a:t>
            </a:r>
            <a:r>
              <a:rPr lang="en-US" sz="1600" b="1" dirty="0"/>
              <a:t>3</a:t>
            </a:r>
            <a:r>
              <a:rPr lang="en-US" sz="1600" dirty="0"/>
              <a:t>, 064003 (2015).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J</a:t>
            </a:r>
            <a:r>
              <a:rPr lang="en-US" sz="1600" dirty="0"/>
              <a:t>. P. </a:t>
            </a:r>
            <a:r>
              <a:rPr lang="en-US" sz="1600" dirty="0" err="1"/>
              <a:t>Heremans</a:t>
            </a:r>
            <a:r>
              <a:rPr lang="en-US" sz="1600" i="1" dirty="0"/>
              <a:t> et al.</a:t>
            </a:r>
            <a:r>
              <a:rPr lang="en-US" sz="1600" dirty="0"/>
              <a:t>, Enhancement of thermoelectric efficiency in </a:t>
            </a:r>
            <a:r>
              <a:rPr lang="en-US" sz="1600" dirty="0" err="1"/>
              <a:t>PbTe</a:t>
            </a:r>
            <a:r>
              <a:rPr lang="en-US" sz="1600" dirty="0"/>
              <a:t> by distortion of the electronic density of states. </a:t>
            </a:r>
            <a:r>
              <a:rPr lang="en-US" sz="1600" i="1" dirty="0"/>
              <a:t>Science</a:t>
            </a:r>
            <a:r>
              <a:rPr lang="en-US" sz="1600" dirty="0"/>
              <a:t> </a:t>
            </a:r>
            <a:r>
              <a:rPr lang="en-US" sz="1600" b="1" dirty="0"/>
              <a:t>321</a:t>
            </a:r>
            <a:r>
              <a:rPr lang="en-US" sz="1600" dirty="0"/>
              <a:t>, 554-557 (2008).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Q</a:t>
            </a:r>
            <a:r>
              <a:rPr lang="en-US" sz="1600" dirty="0"/>
              <a:t>. Zhang</a:t>
            </a:r>
            <a:r>
              <a:rPr lang="en-US" sz="1600" i="1" dirty="0"/>
              <a:t> et al.</a:t>
            </a:r>
            <a:r>
              <a:rPr lang="en-US" sz="1600" dirty="0"/>
              <a:t>, High thermoelectric performance by resonant dopant indium in nanostructured </a:t>
            </a:r>
            <a:r>
              <a:rPr lang="en-US" sz="1600" dirty="0" err="1"/>
              <a:t>SnTe</a:t>
            </a:r>
            <a:r>
              <a:rPr lang="en-US" sz="1600" dirty="0"/>
              <a:t>. </a:t>
            </a:r>
            <a:r>
              <a:rPr lang="en-US" sz="1600" i="1" dirty="0"/>
              <a:t>Proceedings of the National Academy of Sciences</a:t>
            </a:r>
            <a:r>
              <a:rPr lang="en-US" sz="1600" dirty="0"/>
              <a:t> </a:t>
            </a:r>
            <a:r>
              <a:rPr lang="en-US" sz="1600" b="1" dirty="0"/>
              <a:t>110</a:t>
            </a:r>
            <a:r>
              <a:rPr lang="en-US" sz="1600" dirty="0"/>
              <a:t>, 13261-13266 (2013).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Y</a:t>
            </a:r>
            <a:r>
              <a:rPr lang="en-US" sz="1600" dirty="0"/>
              <a:t>. </a:t>
            </a:r>
            <a:r>
              <a:rPr lang="en-US" sz="1600" dirty="0" err="1"/>
              <a:t>Takagiwa</a:t>
            </a:r>
            <a:r>
              <a:rPr lang="en-US" sz="1600" dirty="0"/>
              <a:t>, Y. Pei, G. </a:t>
            </a:r>
            <a:r>
              <a:rPr lang="en-US" sz="1600" dirty="0" err="1"/>
              <a:t>Pomrehn</a:t>
            </a:r>
            <a:r>
              <a:rPr lang="en-US" sz="1600" dirty="0"/>
              <a:t>, G. Snyder, Dopants effect on the band structure of </a:t>
            </a:r>
            <a:r>
              <a:rPr lang="en-US" sz="1600" dirty="0" err="1"/>
              <a:t>PbTe</a:t>
            </a:r>
            <a:r>
              <a:rPr lang="en-US" sz="1600" dirty="0"/>
              <a:t> thermoelectric material. </a:t>
            </a:r>
            <a:r>
              <a:rPr lang="en-US" sz="1600" i="1" dirty="0"/>
              <a:t>Applied Physics Letters</a:t>
            </a:r>
            <a:r>
              <a:rPr lang="en-US" sz="1600" dirty="0"/>
              <a:t> </a:t>
            </a:r>
            <a:r>
              <a:rPr lang="en-US" sz="1600" b="1" dirty="0"/>
              <a:t>101</a:t>
            </a:r>
            <a:r>
              <a:rPr lang="en-US" sz="1600" dirty="0"/>
              <a:t>, 092102 (2012).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C</a:t>
            </a:r>
            <a:r>
              <a:rPr lang="en-US" sz="1600" dirty="0"/>
              <a:t>. M. </a:t>
            </a:r>
            <a:r>
              <a:rPr lang="en-US" sz="1600" dirty="0" err="1"/>
              <a:t>Jaworski</a:t>
            </a:r>
            <a:r>
              <a:rPr lang="en-US" sz="1600" dirty="0"/>
              <a:t>, V. </a:t>
            </a:r>
            <a:r>
              <a:rPr lang="en-US" sz="1600" dirty="0" err="1"/>
              <a:t>Kulbachinskii</a:t>
            </a:r>
            <a:r>
              <a:rPr lang="en-US" sz="1600" dirty="0"/>
              <a:t>, J. P. </a:t>
            </a:r>
            <a:r>
              <a:rPr lang="en-US" sz="1600" dirty="0" err="1"/>
              <a:t>Heremans</a:t>
            </a:r>
            <a:r>
              <a:rPr lang="en-US" sz="1600" dirty="0"/>
              <a:t>, Resonant level formed by tin in Bi 2 </a:t>
            </a:r>
            <a:r>
              <a:rPr lang="en-US" sz="1600" dirty="0" err="1"/>
              <a:t>Te</a:t>
            </a:r>
            <a:r>
              <a:rPr lang="en-US" sz="1600" dirty="0"/>
              <a:t> 3 and the enhancement of room-temperature thermoelectric power. </a:t>
            </a:r>
            <a:r>
              <a:rPr lang="en-US" sz="1600" i="1" dirty="0"/>
              <a:t>Physical Review B</a:t>
            </a:r>
            <a:r>
              <a:rPr lang="en-US" sz="1600" dirty="0"/>
              <a:t> </a:t>
            </a:r>
            <a:r>
              <a:rPr lang="en-US" sz="1600" b="1" dirty="0"/>
              <a:t>80</a:t>
            </a:r>
            <a:r>
              <a:rPr lang="en-US" sz="1600" dirty="0"/>
              <a:t>, 233201 (2009).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M</a:t>
            </a:r>
            <a:r>
              <a:rPr lang="en-US" sz="1600" dirty="0"/>
              <a:t>. D. Nielsen, V. </a:t>
            </a:r>
            <a:r>
              <a:rPr lang="en-US" sz="1600" dirty="0" err="1"/>
              <a:t>Ozolins</a:t>
            </a:r>
            <a:r>
              <a:rPr lang="en-US" sz="1600" dirty="0"/>
              <a:t>, J. P. </a:t>
            </a:r>
            <a:r>
              <a:rPr lang="en-US" sz="1600" dirty="0" err="1"/>
              <a:t>Heremans</a:t>
            </a:r>
            <a:r>
              <a:rPr lang="en-US" sz="1600" dirty="0"/>
              <a:t>, Lone pair electrons minimize lattice thermal conductivity. </a:t>
            </a:r>
            <a:r>
              <a:rPr lang="en-US" sz="1600" i="1" dirty="0"/>
              <a:t>Energy &amp; Environmental Science</a:t>
            </a:r>
            <a:r>
              <a:rPr lang="en-US" sz="1600" dirty="0"/>
              <a:t> </a:t>
            </a:r>
            <a:r>
              <a:rPr lang="en-US" sz="1600" b="1" dirty="0"/>
              <a:t>6</a:t>
            </a:r>
            <a:r>
              <a:rPr lang="en-US" sz="1600" dirty="0"/>
              <a:t>, 570-578 (2013).</a:t>
            </a:r>
          </a:p>
        </p:txBody>
      </p:sp>
      <p:sp>
        <p:nvSpPr>
          <p:cNvPr id="10" name="Title 12"/>
          <p:cNvSpPr txBox="1">
            <a:spLocks/>
          </p:cNvSpPr>
          <p:nvPr/>
        </p:nvSpPr>
        <p:spPr>
          <a:xfrm>
            <a:off x="352221" y="260744"/>
            <a:ext cx="8229600" cy="5605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500" b="1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SG" dirty="0" smtClean="0">
                <a:solidFill>
                  <a:srgbClr val="FF0000"/>
                </a:solidFill>
              </a:rPr>
              <a:t>References</a:t>
            </a:r>
            <a:endParaRPr lang="en-S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34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52221" y="260744"/>
            <a:ext cx="8229600" cy="864000"/>
          </a:xfrm>
        </p:spPr>
        <p:txBody>
          <a:bodyPr/>
          <a:lstStyle/>
          <a:p>
            <a:r>
              <a:rPr lang="en-SG" dirty="0" smtClean="0">
                <a:solidFill>
                  <a:srgbClr val="FF0000"/>
                </a:solidFill>
              </a:rPr>
              <a:t>Background and methodology</a:t>
            </a:r>
            <a:endParaRPr lang="en-SG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29610" y="1124744"/>
            <a:ext cx="8661286" cy="4713663"/>
            <a:chOff x="329610" y="908720"/>
            <a:chExt cx="8661286" cy="471366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29610" y="908720"/>
                  <a:ext cx="8661286" cy="4713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The objective of this work is to establish a set of data-driven guidelines/physical insights on exploring high performance thermoelectric materials.</a:t>
                  </a:r>
                </a:p>
                <a:p>
                  <a:endPara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Thermoelectric materials are </a:t>
                  </a:r>
                  <a:r>
                    <a:rPr lang="en-US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characterized </a:t>
                  </a:r>
                  <a:r>
                    <a:rPr lang="en-US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by figure of merit,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𝑧𝑇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a14:m>
                  <a:r>
                    <a:rPr lang="en-US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:</a:t>
                  </a:r>
                </a:p>
                <a:p>
                  <a:endPara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endPara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Electrical conductivity can also be defined as follows:</a:t>
                  </a:r>
                </a:p>
                <a:p>
                  <a:endPara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𝐼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p>
                            </m:sSubSup>
                          </m:den>
                        </m:f>
                      </m:oMath>
                    </m:oMathPara>
                  </a14:m>
                  <a:endParaRPr lang="en-US" dirty="0"/>
                </a:p>
                <a:p>
                  <a:r>
                    <a:rPr 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  <a:p>
                  <a:r>
                    <a:rPr lang="en-US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It </a:t>
                  </a:r>
                  <a:r>
                    <a:rPr 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is obvious from the above equations that low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</m:oMath>
                  </a14:m>
                  <a:r>
                    <a:rPr 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is desirable for obtaining high electrical conductivity (</a:t>
                  </a:r>
                  <a:r>
                    <a:rPr lang="el-GR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σ</a:t>
                  </a:r>
                  <a:r>
                    <a:rPr lang="en-US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), and, therefore, high </a:t>
                  </a:r>
                  <a:r>
                    <a:rPr lang="en-US" sz="2000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zT</a:t>
                  </a:r>
                  <a:r>
                    <a:rPr lang="en-US" sz="2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</a:t>
                  </a:r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610" y="908720"/>
                  <a:ext cx="8661286" cy="4713663"/>
                </a:xfrm>
                <a:prstGeom prst="rect">
                  <a:avLst/>
                </a:prstGeom>
                <a:blipFill>
                  <a:blip r:embed="rId2"/>
                  <a:stretch>
                    <a:fillRect l="-704" t="-776" b="-12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TextBox 1"/>
            <p:cNvSpPr txBox="1"/>
            <p:nvPr/>
          </p:nvSpPr>
          <p:spPr>
            <a:xfrm>
              <a:off x="1907705" y="2391187"/>
              <a:ext cx="61926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where S is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Seebeck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coefficient, </a:t>
              </a:r>
              <a:r>
                <a:rPr lang="el-G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σ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is electrical conductivity, T is absolute temperature and </a:t>
              </a:r>
              <a:r>
                <a:rPr lang="el-G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κ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is thermal conductivity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352221" y="2391187"/>
                  <a:ext cx="131260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𝑧𝑇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l-GR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κ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221" y="2391187"/>
                  <a:ext cx="1312602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89309" y="4367923"/>
                <a:ext cx="435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represents inertial effective mass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309" y="4367923"/>
                <a:ext cx="4355423" cy="369332"/>
              </a:xfrm>
              <a:prstGeom prst="rect">
                <a:avLst/>
              </a:prstGeom>
              <a:blipFill>
                <a:blip r:embed="rId4"/>
                <a:stretch>
                  <a:fillRect l="-1261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481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52221" y="260744"/>
            <a:ext cx="8229600" cy="864000"/>
          </a:xfrm>
        </p:spPr>
        <p:txBody>
          <a:bodyPr/>
          <a:lstStyle/>
          <a:p>
            <a:r>
              <a:rPr lang="en-SG" dirty="0" smtClean="0">
                <a:solidFill>
                  <a:srgbClr val="FF0000"/>
                </a:solidFill>
              </a:rPr>
              <a:t>Background and methodology</a:t>
            </a:r>
            <a:endParaRPr lang="en-SG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7338" y="1118157"/>
                <a:ext cx="8661286" cy="4106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the other hand, at high carrier concentration, the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Seebeck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coefficient (S) can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 approximated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as: </a:t>
                </a: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the above equations, it is obvious that the ratio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𝐷𝑂𝑆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 be used as a direct proxy to represent the numerator terms of the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zT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called the thermoelectric power factor (PF).</a:t>
                </a:r>
              </a:p>
              <a:p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addition,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𝐷𝑂𝑆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 be further expressed in terms of band-structure related parameters such as the fermi surface complexity factor as follows:</a:t>
                </a:r>
              </a:p>
              <a:p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𝐷𝑂𝑆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sub>
                          <m:sup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2/3</m:t>
                        </m:r>
                      </m:sup>
                    </m:sSup>
                    <m:r>
                      <a:rPr lang="en-US" sz="20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38" y="1118157"/>
                <a:ext cx="8661286" cy="4106958"/>
              </a:xfrm>
              <a:prstGeom prst="rect">
                <a:avLst/>
              </a:prstGeom>
              <a:blipFill>
                <a:blip r:embed="rId2"/>
                <a:stretch>
                  <a:fillRect l="-704" t="-742" r="-563" b="-1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92747" y="1982157"/>
                <a:ext cx="2818400" cy="626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π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𝐷𝑂𝑆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π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2/3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47" y="1982157"/>
                <a:ext cx="2818400" cy="626197"/>
              </a:xfrm>
              <a:prstGeom prst="rect">
                <a:avLst/>
              </a:prstGeom>
              <a:blipFill>
                <a:blip r:embed="rId3"/>
                <a:stretch>
                  <a:fillRect l="-2165" b="-3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144338" y="2110589"/>
                <a:ext cx="6108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𝐷𝑂𝑆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represents the density of states effective mass.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338" y="2110589"/>
                <a:ext cx="6108182" cy="369332"/>
              </a:xfrm>
              <a:prstGeom prst="rect">
                <a:avLst/>
              </a:prstGeom>
              <a:blipFill>
                <a:blip r:embed="rId4"/>
                <a:stretch>
                  <a:fillRect l="-898" t="-9836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13642" y="4725144"/>
                <a:ext cx="42677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represents the valley degeneracy; </a:t>
                </a:r>
                <a:endParaRPr lang="en-US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represents the band structure anisotropy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642" y="4725144"/>
                <a:ext cx="4267771" cy="646331"/>
              </a:xfrm>
              <a:prstGeom prst="rect">
                <a:avLst/>
              </a:prstGeom>
              <a:blipFill>
                <a:blip r:embed="rId5"/>
                <a:stretch>
                  <a:fillRect l="-1143" t="-4717" r="-42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715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52221" y="260744"/>
            <a:ext cx="8229600" cy="864000"/>
          </a:xfrm>
        </p:spPr>
        <p:txBody>
          <a:bodyPr/>
          <a:lstStyle/>
          <a:p>
            <a:r>
              <a:rPr lang="en-SG" dirty="0" smtClean="0">
                <a:solidFill>
                  <a:srgbClr val="FF0000"/>
                </a:solidFill>
              </a:rPr>
              <a:t>Assumptions</a:t>
            </a:r>
            <a:endParaRPr lang="en-SG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51520" y="1142038"/>
                <a:ext cx="8661286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Inertial effective mass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independent of carrier concentration </a:t>
                </a:r>
                <a:b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 = 1 x 10</a:t>
                </a:r>
                <a:r>
                  <a:rPr lang="en-US" sz="20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cm</a:t>
                </a:r>
                <a:r>
                  <a:rPr lang="en-US" sz="20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-3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);</a:t>
                </a:r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materials are polycrystalline (to enable averaging in transport properties)</a:t>
                </a:r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onstant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elaxation time (CRT)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τ</m:t>
                    </m:r>
                    <m:r>
                      <a:rPr lang="el-GR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=10</a:t>
                </a:r>
                <a:r>
                  <a:rPr lang="en-US" sz="20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-14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;</a:t>
                </a:r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oom temperature;</a:t>
                </a:r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coustic phonon scattering;</a:t>
                </a:r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Polycrystalline equivalent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Seebeck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inertia effective masses are obtained from effective mass averaging method 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Singh, Slack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142038"/>
                <a:ext cx="8661286" cy="3785652"/>
              </a:xfrm>
              <a:prstGeom prst="rect">
                <a:avLst/>
              </a:prstGeom>
              <a:blipFill>
                <a:blip r:embed="rId2"/>
                <a:stretch>
                  <a:fillRect l="-563" b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50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52221" y="980728"/>
                <a:ext cx="8229600" cy="468052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Dataset by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Ricci et. al.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was used in this study. It was augmented with additional data obtained from materialsproject.org</a:t>
                </a:r>
              </a:p>
              <a:p>
                <a:pPr marL="0" indent="0">
                  <a:buNone/>
                </a:pP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Filter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Energy above hull &lt; 0.03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eV/atom. </a:t>
                </a:r>
                <a:b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nly stable compounds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0.1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 &lt; Band Gap &lt; 1.00 eV. 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elow 0.1 eV calculated bandgaps are inaccurate, and range below 1 eV filters the compounds with peak 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zT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approximately room temperature </a:t>
                </a:r>
                <a:endParaRPr lang="en-US" i="1" dirty="0" smtClean="0"/>
              </a:p>
              <a:p>
                <a:pPr marL="342900" indent="-342900">
                  <a:buFontTx/>
                  <a:buChar char="-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Post-processing:</a:t>
                </a:r>
              </a:p>
              <a:p>
                <a:pPr>
                  <a:lnSpc>
                    <a:spcPct val="120000"/>
                  </a:lnSpc>
                  <a:buFontTx/>
                  <a:buChar char="-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values of S, </a:t>
                </a: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were averaged using these formulas:</a:t>
                </a:r>
              </a:p>
              <a:p>
                <a:pPr>
                  <a:lnSpc>
                    <a:spcPct val="120000"/>
                  </a:lnSpc>
                  <a:buFontTx/>
                  <a:buChar char="-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  <a:buFontTx/>
                  <a:buChar char="-"/>
                </a:pP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  <a:buFontTx/>
                  <a:buChar char="-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 and </a:t>
                </a: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were used to calculate power factor, respective peak values,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𝐷𝑂𝑆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eta.</a:t>
                </a:r>
              </a:p>
              <a:p>
                <a:pPr>
                  <a:lnSpc>
                    <a:spcPct val="120000"/>
                  </a:lnSpc>
                  <a:buFontTx/>
                  <a:buChar char="-"/>
                </a:pP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2221" y="980728"/>
                <a:ext cx="8229600" cy="4680520"/>
              </a:xfrm>
              <a:blipFill>
                <a:blip r:embed="rId2"/>
                <a:stretch>
                  <a:fillRect l="-741" t="-1823" r="-667" b="-1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2"/>
          <p:cNvSpPr txBox="1">
            <a:spLocks/>
          </p:cNvSpPr>
          <p:nvPr/>
        </p:nvSpPr>
        <p:spPr>
          <a:xfrm>
            <a:off x="352221" y="260744"/>
            <a:ext cx="8229600" cy="864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500" b="1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SG" dirty="0" smtClean="0">
                <a:solidFill>
                  <a:srgbClr val="FF0000"/>
                </a:solidFill>
              </a:rPr>
              <a:t>Dataset</a:t>
            </a:r>
            <a:endParaRPr lang="en-SG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4341040"/>
                <a:ext cx="6922344" cy="574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𝑒𝑓𝑓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𝑥𝑥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𝑦𝑦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𝑧𝑧</m:t>
                        </m:r>
                      </m:e>
                    </m:ra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𝑦𝑦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𝑧𝑧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𝑥𝑥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𝑦𝑦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𝑥𝑥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341040"/>
                <a:ext cx="6922344" cy="574260"/>
              </a:xfrm>
              <a:prstGeom prst="rect">
                <a:avLst/>
              </a:prstGeom>
              <a:blipFill>
                <a:blip r:embed="rId3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224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04749" y="4000996"/>
                <a:ext cx="3816424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PF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vs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showing linear dependency. This is consistent with our methodology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Uncoincidentally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some traditionally high-performing thermoelectric materials lie on the high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region. 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49" y="4000996"/>
                <a:ext cx="3816424" cy="2031325"/>
              </a:xfrm>
              <a:prstGeom prst="rect">
                <a:avLst/>
              </a:prstGeom>
              <a:blipFill>
                <a:blip r:embed="rId2"/>
                <a:stretch>
                  <a:fillRect l="-958" t="-1497" r="-2556" b="-3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21" y="821286"/>
            <a:ext cx="4320480" cy="31707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3201" y="740207"/>
            <a:ext cx="4121520" cy="325184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4695032" y="4000996"/>
                <a:ext cx="3677858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1617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uk-UA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type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uk-UA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type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compounds, confirming the importance of low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 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High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tends to be observed at low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Thus, low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favorable to obtain high PF.  </a:t>
                </a:r>
              </a:p>
              <a:p>
                <a:pPr marL="285750" indent="-285750">
                  <a:buFontTx/>
                  <a:buChar char="-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032" y="4000996"/>
                <a:ext cx="3677858" cy="2308324"/>
              </a:xfrm>
              <a:prstGeom prst="rect">
                <a:avLst/>
              </a:prstGeom>
              <a:blipFill>
                <a:blip r:embed="rId5"/>
                <a:stretch>
                  <a:fillRect l="-1159" t="-1319" r="-2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itle 12"/>
          <p:cNvSpPr txBox="1">
            <a:spLocks/>
          </p:cNvSpPr>
          <p:nvPr/>
        </p:nvSpPr>
        <p:spPr>
          <a:xfrm>
            <a:off x="352221" y="260744"/>
            <a:ext cx="8229600" cy="5605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500" b="1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SG" dirty="0">
                <a:solidFill>
                  <a:srgbClr val="FF0000"/>
                </a:solidFill>
              </a:rPr>
              <a:t>Analysis and Results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75856" y="347771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 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397197" y="347771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00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5226998" y="998726"/>
                <a:ext cx="3593474" cy="286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further support the conclusion, the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Seebeck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coefficient, S is plotted with respect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b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two solid lines represents </a:t>
                </a:r>
                <a:b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 and 10, respectively.</a:t>
                </a:r>
              </a:p>
              <a:p>
                <a:pPr marL="285750" indent="-285750">
                  <a:buFontTx/>
                  <a:buChar char="-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Enhancements to S is more effective at low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compared to at high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as indicated by the green arrows. </a:t>
                </a: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998" y="998726"/>
                <a:ext cx="3593474" cy="2862322"/>
              </a:xfrm>
              <a:prstGeom prst="rect">
                <a:avLst/>
              </a:prstGeom>
              <a:blipFill>
                <a:blip r:embed="rId2"/>
                <a:stretch>
                  <a:fillRect l="-1017" t="-1279" r="-2373" b="-2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78" y="961115"/>
            <a:ext cx="4834208" cy="32228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02462" y="4183920"/>
                <a:ext cx="827399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Remarkably, not only low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results in high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it also provides an avenue for sensitive enhancement to the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Seebeck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coefficient, which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results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enhanced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PF. 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 it is not surprising that most high performing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thermoelectric compounds lie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low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region.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62" y="4183920"/>
                <a:ext cx="8273994" cy="1200329"/>
              </a:xfrm>
              <a:prstGeom prst="rect">
                <a:avLst/>
              </a:prstGeom>
              <a:blipFill>
                <a:blip r:embed="rId4"/>
                <a:stretch>
                  <a:fillRect l="-442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itle 12"/>
          <p:cNvSpPr txBox="1">
            <a:spLocks/>
          </p:cNvSpPr>
          <p:nvPr/>
        </p:nvSpPr>
        <p:spPr>
          <a:xfrm>
            <a:off x="352221" y="260744"/>
            <a:ext cx="8229600" cy="5605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500" b="1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SG" dirty="0">
                <a:solidFill>
                  <a:srgbClr val="FF0000"/>
                </a:solidFill>
              </a:rPr>
              <a:t>Analysis and Results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857311" y="3779974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81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/>
              <p:cNvSpPr/>
              <p:nvPr/>
            </p:nvSpPr>
            <p:spPr>
              <a:xfrm>
                <a:off x="251520" y="3933056"/>
                <a:ext cx="4259451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from literatures shows enhancements of PF via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band-alignment, which can be achieved by controlled doping.</a:t>
                </a: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results in higher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which consequently enhances the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eebeck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coefficient.</a:t>
                </a:r>
              </a:p>
            </p:txBody>
          </p:sp>
        </mc:Choice>
        <mc:Fallback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933056"/>
                <a:ext cx="4259451" cy="2031325"/>
              </a:xfrm>
              <a:prstGeom prst="rect">
                <a:avLst/>
              </a:prstGeom>
              <a:blipFill>
                <a:blip r:embed="rId2"/>
                <a:stretch>
                  <a:fillRect l="-858" t="-1502" r="-1431" b="-3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itle 12"/>
          <p:cNvSpPr txBox="1">
            <a:spLocks/>
          </p:cNvSpPr>
          <p:nvPr/>
        </p:nvSpPr>
        <p:spPr>
          <a:xfrm>
            <a:off x="352221" y="260744"/>
            <a:ext cx="8229600" cy="5605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500" b="1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SG" dirty="0">
                <a:solidFill>
                  <a:srgbClr val="FF0000"/>
                </a:solidFill>
              </a:rPr>
              <a:t>Analysis and Results</a:t>
            </a: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987" y="641278"/>
            <a:ext cx="4349767" cy="333142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/>
              <p:cNvSpPr/>
              <p:nvPr/>
            </p:nvSpPr>
            <p:spPr>
              <a:xfrm>
                <a:off x="4654987" y="3933056"/>
                <a:ext cx="4349767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Direct correlation between PF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(low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results in high PF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Labelled compounds show a mixture of well reported high performance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thermoelectrics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well as promising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previously unknown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materials.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Most good TE materials have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below 1.0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987" y="3933056"/>
                <a:ext cx="4349767" cy="2308324"/>
              </a:xfrm>
              <a:prstGeom prst="rect">
                <a:avLst/>
              </a:prstGeom>
              <a:blipFill>
                <a:blip r:embed="rId4"/>
                <a:stretch>
                  <a:fillRect l="-982" t="-1319" b="-3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908720"/>
            <a:ext cx="4658925" cy="3020268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3203848" y="355965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 4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817757" y="355965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0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42645" y="1102675"/>
                <a:ext cx="8531560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14313" indent="-214313">
                  <a:buFontTx/>
                  <a:buChar char="-"/>
                </a:pP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High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sub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(carrier pockets and crystal structure) is good for power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factor; 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14313" indent="-214313">
                  <a:buFontTx/>
                  <a:buChar char="-"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14313" indent="-214313">
                  <a:buFontTx/>
                  <a:buChar char="-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Low inertia effective mass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another good screening criteria for new TE materials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&lt;0.25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);</a:t>
                </a:r>
              </a:p>
              <a:p>
                <a:pPr marL="214313" indent="-214313">
                  <a:buFontTx/>
                  <a:buChar char="-"/>
                </a:pPr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14313" indent="-214313">
                  <a:buFontTx/>
                  <a:buChar char="-"/>
                </a:pP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Materials with low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have higher potential for enhancement of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Seebeck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coefficient (Fig 3 and 5), and tend to have higher starting PF (Fig 1);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14313" indent="-214313">
                  <a:buFontTx/>
                  <a:buChar char="-"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14313" indent="-214313">
                  <a:buFontTx/>
                  <a:buChar char="-"/>
                </a:pP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Controlled doping of low symmetry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cubic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compounds with low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result in better band alignment and increase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sub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which yield higher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Seebeck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coefficient and, therefore, higher power factor (Fig 4);</a:t>
                </a:r>
              </a:p>
              <a:p>
                <a:pPr marL="214313" indent="-214313">
                  <a:buFontTx/>
                  <a:buChar char="-"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14313" indent="-214313">
                  <a:buFontTx/>
                  <a:buChar char="-"/>
                </a:pP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 promising materials identified, like Th</a:t>
                </a:r>
                <a:r>
                  <a:rPr 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</a:t>
                </a:r>
                <a:r>
                  <a:rPr 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Sm</a:t>
                </a:r>
                <a:r>
                  <a:rPr 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CuSe</a:t>
                </a:r>
                <a:r>
                  <a:rPr 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TmAgTe</a:t>
                </a:r>
                <a:r>
                  <a:rPr 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645" y="1102675"/>
                <a:ext cx="8531560" cy="4093428"/>
              </a:xfrm>
              <a:prstGeom prst="rect">
                <a:avLst/>
              </a:prstGeom>
              <a:blipFill>
                <a:blip r:embed="rId2"/>
                <a:stretch>
                  <a:fillRect l="-643" t="-894" b="-1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2"/>
          <p:cNvSpPr txBox="1">
            <a:spLocks/>
          </p:cNvSpPr>
          <p:nvPr/>
        </p:nvSpPr>
        <p:spPr>
          <a:xfrm>
            <a:off x="352221" y="260744"/>
            <a:ext cx="8229600" cy="5605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500" b="1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SG" dirty="0" smtClean="0">
                <a:solidFill>
                  <a:srgbClr val="FF0000"/>
                </a:solidFill>
              </a:rPr>
              <a:t>Conclusion</a:t>
            </a:r>
            <a:endParaRPr lang="en-S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35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STAR PPT Template 100420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825A4139D43544891C2F6DEDCDE2D7" ma:contentTypeVersion="0" ma:contentTypeDescription="Create a new document." ma:contentTypeScope="" ma:versionID="b5895492e69f0eb75a32af26d2dd6731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389d1f0a791081171bb3912d47a25c4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_dlc_Exemp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empt" ma:index="8" nillable="true" ma:displayName="Exempt from Policy" ma:hidden="true" ma:internalName="_dlc_Exempt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p:Policy xmlns:p="office.server.policy" id="" local="true">
  <p:Name>Document</p:Name>
  <p:Description/>
  <p:Statement/>
  <p:PolicyItems>
    <p:PolicyItem featureId="Microsoft.Office.RecordsManagement.PolicyFeatures.PolicyAudit" staticId="0x0101|8138272" UniqueId="006dbbcb-91d2-4f80-a72f-5fe2f7fed88e">
      <p:Name>Auditing</p:Name>
      <p:Description>Audits user actions on documents and list items to the Audit Log.</p:Description>
      <p:CustomData>
        <Audit>
          <Update/>
          <View/>
          <CheckInOut/>
          <MoveCopy/>
          <DeleteRestore/>
        </Audit>
      </p:CustomData>
    </p:PolicyItem>
  </p:PolicyItems>
</p:Policy>
</file>

<file path=customXml/item5.xml><?xml version="1.0" encoding="utf-8"?>
<?mso-contentType ?>
<spe:Receivers xmlns:spe="http://schemas.microsoft.com/sharepoint/events">
  <Receiver>
    <Name>Policy Auditing</Name>
    <Synchronization>Synchronous</Synchronization>
    <Type>10001</Type>
    <SequenceNumber>1100</SequenceNumber>
    <Assembly>Microsoft.Office.Policy, Version=14.0.0.0, Culture=neutral, PublicKeyToken=71e9bce111e9429c</Assembly>
    <Class>Microsoft.Office.RecordsManagement.Internal.AuditHandler</Class>
    <Data/>
    <Filter/>
  </Receiver>
  <Receiver>
    <Name>Policy Auditing</Name>
    <Synchronization>Synchronous</Synchronization>
    <Type>10002</Type>
    <SequenceNumber>1101</SequenceNumber>
    <Assembly>Microsoft.Office.Policy, Version=14.0.0.0, Culture=neutral, PublicKeyToken=71e9bce111e9429c</Assembly>
    <Class>Microsoft.Office.RecordsManagement.Internal.AuditHandler</Class>
    <Data/>
    <Filter/>
  </Receiver>
  <Receiver>
    <Name>Policy Auditing</Name>
    <Synchronization>Synchronous</Synchronization>
    <Type>10004</Type>
    <SequenceNumber>1102</SequenceNumber>
    <Assembly>Microsoft.Office.Policy, Version=14.0.0.0, Culture=neutral, PublicKeyToken=71e9bce111e9429c</Assembly>
    <Class>Microsoft.Office.RecordsManagement.Internal.AuditHandler</Class>
    <Data/>
    <Filter/>
  </Receiver>
  <Receiver>
    <Name>Policy Auditing</Name>
    <Synchronization>Synchronous</Synchronization>
    <Type>10006</Type>
    <SequenceNumber>1103</SequenceNumber>
    <Assembly>Microsoft.Office.Policy, Version=14.0.0.0, Culture=neutral, PublicKeyToken=71e9bce111e9429c</Assembly>
    <Class>Microsoft.Office.RecordsManagement.Internal.AuditHandler</Class>
    <Data/>
    <Filter/>
  </Receiver>
</spe:Receivers>
</file>

<file path=customXml/itemProps1.xml><?xml version="1.0" encoding="utf-8"?>
<ds:datastoreItem xmlns:ds="http://schemas.openxmlformats.org/officeDocument/2006/customXml" ds:itemID="{8DDAA6B6-5642-4C73-B896-3C7E4676CA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B805FC-04D1-4394-8DD4-577A85FE1356}">
  <ds:schemaRefs>
    <ds:schemaRef ds:uri="http://purl.org/dc/terms/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sharepoint/v3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E693C3E-4794-4CBB-B48A-9F1ECC1DA3FE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EB52C14F-04CC-459F-9465-AD7B786FE9E0}">
  <ds:schemaRefs>
    <ds:schemaRef ds:uri="office.server.policy"/>
  </ds:schemaRefs>
</ds:datastoreItem>
</file>

<file path=customXml/itemProps5.xml><?xml version="1.0" encoding="utf-8"?>
<ds:datastoreItem xmlns:ds="http://schemas.openxmlformats.org/officeDocument/2006/customXml" ds:itemID="{44F2D175-2A86-4DB5-9BE3-648780563B6D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34753</TotalTime>
  <Words>650</Words>
  <Application>Microsoft Office PowerPoint</Application>
  <PresentationFormat>On-screen Show (4:3)</PresentationFormat>
  <Paragraphs>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 Math</vt:lpstr>
      <vt:lpstr>Times New Roman</vt:lpstr>
      <vt:lpstr>Wingdings</vt:lpstr>
      <vt:lpstr>ASTAR PPT Template 10042012</vt:lpstr>
      <vt:lpstr>Importance of (Low) Inertial Effective Mass as Transport Descriptor in Data-driven Thermoelectric Screening</vt:lpstr>
      <vt:lpstr>Background and methodology</vt:lpstr>
      <vt:lpstr>Background and methodology</vt:lpstr>
      <vt:lpstr>Assumptions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ASTAR CORP COMMS</dc:creator>
  <cp:lastModifiedBy>Daniil Bash</cp:lastModifiedBy>
  <cp:revision>871</cp:revision>
  <dcterms:created xsi:type="dcterms:W3CDTF">2014-03-27T05:25:01Z</dcterms:created>
  <dcterms:modified xsi:type="dcterms:W3CDTF">2019-03-01T09:37:54Z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0x01010091825A4139D43544891C2F6DEDCDE2D7</vt:lpwstr>
  </property>
</Properties>
</file>