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  <p:bold r:id="rId28"/>
    </p:embeddedFont>
    <p:embeddedFont>
      <p:font typeface="Oswald" panose="00000500000000000000" pitchFamily="2" charset="0"/>
      <p:regular r:id="rId29"/>
      <p:bold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1AAE6-E542-4648-8085-D5E9B5633187}" v="2" dt="2023-10-05T09:31:39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/>
    <p:restoredTop sz="94694"/>
  </p:normalViewPr>
  <p:slideViewPr>
    <p:cSldViewPr snapToGrid="0">
      <p:cViewPr varScale="1">
        <p:scale>
          <a:sx n="149" d="100"/>
          <a:sy n="149" d="100"/>
        </p:scale>
        <p:origin x="8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7e4974af6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7e4974af6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7e4974af6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7e4974af6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e4e1feb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7e4e1feb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7e4e1feb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7e4e1feb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e4e1feb5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e4e1feb5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7e4e1feb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7e4e1feb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e4e1feb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e4e1feb5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e4e1feb5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7e4e1feb5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7e4e1feb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7e4e1feb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d870bef4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d870bef4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e4974af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e4974af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e4974af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7e4974af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e4974af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e4974af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e4974af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e4974af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e4974af6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7e4974af6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7e4974af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7e4974af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7e4974af6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7e4974af6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059218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391646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513344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9905453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0698519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0792652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470894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7146507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173703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3405401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7542847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08425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1272585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3893042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69560166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93355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4820575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5746070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2640920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0486867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/01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/02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/03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/04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/05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/06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705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801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6799659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6828224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0363485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8224036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dirty="0"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0" y="46225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1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292509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46050" marR="0" lvl="0" indent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en-US" sz="1400" b="0" i="0" u="none" strike="noStrike" cap="none" dirty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cases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C5215-487C-35BF-E1D1-9ADA150A6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Cases: opmerkingen</a:t>
            </a: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Soms kan het ook handig zijn om op voorhand de data die je nodig hebt voor de test te specificeren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Groepeer gerelateerde testen (bv.: “link” de test cases die bij eenzelfde test scenario horen)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Voorzie niet enkel testen voor “positieve” scenario’s (happy flow), maar ook voor “negatieve” scenario’s en onverwachte flows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Bv.: Voer een foutief email-adres/wachtwoord in, Gebruiker is wachtwoord vergeten, ...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A02EDF-9E12-45DB-3059-DF24B6DBA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71832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Van Requirements naar test cases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/03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7" name="Google Shape;427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4BA511-43AC-1988-5277-D697AF04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Van Requirements naar Test Cases</a:t>
            </a:r>
            <a:endParaRPr/>
          </a:p>
        </p:txBody>
      </p:sp>
      <p:sp>
        <p:nvSpPr>
          <p:cNvPr id="434" name="Google Shape;4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Voorbeeld: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Regelmatige klanten moeten producten die ze reeds eerder besteld hebben eenvoudig opnieuw kunnen bestellen, zonder dat ze deze telkens opnieuw moeten opzoeken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ACC 1</a:t>
            </a:r>
            <a:r>
              <a:rPr lang="en-GB"/>
              <a:t>: de optie “Bestelgeschiedenis” is zichtbaar op de account-pagina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ACC 2</a:t>
            </a:r>
            <a:r>
              <a:rPr lang="en-GB"/>
              <a:t>: wanneer de klant op “Bestelgeschiedenis” klikt, krijgt hij/zij een overzicht met de producten die hij/zij in het verleden heeft aangekocht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ACC 3</a:t>
            </a:r>
            <a:r>
              <a:rPr lang="en-GB"/>
              <a:t>: de gebruiker kan eerder gekochte items aan zijn/haar winkelmandje toevoegen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Visualiseer de workflow (maak eventueel een flow-diagram)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92656F-1937-514C-091F-F81651E9B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“Happy Path”-scenario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Pad zonder fouten of alternatieve wegen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Voorbeeld: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Koop producten via de zoek-functie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Klik op “Bestelgeschiedenis” van de account-pagina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Verifieer of de eerder bestelde producten getoond worden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Voeg producten van de lijst met reeds bestelde producten toe aan het winkelmandje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Vervolledig de aankoop van de eerder bestelde producten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C82D63-EC7A-29BE-4126-E8D316D2B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Standaard items</a:t>
            </a: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Verifieer of alle “standaard objecten” (bv.: menu’s, headers, footers, logo’s, ...) zichtbaar zijn op alle nieuwe schermen en pagina’s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=&gt; worden vaak over het hoofd gezien!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E33A28-8C11-88EA-CF1A-6BBCE8B66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Negatieve Test Cases</a:t>
            </a:r>
            <a:endParaRPr/>
          </a:p>
        </p:txBody>
      </p:sp>
      <p:sp>
        <p:nvSpPr>
          <p:cNvPr id="452" name="Google Shape;45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Welke problemen kunnen mogelijks optreden?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Voorbeeld: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product is niet op voorraad: wordt dit getoond op de pagina “Bestelgeschiedenis”?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 prijs van het product is gewijzigd t.o.v. de eerdere bestelling, wordt dit weergegeven op de pagina?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Welke foutboodschappen worden getoond indien een systeemfout optreedt? Schrijf test cases die verifiëren dat elke foutboodschap op het gepaste moment getoond wordt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C64CF2-9C11-E49F-37D2-FFCBF6F899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Grenzen</a:t>
            </a:r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er een minimum en/of maximum voor aantallen/grenzen?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Voorbeeld: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Hoeveel producten worden getoond in het overzicht van de bestelgeschiedenis? Bv.: alle producten kunnen getoond worden, maar wat indien een gebruiker meer dan 5000 producten besteld heeft?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Wat moet er getoond worden indien de gebruiker in het verleden nog geen bestellingen geplaatst heeft?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9CAEB5-E24F-BB9E-EBE2-F80370A45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Oefening</a:t>
            </a:r>
            <a:endParaRPr/>
          </a:p>
        </p:txBody>
      </p:sp>
      <p:sp>
        <p:nvSpPr>
          <p:cNvPr id="465" name="Google Shape;465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/04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E1151-6440-9051-58E8-AF0049ABC2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Oefening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Schrijf</a:t>
            </a:r>
            <a:r>
              <a:rPr lang="en-US" dirty="0"/>
              <a:t> 5 test cases voor </a:t>
            </a:r>
            <a:r>
              <a:rPr lang="en-US" dirty="0" err="1"/>
              <a:t>onderstaande</a:t>
            </a:r>
            <a:r>
              <a:rPr lang="en-US" dirty="0"/>
              <a:t> requirements (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hierbij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geziene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.)</a:t>
            </a: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Context: we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online </a:t>
            </a:r>
            <a:r>
              <a:rPr lang="en-GB" dirty="0" err="1"/>
              <a:t>shoppingcart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winkel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artikels</a:t>
            </a:r>
            <a:r>
              <a:rPr lang="en-GB" dirty="0"/>
              <a:t> in </a:t>
            </a:r>
            <a:r>
              <a:rPr lang="en-GB" dirty="0" err="1"/>
              <a:t>mijn</a:t>
            </a:r>
            <a:r>
              <a:rPr lang="en-GB" dirty="0"/>
              <a:t> </a:t>
            </a:r>
            <a:r>
              <a:rPr lang="en-GB" dirty="0" err="1"/>
              <a:t>winkelkarretje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artikel</a:t>
            </a:r>
            <a:r>
              <a:rPr lang="en-GB" dirty="0"/>
              <a:t> </a:t>
            </a:r>
            <a:r>
              <a:rPr lang="en-GB" dirty="0" err="1"/>
              <a:t>selecteer</a:t>
            </a:r>
            <a:r>
              <a:rPr lang="en-GB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elk </a:t>
            </a:r>
            <a:r>
              <a:rPr lang="en-GB" dirty="0" err="1"/>
              <a:t>artikel</a:t>
            </a:r>
            <a:r>
              <a:rPr lang="en-GB" dirty="0"/>
              <a:t> </a:t>
            </a:r>
            <a:r>
              <a:rPr lang="en-GB" dirty="0" err="1"/>
              <a:t>slechts</a:t>
            </a:r>
            <a:r>
              <a:rPr lang="en-GB" dirty="0"/>
              <a:t> 1 </a:t>
            </a:r>
            <a:r>
              <a:rPr lang="en-GB" dirty="0" err="1"/>
              <a:t>maal</a:t>
            </a:r>
            <a:r>
              <a:rPr lang="en-GB" dirty="0"/>
              <a:t> in </a:t>
            </a:r>
            <a:r>
              <a:rPr lang="en-GB" dirty="0" err="1"/>
              <a:t>mijn</a:t>
            </a:r>
            <a:r>
              <a:rPr lang="en-GB" dirty="0"/>
              <a:t> </a:t>
            </a:r>
            <a:r>
              <a:rPr lang="en-GB" dirty="0" err="1"/>
              <a:t>winkelkarretje</a:t>
            </a:r>
            <a:r>
              <a:rPr lang="en-GB" dirty="0"/>
              <a:t> zit.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artikel</a:t>
            </a:r>
            <a:r>
              <a:rPr lang="en-GB" dirty="0"/>
              <a:t>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keren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toegevoegd</a:t>
            </a:r>
            <a:r>
              <a:rPr lang="en-GB" dirty="0"/>
              <a:t>, de </a:t>
            </a:r>
            <a:r>
              <a:rPr lang="en-GB" dirty="0" err="1"/>
              <a:t>hoeveelheid</a:t>
            </a:r>
            <a:r>
              <a:rPr lang="en-GB" dirty="0"/>
              <a:t> correct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aangepast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verkoper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de </a:t>
            </a:r>
            <a:r>
              <a:rPr lang="en-GB" dirty="0" err="1"/>
              <a:t>hoeveelheid</a:t>
            </a:r>
            <a:r>
              <a:rPr lang="en-GB" dirty="0"/>
              <a:t> in het </a:t>
            </a:r>
            <a:r>
              <a:rPr lang="en-GB" dirty="0" err="1"/>
              <a:t>winkelmandje</a:t>
            </a:r>
            <a:r>
              <a:rPr lang="en-GB" dirty="0"/>
              <a:t> nooit lager dan 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verkoper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de </a:t>
            </a:r>
            <a:r>
              <a:rPr lang="en-GB" dirty="0" err="1"/>
              <a:t>hoeveelheid</a:t>
            </a:r>
            <a:r>
              <a:rPr lang="en-GB" dirty="0"/>
              <a:t> in het </a:t>
            </a:r>
            <a:r>
              <a:rPr lang="en-GB" dirty="0" err="1"/>
              <a:t>winkelmandje</a:t>
            </a:r>
            <a:r>
              <a:rPr lang="en-GB" dirty="0"/>
              <a:t> nooit </a:t>
            </a:r>
            <a:r>
              <a:rPr lang="en-GB" dirty="0" err="1"/>
              <a:t>hoger</a:t>
            </a:r>
            <a:r>
              <a:rPr lang="en-GB" dirty="0"/>
              <a:t> dan de </a:t>
            </a:r>
            <a:r>
              <a:rPr lang="en-GB" dirty="0" err="1"/>
              <a:t>de</a:t>
            </a:r>
            <a:r>
              <a:rPr lang="en-GB" dirty="0"/>
              <a:t> </a:t>
            </a:r>
            <a:r>
              <a:rPr lang="en-GB" dirty="0" err="1"/>
              <a:t>beschikbare</a:t>
            </a:r>
            <a:r>
              <a:rPr lang="en-GB" dirty="0"/>
              <a:t> </a:t>
            </a:r>
            <a:r>
              <a:rPr lang="en-GB" dirty="0" err="1"/>
              <a:t>voorraad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artikels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mijn</a:t>
            </a:r>
            <a:r>
              <a:rPr lang="en-GB" dirty="0"/>
              <a:t> </a:t>
            </a:r>
            <a:r>
              <a:rPr lang="en-GB" dirty="0" err="1"/>
              <a:t>winkelmandje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verwijderen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Als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de </a:t>
            </a:r>
            <a:r>
              <a:rPr lang="en-GB" dirty="0" err="1"/>
              <a:t>hoeveelheid</a:t>
            </a:r>
            <a:r>
              <a:rPr lang="en-GB" dirty="0"/>
              <a:t> van </a:t>
            </a:r>
            <a:r>
              <a:rPr lang="en-GB" dirty="0" err="1"/>
              <a:t>artikels</a:t>
            </a:r>
            <a:r>
              <a:rPr lang="en-GB" dirty="0"/>
              <a:t> in </a:t>
            </a:r>
            <a:r>
              <a:rPr lang="en-GB" dirty="0" err="1"/>
              <a:t>mijn</a:t>
            </a:r>
            <a:r>
              <a:rPr lang="en-GB" dirty="0"/>
              <a:t> </a:t>
            </a:r>
            <a:r>
              <a:rPr lang="en-GB" dirty="0" err="1"/>
              <a:t>winkelmandje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wijzigen</a:t>
            </a:r>
            <a:r>
              <a:rPr lang="en-GB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2F291E-8835-DD0C-822C-A5B1AA65E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scenario vs Test case</a:t>
            </a: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/01</a:t>
            </a:r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Onderdelen van een test case</a:t>
            </a:r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/02</a:t>
            </a:r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 Requirements naar test cases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/03</a:t>
            </a:r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/04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cases</a:t>
            </a:r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Oefening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4C678E-EA33-1440-F9A3-61CC45762F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72120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Scenario vs Test Case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/01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770BFA-AE2D-338F-4105-4039F1241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Scenario vs Test Case</a:t>
            </a:r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Een </a:t>
            </a:r>
            <a:r>
              <a:rPr lang="en-GB" sz="1300">
                <a:solidFill>
                  <a:schemeClr val="lt2"/>
                </a:solidFill>
              </a:rPr>
              <a:t>Test Scenario</a:t>
            </a:r>
            <a:r>
              <a:rPr lang="en-GB" sz="1300"/>
              <a:t> is elke functionaliteit die getest kan worden (use case)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Een </a:t>
            </a:r>
            <a:r>
              <a:rPr lang="en-GB" sz="1300">
                <a:solidFill>
                  <a:schemeClr val="lt2"/>
                </a:solidFill>
              </a:rPr>
              <a:t>high-level</a:t>
            </a:r>
            <a:r>
              <a:rPr lang="en-GB" sz="1300"/>
              <a:t> beschrijving van </a:t>
            </a:r>
            <a:r>
              <a:rPr lang="en-GB" sz="1300">
                <a:solidFill>
                  <a:schemeClr val="lt2"/>
                </a:solidFill>
              </a:rPr>
              <a:t>WAT </a:t>
            </a:r>
            <a:r>
              <a:rPr lang="en-GB" sz="1300"/>
              <a:t>getest moet worden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Voorbeeld (webshop):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Scenario 1</a:t>
            </a:r>
            <a:r>
              <a:rPr lang="en-GB"/>
              <a:t>: Verifieer de login-functionaliteit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Scenario 2</a:t>
            </a:r>
            <a:r>
              <a:rPr lang="en-GB"/>
              <a:t>: Verifieer de zoek-functie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Scenario 3</a:t>
            </a:r>
            <a:r>
              <a:rPr lang="en-GB"/>
              <a:t>: Verifieer de betaal-functie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AB523-0EF2-E1F2-77C8-B2F973AA3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Scenario vs Test Case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</a:t>
            </a:r>
            <a:r>
              <a:rPr lang="en-GB">
                <a:solidFill>
                  <a:schemeClr val="lt2"/>
                </a:solidFill>
              </a:rPr>
              <a:t>Test Case</a:t>
            </a:r>
            <a:r>
              <a:rPr lang="en-GB"/>
              <a:t> is een verzameling van </a:t>
            </a:r>
            <a:r>
              <a:rPr lang="en-GB">
                <a:solidFill>
                  <a:schemeClr val="lt2"/>
                </a:solidFill>
              </a:rPr>
              <a:t>voorwaarden </a:t>
            </a:r>
            <a:r>
              <a:rPr lang="en-GB"/>
              <a:t>of </a:t>
            </a:r>
            <a:r>
              <a:rPr lang="en-GB">
                <a:solidFill>
                  <a:schemeClr val="lt2"/>
                </a:solidFill>
              </a:rPr>
              <a:t>variabelen </a:t>
            </a:r>
            <a:r>
              <a:rPr lang="en-GB"/>
              <a:t>waaronder een tester bepaalt of de software aan de vereisten (requirements) voldoet en naar behoren functioneert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lt2"/>
                </a:solidFill>
              </a:rPr>
              <a:t>Eén test</a:t>
            </a:r>
            <a:r>
              <a:rPr lang="en-GB"/>
              <a:t>, die door de tester kan uitgevoerd worden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Een test case </a:t>
            </a:r>
            <a:r>
              <a:rPr lang="en-GB">
                <a:solidFill>
                  <a:schemeClr val="lt2"/>
                </a:solidFill>
              </a:rPr>
              <a:t>“gidst” testers</a:t>
            </a:r>
            <a:r>
              <a:rPr lang="en-GB"/>
              <a:t> door de verschillende </a:t>
            </a:r>
            <a:r>
              <a:rPr lang="en-GB">
                <a:solidFill>
                  <a:schemeClr val="lt2"/>
                </a:solidFill>
              </a:rPr>
              <a:t>stappen </a:t>
            </a:r>
            <a:r>
              <a:rPr lang="en-GB"/>
              <a:t>die nodig zijn om de test uit te voeren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Bevat </a:t>
            </a:r>
            <a:r>
              <a:rPr lang="en-GB">
                <a:solidFill>
                  <a:schemeClr val="lt2"/>
                </a:solidFill>
              </a:rPr>
              <a:t>stap-voor-stap instructies</a:t>
            </a:r>
            <a:r>
              <a:rPr lang="en-GB"/>
              <a:t> om te verifiëren of de software doet wat ervan verwacht wordt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BA510-A3EA-4528-47E0-5ACD56587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Scenario vs Test Case</a:t>
            </a:r>
            <a:endParaRPr/>
          </a:p>
        </p:txBody>
      </p:sp>
      <p:sp>
        <p:nvSpPr>
          <p:cNvPr id="396" name="Google Shape;396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Voorbeeld: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Test scenario</a:t>
            </a:r>
            <a:r>
              <a:rPr lang="en-GB"/>
              <a:t>: Verifieer de login-functionaliteit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accent3"/>
                </a:solidFill>
              </a:rPr>
              <a:t>Test case 1</a:t>
            </a:r>
            <a:r>
              <a:rPr lang="en-GB"/>
              <a:t>:  verifieer het gedrag wanneer het e-mail adres én het wachtwoord geldig zijn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accent3"/>
                </a:solidFill>
              </a:rPr>
              <a:t>Test case 2</a:t>
            </a:r>
            <a:r>
              <a:rPr lang="en-GB"/>
              <a:t>: verifieer het gedrag wanneer zowel het e-mail adres als het wachtwoord ongeldig zijn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accent3"/>
                </a:solidFill>
              </a:rPr>
              <a:t>Test case 3</a:t>
            </a:r>
            <a:r>
              <a:rPr lang="en-GB"/>
              <a:t>: verifieer het gedrag wanneer het e-mail adres geldig is, maar het wachtwoord ongeldig 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accent3"/>
                </a:solidFill>
              </a:rPr>
              <a:t>Test case 4</a:t>
            </a:r>
            <a:r>
              <a:rPr lang="en-GB"/>
              <a:t>: verifieer het gedrag wanneer het wachtwoord geldig is, maar het e-mail adres ongeldig 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chemeClr val="accent3"/>
                </a:solidFill>
              </a:rPr>
              <a:t>Test case 5</a:t>
            </a:r>
            <a:r>
              <a:rPr lang="en-GB"/>
              <a:t>: verifieer het gedrag van de “keep me signed in”-optie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28A875-6C07-A173-9F63-E9E593CEF4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68025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Onderdelen van een test case</a:t>
            </a:r>
            <a:endParaRPr/>
          </a:p>
        </p:txBody>
      </p:sp>
      <p:sp>
        <p:nvSpPr>
          <p:cNvPr id="403" name="Google Shape;403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/02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67379-F260-451F-64EE-47DD3CB58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Onderdelen van een Test Case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Een</a:t>
            </a:r>
            <a:r>
              <a:rPr lang="en-GB"/>
              <a:t> Test Case </a:t>
            </a:r>
            <a:r>
              <a:rPr lang="en-GB" dirty="0" err="1"/>
              <a:t>bevat</a:t>
            </a:r>
            <a:r>
              <a:rPr lang="en-GB"/>
              <a:t> </a:t>
            </a:r>
            <a:r>
              <a:rPr lang="en-GB" dirty="0" err="1"/>
              <a:t>meestal</a:t>
            </a:r>
            <a:r>
              <a:rPr lang="en-GB"/>
              <a:t> de </a:t>
            </a:r>
            <a:r>
              <a:rPr lang="en-GB" dirty="0" err="1"/>
              <a:t>volgende</a:t>
            </a:r>
            <a:r>
              <a:rPr lang="en-GB"/>
              <a:t> </a:t>
            </a:r>
            <a:r>
              <a:rPr lang="en-GB" dirty="0" err="1"/>
              <a:t>onderdelen</a:t>
            </a:r>
            <a:r>
              <a:rPr lang="en-GB"/>
              <a:t>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Een</a:t>
            </a:r>
            <a:r>
              <a:rPr lang="en-GB"/>
              <a:t> </a:t>
            </a:r>
            <a:r>
              <a:rPr lang="en-GB" dirty="0" err="1"/>
              <a:t>titel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Zorg </a:t>
            </a:r>
            <a:r>
              <a:rPr lang="en-GB" dirty="0" err="1"/>
              <a:t>voor</a:t>
            </a:r>
            <a:r>
              <a:rPr lang="en-GB"/>
              <a:t> </a:t>
            </a:r>
            <a:r>
              <a:rPr lang="en-GB" dirty="0" err="1"/>
              <a:t>een</a:t>
            </a:r>
            <a:r>
              <a:rPr lang="en-GB"/>
              <a:t> </a:t>
            </a:r>
            <a:r>
              <a:rPr lang="en-GB" dirty="0" err="1">
                <a:solidFill>
                  <a:schemeClr val="accent2"/>
                </a:solidFill>
              </a:rPr>
              <a:t>duidelijke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dirty="0" err="1"/>
              <a:t>titel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dirty="0" err="1"/>
              <a:t>Geef</a:t>
            </a:r>
            <a:r>
              <a:rPr lang="en-GB"/>
              <a:t> </a:t>
            </a:r>
            <a:r>
              <a:rPr lang="en-GB" dirty="0" err="1"/>
              <a:t>elke</a:t>
            </a:r>
            <a:r>
              <a:rPr lang="en-GB"/>
              <a:t> test case </a:t>
            </a:r>
            <a:r>
              <a:rPr lang="en-GB" dirty="0" err="1"/>
              <a:t>eventueel</a:t>
            </a:r>
            <a:r>
              <a:rPr lang="en-GB"/>
              <a:t> </a:t>
            </a:r>
            <a:r>
              <a:rPr lang="en-GB" dirty="0" err="1"/>
              <a:t>een</a:t>
            </a:r>
            <a:r>
              <a:rPr lang="en-GB"/>
              <a:t> </a:t>
            </a:r>
            <a:r>
              <a:rPr lang="en-GB" dirty="0" err="1"/>
              <a:t>uniek</a:t>
            </a:r>
            <a:r>
              <a:rPr lang="en-GB"/>
              <a:t> 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Een</a:t>
            </a:r>
            <a:r>
              <a:rPr lang="en-GB"/>
              <a:t> </a:t>
            </a:r>
            <a:r>
              <a:rPr lang="en-GB" dirty="0" err="1"/>
              <a:t>beschrijving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Maak </a:t>
            </a:r>
            <a:r>
              <a:rPr lang="en-GB" dirty="0" err="1"/>
              <a:t>duidelijk</a:t>
            </a:r>
            <a:r>
              <a:rPr lang="en-GB"/>
              <a:t> </a:t>
            </a:r>
            <a:r>
              <a:rPr lang="en-GB">
                <a:solidFill>
                  <a:schemeClr val="accent2"/>
                </a:solidFill>
              </a:rPr>
              <a:t>wat </a:t>
            </a:r>
            <a:r>
              <a:rPr lang="en-GB"/>
              <a:t>er </a:t>
            </a:r>
            <a:r>
              <a:rPr lang="en-GB" dirty="0" err="1"/>
              <a:t>getest</a:t>
            </a:r>
            <a:r>
              <a:rPr lang="en-GB"/>
              <a:t> </a:t>
            </a:r>
            <a:r>
              <a:rPr lang="en-GB" dirty="0" err="1"/>
              <a:t>wordt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Pre-</a:t>
            </a:r>
            <a:r>
              <a:rPr lang="en-GB" dirty="0" err="1"/>
              <a:t>condities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dirty="0" err="1"/>
              <a:t>Voorwaarden</a:t>
            </a:r>
            <a:r>
              <a:rPr lang="en-GB"/>
              <a:t> </a:t>
            </a:r>
            <a:r>
              <a:rPr lang="en-GB" dirty="0" err="1"/>
              <a:t>waaraan</a:t>
            </a:r>
            <a:r>
              <a:rPr lang="en-GB"/>
              <a:t> </a:t>
            </a:r>
            <a:r>
              <a:rPr lang="en-GB" dirty="0" err="1"/>
              <a:t>moet</a:t>
            </a:r>
            <a:r>
              <a:rPr lang="en-GB"/>
              <a:t> </a:t>
            </a:r>
            <a:r>
              <a:rPr lang="en-GB" dirty="0" err="1"/>
              <a:t>voldaan</a:t>
            </a:r>
            <a:r>
              <a:rPr lang="en-GB"/>
              <a:t> </a:t>
            </a:r>
            <a:r>
              <a:rPr lang="en-GB" dirty="0" err="1"/>
              <a:t>zijn</a:t>
            </a:r>
            <a:r>
              <a:rPr lang="en-GB"/>
              <a:t> </a:t>
            </a:r>
            <a:r>
              <a:rPr lang="en-GB" dirty="0" err="1">
                <a:solidFill>
                  <a:schemeClr val="accent2"/>
                </a:solidFill>
              </a:rPr>
              <a:t>alvorens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de test </a:t>
            </a:r>
            <a:r>
              <a:rPr lang="en-GB" dirty="0" err="1"/>
              <a:t>kan</a:t>
            </a:r>
            <a:r>
              <a:rPr lang="en-GB"/>
              <a:t> </a:t>
            </a:r>
            <a:r>
              <a:rPr lang="en-GB" dirty="0" err="1"/>
              <a:t>starten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Bv.: de </a:t>
            </a:r>
            <a:r>
              <a:rPr lang="en-GB" dirty="0" err="1"/>
              <a:t>gebruiker</a:t>
            </a:r>
            <a:r>
              <a:rPr lang="en-GB"/>
              <a:t> is </a:t>
            </a:r>
            <a:r>
              <a:rPr lang="en-GB" dirty="0" err="1"/>
              <a:t>ingelogd</a:t>
            </a:r>
            <a:r>
              <a:rPr lang="en-GB"/>
              <a:t>, </a:t>
            </a:r>
            <a:r>
              <a:rPr lang="en-GB" dirty="0" err="1"/>
              <a:t>correcte</a:t>
            </a:r>
            <a:r>
              <a:rPr lang="en-GB"/>
              <a:t> PIN-code </a:t>
            </a:r>
            <a:r>
              <a:rPr lang="en-GB" dirty="0" err="1"/>
              <a:t>werd</a:t>
            </a:r>
            <a:r>
              <a:rPr lang="en-GB"/>
              <a:t> </a:t>
            </a:r>
            <a:r>
              <a:rPr lang="en-GB" dirty="0" err="1"/>
              <a:t>ingevoerd</a:t>
            </a:r>
            <a:r>
              <a:rPr lang="en-GB"/>
              <a:t>, ...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 </a:t>
            </a:r>
            <a:r>
              <a:rPr lang="en-GB" dirty="0" err="1"/>
              <a:t>verschillende</a:t>
            </a:r>
            <a:r>
              <a:rPr lang="en-GB"/>
              <a:t> </a:t>
            </a:r>
            <a:r>
              <a:rPr lang="en-GB" dirty="0" err="1"/>
              <a:t>stappen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Verwachte</a:t>
            </a:r>
            <a:r>
              <a:rPr lang="en-GB"/>
              <a:t> </a:t>
            </a:r>
            <a:r>
              <a:rPr lang="en-GB" dirty="0" err="1"/>
              <a:t>resultaat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>
                <a:solidFill>
                  <a:schemeClr val="accent2"/>
                </a:solidFill>
              </a:rPr>
              <a:t>Post-</a:t>
            </a:r>
            <a:r>
              <a:rPr lang="en-GB" dirty="0" err="1">
                <a:solidFill>
                  <a:schemeClr val="accent2"/>
                </a:solidFill>
              </a:rPr>
              <a:t>condities</a:t>
            </a:r>
            <a:r>
              <a:rPr lang="en-GB"/>
              <a:t>: </a:t>
            </a:r>
            <a:r>
              <a:rPr lang="en-GB" dirty="0" err="1"/>
              <a:t>waaraan</a:t>
            </a:r>
            <a:r>
              <a:rPr lang="en-GB"/>
              <a:t> </a:t>
            </a:r>
            <a:r>
              <a:rPr lang="en-GB" dirty="0" err="1"/>
              <a:t>moet</a:t>
            </a:r>
            <a:r>
              <a:rPr lang="en-GB"/>
              <a:t> </a:t>
            </a:r>
            <a:r>
              <a:rPr lang="en-GB" dirty="0" err="1"/>
              <a:t>voldaan</a:t>
            </a:r>
            <a:r>
              <a:rPr lang="en-GB"/>
              <a:t> </a:t>
            </a:r>
            <a:r>
              <a:rPr lang="en-GB" dirty="0" err="1"/>
              <a:t>zijn</a:t>
            </a:r>
            <a:r>
              <a:rPr lang="en-GB"/>
              <a:t> </a:t>
            </a:r>
            <a:r>
              <a:rPr lang="en-GB" dirty="0" err="1">
                <a:solidFill>
                  <a:schemeClr val="accent2"/>
                </a:solidFill>
              </a:rPr>
              <a:t>ná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het </a:t>
            </a:r>
            <a:r>
              <a:rPr lang="en-GB" dirty="0" err="1"/>
              <a:t>uitvoeren</a:t>
            </a:r>
            <a:r>
              <a:rPr lang="en-GB"/>
              <a:t> van de test?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Werkelijke</a:t>
            </a:r>
            <a:r>
              <a:rPr lang="en-GB"/>
              <a:t> </a:t>
            </a:r>
            <a:r>
              <a:rPr lang="en-GB" dirty="0" err="1"/>
              <a:t>resultaat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98DB56-A992-D3EA-F30F-AECF1C7D2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Test Case: voorbeeld</a:t>
            </a:r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Titel</a:t>
            </a:r>
            <a:r>
              <a:rPr lang="en-GB"/>
              <a:t>: 001.Login Pagina – Succesvol inloggen op de webshop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Beschrijving</a:t>
            </a:r>
            <a:r>
              <a:rPr lang="en-GB"/>
              <a:t>: een geregistreerde gebruiker moet zich kunnen inloggen op de webshop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Pre-condities</a:t>
            </a:r>
            <a:r>
              <a:rPr lang="en-GB"/>
              <a:t>: de gebruiker moet reeds geregistreerd zijn met een email-adres en wachtwoord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Stappen</a:t>
            </a:r>
            <a:r>
              <a:rPr lang="en-GB"/>
              <a:t>: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Navigeer naar </a:t>
            </a:r>
            <a:r>
              <a:rPr lang="en-GB" i="1"/>
              <a:t>www.brol.com</a:t>
            </a:r>
            <a:endParaRPr i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Vul in het veld “email” het email-adres in van de geregistreerde gebruiker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Vul in het veld “wachtwoord” het wachtwoord in van de geregistreerde gebruiker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Klik op de knop “Aanmelden”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Verwachte resultaat</a:t>
            </a:r>
            <a:r>
              <a:rPr lang="en-GB"/>
              <a:t>: in de rechterbovenhoek wordt de naam van de ingelogde gebruiker weergegeven alsook het aantal artikelen die reeds in het winkelmandje van de gebruiker liggen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07EAE7-7BC3-232F-C428-2C1B4B2DC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 cases.cs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2E7BB5D-5D14-7A4E-8FC2-00AEEF00561C}" vid="{7770E855-A693-844A-9C8D-D676500F4A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6B3A1C-A418-4E1D-B029-DE5B4CA555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C254F5-53A0-4B92-85AB-18550D1F0DD3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5870f8f2-d835-4d1e-84f7-7c5a365f9c0a"/>
    <ds:schemaRef ds:uri="2e590e29-c89d-4e1a-bf06-0c489d37168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65E042-FDC9-44E1-AE66-4FBA718084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231</TotalTime>
  <Words>1103</Words>
  <Application>Microsoft Office PowerPoint</Application>
  <PresentationFormat>On-screen Show (16:9)</PresentationFormat>
  <Paragraphs>137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// Test cases</vt:lpstr>
      <vt:lpstr>Test scenario vs Test case</vt:lpstr>
      <vt:lpstr>// Test Scenario vs Test Case</vt:lpstr>
      <vt:lpstr>// Test Scenario vs Test Case</vt:lpstr>
      <vt:lpstr>// Test Scenario vs Test Case</vt:lpstr>
      <vt:lpstr>// Test Scenario vs Test Case</vt:lpstr>
      <vt:lpstr>// Onderdelen van een test case</vt:lpstr>
      <vt:lpstr>// Onderdelen van een Test Case</vt:lpstr>
      <vt:lpstr>// Test Case: voorbeeld</vt:lpstr>
      <vt:lpstr>// Test Cases: opmerkingen</vt:lpstr>
      <vt:lpstr>// Van Requirements naar test cases</vt:lpstr>
      <vt:lpstr>// Van Requirements naar Test Cases</vt:lpstr>
      <vt:lpstr>// “Happy Path”-scenario</vt:lpstr>
      <vt:lpstr>// Standaard items</vt:lpstr>
      <vt:lpstr>// Negatieve Test Cases</vt:lpstr>
      <vt:lpstr>// Grenzen</vt:lpstr>
      <vt:lpstr>// Oefening</vt:lpstr>
      <vt:lpstr>// Oefening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Test cases</dc:title>
  <cp:lastModifiedBy>Matthias Druwé</cp:lastModifiedBy>
  <cp:revision>2</cp:revision>
  <dcterms:modified xsi:type="dcterms:W3CDTF">2023-10-25T15:24:13Z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0x010100958049F6D630AF47BB18DF5F87B80949</vt:lpwstr>
  </property>
</Properties>
</file>