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8C889-01C2-46C1-A79D-6F1EF5CAD7B0}" v="176" dt="2023-11-03T21:16:02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1D2C-A69D-40FA-BB0C-4E1F70ADBF02}" type="datetimeFigureOut">
              <a:rPr lang="nl-BE" smtClean="0"/>
              <a:t>15/11/2023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AEDF8-9585-410A-A3F2-DCADB8BC29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07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latin typeface="Oswald" panose="00000500000000000000" pitchFamily="2" charset="0"/>
              </a:defRPr>
            </a:lvl1pPr>
          </a:lstStyle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305656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9600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61612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532400" y="3287933"/>
            <a:ext cx="392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6835200" y="3410733"/>
            <a:ext cx="3926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5324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67336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5380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2304217" y="1853384"/>
            <a:ext cx="7176000" cy="1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3945629" y="3997900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404009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703600" y="2228405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703600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7395067" y="2206549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7395067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703600" y="4285780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703600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7395067" y="4285796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7395067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11666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264800" y="1619733"/>
            <a:ext cx="7844800" cy="3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09085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676717" y="1801784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676684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5007700" y="1801784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5007709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676717" y="4078167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676684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5007700" y="4078167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500765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8338733" y="1801784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8338735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8338733" y="4078167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833867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141093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858000" y="4609600"/>
            <a:ext cx="6476000" cy="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858000" y="2324784"/>
            <a:ext cx="6476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3340184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960000" y="735000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6016035" y="3754200"/>
            <a:ext cx="5056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6016033" y="1725767"/>
            <a:ext cx="5056000" cy="2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59958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408800" y="2131200"/>
            <a:ext cx="4656000" cy="3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1219170" lvl="1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828754" lvl="2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2438339" lvl="3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3047924" lvl="4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3657509" lvl="5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4267093" lvl="6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4876678" lvl="7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5486263" lvl="8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1306250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960000" y="744867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744384" y="4475267"/>
            <a:ext cx="4802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744384" y="1024467"/>
            <a:ext cx="4802000" cy="3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1254673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366400" y="1301467"/>
            <a:ext cx="6490000" cy="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366400" y="2169368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851000" y="2819781"/>
            <a:ext cx="6490000" cy="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851000" y="3687547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4335600" y="4371868"/>
            <a:ext cx="6490000" cy="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4335600" y="5239633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134130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1219170" lvl="1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828754" lvl="2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2438339" lvl="3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3047924" lvl="4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3657509" lvl="5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4267093" lvl="6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4876678" lvl="7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5486263" lvl="8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1748400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1264800" y="1263297"/>
            <a:ext cx="57120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1264800" y="2409288"/>
            <a:ext cx="5725200" cy="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1264800" y="3019700"/>
            <a:ext cx="35984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1264800" y="4681634"/>
            <a:ext cx="8186000" cy="10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6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6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6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6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605943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960000" y="1686800"/>
            <a:ext cx="68628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959984" y="3329884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959984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30182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960000" y="1686784"/>
            <a:ext cx="66216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959967" y="3329905"/>
            <a:ext cx="66216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959951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7581667" y="2774584"/>
            <a:ext cx="3650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7581600" y="3329883"/>
            <a:ext cx="36508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758790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854216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3477546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371967" y="1427418"/>
            <a:ext cx="2848285" cy="4003183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3043867" y="3955233"/>
            <a:ext cx="2280800" cy="3516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3654008" y="2482821"/>
            <a:ext cx="1060521" cy="834819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58811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3267600" y="3425800"/>
            <a:ext cx="56568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2395000" y="1688633"/>
            <a:ext cx="7402000" cy="1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81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927033" y="1674300"/>
            <a:ext cx="8035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 hasCustomPrompt="1"/>
          </p:nvPr>
        </p:nvSpPr>
        <p:spPr>
          <a:xfrm>
            <a:off x="1554000" y="1674300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2927033" y="2392777"/>
            <a:ext cx="7951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4" hasCustomPrompt="1"/>
          </p:nvPr>
        </p:nvSpPr>
        <p:spPr>
          <a:xfrm>
            <a:off x="1554000" y="2392777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5"/>
          </p:nvPr>
        </p:nvSpPr>
        <p:spPr>
          <a:xfrm>
            <a:off x="2927033" y="3090471"/>
            <a:ext cx="79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6" hasCustomPrompt="1"/>
          </p:nvPr>
        </p:nvSpPr>
        <p:spPr>
          <a:xfrm>
            <a:off x="1554000" y="3132071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7"/>
          </p:nvPr>
        </p:nvSpPr>
        <p:spPr>
          <a:xfrm>
            <a:off x="2927033" y="4589816"/>
            <a:ext cx="8035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8" hasCustomPrompt="1"/>
          </p:nvPr>
        </p:nvSpPr>
        <p:spPr>
          <a:xfrm>
            <a:off x="1554000" y="3881741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9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75" name="Google Shape;7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5"/>
          <p:cNvSpPr txBox="1">
            <a:spLocks noGrp="1"/>
          </p:cNvSpPr>
          <p:nvPr>
            <p:ph type="title" idx="13"/>
          </p:nvPr>
        </p:nvSpPr>
        <p:spPr>
          <a:xfrm>
            <a:off x="2927033" y="3881737"/>
            <a:ext cx="8035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14"/>
          </p:nvPr>
        </p:nvSpPr>
        <p:spPr>
          <a:xfrm>
            <a:off x="2927033" y="5297895"/>
            <a:ext cx="8035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15" hasCustomPrompt="1"/>
          </p:nvPr>
        </p:nvSpPr>
        <p:spPr>
          <a:xfrm>
            <a:off x="1554000" y="4589805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16" hasCustomPrompt="1"/>
          </p:nvPr>
        </p:nvSpPr>
        <p:spPr>
          <a:xfrm>
            <a:off x="1554000" y="5297903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94CA6-86FE-1D41-2888-43CBADA11D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70734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 idx="2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87" name="Google Shape;8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C3DEB-3C26-929A-BB3F-BA17743AD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141305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5917200" y="1761467"/>
            <a:ext cx="48236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5917200" y="2911467"/>
            <a:ext cx="48236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320043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964900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4426257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7887632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8095140" y="3404400"/>
            <a:ext cx="2901600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40409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789933" y="1656700"/>
            <a:ext cx="3894400" cy="3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11015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960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31" name="Google Shape;131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1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7ED69-C190-B9A4-6BE3-6865606E4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1004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8216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399049" y="252035"/>
            <a:ext cx="177607" cy="159125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7">
            <a:alphaModFix amt="84000"/>
          </a:blip>
          <a:stretch>
            <a:fillRect/>
          </a:stretch>
        </p:blipFill>
        <p:spPr>
          <a:xfrm>
            <a:off x="960001" y="61634"/>
            <a:ext cx="1036865" cy="5399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83067" y="6343309"/>
            <a:ext cx="283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swald" panose="00000500000000000000" pitchFamily="2" charset="0"/>
              </a:defRPr>
            </a:lvl1pPr>
          </a:lstStyle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4398459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4" r:id="rId23"/>
    <p:sldLayoutId id="2147483685" r:id="rId24"/>
    <p:sldLayoutId id="2147483686" r:id="rId25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125F-B20E-1BBE-8D17-14E695386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232" y="1756433"/>
            <a:ext cx="8871293" cy="2142800"/>
          </a:xfrm>
        </p:spPr>
        <p:txBody>
          <a:bodyPr/>
          <a:lstStyle/>
          <a:p>
            <a:r>
              <a:rPr lang="nl-BE" dirty="0"/>
              <a:t>// Code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E3B86-1CF3-2015-6DF2-E2D8F78D0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AC3D5-BBC7-C273-192B-B2D1100CE4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369471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9C41D9-01E2-0CEC-C721-77F0879E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799" y="2525067"/>
            <a:ext cx="8280253" cy="1998800"/>
          </a:xfrm>
        </p:spPr>
        <p:txBody>
          <a:bodyPr/>
          <a:lstStyle/>
          <a:p>
            <a:r>
              <a:rPr lang="nl-BE" dirty="0"/>
              <a:t>// </a:t>
            </a:r>
            <a:r>
              <a:rPr lang="nl-BE" dirty="0" err="1"/>
              <a:t>Branch</a:t>
            </a:r>
            <a:r>
              <a:rPr lang="nl-BE" dirty="0"/>
              <a:t> Coverage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48A95-B72D-956F-873D-91EA4871E06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nl-BE" dirty="0">
                <a:solidFill>
                  <a:schemeClr val="accent2"/>
                </a:solidFill>
              </a:rPr>
              <a:t>/03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974F63C-B7F6-F947-61D6-53123A5DF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58A91-5AD8-671F-E112-7F13AB2F7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64808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EC74F8-6A7C-8592-D8C7-BF691DC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</a:t>
            </a:r>
            <a:r>
              <a:rPr lang="nl-BE" dirty="0" err="1"/>
              <a:t>Branch</a:t>
            </a:r>
            <a:r>
              <a:rPr lang="nl-BE" dirty="0"/>
              <a:t> Coverage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962DC8-A6BA-32E5-A61A-41D1B7841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nl-BE" sz="1600" dirty="0"/>
              <a:t>Een andere </a:t>
            </a:r>
            <a:r>
              <a:rPr lang="nl-BE" sz="1600" i="1" dirty="0"/>
              <a:t>Coverage-metriek</a:t>
            </a:r>
            <a:r>
              <a:rPr lang="nl-BE" sz="1600" dirty="0"/>
              <a:t> die je kunt toepassen is </a:t>
            </a:r>
            <a:r>
              <a:rPr lang="nl-BE" sz="1600" b="1" dirty="0" err="1">
                <a:solidFill>
                  <a:schemeClr val="tx2"/>
                </a:solidFill>
              </a:rPr>
              <a:t>Branch</a:t>
            </a:r>
            <a:r>
              <a:rPr lang="nl-BE" sz="1600" b="1" dirty="0">
                <a:solidFill>
                  <a:schemeClr val="tx2"/>
                </a:solidFill>
              </a:rPr>
              <a:t> Coverage</a:t>
            </a:r>
          </a:p>
          <a:p>
            <a:r>
              <a:rPr lang="nl-BE" sz="1600" dirty="0"/>
              <a:t>De resultaten van </a:t>
            </a:r>
            <a:r>
              <a:rPr lang="nl-BE" sz="1600" i="1" dirty="0" err="1"/>
              <a:t>Branch</a:t>
            </a:r>
            <a:r>
              <a:rPr lang="nl-BE" sz="1600" i="1" dirty="0"/>
              <a:t> Coverage</a:t>
            </a:r>
            <a:r>
              <a:rPr lang="nl-BE" sz="1600" dirty="0"/>
              <a:t> zijn </a:t>
            </a:r>
            <a:r>
              <a:rPr lang="nl-BE" sz="1600" b="1" dirty="0">
                <a:solidFill>
                  <a:schemeClr val="tx2"/>
                </a:solidFill>
              </a:rPr>
              <a:t>nauwkeuriger</a:t>
            </a:r>
            <a:r>
              <a:rPr lang="nl-BE" sz="1600" dirty="0"/>
              <a:t> dan deze van Code Coverage</a:t>
            </a:r>
          </a:p>
          <a:p>
            <a:r>
              <a:rPr lang="nl-BE" sz="1600" dirty="0"/>
              <a:t>In plaats van al het aantal lijnen in rekening te brengen, focust </a:t>
            </a:r>
            <a:r>
              <a:rPr lang="nl-BE" sz="1600" i="1" dirty="0" err="1"/>
              <a:t>Branch</a:t>
            </a:r>
            <a:r>
              <a:rPr lang="nl-BE" sz="1600" i="1" dirty="0"/>
              <a:t> Coverage</a:t>
            </a:r>
            <a:r>
              <a:rPr lang="nl-BE" sz="1600" dirty="0"/>
              <a:t> uitsluitend op </a:t>
            </a:r>
            <a:r>
              <a:rPr lang="nl-BE" sz="1600" b="1" dirty="0">
                <a:solidFill>
                  <a:schemeClr val="tx2"/>
                </a:solidFill>
              </a:rPr>
              <a:t>selectie-structuren</a:t>
            </a:r>
            <a:r>
              <a:rPr lang="nl-BE" sz="1600" dirty="0"/>
              <a:t> (</a:t>
            </a:r>
            <a:r>
              <a:rPr lang="nl-BE" sz="1600" dirty="0" err="1"/>
              <a:t>if-else</a:t>
            </a:r>
            <a:r>
              <a:rPr lang="nl-BE" sz="1600" dirty="0"/>
              <a:t> en switch-case)</a:t>
            </a:r>
          </a:p>
          <a:p>
            <a:r>
              <a:rPr lang="nl-BE" sz="1600" dirty="0"/>
              <a:t>In het voorbeeld van daarnet, zijn er twee branches (= “takken”) in de selectie:</a:t>
            </a:r>
          </a:p>
          <a:p>
            <a:endParaRPr lang="nl-BE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0400-F5BB-E036-0AFC-BF87658C0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0E76B-D8CE-6DD7-8D31-89793BB0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34" y="3429000"/>
            <a:ext cx="5484823" cy="2612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BF2A68-116F-DE29-FDE2-106E2DCCEF06}"/>
              </a:ext>
            </a:extLst>
          </p:cNvPr>
          <p:cNvSpPr txBox="1"/>
          <p:nvPr/>
        </p:nvSpPr>
        <p:spPr>
          <a:xfrm>
            <a:off x="1860884" y="4225720"/>
            <a:ext cx="118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“tak”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2600E-080B-E360-A0C8-6CA8746924EA}"/>
              </a:ext>
            </a:extLst>
          </p:cNvPr>
          <p:cNvSpPr txBox="1"/>
          <p:nvPr/>
        </p:nvSpPr>
        <p:spPr>
          <a:xfrm>
            <a:off x="8853329" y="4232366"/>
            <a:ext cx="14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“tak” 2</a:t>
            </a:r>
          </a:p>
        </p:txBody>
      </p:sp>
    </p:spTree>
    <p:extLst>
      <p:ext uri="{BB962C8B-B14F-4D97-AF65-F5344CB8AC3E}">
        <p14:creationId xmlns:p14="http://schemas.microsoft.com/office/powerpoint/2010/main" val="239085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BE84-82A2-CDA9-5D76-952A7A31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</a:t>
            </a:r>
            <a:r>
              <a:rPr lang="nl-BE" dirty="0" err="1"/>
              <a:t>Branch</a:t>
            </a:r>
            <a:r>
              <a:rPr lang="nl-BE" dirty="0"/>
              <a:t> Coverage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B36AFA-FD98-AA55-EDE5-4A2AE22B241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 anchor="t"/>
              <a:lstStyle/>
              <a:p>
                <a:pPr marL="194729" indent="0">
                  <a:buNone/>
                </a:pPr>
                <a:r>
                  <a:rPr lang="nl-BE" sz="1600" dirty="0"/>
                  <a:t>Branch </a:t>
                </a:r>
                <a:r>
                  <a:rPr lang="nl-BE" sz="1600" dirty="0" err="1"/>
                  <a:t>coverage</a:t>
                </a:r>
                <a:r>
                  <a:rPr lang="nl-BE" sz="1600" dirty="0"/>
                  <a:t> geeft aan hoeveel van deze “takken” minstens één keer uitgevoerd werden tijdens de testen</a:t>
                </a:r>
              </a:p>
              <a:p>
                <a:pPr marL="194729" indent="0">
                  <a:buNone/>
                </a:pPr>
                <a:endParaRPr lang="nl-BE" sz="1600" dirty="0"/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i="1" dirty="0" smtClean="0"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nl-BE" sz="1600" i="1" dirty="0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nl-BE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sz="1600" i="1" dirty="0" smtClean="0">
                          <a:latin typeface="Cambria Math" panose="02040503050406030204" pitchFamily="18" charset="0"/>
                        </a:rPr>
                        <m:t>𝐶𝑜𝑣𝑒𝑟𝑎𝑔𝑒</m:t>
                      </m:r>
                      <m:r>
                        <a:rPr lang="nl-BE" sz="1600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nl-BE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𝐴𝑎𝑛𝑡𝑎𝑙</m:t>
                          </m:r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𝑢𝑖𝑡𝑔𝑒𝑣𝑜𝑒𝑟𝑑𝑒</m:t>
                          </m:r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𝑏𝑟𝑎𝑛𝑐h𝑒𝑠</m:t>
                          </m:r>
                        </m:num>
                        <m:den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𝑇𝑜𝑡𝑎𝑎𝑙</m:t>
                          </m:r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𝑎𝑎𝑛𝑡𝑎𝑙</m:t>
                          </m:r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𝑏𝑟𝑎𝑛𝑐h𝑒𝑠</m:t>
                          </m:r>
                        </m:den>
                      </m:f>
                    </m:oMath>
                  </m:oMathPara>
                </a14:m>
                <a:endParaRPr lang="nl-BE" sz="1600" dirty="0"/>
              </a:p>
              <a:p>
                <a:pPr marL="194729" indent="0">
                  <a:buNone/>
                </a:pPr>
                <a:r>
                  <a:rPr lang="nl-BE" sz="1600" dirty="0"/>
                  <a:t>	</a:t>
                </a:r>
              </a:p>
              <a:p>
                <a:pPr marL="194729" indent="0">
                  <a:buNone/>
                </a:pPr>
                <a:endParaRPr lang="nl-BE" sz="1600" dirty="0"/>
              </a:p>
              <a:p>
                <a:pPr marL="194729" indent="0">
                  <a:buNone/>
                </a:pPr>
                <a:r>
                  <a:rPr lang="nl-BE" sz="1600" dirty="0"/>
                  <a:t>Toegepast op het voorbeeld geeft dit:</a:t>
                </a:r>
              </a:p>
              <a:p>
                <a:endParaRPr lang="nl-BE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B36AFA-FD98-AA55-EDE5-4A2AE22B2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4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79182-AB5C-7FEC-2908-83F03AC93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48117-C8BB-A575-9E73-21D974CB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6" y="3887205"/>
            <a:ext cx="4551594" cy="2167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D7FF1-E220-4956-53C2-7ACF2387983B}"/>
              </a:ext>
            </a:extLst>
          </p:cNvPr>
          <p:cNvSpPr txBox="1"/>
          <p:nvPr/>
        </p:nvSpPr>
        <p:spPr>
          <a:xfrm>
            <a:off x="1130272" y="4289970"/>
            <a:ext cx="1419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“tak”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D8D6F-E709-C8BE-A072-E61874D386D7}"/>
              </a:ext>
            </a:extLst>
          </p:cNvPr>
          <p:cNvSpPr txBox="1"/>
          <p:nvPr/>
        </p:nvSpPr>
        <p:spPr>
          <a:xfrm>
            <a:off x="6813530" y="4280656"/>
            <a:ext cx="120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“tak”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B34F7-3548-9762-FC14-646CB9BA6DB9}"/>
              </a:ext>
            </a:extLst>
          </p:cNvPr>
          <p:cNvSpPr txBox="1"/>
          <p:nvPr/>
        </p:nvSpPr>
        <p:spPr>
          <a:xfrm>
            <a:off x="7812070" y="3345267"/>
            <a:ext cx="3994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Totaal aantal branches: 2</a:t>
            </a:r>
          </a:p>
          <a:p>
            <a:r>
              <a:rPr lang="nl-BE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Aantal uitgevoerde branches: 1 (enkel “tak2”)</a:t>
            </a:r>
          </a:p>
          <a:p>
            <a:r>
              <a:rPr lang="nl-BE" b="1" dirty="0" err="1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Branch</a:t>
            </a:r>
            <a:r>
              <a:rPr lang="nl-BE" b="1" dirty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Coverage: 1 / 2 = 50%</a:t>
            </a:r>
          </a:p>
        </p:txBody>
      </p:sp>
    </p:spTree>
    <p:extLst>
      <p:ext uri="{BB962C8B-B14F-4D97-AF65-F5344CB8AC3E}">
        <p14:creationId xmlns:p14="http://schemas.microsoft.com/office/powerpoint/2010/main" val="63902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E696-CC06-C78A-DD79-5BA5C914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</a:t>
            </a:r>
            <a:r>
              <a:rPr lang="nl-BE" dirty="0" err="1"/>
              <a:t>Branch</a:t>
            </a:r>
            <a:r>
              <a:rPr lang="nl-BE" dirty="0"/>
              <a:t>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0BE1-317E-CF91-5543-3DC858EA3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sz="1600" dirty="0"/>
              <a:t>Bereken de </a:t>
            </a:r>
            <a:r>
              <a:rPr lang="nl-BE" sz="1600" i="1" dirty="0" err="1"/>
              <a:t>branch</a:t>
            </a:r>
            <a:r>
              <a:rPr lang="nl-BE" sz="1600" i="1" dirty="0"/>
              <a:t> </a:t>
            </a:r>
            <a:r>
              <a:rPr lang="nl-BE" sz="1600" i="1" dirty="0" err="1"/>
              <a:t>coverage</a:t>
            </a:r>
            <a:r>
              <a:rPr lang="nl-BE" sz="1600" dirty="0"/>
              <a:t> die met onderstaande test bereikt wordt: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411B3-27A6-E6A5-F5FB-D0AD28825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A2930-1627-0ED6-AD41-A22116D1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666" y="2117557"/>
            <a:ext cx="4472246" cy="3922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365F3-85B7-1D1A-F398-688950BF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70" y="2303550"/>
            <a:ext cx="5679831" cy="26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9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563F-820A-C18F-6FCE-0265678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</a:t>
            </a:r>
            <a:r>
              <a:rPr lang="nl-BE" dirty="0" err="1"/>
              <a:t>Branch</a:t>
            </a:r>
            <a:r>
              <a:rPr lang="nl-BE" dirty="0"/>
              <a:t>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7BDC2-A7BE-0735-46B3-A6533D7D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5200"/>
            <a:ext cx="5136000" cy="4506800"/>
          </a:xfrm>
        </p:spPr>
        <p:txBody>
          <a:bodyPr/>
          <a:lstStyle/>
          <a:p>
            <a:pPr marL="194729" indent="0">
              <a:buNone/>
            </a:pPr>
            <a:r>
              <a:rPr lang="nl-BE" sz="1400" dirty="0"/>
              <a:t>Stappenplan:</a:t>
            </a:r>
          </a:p>
          <a:p>
            <a:r>
              <a:rPr lang="nl-BE" sz="1400" dirty="0"/>
              <a:t>Teken een “</a:t>
            </a:r>
            <a:r>
              <a:rPr lang="nl-BE" sz="1400" dirty="0" err="1"/>
              <a:t>beslissingboom</a:t>
            </a:r>
            <a:r>
              <a:rPr lang="nl-BE" sz="1400" dirty="0"/>
              <a:t>” die de verschillende branches weergeeft</a:t>
            </a:r>
            <a:br>
              <a:rPr lang="nl-BE" sz="1400" dirty="0"/>
            </a:br>
            <a:endParaRPr lang="nl-BE" sz="1400" dirty="0"/>
          </a:p>
          <a:p>
            <a:r>
              <a:rPr lang="nl-BE" sz="1400" dirty="0"/>
              <a:t>Overloop de code manueel en duid de branches aan die door de code uitgevoerd worden</a:t>
            </a:r>
            <a:br>
              <a:rPr lang="nl-BE" sz="1400" dirty="0"/>
            </a:br>
            <a:endParaRPr lang="nl-BE" sz="1400" dirty="0"/>
          </a:p>
          <a:p>
            <a:r>
              <a:rPr lang="nl-BE" sz="1400" dirty="0"/>
              <a:t>Tel het aantal uitgevoerde branches en deel dit aantal door het totaal aantal branches</a:t>
            </a:r>
          </a:p>
          <a:p>
            <a:endParaRPr lang="nl-BE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AE88E-C262-EAFB-B1D9-A85D8DBFE4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B1E16-1255-52F9-23E5-7E033CFB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21" y="1943630"/>
            <a:ext cx="3289151" cy="395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2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3370-3683-8E63-7F04-6CD0D7FB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</a:t>
            </a:r>
            <a:r>
              <a:rPr lang="nl-BE" dirty="0" err="1"/>
              <a:t>Branch</a:t>
            </a:r>
            <a:r>
              <a:rPr lang="nl-BE" dirty="0"/>
              <a:t>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21068-2800-4DFF-7ACA-6C31856FB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sz="1600" dirty="0"/>
              <a:t>Stap 1: beslissingsboom</a:t>
            </a:r>
          </a:p>
          <a:p>
            <a:pPr marL="194729" indent="0">
              <a:buNone/>
            </a:pPr>
            <a:endParaRPr lang="nl-BE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A66BC-8BFE-1943-0DBF-473D65C90A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416F6-C42E-202B-512D-0F3609E49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39" t="-10621" r="-4568" b="-9810"/>
          <a:stretch/>
        </p:blipFill>
        <p:spPr>
          <a:xfrm>
            <a:off x="3426690" y="2419927"/>
            <a:ext cx="5560291" cy="300181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11731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41F6-FC42-4C2B-62FF-C9622F68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</a:t>
            </a:r>
            <a:r>
              <a:rPr lang="nl-BE" dirty="0" err="1"/>
              <a:t>Branch</a:t>
            </a:r>
            <a:r>
              <a:rPr lang="nl-BE" dirty="0"/>
              <a:t>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C5B1A-0AC1-53E1-02E3-C8DD8EE39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sz="1600" dirty="0"/>
              <a:t>Stap 2: uitgevoerde branches aanduiden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6BEB-A751-BA01-9834-5C0CBF2C3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7BF84-62FB-4349-5AEC-160BE35F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802" t="-9141" r="-4343" b="-7540"/>
          <a:stretch/>
        </p:blipFill>
        <p:spPr>
          <a:xfrm>
            <a:off x="1727201" y="2521527"/>
            <a:ext cx="5495636" cy="290829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4B50A1-44D0-7075-66BE-DC5CCB425C69}"/>
              </a:ext>
            </a:extLst>
          </p:cNvPr>
          <p:cNvSpPr txBox="1"/>
          <p:nvPr/>
        </p:nvSpPr>
        <p:spPr>
          <a:xfrm>
            <a:off x="7370618" y="3121223"/>
            <a:ext cx="2937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 </a:t>
            </a:r>
            <a:r>
              <a:rPr lang="nl-BE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 branches uitgevoerd</a:t>
            </a:r>
          </a:p>
        </p:txBody>
      </p:sp>
    </p:spTree>
    <p:extLst>
      <p:ext uri="{BB962C8B-B14F-4D97-AF65-F5344CB8AC3E}">
        <p14:creationId xmlns:p14="http://schemas.microsoft.com/office/powerpoint/2010/main" val="231233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163A-CD99-B7F8-4A32-4DBAD94E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</a:t>
            </a:r>
            <a:r>
              <a:rPr lang="nl-BE" dirty="0" err="1"/>
              <a:t>Branch</a:t>
            </a:r>
            <a:r>
              <a:rPr lang="nl-BE" dirty="0"/>
              <a:t>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319E-93E0-4823-F697-562037265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sz="1600" dirty="0"/>
              <a:t>Stap 3: berekening</a:t>
            </a:r>
          </a:p>
          <a:p>
            <a:r>
              <a:rPr lang="nl-BE" sz="1600" dirty="0"/>
              <a:t>Totaal aantal branches: 6</a:t>
            </a:r>
          </a:p>
          <a:p>
            <a:r>
              <a:rPr lang="nl-BE" sz="1600" dirty="0"/>
              <a:t>Aantal branches uitgevoerd: 3 (zie vorige slide)</a:t>
            </a:r>
          </a:p>
          <a:p>
            <a:r>
              <a:rPr lang="nl-BE" sz="1600" b="1" dirty="0" err="1">
                <a:solidFill>
                  <a:schemeClr val="tx2"/>
                </a:solidFill>
              </a:rPr>
              <a:t>Branch</a:t>
            </a:r>
            <a:r>
              <a:rPr lang="nl-BE" sz="1600" b="1" dirty="0">
                <a:solidFill>
                  <a:schemeClr val="tx2"/>
                </a:solidFill>
              </a:rPr>
              <a:t> Coverage = 3 / 6 = 1 / 2 = 50%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55D5A-83E2-78E1-DE8D-FABB89092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6FAE98-072B-4388-A126-4E219E96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902491"/>
            <a:ext cx="738290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1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DBF9-99A1-FD89-DA83-D87EDCF5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CB77-8339-B42F-C2C2-D850A4AAC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1600" dirty="0"/>
              <a:t>Enkel uitgaan van Code Coverage-technieken is niet voldoende om de kwaliteit van je testen te beoordelen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1600" dirty="0"/>
              <a:t>Stel geen percentage Code Coverage als doel (niet 100%, 90% of zelfs 70%)!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1600" dirty="0"/>
              <a:t>Code Coverage is een hulpmiddel, geen doel op zich!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1600" dirty="0"/>
              <a:t>Een lage Code Coverage kan de slechte kwaliteit van een test naar boven brengen, een hoge </a:t>
            </a:r>
            <a:r>
              <a:rPr lang="nl-BE" sz="1600" dirty="0" err="1"/>
              <a:t>coverage</a:t>
            </a:r>
            <a:r>
              <a:rPr lang="nl-BE" sz="1600" dirty="0"/>
              <a:t> betekent echter niet noodzakelijk kwaliteitsvolle tests!</a:t>
            </a:r>
          </a:p>
          <a:p>
            <a:pPr>
              <a:spcAft>
                <a:spcPts val="1800"/>
              </a:spcAft>
            </a:pPr>
            <a:endParaRPr lang="nl-BE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08A79-98DA-2E71-BFA7-1326A857C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346682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C0A11B-59D6-F6F6-C920-3E7E996A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Code Coverage?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707DBE-9EDB-6F68-740D-76878D151A3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nl-BE" dirty="0"/>
              <a:t>/01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BCAE4D-144C-BA08-5A90-56FA336A8E27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nl-BE" dirty="0"/>
              <a:t>Statement Coverage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AC9921-E507-F4C8-9636-5DA68C6E24A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nl-BE" dirty="0"/>
              <a:t>/02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A51780-F82F-99DF-E6AA-2014EABFFB7A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nl-BE" dirty="0" err="1"/>
              <a:t>Branch</a:t>
            </a:r>
            <a:r>
              <a:rPr lang="nl-BE" dirty="0"/>
              <a:t> Coverage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B454A4-A530-6416-B488-AEEC7557C0CB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nl-BE" dirty="0"/>
              <a:t>/03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09A25B-B64A-4283-BA42-208B5C6320F2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C7AC2C5-AE01-414D-431B-8DA99802A9BC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E5D7023-5110-C50D-292A-CA206C2D130E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nl-BE" dirty="0"/>
              <a:t>// Code Coverage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8279B80-391D-5B0B-51D2-28E1C3F04A89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08354F6-B46B-E3AC-20DF-A16F220AC8C8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EA7BE32-4848-FA51-7218-126FD3EEDD4A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2C15E62-4704-A97B-4921-F848E749F293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ED7CF-5C63-286B-C1A4-A701B82FED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389107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B66FBE3-2E44-1D96-EE2D-590F1393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799" y="2525067"/>
            <a:ext cx="8328379" cy="1998800"/>
          </a:xfrm>
        </p:spPr>
        <p:txBody>
          <a:bodyPr/>
          <a:lstStyle/>
          <a:p>
            <a:r>
              <a:rPr lang="nl-BE" dirty="0"/>
              <a:t>Wat is Code Coverage?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6B1A799-D8BC-4DD3-473E-29D84C422B3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nl-BE" dirty="0"/>
              <a:t>/01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1F6530A-0316-5BC0-26BE-A5822C107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2E397D4-AA0F-11EC-E352-5B80DA557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14641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BB434A5-D911-BEE4-A659-1E3AC3BF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Wat is Code Coverage?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7146334-40B8-88BA-7DCB-9C425D652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nl-BE" sz="1600" i="1" dirty="0"/>
              <a:t>Code Coverage</a:t>
            </a:r>
            <a:r>
              <a:rPr lang="nl-BE" sz="1600" dirty="0"/>
              <a:t> is een </a:t>
            </a:r>
            <a:r>
              <a:rPr lang="nl-BE" sz="1600" b="1" dirty="0">
                <a:solidFill>
                  <a:schemeClr val="tx2"/>
                </a:solidFill>
              </a:rPr>
              <a:t>maat</a:t>
            </a:r>
            <a:r>
              <a:rPr lang="nl-BE" sz="1600" dirty="0"/>
              <a:t> die aangeeft hoeveel % van de code gedekt wordt door </a:t>
            </a:r>
            <a:r>
              <a:rPr lang="nl-BE" sz="1600" b="1" dirty="0">
                <a:solidFill>
                  <a:schemeClr val="tx2"/>
                </a:solidFill>
              </a:rPr>
              <a:t>automatische testen</a:t>
            </a:r>
            <a:r>
              <a:rPr lang="nl-BE" sz="1600" dirty="0"/>
              <a:t>.</a:t>
            </a:r>
          </a:p>
          <a:p>
            <a:r>
              <a:rPr lang="nl-BE" sz="1600" dirty="0"/>
              <a:t>Het is een </a:t>
            </a:r>
            <a:r>
              <a:rPr lang="nl-BE" sz="1600" b="1" dirty="0">
                <a:solidFill>
                  <a:schemeClr val="tx2"/>
                </a:solidFill>
              </a:rPr>
              <a:t>metriek</a:t>
            </a:r>
            <a:r>
              <a:rPr lang="nl-BE" sz="1600" dirty="0"/>
              <a:t> die je kan helpen om inzicht te krijgen in de </a:t>
            </a:r>
            <a:r>
              <a:rPr lang="nl-BE" sz="1600" b="1" dirty="0">
                <a:solidFill>
                  <a:schemeClr val="tx2"/>
                </a:solidFill>
              </a:rPr>
              <a:t>mate</a:t>
            </a:r>
            <a:r>
              <a:rPr lang="nl-BE" sz="1600" dirty="0"/>
              <a:t> waarin je code </a:t>
            </a:r>
            <a:r>
              <a:rPr lang="nl-BE" sz="1600" b="1" dirty="0">
                <a:solidFill>
                  <a:schemeClr val="tx2"/>
                </a:solidFill>
              </a:rPr>
              <a:t>getest</a:t>
            </a:r>
            <a:r>
              <a:rPr lang="nl-BE" sz="1600" dirty="0"/>
              <a:t> wordt en geeft tevens een beeld van de </a:t>
            </a:r>
            <a:r>
              <a:rPr lang="nl-BE" sz="1600" b="1" dirty="0">
                <a:solidFill>
                  <a:schemeClr val="tx2"/>
                </a:solidFill>
              </a:rPr>
              <a:t>kwaliteit</a:t>
            </a:r>
            <a:r>
              <a:rPr lang="nl-BE" sz="1600" dirty="0"/>
              <a:t> van de test cases.</a:t>
            </a:r>
          </a:p>
          <a:p>
            <a:r>
              <a:rPr lang="nl-BE" sz="1600" dirty="0"/>
              <a:t>Code Coverage brengt stukken code aan het licht die </a:t>
            </a:r>
            <a:r>
              <a:rPr lang="nl-BE" sz="1600" b="1" dirty="0">
                <a:solidFill>
                  <a:schemeClr val="tx2"/>
                </a:solidFill>
              </a:rPr>
              <a:t>niet getest</a:t>
            </a:r>
            <a:r>
              <a:rPr lang="nl-BE" sz="1600" dirty="0"/>
              <a:t> worden</a:t>
            </a:r>
            <a:br>
              <a:rPr lang="nl-BE" sz="1600" dirty="0"/>
            </a:br>
            <a:r>
              <a:rPr lang="nl-BE" sz="1600" dirty="0"/>
              <a:t> -&gt; Helpt op die manier bij het opstellen van nieuwe test cases voor gevallen die eventueel over het hoofd gezien werden!</a:t>
            </a:r>
          </a:p>
          <a:p>
            <a:endParaRPr lang="nl-BE" sz="16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CA161F0-C23B-9661-19B9-2A533D853F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35CEAC-A0FB-ACF8-03C8-32EFB32C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6" y="4332433"/>
            <a:ext cx="9512968" cy="7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1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4B08-0ADC-4EB4-737A-38897215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2319-436E-56AC-3069-2E295C043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sz="1800" dirty="0"/>
              <a:t>Er </a:t>
            </a:r>
            <a:r>
              <a:rPr lang="en-US" sz="1800" dirty="0" err="1"/>
              <a:t>bestaan</a:t>
            </a:r>
            <a:r>
              <a:rPr lang="en-US" sz="1800" dirty="0"/>
              <a:t> </a:t>
            </a:r>
            <a:r>
              <a:rPr lang="en-US" sz="1800" dirty="0" err="1"/>
              <a:t>verschillende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vormen</a:t>
            </a:r>
            <a:r>
              <a:rPr lang="en-US" sz="1800" dirty="0"/>
              <a:t> van Code Coverage(= Test Coverage):</a:t>
            </a:r>
          </a:p>
          <a:p>
            <a:r>
              <a:rPr lang="en-US" sz="1800" dirty="0"/>
              <a:t>Statement Coverage</a:t>
            </a:r>
          </a:p>
          <a:p>
            <a:r>
              <a:rPr lang="en-US" sz="1800" dirty="0"/>
              <a:t>Decision Coverage</a:t>
            </a:r>
          </a:p>
          <a:p>
            <a:r>
              <a:rPr lang="en-US" sz="1800" dirty="0"/>
              <a:t>Branch Coverage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Toggle Coverage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FSM Coverage</a:t>
            </a:r>
          </a:p>
          <a:p>
            <a:endParaRPr lang="nl-BE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DD210-8FD0-6A4B-526F-44A119B42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51265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698E3A-F318-C832-7B54-3085CA3D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800" y="2525067"/>
            <a:ext cx="9034232" cy="1998800"/>
          </a:xfrm>
        </p:spPr>
        <p:txBody>
          <a:bodyPr/>
          <a:lstStyle/>
          <a:p>
            <a:r>
              <a:rPr lang="nl-BE" dirty="0"/>
              <a:t>// Statement Coverage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7FED5B7-CEDD-AFE2-FA58-15F9F6724A7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/02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6B6CEA-54AA-09BA-0B34-34D5B828E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2D5FF-A19B-A133-A027-83C60E049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94557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98ED46-E5D0-598C-67AF-B5A5F418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Statement Coverage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7746F43-BE33-1CEE-73EF-4AAFA8B3AF3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 anchor="t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sz="1600" dirty="0"/>
                  <a:t>Hoe wordt Code Coverage (of Test Coverage) berekend?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b="1" dirty="0"/>
              </a:p>
              <a:p>
                <a:pPr marL="80431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b="1" i="0" dirty="0" smtClean="0">
                          <a:latin typeface="Cambria Math" panose="02040503050406030204" pitchFamily="18" charset="0"/>
                        </a:rPr>
                        <m:t>𝐂𝐨𝐝𝐞</m:t>
                      </m:r>
                      <m:r>
                        <a:rPr lang="nl-BE" sz="16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sz="1600" b="1" i="0" dirty="0" smtClean="0">
                          <a:latin typeface="Cambria Math" panose="02040503050406030204" pitchFamily="18" charset="0"/>
                        </a:rPr>
                        <m:t>𝐂𝐨𝐯𝐞𝐫𝐚𝐠𝐞</m:t>
                      </m:r>
                      <m:r>
                        <a:rPr lang="nl-BE" sz="1600" b="1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BE" sz="1600" b="1" i="0" dirty="0" smtClean="0">
                          <a:latin typeface="Cambria Math" panose="02040503050406030204" pitchFamily="18" charset="0"/>
                        </a:rPr>
                        <m:t>𝐭𝐞𝐬𝐭</m:t>
                      </m:r>
                      <m:r>
                        <a:rPr lang="nl-BE" sz="16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sz="1600" b="1" i="0" dirty="0" smtClean="0">
                          <a:latin typeface="Cambria Math" panose="02040503050406030204" pitchFamily="18" charset="0"/>
                        </a:rPr>
                        <m:t>𝐜𝐨𝐯𝐞𝐫𝐚𝐠𝐞</m:t>
                      </m:r>
                      <m:r>
                        <a:rPr lang="nl-BE" sz="1600" b="1" i="0" dirty="0" smtClean="0">
                          <a:latin typeface="Cambria Math" panose="02040503050406030204" pitchFamily="18" charset="0"/>
                        </a:rPr>
                        <m:t>)=  </m:t>
                      </m:r>
                      <m:f>
                        <m:fPr>
                          <m:ctrlPr>
                            <a:rPr lang="nl-BE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𝐀𝐚𝐧𝐭𝐚𝐥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𝐥𝐢𝐣𝐧𝐞𝐧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𝐜𝐨𝐝𝐞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𝐮𝐢𝐭𝐠𝐞𝐯𝐨𝐞𝐫𝐝</m:t>
                          </m:r>
                        </m:num>
                        <m:den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𝐓𝐨𝐭𝐚𝐚𝐥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𝐚𝐧𝐭𝐚𝐥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𝐥𝐢𝐣𝐧𝐞𝐧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sz="1600" b="1" i="0" dirty="0" smtClean="0">
                              <a:latin typeface="Cambria Math" panose="02040503050406030204" pitchFamily="18" charset="0"/>
                            </a:rPr>
                            <m:t>𝐜𝐨𝐝𝐞</m:t>
                          </m:r>
                        </m:den>
                      </m:f>
                    </m:oMath>
                  </m:oMathPara>
                </a14:m>
                <a:endParaRPr lang="nl-BE" sz="1600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Voorbeeld:</a:t>
                </a:r>
                <a:br>
                  <a:rPr lang="nl-BE" sz="1600" dirty="0"/>
                </a:b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sz="1600" dirty="0"/>
                  <a:t>Aantal lijnen: 5 </a:t>
                </a:r>
                <a:r>
                  <a:rPr lang="nl-BE" sz="1600" dirty="0">
                    <a:solidFill>
                      <a:schemeClr val="accent2"/>
                    </a:solidFill>
                  </a:rPr>
                  <a:t>(accolades tellen ook!)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sz="1600" dirty="0">
                    <a:solidFill>
                      <a:schemeClr val="bg2"/>
                    </a:solidFill>
                  </a:rPr>
                  <a:t>Aantal uitgevoerd: 4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sz="1600" b="1" dirty="0">
                    <a:solidFill>
                      <a:schemeClr val="tx2"/>
                    </a:solidFill>
                  </a:rPr>
                  <a:t>Statement </a:t>
                </a:r>
                <a:r>
                  <a:rPr lang="nl-BE" sz="1600" b="1" dirty="0" err="1">
                    <a:solidFill>
                      <a:schemeClr val="tx2"/>
                    </a:solidFill>
                  </a:rPr>
                  <a:t>coverage</a:t>
                </a:r>
                <a:r>
                  <a:rPr lang="nl-BE" sz="1600" b="1" dirty="0">
                    <a:solidFill>
                      <a:schemeClr val="tx2"/>
                    </a:solidFill>
                  </a:rPr>
                  <a:t> = 4/5 = 80%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nl-BE" sz="1600" dirty="0"/>
              </a:p>
              <a:p>
                <a:endParaRPr lang="nl-BE" sz="1600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7746F43-BE33-1CEE-73EF-4AAFA8B3A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446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DDDD-E39C-0EFB-055A-7763226B04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D1390-4E7A-7E69-6638-5397A46B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35" y="3429000"/>
            <a:ext cx="3646071" cy="1817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A54386-DF74-42DC-3371-FC1E7F276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527" y="3233949"/>
            <a:ext cx="4629276" cy="203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5E12-91A5-94A0-8F48-85EE633E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Statement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152D-4D4D-B153-AD03-E994B9026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sz="1400" dirty="0"/>
              <a:t>Stel: we herschrijven de methode “</a:t>
            </a:r>
            <a:r>
              <a:rPr lang="nl-BE" sz="1400" dirty="0" err="1"/>
              <a:t>CanVote</a:t>
            </a:r>
            <a:r>
              <a:rPr lang="nl-BE" sz="1400" dirty="0"/>
              <a:t>(..)”  als volgt:</a:t>
            </a:r>
          </a:p>
          <a:p>
            <a:pPr marL="194729" indent="0">
              <a:buNone/>
            </a:pPr>
            <a:endParaRPr lang="nl-BE" sz="1400" dirty="0"/>
          </a:p>
          <a:p>
            <a:pPr marL="194729" indent="0">
              <a:buNone/>
            </a:pPr>
            <a:endParaRPr lang="nl-BE" sz="1400" dirty="0"/>
          </a:p>
          <a:p>
            <a:pPr marL="194729" indent="0">
              <a:buNone/>
            </a:pPr>
            <a:endParaRPr lang="nl-BE" sz="1400" dirty="0"/>
          </a:p>
          <a:p>
            <a:pPr marL="194729" indent="0">
              <a:buNone/>
            </a:pPr>
            <a:endParaRPr lang="nl-BE" sz="1400" dirty="0"/>
          </a:p>
          <a:p>
            <a:pPr marL="194729" indent="0">
              <a:buNone/>
            </a:pPr>
            <a:endParaRPr lang="nl-BE" sz="1400" dirty="0"/>
          </a:p>
          <a:p>
            <a:pPr marL="194729" indent="0">
              <a:buNone/>
            </a:pPr>
            <a:endParaRPr lang="nl-BE" sz="1400" dirty="0"/>
          </a:p>
          <a:p>
            <a:pPr marL="194729" indent="0">
              <a:buNone/>
            </a:pPr>
            <a:endParaRPr lang="nl-BE" sz="1400" dirty="0"/>
          </a:p>
          <a:p>
            <a:pPr marL="194729" indent="0">
              <a:buNone/>
            </a:pPr>
            <a:endParaRPr lang="nl-BE" sz="1400" dirty="0"/>
          </a:p>
          <a:p>
            <a:pPr marL="194729" indent="0">
              <a:buNone/>
            </a:pPr>
            <a:endParaRPr lang="nl-BE" sz="1400" dirty="0"/>
          </a:p>
          <a:p>
            <a:pPr marL="480479" indent="-285750">
              <a:buFont typeface="Arial" panose="020B0604020202020204" pitchFamily="34" charset="0"/>
              <a:buChar char="•"/>
            </a:pPr>
            <a:r>
              <a:rPr lang="nl-BE" sz="1400" dirty="0"/>
              <a:t>Is de </a:t>
            </a:r>
            <a:r>
              <a:rPr lang="nl-BE" sz="1400" i="1" dirty="0"/>
              <a:t>Statement </a:t>
            </a:r>
            <a:r>
              <a:rPr lang="nl-BE" sz="1400" i="1" dirty="0" err="1"/>
              <a:t>coverage</a:t>
            </a:r>
            <a:r>
              <a:rPr lang="nl-BE" sz="1400" dirty="0"/>
              <a:t> van onze methode er op vooruitgegaan?</a:t>
            </a:r>
          </a:p>
          <a:p>
            <a:pPr marL="1090064" lvl="1" indent="-285750">
              <a:buFont typeface="Arial" panose="020B0604020202020204" pitchFamily="34" charset="0"/>
              <a:buChar char="•"/>
            </a:pPr>
            <a:r>
              <a:rPr lang="nl-BE" sz="1400" b="1" dirty="0">
                <a:solidFill>
                  <a:schemeClr val="tx2"/>
                </a:solidFill>
              </a:rPr>
              <a:t>JA</a:t>
            </a:r>
            <a:r>
              <a:rPr lang="nl-BE" sz="1400" dirty="0"/>
              <a:t>: Alle lijnen worden nu uitgevoerd: 3/3 = </a:t>
            </a:r>
            <a:r>
              <a:rPr lang="nl-BE" sz="1400" b="1" dirty="0">
                <a:solidFill>
                  <a:schemeClr val="tx2"/>
                </a:solidFill>
              </a:rPr>
              <a:t>100%</a:t>
            </a:r>
            <a:br>
              <a:rPr lang="nl-BE" sz="1400" b="1" dirty="0">
                <a:solidFill>
                  <a:schemeClr val="tx2"/>
                </a:solidFill>
              </a:rPr>
            </a:br>
            <a:endParaRPr lang="nl-BE" sz="1400" b="1" dirty="0">
              <a:solidFill>
                <a:schemeClr val="tx2"/>
              </a:solidFill>
            </a:endParaRPr>
          </a:p>
          <a:p>
            <a:pPr marL="480479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/>
                </a:solidFill>
              </a:rPr>
              <a:t>Is de </a:t>
            </a:r>
            <a:r>
              <a:rPr lang="nl-BE" sz="1400" b="1" dirty="0">
                <a:solidFill>
                  <a:schemeClr val="tx2"/>
                </a:solidFill>
              </a:rPr>
              <a:t>kwaliteit</a:t>
            </a:r>
            <a:r>
              <a:rPr lang="nl-BE" sz="1400" dirty="0">
                <a:solidFill>
                  <a:schemeClr val="bg2"/>
                </a:solidFill>
              </a:rPr>
              <a:t> van de test erop vooruit </a:t>
            </a:r>
            <a:r>
              <a:rPr lang="nl-BE" sz="1400" dirty="0" err="1">
                <a:solidFill>
                  <a:schemeClr val="bg2"/>
                </a:solidFill>
              </a:rPr>
              <a:t>gegeaan</a:t>
            </a:r>
            <a:r>
              <a:rPr lang="nl-BE" sz="1400" dirty="0">
                <a:solidFill>
                  <a:schemeClr val="bg2"/>
                </a:solidFill>
              </a:rPr>
              <a:t>?</a:t>
            </a:r>
          </a:p>
          <a:p>
            <a:pPr marL="1090064" lvl="1" indent="-285750">
              <a:buFont typeface="Arial" panose="020B0604020202020204" pitchFamily="34" charset="0"/>
              <a:buChar char="•"/>
            </a:pPr>
            <a:r>
              <a:rPr lang="nl-BE" sz="1400" b="1" dirty="0">
                <a:solidFill>
                  <a:schemeClr val="accent2"/>
                </a:solidFill>
              </a:rPr>
              <a:t>NEEN!</a:t>
            </a:r>
          </a:p>
          <a:p>
            <a:pPr marL="1090064" lvl="1" indent="-285750">
              <a:buFont typeface="Arial" panose="020B0604020202020204" pitchFamily="34" charset="0"/>
              <a:buChar char="•"/>
            </a:pPr>
            <a:endParaRPr lang="nl-BE" sz="1400" dirty="0"/>
          </a:p>
          <a:p>
            <a:endParaRPr lang="nl-BE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AC5C1-7E3A-0D41-34A1-489A05209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54CBD-92BD-DC65-DB78-5D7D4B68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878" y="2091898"/>
            <a:ext cx="4047122" cy="13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3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6CD2-5D9E-5700-6DD6-8727919E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// Statement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4420F-2AE0-239B-884C-81E321456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nl-BE" sz="1600" dirty="0"/>
              <a:t>Conclusie:</a:t>
            </a:r>
          </a:p>
          <a:p>
            <a:r>
              <a:rPr lang="nl-BE" sz="1600" dirty="0"/>
              <a:t>Het is zeer eenvoudig om “vals te spelen” met de Code Coverage-metriek</a:t>
            </a:r>
          </a:p>
          <a:p>
            <a:r>
              <a:rPr lang="nl-BE" sz="1600" dirty="0"/>
              <a:t>Hoe compacter je code, hoe hoger de Code Coverage</a:t>
            </a:r>
          </a:p>
          <a:p>
            <a:r>
              <a:rPr lang="nl-BE" sz="1600" b="1" dirty="0">
                <a:solidFill>
                  <a:schemeClr val="tx2"/>
                </a:solidFill>
              </a:rPr>
              <a:t>MAAR</a:t>
            </a:r>
            <a:r>
              <a:rPr lang="nl-BE" sz="1600" dirty="0"/>
              <a:t>: compactere code, betekent niet dat tests beter zijn!</a:t>
            </a:r>
          </a:p>
          <a:p>
            <a:pPr marL="194729" indent="0">
              <a:buNone/>
            </a:pPr>
            <a:endParaRPr lang="nl-BE" sz="1600" dirty="0"/>
          </a:p>
          <a:p>
            <a:endParaRPr lang="nl-BE" sz="1600" dirty="0"/>
          </a:p>
          <a:p>
            <a:pPr marL="194729" indent="0">
              <a:buNone/>
            </a:pPr>
            <a:r>
              <a:rPr lang="nl-BE" sz="1600" dirty="0"/>
              <a:t>Gebruik Code Coverage als een </a:t>
            </a:r>
            <a:r>
              <a:rPr lang="nl-BE" sz="1600" b="1" dirty="0">
                <a:solidFill>
                  <a:schemeClr val="tx2"/>
                </a:solidFill>
              </a:rPr>
              <a:t>hulpmiddel</a:t>
            </a:r>
            <a:r>
              <a:rPr lang="nl-BE" sz="1600" dirty="0"/>
              <a:t> voor het vinden van nieuwe test cases die in eerste instantie over het hoofd gezien werden, </a:t>
            </a:r>
            <a:r>
              <a:rPr lang="nl-BE" sz="1600" b="1" dirty="0">
                <a:solidFill>
                  <a:schemeClr val="tx2"/>
                </a:solidFill>
              </a:rPr>
              <a:t>niet</a:t>
            </a:r>
            <a:r>
              <a:rPr lang="nl-BE" sz="1600" dirty="0"/>
              <a:t> als doel op zich!</a:t>
            </a:r>
          </a:p>
          <a:p>
            <a:pPr marL="194729" indent="0">
              <a:buNone/>
            </a:pPr>
            <a:endParaRPr lang="nl-BE" sz="1600" dirty="0"/>
          </a:p>
          <a:p>
            <a:pPr marL="194729" indent="0">
              <a:buNone/>
            </a:pPr>
            <a:r>
              <a:rPr lang="nl-BE" sz="1600" dirty="0"/>
              <a:t>Zélfs een Code Coverage van 100% betekent </a:t>
            </a:r>
            <a:r>
              <a:rPr lang="nl-BE" sz="1600" b="1" dirty="0">
                <a:solidFill>
                  <a:schemeClr val="tx2"/>
                </a:solidFill>
              </a:rPr>
              <a:t>niet</a:t>
            </a:r>
            <a:r>
              <a:rPr lang="nl-BE" sz="1600" dirty="0"/>
              <a:t> dat de code </a:t>
            </a:r>
            <a:r>
              <a:rPr lang="nl-BE" sz="1600" b="1" dirty="0">
                <a:solidFill>
                  <a:schemeClr val="tx2"/>
                </a:solidFill>
              </a:rPr>
              <a:t>geen bugs</a:t>
            </a:r>
            <a:r>
              <a:rPr lang="nl-BE" sz="1600" dirty="0"/>
              <a:t> bevat!</a:t>
            </a:r>
          </a:p>
          <a:p>
            <a:pPr marL="194729" indent="0">
              <a:buNone/>
            </a:pPr>
            <a:endParaRPr lang="nl-BE" sz="1600" dirty="0"/>
          </a:p>
          <a:p>
            <a:pPr marL="194729" indent="0">
              <a:buNone/>
            </a:pPr>
            <a:r>
              <a:rPr lang="nl-BE" sz="1600" dirty="0"/>
              <a:t>Het is niet omdat alle code uitgevoerd werd, dat de tests </a:t>
            </a:r>
            <a:r>
              <a:rPr lang="nl-BE" sz="1600" b="1" dirty="0">
                <a:solidFill>
                  <a:schemeClr val="tx2"/>
                </a:solidFill>
              </a:rPr>
              <a:t>kwaliteitsvol</a:t>
            </a:r>
            <a:r>
              <a:rPr lang="nl-BE" sz="1600" dirty="0"/>
              <a:t> zijn (zie voorbeeld vorige slide!)</a:t>
            </a:r>
          </a:p>
          <a:p>
            <a:pPr marL="194729" indent="0">
              <a:buNone/>
            </a:pPr>
            <a:endParaRPr lang="nl-BE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91DAD-0232-FE02-CEE8-B84CEC803E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# Code Coverage.cs</a:t>
            </a:r>
          </a:p>
        </p:txBody>
      </p:sp>
    </p:spTree>
    <p:extLst>
      <p:ext uri="{BB962C8B-B14F-4D97-AF65-F5344CB8AC3E}">
        <p14:creationId xmlns:p14="http://schemas.microsoft.com/office/powerpoint/2010/main" val="25217244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58705AB-A7C2-4C42-9FE1-E25BA5EBEB51}" vid="{5CF72AEA-7AEF-4276-956B-0B4577B48F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Een nieuw document maken." ma:contentTypeScope="" ma:versionID="4771f828d96900656def7641a87bfbca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3e37565c1a97ff36b48b1fc3e584ae7a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Afbeelding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e590e29-c89d-4e1a-bf06-0c489d371682" xsi:nil="true"/>
    <Invited_Students xmlns="2e590e29-c89d-4e1a-bf06-0c489d371682" xsi:nil="true"/>
    <Owner xmlns="2e590e29-c89d-4e1a-bf06-0c489d371682">
      <UserInfo>
        <DisplayName/>
        <AccountId xsi:nil="true"/>
        <AccountType/>
      </UserInfo>
    </Owner>
    <Teams_Channel_Section_Location xmlns="2e590e29-c89d-4e1a-bf06-0c489d371682" xsi:nil="true"/>
    <TeamsChannelId xmlns="2e590e29-c89d-4e1a-bf06-0c489d371682" xsi:nil="true"/>
    <Invited_Teachers xmlns="2e590e29-c89d-4e1a-bf06-0c489d371682" xsi:nil="true"/>
    <DefaultSectionNames xmlns="2e590e29-c89d-4e1a-bf06-0c489d371682" xsi:nil="true"/>
    <Self_Registration_Enabled xmlns="2e590e29-c89d-4e1a-bf06-0c489d371682" xsi:nil="true"/>
    <FolderType xmlns="2e590e29-c89d-4e1a-bf06-0c489d371682" xsi:nil="true"/>
    <CultureName xmlns="2e590e29-c89d-4e1a-bf06-0c489d371682" xsi:nil="true"/>
    <Student_Groups xmlns="2e590e29-c89d-4e1a-bf06-0c489d371682">
      <UserInfo>
        <DisplayName/>
        <AccountId xsi:nil="true"/>
        <AccountType/>
      </UserInfo>
    </Student_Groups>
    <Is_Collaboration_Space_Locked xmlns="2e590e29-c89d-4e1a-bf06-0c489d371682" xsi:nil="true"/>
    <Templates xmlns="2e590e29-c89d-4e1a-bf06-0c489d371682" xsi:nil="true"/>
    <Teachers xmlns="2e590e29-c89d-4e1a-bf06-0c489d371682">
      <UserInfo>
        <DisplayName/>
        <AccountId xsi:nil="true"/>
        <AccountType/>
      </UserInfo>
    </Teachers>
    <Students xmlns="2e590e29-c89d-4e1a-bf06-0c489d371682">
      <UserInfo>
        <DisplayName/>
        <AccountId xsi:nil="true"/>
        <AccountType/>
      </UserInfo>
    </Students>
    <lcf76f155ced4ddcb4097134ff3c332f xmlns="2e590e29-c89d-4e1a-bf06-0c489d371682">
      <Terms xmlns="http://schemas.microsoft.com/office/infopath/2007/PartnerControls"/>
    </lcf76f155ced4ddcb4097134ff3c332f>
    <LMS_Mappings xmlns="2e590e29-c89d-4e1a-bf06-0c489d371682" xsi:nil="true"/>
    <IsNotebookLocked xmlns="2e590e29-c89d-4e1a-bf06-0c489d371682" xsi:nil="true"/>
    <TaxCatchAll xmlns="5870f8f2-d835-4d1e-84f7-7c5a365f9c0a" xsi:nil="true"/>
    <Math_Settings xmlns="2e590e29-c89d-4e1a-bf06-0c489d371682" xsi:nil="true"/>
    <Has_Teacher_Only_SectionGroup xmlns="2e590e29-c89d-4e1a-bf06-0c489d371682" xsi:nil="true"/>
    <NotebookType xmlns="2e590e29-c89d-4e1a-bf06-0c489d371682" xsi:nil="true"/>
    <Distribution_Groups xmlns="2e590e29-c89d-4e1a-bf06-0c489d371682" xsi:nil="true"/>
  </documentManagement>
</p:properties>
</file>

<file path=customXml/itemProps1.xml><?xml version="1.0" encoding="utf-8"?>
<ds:datastoreItem xmlns:ds="http://schemas.openxmlformats.org/officeDocument/2006/customXml" ds:itemID="{A42A002E-09E9-4EE1-8D94-32F7CD2A64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23D71-368D-4B73-8A6F-4A132A067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BB125A-8805-4061-8939-71AC2B76D8EC}">
  <ds:schemaRefs>
    <ds:schemaRef ds:uri="http://schemas.microsoft.com/office/2006/metadata/properties"/>
    <ds:schemaRef ds:uri="http://schemas.microsoft.com/office/infopath/2007/PartnerControls"/>
    <ds:schemaRef ds:uri="2e590e29-c89d-4e1a-bf06-0c489d371682"/>
    <ds:schemaRef ds:uri="5870f8f2-d835-4d1e-84f7-7c5a365f9c0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</TotalTime>
  <Words>771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// Code Coverage</vt:lpstr>
      <vt:lpstr>Wat is Code Coverage?</vt:lpstr>
      <vt:lpstr>Wat is Code Coverage?</vt:lpstr>
      <vt:lpstr>// Wat is Code Coverage?</vt:lpstr>
      <vt:lpstr>PowerPoint Presentation</vt:lpstr>
      <vt:lpstr>// Statement Coverage</vt:lpstr>
      <vt:lpstr>// Statement Coverage</vt:lpstr>
      <vt:lpstr>// Statement Coverage</vt:lpstr>
      <vt:lpstr>// Statement Coverage</vt:lpstr>
      <vt:lpstr>// Branch Coverage</vt:lpstr>
      <vt:lpstr>// Branch Coverage</vt:lpstr>
      <vt:lpstr>// Branch Coverage</vt:lpstr>
      <vt:lpstr>// Branch Coverage</vt:lpstr>
      <vt:lpstr>// Branch Coverage</vt:lpstr>
      <vt:lpstr>// Branch Coverage</vt:lpstr>
      <vt:lpstr>// Branch Coverage</vt:lpstr>
      <vt:lpstr>// Branch Coverage</vt:lpstr>
      <vt:lpstr>//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Code Coverage</dc:title>
  <dc:creator>Matthias Druwé</dc:creator>
  <cp:lastModifiedBy>Matthias Druwé</cp:lastModifiedBy>
  <cp:revision>2</cp:revision>
  <dcterms:created xsi:type="dcterms:W3CDTF">2023-11-03T19:22:44Z</dcterms:created>
  <dcterms:modified xsi:type="dcterms:W3CDTF">2023-11-15T19:10:04Z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0x010100958049F6D630AF47BB18DF5F87B80949</vt:lpwstr>
  </property>
  <property fmtid="{D5CDD505-2E9C-101B-9397-08002B2CF9AE}" pid="3" name="MediaServiceImageTags">
    <vt:lpwstr/>
  </property>
</Properties>
</file>