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13EA6-0DEA-4B1A-9957-5436577BCF24}" v="16" dt="2023-10-11T19:31:1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1412F-B5C5-4DC2-B1E5-CC3331212FBC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C1461-952E-4B22-96B4-D4B81959420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3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1235233" y="1756433"/>
            <a:ext cx="5450400" cy="2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1235233" y="4120800"/>
            <a:ext cx="3955200" cy="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52542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9600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6161200" y="1585200"/>
            <a:ext cx="50708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532400" y="3287933"/>
            <a:ext cx="3926000" cy="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6835200" y="3410733"/>
            <a:ext cx="3926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5324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6733600" y="3903533"/>
            <a:ext cx="3926000" cy="1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39061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2304217" y="1853384"/>
            <a:ext cx="7176000" cy="1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3945629" y="3997900"/>
            <a:ext cx="38932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93530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703600" y="2228405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703600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7395067" y="2206549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7395067" y="2725567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703600" y="4285780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703600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7395067" y="4285796"/>
            <a:ext cx="3334000" cy="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7395067" y="4819619"/>
            <a:ext cx="333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893893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264800" y="1619733"/>
            <a:ext cx="7844800" cy="3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310586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676717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676684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5007700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5007709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676717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676684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5007700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500765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8338733" y="1801784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8338735" y="26962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8338733" y="4078167"/>
            <a:ext cx="24404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8338675" y="4972617"/>
            <a:ext cx="2440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85911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858000" y="4609600"/>
            <a:ext cx="6476000" cy="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858000" y="2324784"/>
            <a:ext cx="647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5723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960000" y="735000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6016035" y="3754200"/>
            <a:ext cx="5056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6016033" y="1725767"/>
            <a:ext cx="5056000" cy="2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63279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408800" y="2131200"/>
            <a:ext cx="4656000" cy="3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1219170" lvl="1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828754" lvl="2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2438339" lvl="3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3047924" lvl="4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3657509" lvl="5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4267093" lvl="6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4876678" lvl="7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5486263" lvl="8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70594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960000" y="744867"/>
            <a:ext cx="10272000" cy="5388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744384" y="4475267"/>
            <a:ext cx="4802000" cy="1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744384" y="1024467"/>
            <a:ext cx="4802000" cy="3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009073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366400" y="1301467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366400" y="2169368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851000" y="2819781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851000" y="3687547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4335600" y="4371868"/>
            <a:ext cx="6490000" cy="8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4335600" y="5239633"/>
            <a:ext cx="6490000" cy="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9555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960000" y="1585200"/>
            <a:ext cx="10272000" cy="4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1219170" lvl="1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828754" lvl="2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2438339" lvl="3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3047924" lvl="4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3657509" lvl="5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4267093" lvl="6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4876678" lvl="7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5486263" lvl="8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4131137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1264800" y="1263297"/>
            <a:ext cx="5712000" cy="11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1264800" y="2409288"/>
            <a:ext cx="5725200" cy="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1264800" y="3019700"/>
            <a:ext cx="35984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264800" y="4681634"/>
            <a:ext cx="8186000" cy="103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6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6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6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6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6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4082615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960000" y="1686800"/>
            <a:ext cx="68628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959984" y="3329884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959984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3151741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960000" y="1686784"/>
            <a:ext cx="6621600" cy="8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76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960000" y="2774587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959967" y="3329905"/>
            <a:ext cx="6621600" cy="1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960000" y="4505851"/>
            <a:ext cx="66216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959951" y="5061149"/>
            <a:ext cx="66216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7581667" y="2774584"/>
            <a:ext cx="36508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67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7581600" y="3329883"/>
            <a:ext cx="3650800" cy="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597469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3384612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422017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082919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371967" y="1427418"/>
            <a:ext cx="2848285" cy="4003183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3043867" y="3955233"/>
            <a:ext cx="2280800" cy="3516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3654008" y="2482821"/>
            <a:ext cx="1060521" cy="834819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4492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3267600" y="3425800"/>
            <a:ext cx="56568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395000" y="1688633"/>
            <a:ext cx="7402000" cy="1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42647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927033" y="1674300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554000" y="1674300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927033" y="2392777"/>
            <a:ext cx="7951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554000" y="2392777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927033" y="3090471"/>
            <a:ext cx="79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554000" y="3132071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927033" y="4589816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554000" y="3881741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927033" y="3881737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927033" y="5297895"/>
            <a:ext cx="8035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554000" y="4589805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554000" y="5297903"/>
            <a:ext cx="1208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278926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264800" y="2525067"/>
            <a:ext cx="5248400" cy="1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1264800" y="1402667"/>
            <a:ext cx="21672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1264800" y="4523867"/>
            <a:ext cx="4869600" cy="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3395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960000" y="996667"/>
            <a:ext cx="10272000" cy="48844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5917200" y="1761467"/>
            <a:ext cx="4823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5917200" y="2911467"/>
            <a:ext cx="48236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29970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964900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4426257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7887632" y="1585600"/>
            <a:ext cx="3339600" cy="45528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189327" y="3404367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1189327" y="403085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4645200" y="3404367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4645200" y="4030849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8095140" y="3404400"/>
            <a:ext cx="2901600" cy="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67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8095140" y="4030883"/>
            <a:ext cx="2901600" cy="1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605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5549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789933" y="1656700"/>
            <a:ext cx="38944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359752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960000" y="1585200"/>
            <a:ext cx="10272000" cy="45528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960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235509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8216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82168" y="5333333"/>
            <a:ext cx="194489" cy="1277668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11232001" y="278999"/>
            <a:ext cx="578079" cy="1051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399049" y="252035"/>
            <a:ext cx="177607" cy="159125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960001" y="61634"/>
            <a:ext cx="1036865" cy="53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83067" y="6343309"/>
            <a:ext cx="2839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1044041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2619-2F5C-B4DC-58FF-B2658343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232" y="1756433"/>
            <a:ext cx="9140409" cy="2142800"/>
          </a:xfrm>
        </p:spPr>
        <p:txBody>
          <a:bodyPr/>
          <a:lstStyle/>
          <a:p>
            <a:r>
              <a:rPr lang="en-US" dirty="0"/>
              <a:t>// Unit testing extended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36AA5-4C3B-6D1F-FC58-73706EA1D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0A60-B3B5-0EF8-6414-BDC3241F0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8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FDC3-6D2C-4685-ABCB-E9829C53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xUnit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14CDF-B155-0151-28A1-B16E5B571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marL="194729" indent="0">
              <a:buNone/>
            </a:pPr>
            <a:r>
              <a:rPr lang="nl-BE" dirty="0"/>
              <a:t>De </a:t>
            </a:r>
            <a:r>
              <a:rPr lang="nl-BE" dirty="0" err="1"/>
              <a:t>throws</a:t>
            </a:r>
            <a:r>
              <a:rPr lang="nl-BE" dirty="0"/>
              <a:t> methode verwacht </a:t>
            </a:r>
            <a:r>
              <a:rPr lang="nl-BE" dirty="0">
                <a:solidFill>
                  <a:schemeClr val="tx2"/>
                </a:solidFill>
              </a:rPr>
              <a:t>tussen &lt;&gt;</a:t>
            </a:r>
            <a:r>
              <a:rPr lang="nl-BE" dirty="0"/>
              <a:t> de </a:t>
            </a:r>
            <a:r>
              <a:rPr lang="nl-BE" dirty="0" err="1">
                <a:solidFill>
                  <a:schemeClr val="tx2"/>
                </a:solidFill>
              </a:rPr>
              <a:t>exception</a:t>
            </a:r>
            <a:r>
              <a:rPr lang="nl-BE" dirty="0"/>
              <a:t> die we wensen op te vangen.</a:t>
            </a:r>
            <a:br>
              <a:rPr lang="nl-BE" dirty="0"/>
            </a:br>
            <a:r>
              <a:rPr lang="nl-BE" dirty="0"/>
              <a:t>Als parameter verwacht deze methode een </a:t>
            </a:r>
            <a:r>
              <a:rPr lang="nl-BE" dirty="0" err="1">
                <a:solidFill>
                  <a:schemeClr val="tx2"/>
                </a:solidFill>
              </a:rPr>
              <a:t>Func</a:t>
            </a:r>
            <a:r>
              <a:rPr lang="nl-BE" dirty="0">
                <a:solidFill>
                  <a:schemeClr val="tx2"/>
                </a:solidFill>
              </a:rPr>
              <a:t>&lt;object?&gt;</a:t>
            </a:r>
            <a:r>
              <a:rPr lang="nl-BE" dirty="0"/>
              <a:t>. Dit wil zeggen dat deze </a:t>
            </a:r>
            <a:r>
              <a:rPr lang="nl-BE" dirty="0" err="1"/>
              <a:t>lambda</a:t>
            </a:r>
            <a:r>
              <a:rPr lang="nl-BE" dirty="0"/>
              <a:t> een </a:t>
            </a:r>
            <a:r>
              <a:rPr lang="nl-BE" dirty="0">
                <a:solidFill>
                  <a:schemeClr val="tx2"/>
                </a:solidFill>
              </a:rPr>
              <a:t>return</a:t>
            </a:r>
            <a:r>
              <a:rPr lang="nl-BE" dirty="0"/>
              <a:t> waarde heeft van een </a:t>
            </a:r>
            <a:r>
              <a:rPr lang="nl-BE" dirty="0">
                <a:solidFill>
                  <a:schemeClr val="tx2"/>
                </a:solidFill>
              </a:rPr>
              <a:t>object?</a:t>
            </a:r>
            <a:r>
              <a:rPr lang="nl-BE" dirty="0"/>
              <a:t>. En </a:t>
            </a:r>
            <a:r>
              <a:rPr lang="nl-BE" dirty="0">
                <a:solidFill>
                  <a:schemeClr val="tx2"/>
                </a:solidFill>
              </a:rPr>
              <a:t>geen parameters</a:t>
            </a:r>
            <a:r>
              <a:rPr lang="nl-BE" dirty="0"/>
              <a:t> verwacht.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D1A91-6DB4-FAAF-9DA2-069D6BE1C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4A819-3D0B-56C2-A7C7-7C5EA857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15" y="1734909"/>
            <a:ext cx="7162800" cy="30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6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AB5F-E863-D851-A6A9-E2BEBD93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FluentAssertions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8AB0-5231-F587-2B97-DE360C03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marL="194729" indent="0">
              <a:buNone/>
            </a:pPr>
            <a:r>
              <a:rPr lang="en-US" dirty="0"/>
              <a:t>Bij Fluent assertions </a:t>
            </a:r>
            <a:r>
              <a:rPr lang="en-US" dirty="0" err="1"/>
              <a:t>werkt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beetje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. We moeten </a:t>
            </a:r>
            <a:r>
              <a:rPr lang="en-US" dirty="0" err="1"/>
              <a:t>eerst</a:t>
            </a:r>
            <a:r>
              <a:rPr lang="en-US" dirty="0"/>
              <a:t> de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i="1" dirty="0" err="1">
                <a:solidFill>
                  <a:schemeClr val="tx2"/>
                </a:solidFill>
              </a:rPr>
              <a:t>invoken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via </a:t>
            </a:r>
            <a:r>
              <a:rPr lang="en-US" dirty="0" err="1">
                <a:solidFill>
                  <a:schemeClr val="bg2"/>
                </a:solidFill>
              </a:rPr>
              <a:t>een</a:t>
            </a:r>
            <a:r>
              <a:rPr lang="en-US" dirty="0">
                <a:solidFill>
                  <a:schemeClr val="bg2"/>
                </a:solidFill>
              </a:rPr>
              <a:t> lambda </a:t>
            </a:r>
            <a:r>
              <a:rPr lang="en-US" dirty="0" err="1">
                <a:solidFill>
                  <a:schemeClr val="bg2"/>
                </a:solidFill>
              </a:rPr>
              <a:t>expressie</a:t>
            </a:r>
            <a:r>
              <a:rPr lang="en-US" dirty="0">
                <a:solidFill>
                  <a:schemeClr val="bg2"/>
                </a:solidFill>
              </a:rPr>
              <a:t>. </a:t>
            </a:r>
            <a:r>
              <a:rPr lang="en-US" dirty="0" err="1">
                <a:solidFill>
                  <a:schemeClr val="bg2"/>
                </a:solidFill>
              </a:rPr>
              <a:t>Dit</a:t>
            </a:r>
            <a:r>
              <a:rPr lang="en-US" dirty="0">
                <a:solidFill>
                  <a:schemeClr val="bg2"/>
                </a:solidFill>
              </a:rPr>
              <a:t> kunnen we </a:t>
            </a:r>
            <a:r>
              <a:rPr lang="en-US" dirty="0" err="1">
                <a:solidFill>
                  <a:schemeClr val="bg2"/>
                </a:solidFill>
              </a:rPr>
              <a:t>doen</a:t>
            </a:r>
            <a:r>
              <a:rPr lang="en-US" dirty="0">
                <a:solidFill>
                  <a:schemeClr val="bg2"/>
                </a:solidFill>
              </a:rPr>
              <a:t> met </a:t>
            </a:r>
            <a:r>
              <a:rPr lang="en-US" dirty="0" err="1">
                <a:solidFill>
                  <a:schemeClr val="bg2"/>
                </a:solidFill>
              </a:rPr>
              <a:t>behulp</a:t>
            </a:r>
            <a:r>
              <a:rPr lang="en-US" dirty="0">
                <a:solidFill>
                  <a:schemeClr val="bg2"/>
                </a:solidFill>
              </a:rPr>
              <a:t> van de </a:t>
            </a:r>
            <a:r>
              <a:rPr lang="en-US" dirty="0" err="1">
                <a:solidFill>
                  <a:schemeClr val="bg2"/>
                </a:solidFill>
              </a:rPr>
              <a:t>methode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Invoking</a:t>
            </a:r>
            <a:r>
              <a:rPr lang="en-US" dirty="0">
                <a:solidFill>
                  <a:schemeClr val="bg2"/>
                </a:solidFill>
              </a:rPr>
              <a:t> die we kunnen </a:t>
            </a:r>
            <a:r>
              <a:rPr lang="en-US" dirty="0" err="1">
                <a:solidFill>
                  <a:schemeClr val="bg2"/>
                </a:solidFill>
              </a:rPr>
              <a:t>aanroepen</a:t>
            </a:r>
            <a:r>
              <a:rPr lang="en-US" dirty="0">
                <a:solidFill>
                  <a:schemeClr val="bg2"/>
                </a:solidFill>
              </a:rPr>
              <a:t> op </a:t>
            </a:r>
            <a:r>
              <a:rPr lang="en-US" dirty="0" err="1">
                <a:solidFill>
                  <a:schemeClr val="bg2"/>
                </a:solidFill>
              </a:rPr>
              <a:t>ons</a:t>
            </a:r>
            <a:r>
              <a:rPr lang="en-US" dirty="0">
                <a:solidFill>
                  <a:schemeClr val="bg2"/>
                </a:solidFill>
              </a:rPr>
              <a:t> te </a:t>
            </a:r>
            <a:r>
              <a:rPr lang="en-US" dirty="0" err="1">
                <a:solidFill>
                  <a:schemeClr val="bg2"/>
                </a:solidFill>
              </a:rPr>
              <a:t>testen</a:t>
            </a:r>
            <a:r>
              <a:rPr lang="en-US" dirty="0">
                <a:solidFill>
                  <a:schemeClr val="bg2"/>
                </a:solidFill>
              </a:rPr>
              <a:t> object. </a:t>
            </a:r>
            <a:r>
              <a:rPr lang="en-US" dirty="0" err="1">
                <a:solidFill>
                  <a:schemeClr val="bg2"/>
                </a:solidFill>
              </a:rPr>
              <a:t>Nadien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kan</a:t>
            </a:r>
            <a:r>
              <a:rPr lang="en-US" dirty="0">
                <a:solidFill>
                  <a:schemeClr val="bg2"/>
                </a:solidFill>
              </a:rPr>
              <a:t> je met </a:t>
            </a:r>
            <a:r>
              <a:rPr lang="en-US" dirty="0">
                <a:solidFill>
                  <a:schemeClr val="tx2"/>
                </a:solidFill>
              </a:rPr>
              <a:t>Should().Throw&lt;</a:t>
            </a:r>
            <a:r>
              <a:rPr lang="en-US" i="1" dirty="0" err="1">
                <a:solidFill>
                  <a:schemeClr val="tx2"/>
                </a:solidFill>
              </a:rPr>
              <a:t>exceptiontype</a:t>
            </a:r>
            <a:r>
              <a:rPr lang="en-US" dirty="0">
                <a:solidFill>
                  <a:schemeClr val="tx2"/>
                </a:solidFill>
              </a:rPr>
              <a:t>&gt;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WithMessage</a:t>
            </a:r>
            <a:r>
              <a:rPr lang="en-US" dirty="0">
                <a:solidFill>
                  <a:schemeClr val="bg2"/>
                </a:solidFill>
              </a:rPr>
              <a:t> de </a:t>
            </a:r>
            <a:r>
              <a:rPr lang="en-US" dirty="0" err="1">
                <a:solidFill>
                  <a:schemeClr val="bg2"/>
                </a:solidFill>
              </a:rPr>
              <a:t>nodige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controles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doen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nl-BE" i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E55CD-9895-50EA-C1D7-1039F47E3C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D20C6-4401-9938-4950-B154070D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8" y="1910301"/>
            <a:ext cx="9765323" cy="22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AB5F-E863-D851-A6A9-E2BEBD93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FluentAssertions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8AB0-5231-F587-2B97-DE360C03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marL="194729" indent="0">
              <a:buNone/>
            </a:pPr>
            <a:r>
              <a:rPr lang="nl-BE" dirty="0">
                <a:solidFill>
                  <a:schemeClr val="bg2"/>
                </a:solidFill>
              </a:rPr>
              <a:t>In plaats van de </a:t>
            </a:r>
            <a:r>
              <a:rPr lang="nl-BE" dirty="0" err="1">
                <a:solidFill>
                  <a:schemeClr val="bg2"/>
                </a:solidFill>
              </a:rPr>
              <a:t>Invoking</a:t>
            </a:r>
            <a:r>
              <a:rPr lang="nl-BE" dirty="0">
                <a:solidFill>
                  <a:schemeClr val="bg2"/>
                </a:solidFill>
              </a:rPr>
              <a:t> methode, kan je ook de uit te voeren </a:t>
            </a:r>
            <a:r>
              <a:rPr lang="nl-BE" dirty="0" err="1">
                <a:solidFill>
                  <a:schemeClr val="bg2"/>
                </a:solidFill>
              </a:rPr>
              <a:t>lambda</a:t>
            </a:r>
            <a:r>
              <a:rPr lang="nl-BE" dirty="0">
                <a:solidFill>
                  <a:schemeClr val="bg2"/>
                </a:solidFill>
              </a:rPr>
              <a:t> in een Action variabele plaatsen en deze gebruiken bij je </a:t>
            </a:r>
            <a:r>
              <a:rPr lang="nl-BE" dirty="0" err="1">
                <a:solidFill>
                  <a:schemeClr val="bg2"/>
                </a:solidFill>
              </a:rPr>
              <a:t>assert</a:t>
            </a:r>
            <a:r>
              <a:rPr lang="nl-BE" dirty="0">
                <a:solidFill>
                  <a:schemeClr val="bg2"/>
                </a:solidFill>
              </a:rPr>
              <a:t>. Deze manier heeft mijn persoonlijke voorkeur.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E55CD-9895-50EA-C1D7-1039F47E3C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36C15-67CF-D5C5-8620-98CD6DC3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5" y="1723617"/>
            <a:ext cx="8340970" cy="34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4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F33674-DEF0-8287-3574-F13DCD89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Lambda’s in unit testing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62CAF3-B3AF-D649-5900-872412BDC38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/01</a:t>
            </a:r>
            <a:endParaRPr lang="nl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320632-B84F-F77F-FF8D-ADAAA9DBD2FB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Exceptions in unit testing</a:t>
            </a:r>
            <a:endParaRPr lang="nl-B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36ED6-C062-A188-8CBF-BC29AD72B2B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/02</a:t>
            </a:r>
            <a:endParaRPr lang="nl-B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0BACC7-A725-97B7-551E-21F82EFF561D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03A735-430F-6EBA-ACF6-73C1175562F7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CA94C87-4C13-BC61-07DD-8D65782BD651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A6D9A96-18A7-8AD2-25EB-C5AE32E51134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948C16D-9308-C08A-6934-C46D05724235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/>
              <a:t>// Unit testing extended</a:t>
            </a:r>
            <a:endParaRPr lang="nl-BE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BEB8450-0DE9-1EC8-014E-0D63B4398570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15B8286-7310-8CE3-6FA4-BB882BCBBEE2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1E1EF9-87C3-A785-F3F1-519D1687BBD9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D5559C9-5701-511E-E4E0-B18ED2DF76DB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D3B9A-12E5-8883-C762-02906F7567D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BE"/>
              <a:t>Unit testing extended.cs</a:t>
            </a:r>
          </a:p>
        </p:txBody>
      </p:sp>
    </p:spTree>
    <p:extLst>
      <p:ext uri="{BB962C8B-B14F-4D97-AF65-F5344CB8AC3E}">
        <p14:creationId xmlns:p14="http://schemas.microsoft.com/office/powerpoint/2010/main" val="24878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F3A9305-935F-6CDF-427A-91188430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99" y="2525067"/>
            <a:ext cx="9285969" cy="1998800"/>
          </a:xfrm>
        </p:spPr>
        <p:txBody>
          <a:bodyPr/>
          <a:lstStyle/>
          <a:p>
            <a:r>
              <a:rPr lang="en-US" dirty="0"/>
              <a:t>Lambda’s in unit testing</a:t>
            </a:r>
            <a:endParaRPr lang="nl-BE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B943D56-E613-7CDD-EE1A-EBF44DB9040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/01</a:t>
            </a:r>
            <a:endParaRPr lang="nl-BE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F4E0AB4-4696-8C2F-15A0-38972796B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FE250B0-467A-60B4-2F5E-761E422E0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2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94D4-5200-11DE-B9E2-E0EF0BF4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xUnit</a:t>
            </a:r>
            <a:r>
              <a:rPr lang="en-US" dirty="0"/>
              <a:t> =&gt; Contains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EE747-DD42-ABF0-C185-89EAC2EE1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dirty="0"/>
              <a:t>Met </a:t>
            </a:r>
            <a:r>
              <a:rPr lang="nl-BE" dirty="0" err="1"/>
              <a:t>contains</a:t>
            </a:r>
            <a:r>
              <a:rPr lang="nl-BE" dirty="0"/>
              <a:t> kan je </a:t>
            </a:r>
            <a:r>
              <a:rPr lang="nl-BE" dirty="0">
                <a:solidFill>
                  <a:schemeClr val="tx2"/>
                </a:solidFill>
              </a:rPr>
              <a:t>valideren</a:t>
            </a:r>
            <a:r>
              <a:rPr lang="nl-BE" dirty="0"/>
              <a:t> of een </a:t>
            </a:r>
            <a:r>
              <a:rPr lang="nl-BE" dirty="0">
                <a:solidFill>
                  <a:schemeClr val="tx2"/>
                </a:solidFill>
              </a:rPr>
              <a:t>item in een array</a:t>
            </a:r>
            <a:r>
              <a:rPr lang="nl-BE" dirty="0"/>
              <a:t> of list van items zit.</a:t>
            </a:r>
          </a:p>
          <a:p>
            <a:pPr marL="194729" indent="0">
              <a:buNone/>
            </a:pPr>
            <a:r>
              <a:rPr lang="nl-BE" dirty="0"/>
              <a:t>In plaats van </a:t>
            </a:r>
            <a:r>
              <a:rPr lang="nl-BE" dirty="0" err="1"/>
              <a:t>expected</a:t>
            </a:r>
            <a:r>
              <a:rPr lang="nl-BE" dirty="0"/>
              <a:t> en </a:t>
            </a:r>
            <a:r>
              <a:rPr lang="nl-BE" dirty="0" err="1"/>
              <a:t>actual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mee te geven, kunnen we er ook voor kiezen om een </a:t>
            </a:r>
            <a:r>
              <a:rPr lang="nl-BE" dirty="0" err="1">
                <a:solidFill>
                  <a:schemeClr val="tx2"/>
                </a:solidFill>
              </a:rPr>
              <a:t>actual</a:t>
            </a:r>
            <a:r>
              <a:rPr lang="nl-BE" dirty="0">
                <a:solidFill>
                  <a:schemeClr val="tx2"/>
                </a:solidFill>
              </a:rPr>
              <a:t> </a:t>
            </a:r>
            <a:r>
              <a:rPr lang="nl-BE" dirty="0" err="1">
                <a:solidFill>
                  <a:schemeClr val="tx2"/>
                </a:solidFill>
              </a:rPr>
              <a:t>result</a:t>
            </a:r>
            <a:r>
              <a:rPr lang="nl-BE" dirty="0"/>
              <a:t> en een </a:t>
            </a:r>
            <a:r>
              <a:rPr lang="nl-BE" dirty="0" err="1">
                <a:solidFill>
                  <a:schemeClr val="tx2"/>
                </a:solidFill>
              </a:rPr>
              <a:t>lambda</a:t>
            </a:r>
            <a:r>
              <a:rPr lang="nl-BE" dirty="0">
                <a:solidFill>
                  <a:schemeClr val="tx2"/>
                </a:solidFill>
              </a:rPr>
              <a:t>-methode</a:t>
            </a:r>
            <a:r>
              <a:rPr lang="nl-BE" dirty="0"/>
              <a:t> mee te geven.</a:t>
            </a:r>
          </a:p>
          <a:p>
            <a:pPr marL="194729" indent="0">
              <a:buNone/>
            </a:pPr>
            <a:r>
              <a:rPr lang="nl-BE" dirty="0"/>
              <a:t>De </a:t>
            </a:r>
            <a:r>
              <a:rPr lang="nl-BE" dirty="0" err="1"/>
              <a:t>assert</a:t>
            </a:r>
            <a:r>
              <a:rPr lang="nl-BE" dirty="0"/>
              <a:t> gaat dan valideren of 1 van de items in de lijst een </a:t>
            </a:r>
            <a:r>
              <a:rPr lang="nl-BE" dirty="0" err="1"/>
              <a:t>true</a:t>
            </a:r>
            <a:r>
              <a:rPr lang="nl-BE" dirty="0"/>
              <a:t> resultaat oplevert in de </a:t>
            </a:r>
            <a:r>
              <a:rPr lang="nl-BE" dirty="0" err="1"/>
              <a:t>lambda</a:t>
            </a:r>
            <a:r>
              <a:rPr lang="nl-BE" dirty="0"/>
              <a:t>-methode.</a:t>
            </a:r>
          </a:p>
          <a:p>
            <a:pPr marL="194729" indent="0">
              <a:buNone/>
            </a:pPr>
            <a:endParaRPr lang="nl-BE" dirty="0"/>
          </a:p>
          <a:p>
            <a:pPr marL="194729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A100B-9B1D-E049-5715-376BA5A1F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4441-8129-4DB1-77BB-4658D196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23" y="2825261"/>
            <a:ext cx="6834554" cy="31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5D8-DA2F-858F-CBC8-CC395BF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FluentAssertions</a:t>
            </a:r>
            <a:r>
              <a:rPr lang="en-US" dirty="0"/>
              <a:t> =&gt; Contains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00F3-DE0B-F375-625E-C4F66CFED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dirty="0"/>
              <a:t>Bij </a:t>
            </a:r>
            <a:r>
              <a:rPr lang="nl-BE" dirty="0" err="1"/>
              <a:t>FluentAssertions</a:t>
            </a:r>
            <a:r>
              <a:rPr lang="nl-BE" dirty="0"/>
              <a:t>, werkt de </a:t>
            </a:r>
            <a:r>
              <a:rPr lang="nl-BE" dirty="0" err="1"/>
              <a:t>contains</a:t>
            </a:r>
            <a:r>
              <a:rPr lang="nl-BE" dirty="0"/>
              <a:t> methode, gelijkaardig aan die van </a:t>
            </a:r>
            <a:r>
              <a:rPr lang="nl-BE" dirty="0" err="1"/>
              <a:t>xUnit</a:t>
            </a:r>
            <a:r>
              <a:rPr lang="nl-BE" dirty="0"/>
              <a:t>. </a:t>
            </a:r>
          </a:p>
          <a:p>
            <a:pPr marL="194729" indent="0">
              <a:buNone/>
            </a:pPr>
            <a:r>
              <a:rPr lang="nl-BE" dirty="0"/>
              <a:t>Het grote verschil is dat deze methode enkel een </a:t>
            </a:r>
            <a:r>
              <a:rPr lang="nl-BE" dirty="0" err="1">
                <a:solidFill>
                  <a:schemeClr val="tx2"/>
                </a:solidFill>
              </a:rPr>
              <a:t>lambda</a:t>
            </a:r>
            <a:r>
              <a:rPr lang="nl-BE" dirty="0">
                <a:solidFill>
                  <a:schemeClr val="tx2"/>
                </a:solidFill>
              </a:rPr>
              <a:t>-expressie</a:t>
            </a:r>
            <a:r>
              <a:rPr lang="nl-BE" dirty="0"/>
              <a:t> aanvaard in plaats van ook een volledige </a:t>
            </a:r>
            <a:r>
              <a:rPr lang="nl-BE" dirty="0" err="1"/>
              <a:t>lambda</a:t>
            </a:r>
            <a:r>
              <a:rPr lang="nl-BE" dirty="0"/>
              <a:t> instructie.</a:t>
            </a:r>
          </a:p>
          <a:p>
            <a:pPr marL="194729" indent="0">
              <a:buNone/>
            </a:pPr>
            <a:endParaRPr lang="nl-BE" dirty="0"/>
          </a:p>
          <a:p>
            <a:pPr marL="194729" indent="0">
              <a:buNone/>
            </a:pPr>
            <a:r>
              <a:rPr lang="nl-BE" dirty="0" err="1"/>
              <a:t>Lambda</a:t>
            </a:r>
            <a:r>
              <a:rPr lang="nl-BE" dirty="0"/>
              <a:t> expressie: </a:t>
            </a:r>
            <a:r>
              <a:rPr lang="nl-BE" dirty="0">
                <a:solidFill>
                  <a:schemeClr val="accent1"/>
                </a:solidFill>
              </a:rPr>
              <a:t>(input-parameters) =&gt; </a:t>
            </a:r>
            <a:r>
              <a:rPr lang="nl-BE" dirty="0" err="1">
                <a:solidFill>
                  <a:schemeClr val="accent1"/>
                </a:solidFill>
              </a:rPr>
              <a:t>expression</a:t>
            </a:r>
            <a:endParaRPr lang="nl-BE" dirty="0">
              <a:solidFill>
                <a:schemeClr val="accent1"/>
              </a:solidFill>
            </a:endParaRPr>
          </a:p>
          <a:p>
            <a:pPr marL="194729" indent="0">
              <a:buNone/>
            </a:pPr>
            <a:r>
              <a:rPr lang="nl-BE" dirty="0" err="1"/>
              <a:t>Lambda</a:t>
            </a:r>
            <a:r>
              <a:rPr lang="nl-BE" dirty="0"/>
              <a:t> instructie: </a:t>
            </a:r>
            <a:r>
              <a:rPr lang="nl-BE" dirty="0">
                <a:solidFill>
                  <a:schemeClr val="accent1"/>
                </a:solidFill>
              </a:rPr>
              <a:t>(input-parameters) =&gt; { &lt;</a:t>
            </a:r>
            <a:r>
              <a:rPr lang="nl-BE" dirty="0" err="1">
                <a:solidFill>
                  <a:schemeClr val="accent1"/>
                </a:solidFill>
              </a:rPr>
              <a:t>sequence</a:t>
            </a:r>
            <a:r>
              <a:rPr lang="nl-BE" dirty="0">
                <a:solidFill>
                  <a:schemeClr val="accent1"/>
                </a:solidFill>
              </a:rPr>
              <a:t>-of-statements&gt; }</a:t>
            </a:r>
          </a:p>
          <a:p>
            <a:pPr marL="194729" indent="0">
              <a:buNone/>
            </a:pPr>
            <a:endParaRPr lang="nl-BE" dirty="0">
              <a:solidFill>
                <a:schemeClr val="accent1"/>
              </a:solidFill>
            </a:endParaRPr>
          </a:p>
          <a:p>
            <a:pPr marL="194729" indent="0">
              <a:buNone/>
            </a:pPr>
            <a:endParaRPr lang="nl-BE" dirty="0">
              <a:solidFill>
                <a:schemeClr val="accent1"/>
              </a:solidFill>
            </a:endParaRPr>
          </a:p>
          <a:p>
            <a:pPr marL="194729" indent="0">
              <a:buNone/>
            </a:pP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9E378-11D6-C874-676E-8C62E2B0F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57B20-A649-3D50-0257-7E5AC595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7162800" cy="22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5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D108-289D-34E3-D47A-1EF8B85D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xUnit</a:t>
            </a:r>
            <a:r>
              <a:rPr lang="en-US" dirty="0"/>
              <a:t> =&gt; All 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57AB-3C5F-97A9-5F3A-AD1DAA48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dirty="0"/>
              <a:t>Met de </a:t>
            </a:r>
            <a:r>
              <a:rPr lang="nl-BE" dirty="0" err="1"/>
              <a:t>All</a:t>
            </a:r>
            <a:r>
              <a:rPr lang="nl-BE" dirty="0"/>
              <a:t> methode, kan je voor </a:t>
            </a:r>
            <a:r>
              <a:rPr lang="nl-BE" dirty="0">
                <a:solidFill>
                  <a:schemeClr val="tx2"/>
                </a:solidFill>
              </a:rPr>
              <a:t>elk item</a:t>
            </a:r>
            <a:r>
              <a:rPr lang="nl-BE" dirty="0"/>
              <a:t> in een lijst iets </a:t>
            </a:r>
            <a:r>
              <a:rPr lang="nl-BE" dirty="0">
                <a:solidFill>
                  <a:schemeClr val="tx2"/>
                </a:solidFill>
              </a:rPr>
              <a:t>valideren</a:t>
            </a:r>
            <a:r>
              <a:rPr lang="nl-BE" dirty="0"/>
              <a:t>. Je moet wel zelf een </a:t>
            </a:r>
            <a:r>
              <a:rPr lang="nl-BE" dirty="0" err="1"/>
              <a:t>Assert</a:t>
            </a:r>
            <a:r>
              <a:rPr lang="nl-BE" dirty="0"/>
              <a:t> doen in de </a:t>
            </a:r>
            <a:r>
              <a:rPr lang="nl-BE" dirty="0" err="1"/>
              <a:t>lambda</a:t>
            </a:r>
            <a:r>
              <a:rPr lang="nl-BE" dirty="0"/>
              <a:t> methode.</a:t>
            </a:r>
          </a:p>
          <a:p>
            <a:pPr marL="194729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09F-9410-FEC0-8AA2-5A53231EF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622A7-D286-FE71-8D02-E8622AF0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63" y="2405892"/>
            <a:ext cx="7957273" cy="33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0B68-2A45-89E8-DE69-33ABB790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FluentAssertions</a:t>
            </a:r>
            <a:r>
              <a:rPr lang="en-US" dirty="0"/>
              <a:t> =&gt; </a:t>
            </a:r>
            <a:r>
              <a:rPr lang="en-US" dirty="0" err="1"/>
              <a:t>OnlyContain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4FD32-99B0-A292-B747-329545504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dirty="0"/>
              <a:t>De </a:t>
            </a:r>
            <a:r>
              <a:rPr lang="nl-BE" dirty="0" err="1"/>
              <a:t>OnlyContains</a:t>
            </a:r>
            <a:r>
              <a:rPr lang="nl-BE" dirty="0"/>
              <a:t>-methode gaat </a:t>
            </a:r>
            <a:r>
              <a:rPr lang="nl-BE" dirty="0">
                <a:solidFill>
                  <a:schemeClr val="tx2"/>
                </a:solidFill>
              </a:rPr>
              <a:t>valideren</a:t>
            </a:r>
            <a:r>
              <a:rPr lang="nl-BE" dirty="0"/>
              <a:t> of </a:t>
            </a:r>
            <a:r>
              <a:rPr lang="nl-BE" dirty="0">
                <a:solidFill>
                  <a:schemeClr val="tx2"/>
                </a:solidFill>
              </a:rPr>
              <a:t>alle items</a:t>
            </a:r>
            <a:r>
              <a:rPr lang="nl-BE" dirty="0"/>
              <a:t> in een lijst </a:t>
            </a:r>
            <a:r>
              <a:rPr lang="nl-BE" dirty="0">
                <a:solidFill>
                  <a:schemeClr val="tx2"/>
                </a:solidFill>
              </a:rPr>
              <a:t>voldoen</a:t>
            </a:r>
            <a:r>
              <a:rPr lang="nl-BE" dirty="0"/>
              <a:t> aan de </a:t>
            </a:r>
            <a:r>
              <a:rPr lang="nl-BE" dirty="0">
                <a:solidFill>
                  <a:schemeClr val="tx2"/>
                </a:solidFill>
              </a:rPr>
              <a:t>voorwaarde</a:t>
            </a:r>
            <a:r>
              <a:rPr lang="nl-BE" dirty="0"/>
              <a:t> die de </a:t>
            </a:r>
            <a:r>
              <a:rPr lang="nl-BE" dirty="0" err="1"/>
              <a:t>lambda</a:t>
            </a:r>
            <a:r>
              <a:rPr lang="nl-BE" dirty="0"/>
              <a:t>-expressie oplegt.</a:t>
            </a:r>
          </a:p>
          <a:p>
            <a:pPr marL="194729" indent="0">
              <a:buNone/>
            </a:pPr>
            <a:endParaRPr lang="nl-BE" dirty="0"/>
          </a:p>
          <a:p>
            <a:pPr marL="194729" indent="0">
              <a:buNone/>
            </a:pPr>
            <a:r>
              <a:rPr lang="nl-BE" dirty="0"/>
              <a:t>Net zoals bij </a:t>
            </a:r>
            <a:r>
              <a:rPr lang="nl-BE" dirty="0" err="1"/>
              <a:t>contains</a:t>
            </a:r>
            <a:r>
              <a:rPr lang="nl-BE" dirty="0"/>
              <a:t>, werkt deze methode enkel met </a:t>
            </a:r>
            <a:r>
              <a:rPr lang="nl-BE" dirty="0">
                <a:solidFill>
                  <a:schemeClr val="accent1"/>
                </a:solidFill>
              </a:rPr>
              <a:t>expressies</a:t>
            </a:r>
            <a:r>
              <a:rPr lang="nl-BE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518C4-007F-E3EE-65C2-3DBB100B1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AE7D2-B592-2829-0272-F7BA28B4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54" y="3220287"/>
            <a:ext cx="6904892" cy="21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187D91-F92D-22AE-C6E4-547093D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799" y="2525067"/>
            <a:ext cx="9725585" cy="1998800"/>
          </a:xfrm>
        </p:spPr>
        <p:txBody>
          <a:bodyPr/>
          <a:lstStyle/>
          <a:p>
            <a:r>
              <a:rPr lang="en-US" dirty="0"/>
              <a:t>Exceptions in unit testing</a:t>
            </a:r>
            <a:endParaRPr lang="nl-B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E0E3E6-B408-3617-4074-CB33163F2C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/02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8E41B4A-6C4F-A43F-6012-FBC11E2AA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00BC1-6D74-7D1B-2249-87A404A3B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8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52A35E-05AA-630D-F5F0-ABF81B10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Exceptions in unit testing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6DF0FA-98C6-D0A4-65A3-54395643C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94729" indent="0">
              <a:buNone/>
            </a:pPr>
            <a:r>
              <a:rPr lang="nl-BE" dirty="0"/>
              <a:t>Zoals we gezien hebben in het deel Unit </a:t>
            </a:r>
            <a:r>
              <a:rPr lang="nl-BE" dirty="0" err="1"/>
              <a:t>testing</a:t>
            </a:r>
            <a:r>
              <a:rPr lang="nl-BE" dirty="0"/>
              <a:t> (vorige week) kunnen we </a:t>
            </a:r>
            <a:r>
              <a:rPr lang="nl-BE" dirty="0" err="1">
                <a:solidFill>
                  <a:schemeClr val="tx2"/>
                </a:solidFill>
              </a:rPr>
              <a:t>exceptions</a:t>
            </a:r>
            <a:r>
              <a:rPr lang="nl-BE" dirty="0"/>
              <a:t> testen aan de hand van </a:t>
            </a:r>
            <a:r>
              <a:rPr lang="nl-BE" dirty="0" err="1">
                <a:solidFill>
                  <a:schemeClr val="tx2"/>
                </a:solidFill>
              </a:rPr>
              <a:t>try</a:t>
            </a:r>
            <a:r>
              <a:rPr lang="nl-BE" dirty="0">
                <a:solidFill>
                  <a:schemeClr val="tx2"/>
                </a:solidFill>
              </a:rPr>
              <a:t>-catch</a:t>
            </a:r>
            <a:r>
              <a:rPr lang="nl-BE" dirty="0"/>
              <a:t> structuren. We proberen in unit tests zo min mogelijk logica te introduceren. Dit wil zeggen dat wanneer we insprongen hebben in de code, dat dit meestal wijst op logica. Zo ook bij </a:t>
            </a:r>
            <a:r>
              <a:rPr lang="nl-BE" dirty="0" err="1"/>
              <a:t>try</a:t>
            </a:r>
            <a:r>
              <a:rPr lang="nl-BE" dirty="0"/>
              <a:t>-catch.</a:t>
            </a:r>
          </a:p>
          <a:p>
            <a:pPr marL="194729" indent="0">
              <a:buNone/>
            </a:pPr>
            <a:endParaRPr lang="nl-BE" dirty="0"/>
          </a:p>
          <a:p>
            <a:pPr marL="194729" indent="0">
              <a:buNone/>
            </a:pPr>
            <a:r>
              <a:rPr lang="nl-BE" dirty="0"/>
              <a:t>We zoeken hier dus een andere oplossing voor.</a:t>
            </a:r>
          </a:p>
          <a:p>
            <a:pPr marL="194729" indent="0">
              <a:buNone/>
            </a:pPr>
            <a:endParaRPr lang="nl-BE" dirty="0"/>
          </a:p>
          <a:p>
            <a:pPr marL="194729" indent="0">
              <a:buNone/>
            </a:pPr>
            <a:r>
              <a:rPr lang="nl-BE" dirty="0"/>
              <a:t>De oplossing hiervoor zijn </a:t>
            </a:r>
            <a:r>
              <a:rPr lang="nl-BE" dirty="0" err="1">
                <a:solidFill>
                  <a:schemeClr val="tx2"/>
                </a:solidFill>
              </a:rPr>
              <a:t>lambda’s</a:t>
            </a:r>
            <a:r>
              <a:rPr lang="nl-BE" dirty="0"/>
              <a:t>. Er bestaan zowel voor </a:t>
            </a:r>
            <a:r>
              <a:rPr lang="nl-BE" dirty="0" err="1"/>
              <a:t>xUnit</a:t>
            </a:r>
            <a:r>
              <a:rPr lang="nl-BE" dirty="0"/>
              <a:t> als voor </a:t>
            </a:r>
            <a:r>
              <a:rPr lang="nl-BE" dirty="0" err="1"/>
              <a:t>FluentAssertions</a:t>
            </a:r>
            <a:r>
              <a:rPr lang="nl-BE" dirty="0"/>
              <a:t> die testen of er een </a:t>
            </a:r>
            <a:r>
              <a:rPr lang="nl-BE" dirty="0" err="1"/>
              <a:t>exception</a:t>
            </a:r>
            <a:r>
              <a:rPr lang="nl-BE" dirty="0"/>
              <a:t> opgegooid worden. De </a:t>
            </a:r>
            <a:r>
              <a:rPr lang="nl-BE" dirty="0">
                <a:solidFill>
                  <a:schemeClr val="tx2"/>
                </a:solidFill>
              </a:rPr>
              <a:t>parameter</a:t>
            </a:r>
            <a:r>
              <a:rPr lang="nl-BE" dirty="0"/>
              <a:t> van deze methodes is steeds een </a:t>
            </a:r>
            <a:r>
              <a:rPr lang="nl-BE" dirty="0" err="1">
                <a:solidFill>
                  <a:schemeClr val="tx2"/>
                </a:solidFill>
              </a:rPr>
              <a:t>lambda</a:t>
            </a:r>
            <a:r>
              <a:rPr lang="nl-BE" dirty="0">
                <a:solidFill>
                  <a:schemeClr val="tx2"/>
                </a:solidFill>
              </a:rPr>
              <a:t>-expressie/methode</a:t>
            </a:r>
            <a:r>
              <a:rPr lang="nl-BE" dirty="0"/>
              <a:t> die de methode die een error opgooit aanroept.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6B17-40FE-A57B-9177-137B1ACD23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 sz="1200" dirty="0">
                <a:latin typeface="Oswald" panose="00000500000000000000" pitchFamily="2" charset="0"/>
              </a:rPr>
              <a:t>Unit </a:t>
            </a:r>
            <a:r>
              <a:rPr lang="nl-BE" sz="1200" dirty="0" err="1">
                <a:latin typeface="Oswald" panose="00000500000000000000" pitchFamily="2" charset="0"/>
              </a:rPr>
              <a:t>testing</a:t>
            </a:r>
            <a:r>
              <a:rPr lang="nl-BE" sz="1200" dirty="0">
                <a:latin typeface="Oswald" panose="00000500000000000000" pitchFamily="2" charset="0"/>
              </a:rPr>
              <a:t> </a:t>
            </a:r>
            <a:r>
              <a:rPr lang="nl-BE" sz="1200" dirty="0" err="1">
                <a:latin typeface="Oswald" panose="00000500000000000000" pitchFamily="2" charset="0"/>
              </a:rPr>
              <a:t>extended.cs</a:t>
            </a:r>
            <a:endParaRPr lang="nl-BE" sz="12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993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528907F-ABFF-4E28-AE96-8F8E128D7AC4}" vid="{9E453853-2F74-47AD-8453-076C8C26A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Een nieuw document maken." ma:contentTypeScope="" ma:versionID="4771f828d96900656def7641a87bfbca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3e37565c1a97ff36b48b1fc3e584ae7a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Props1.xml><?xml version="1.0" encoding="utf-8"?>
<ds:datastoreItem xmlns:ds="http://schemas.openxmlformats.org/officeDocument/2006/customXml" ds:itemID="{47EA2F09-7A69-4D23-9C81-D0901F07DF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EEF827-E63A-444E-ACB1-69D74B2EE0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FE69F4-C9E3-4464-B2F8-D9876FCAF646}">
  <ds:schemaRefs>
    <ds:schemaRef ds:uri="http://schemas.microsoft.com/office/2006/metadata/properties"/>
    <ds:schemaRef ds:uri="http://schemas.microsoft.com/office/infopath/2007/PartnerControls"/>
    <ds:schemaRef ds:uri="2e590e29-c89d-4e1a-bf06-0c489d371682"/>
    <ds:schemaRef ds:uri="5870f8f2-d835-4d1e-84f7-7c5a365f9c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546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Theme1</vt:lpstr>
      <vt:lpstr>// Unit testing extended</vt:lpstr>
      <vt:lpstr>Lambda’s in unit testing</vt:lpstr>
      <vt:lpstr>Lambda’s in unit testing</vt:lpstr>
      <vt:lpstr>// xUnit =&gt; Contains</vt:lpstr>
      <vt:lpstr>// FluentAssertions =&gt; Contains</vt:lpstr>
      <vt:lpstr>// xUnit =&gt; All </vt:lpstr>
      <vt:lpstr>// FluentAssertions =&gt; OnlyContain</vt:lpstr>
      <vt:lpstr>Exceptions in unit testing</vt:lpstr>
      <vt:lpstr>// Exceptions in unit testing</vt:lpstr>
      <vt:lpstr>// xUnit</vt:lpstr>
      <vt:lpstr>// FluentAssertions</vt:lpstr>
      <vt:lpstr>// FluentAssertions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Unit testing extended</dc:title>
  <dc:creator>Matthias Druwé</dc:creator>
  <cp:lastModifiedBy>Matthias Druwé</cp:lastModifiedBy>
  <cp:revision>2</cp:revision>
  <dcterms:created xsi:type="dcterms:W3CDTF">2023-10-11T18:08:31Z</dcterms:created>
  <dcterms:modified xsi:type="dcterms:W3CDTF">2023-10-25T15:25:14Z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