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a697dc12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a697dc126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4a697dc126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697dc12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697dc126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4a697dc126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4350279" y="3807170"/>
            <a:ext cx="443589"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671258" y="1321067"/>
            <a:ext cx="7801500" cy="23067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2"/>
          <p:cNvSpPr txBox="1"/>
          <p:nvPr>
            <p:ph idx="1" type="subTitle"/>
          </p:nvPr>
        </p:nvSpPr>
        <p:spPr>
          <a:xfrm>
            <a:off x="671250" y="4233168"/>
            <a:ext cx="7801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13"/>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71250" y="2855000"/>
            <a:ext cx="7852200" cy="1148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701800"/>
            <a:ext cx="62271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265500" y="1441867"/>
            <a:ext cx="4045200" cy="228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433050" y="3805483"/>
            <a:ext cx="8038596" cy="23539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venir"/>
              <a:buNone/>
            </a:pPr>
            <a:r>
              <a:rPr lang="en-US" sz="4000"/>
              <a:t>CPE 403 Final Project:</a:t>
            </a:r>
            <a:endParaRPr sz="4000"/>
          </a:p>
          <a:p>
            <a:pPr indent="0" lvl="0" marL="0" rtl="0" algn="ctr">
              <a:lnSpc>
                <a:spcPct val="90000"/>
              </a:lnSpc>
              <a:spcBef>
                <a:spcPts val="0"/>
              </a:spcBef>
              <a:spcAft>
                <a:spcPts val="0"/>
              </a:spcAft>
              <a:buClr>
                <a:schemeClr val="dk1"/>
              </a:buClr>
              <a:buSzPts val="6000"/>
              <a:buFont typeface="Avenir"/>
              <a:buNone/>
            </a:pPr>
            <a:r>
              <a:rPr lang="en-US" sz="4000"/>
              <a:t>BBB/CC1350 Communication</a:t>
            </a:r>
            <a:endParaRPr sz="4000"/>
          </a:p>
        </p:txBody>
      </p:sp>
      <p:sp>
        <p:nvSpPr>
          <p:cNvPr id="71" name="Google Shape;71;p14"/>
          <p:cNvSpPr txBox="1"/>
          <p:nvPr>
            <p:ph idx="1" type="subTitle"/>
          </p:nvPr>
        </p:nvSpPr>
        <p:spPr>
          <a:xfrm>
            <a:off x="433050" y="2748873"/>
            <a:ext cx="8038596" cy="100076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lang="en-US" sz="3600"/>
              <a:t>Jeffrey Razon and Argenis Jimenez</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628650" y="139839"/>
            <a:ext cx="7886700" cy="62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Avenir"/>
              <a:buNone/>
            </a:pPr>
            <a:r>
              <a:rPr lang="en-US" sz="3959"/>
              <a:t>Implementation Details</a:t>
            </a:r>
            <a:endParaRPr/>
          </a:p>
        </p:txBody>
      </p:sp>
      <p:sp>
        <p:nvSpPr>
          <p:cNvPr id="137" name="Google Shape;137;p23"/>
          <p:cNvSpPr txBox="1"/>
          <p:nvPr>
            <p:ph idx="1" type="body"/>
          </p:nvPr>
        </p:nvSpPr>
        <p:spPr>
          <a:xfrm>
            <a:off x="628650" y="887896"/>
            <a:ext cx="7886700" cy="5468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Connecting to the Stack Collector App</a:t>
            </a:r>
            <a:endParaRPr/>
          </a:p>
          <a:p>
            <a:pPr indent="0" lvl="0" marL="0" rtl="0" algn="l">
              <a:spcBef>
                <a:spcPts val="1600"/>
              </a:spcBef>
              <a:spcAft>
                <a:spcPts val="1600"/>
              </a:spcAft>
              <a:buNone/>
            </a:pPr>
            <a:r>
              <a:t/>
            </a:r>
            <a:endParaRPr/>
          </a:p>
        </p:txBody>
      </p:sp>
      <p:pic>
        <p:nvPicPr>
          <p:cNvPr id="138" name="Google Shape;138;p23"/>
          <p:cNvPicPr preferRelativeResize="0"/>
          <p:nvPr/>
        </p:nvPicPr>
        <p:blipFill>
          <a:blip r:embed="rId3">
            <a:alphaModFix/>
          </a:blip>
          <a:stretch>
            <a:fillRect/>
          </a:stretch>
        </p:blipFill>
        <p:spPr>
          <a:xfrm>
            <a:off x="2357425" y="1690675"/>
            <a:ext cx="4429125" cy="347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628650" y="11518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Actual project set-up</a:t>
            </a:r>
            <a:endParaRPr sz="3959"/>
          </a:p>
        </p:txBody>
      </p:sp>
      <p:sp>
        <p:nvSpPr>
          <p:cNvPr id="144" name="Google Shape;144;p24"/>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Hardware-Setup</a:t>
            </a:r>
            <a:endParaRPr/>
          </a:p>
          <a:p>
            <a:pPr indent="0" lvl="0" marL="0" rtl="0" algn="l">
              <a:lnSpc>
                <a:spcPct val="90000"/>
              </a:lnSpc>
              <a:spcBef>
                <a:spcPts val="500"/>
              </a:spcBef>
              <a:spcAft>
                <a:spcPts val="1600"/>
              </a:spcAft>
              <a:buNone/>
            </a:pPr>
            <a:r>
              <a:t/>
            </a:r>
            <a:endParaRPr i="1"/>
          </a:p>
        </p:txBody>
      </p:sp>
      <p:sp>
        <p:nvSpPr>
          <p:cNvPr id="145" name="Google Shape;145;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46" name="Google Shape;146;p24"/>
          <p:cNvPicPr preferRelativeResize="0"/>
          <p:nvPr/>
        </p:nvPicPr>
        <p:blipFill>
          <a:blip r:embed="rId3">
            <a:alphaModFix/>
          </a:blip>
          <a:stretch>
            <a:fillRect/>
          </a:stretch>
        </p:blipFill>
        <p:spPr>
          <a:xfrm rot="-5400000">
            <a:off x="2372837" y="791125"/>
            <a:ext cx="4398325" cy="58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Demo</a:t>
            </a:r>
            <a:endParaRPr sz="3959"/>
          </a:p>
        </p:txBody>
      </p:sp>
      <p:sp>
        <p:nvSpPr>
          <p:cNvPr id="152" name="Google Shape;152;p2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1600"/>
              </a:spcAft>
              <a:buClr>
                <a:schemeClr val="dk1"/>
              </a:buClr>
              <a:buSzPts val="2800"/>
              <a:buChar char="●"/>
            </a:pPr>
            <a:r>
              <a:rPr lang="en-US"/>
              <a:t>Video link only – </a:t>
            </a:r>
            <a:r>
              <a:rPr lang="en-US"/>
              <a:t>https://youtu.be/PKAdnBtK_Zg</a:t>
            </a:r>
            <a:endParaRPr/>
          </a:p>
        </p:txBody>
      </p:sp>
      <p:sp>
        <p:nvSpPr>
          <p:cNvPr id="153" name="Google Shape;153;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Results and Conclusions</a:t>
            </a:r>
            <a:endParaRPr sz="3959"/>
          </a:p>
        </p:txBody>
      </p:sp>
      <p:sp>
        <p:nvSpPr>
          <p:cNvPr id="159" name="Google Shape;159;p26"/>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conclude, the image below shows the result of the </a:t>
            </a:r>
            <a:r>
              <a:rPr lang="en-US"/>
              <a:t>transmission</a:t>
            </a:r>
            <a:r>
              <a:rPr lang="en-US"/>
              <a:t> of data between the transmitter sensor to the co-processor and TI Stack collector app. Our results show the display of 25 degrees </a:t>
            </a:r>
            <a:r>
              <a:rPr lang="en-US"/>
              <a:t>celsius</a:t>
            </a:r>
            <a:r>
              <a:rPr lang="en-US"/>
              <a:t>.</a:t>
            </a:r>
            <a:endParaRPr/>
          </a:p>
          <a:p>
            <a:pPr indent="-50800" lvl="0" marL="228600" rtl="0" algn="l">
              <a:lnSpc>
                <a:spcPct val="90000"/>
              </a:lnSpc>
              <a:spcBef>
                <a:spcPts val="1000"/>
              </a:spcBef>
              <a:spcAft>
                <a:spcPts val="1600"/>
              </a:spcAft>
              <a:buClr>
                <a:schemeClr val="dk1"/>
              </a:buClr>
              <a:buSzPts val="2800"/>
              <a:buNone/>
            </a:pPr>
            <a:r>
              <a:t/>
            </a:r>
            <a:endParaRPr/>
          </a:p>
        </p:txBody>
      </p:sp>
      <p:sp>
        <p:nvSpPr>
          <p:cNvPr id="160" name="Google Shape;160;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61" name="Google Shape;161;p26"/>
          <p:cNvPicPr preferRelativeResize="0"/>
          <p:nvPr/>
        </p:nvPicPr>
        <p:blipFill rotWithShape="1">
          <a:blip r:embed="rId3">
            <a:alphaModFix/>
          </a:blip>
          <a:srcRect b="24659" l="0" r="0" t="0"/>
          <a:stretch/>
        </p:blipFill>
        <p:spPr>
          <a:xfrm>
            <a:off x="628650" y="2207624"/>
            <a:ext cx="7886701" cy="374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References</a:t>
            </a:r>
            <a:endParaRPr sz="3959"/>
          </a:p>
        </p:txBody>
      </p:sp>
      <p:sp>
        <p:nvSpPr>
          <p:cNvPr id="167" name="Google Shape;167;p27"/>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Official TI Tutorials</a:t>
            </a:r>
            <a:br>
              <a:rPr lang="en-US"/>
            </a:br>
            <a:endParaRPr/>
          </a:p>
          <a:p>
            <a:pPr indent="-342900" lvl="0" marL="457200" rtl="0" algn="l">
              <a:lnSpc>
                <a:spcPct val="90000"/>
              </a:lnSpc>
              <a:spcBef>
                <a:spcPts val="0"/>
              </a:spcBef>
              <a:spcAft>
                <a:spcPts val="0"/>
              </a:spcAft>
              <a:buSzPts val="1800"/>
              <a:buChar char="●"/>
            </a:pPr>
            <a:r>
              <a:rPr lang="en-US"/>
              <a:t>Previous assignments (BBB, CC1350)</a:t>
            </a:r>
            <a:br>
              <a:rPr lang="en-US"/>
            </a:br>
            <a:endParaRPr/>
          </a:p>
          <a:p>
            <a:pPr indent="-342900" lvl="0" marL="457200" rtl="0" algn="l">
              <a:lnSpc>
                <a:spcPct val="90000"/>
              </a:lnSpc>
              <a:spcBef>
                <a:spcPts val="0"/>
              </a:spcBef>
              <a:spcAft>
                <a:spcPts val="0"/>
              </a:spcAft>
              <a:buSzPts val="1800"/>
              <a:buChar char="●"/>
            </a:pPr>
            <a:r>
              <a:rPr lang="en-US"/>
              <a:t>CCS Resource Explorer</a:t>
            </a:r>
            <a:br>
              <a:rPr lang="en-US"/>
            </a:br>
            <a:endParaRPr/>
          </a:p>
          <a:p>
            <a:pPr indent="-342900" lvl="0" marL="457200" rtl="0" algn="l">
              <a:lnSpc>
                <a:spcPct val="90000"/>
              </a:lnSpc>
              <a:spcBef>
                <a:spcPts val="0"/>
              </a:spcBef>
              <a:spcAft>
                <a:spcPts val="0"/>
              </a:spcAft>
              <a:buSzPts val="1800"/>
              <a:buChar char="●"/>
            </a:pPr>
            <a:r>
              <a:rPr lang="en-US"/>
              <a:t>TI Q&amp;A forums</a:t>
            </a:r>
            <a:br>
              <a:rPr lang="en-US"/>
            </a:br>
            <a:endParaRPr/>
          </a:p>
          <a:p>
            <a:pPr indent="-342900" lvl="0" marL="457200" rtl="0" algn="l">
              <a:lnSpc>
                <a:spcPct val="90000"/>
              </a:lnSpc>
              <a:spcBef>
                <a:spcPts val="0"/>
              </a:spcBef>
              <a:spcAft>
                <a:spcPts val="0"/>
              </a:spcAft>
              <a:buSzPts val="1800"/>
              <a:buChar char="●"/>
            </a:pPr>
            <a:r>
              <a:rPr lang="en-US"/>
              <a:t>Stack Overflow</a:t>
            </a:r>
            <a:br>
              <a:rPr lang="en-US"/>
            </a:br>
            <a:endParaRPr/>
          </a:p>
        </p:txBody>
      </p:sp>
      <p:sp>
        <p:nvSpPr>
          <p:cNvPr id="168" name="Google Shape;168;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4000"/>
              <a:t>Goal</a:t>
            </a:r>
            <a:endParaRPr sz="4000"/>
          </a:p>
        </p:txBody>
      </p:sp>
      <p:sp>
        <p:nvSpPr>
          <p:cNvPr id="77" name="Google Shape;77;p1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41300" lvl="0" marL="228600" rtl="0" algn="l">
              <a:lnSpc>
                <a:spcPct val="80000"/>
              </a:lnSpc>
              <a:spcBef>
                <a:spcPts val="0"/>
              </a:spcBef>
              <a:spcAft>
                <a:spcPts val="0"/>
              </a:spcAft>
              <a:buClr>
                <a:schemeClr val="dk1"/>
              </a:buClr>
              <a:buSzPts val="3000"/>
              <a:buChar char="●"/>
            </a:pPr>
            <a:r>
              <a:rPr lang="en-US" sz="3000"/>
              <a:t>Main Goal</a:t>
            </a:r>
            <a:endParaRPr sz="3000"/>
          </a:p>
          <a:p>
            <a:pPr indent="-190500" lvl="1" marL="685800" rtl="0" algn="l">
              <a:lnSpc>
                <a:spcPct val="80000"/>
              </a:lnSpc>
              <a:spcBef>
                <a:spcPts val="500"/>
              </a:spcBef>
              <a:spcAft>
                <a:spcPts val="0"/>
              </a:spcAft>
              <a:buClr>
                <a:schemeClr val="dk1"/>
              </a:buClr>
              <a:buSzPts val="1800"/>
              <a:buChar char="○"/>
            </a:pPr>
            <a:r>
              <a:rPr i="1" lang="en-US" sz="1800"/>
              <a:t>Integrate the temperature sensor by running a “co-processor module” connected between BeagleBone(BBB) and one CC1350 and using a 2nd CC1350 as a transmitter. </a:t>
            </a:r>
            <a:endParaRPr i="1" sz="1800"/>
          </a:p>
          <a:p>
            <a:pPr indent="-190500" lvl="1" marL="685800" rtl="0" algn="l">
              <a:lnSpc>
                <a:spcPct val="80000"/>
              </a:lnSpc>
              <a:spcBef>
                <a:spcPts val="500"/>
              </a:spcBef>
              <a:spcAft>
                <a:spcPts val="0"/>
              </a:spcAft>
              <a:buClr>
                <a:schemeClr val="dk1"/>
              </a:buClr>
              <a:buSzPts val="1800"/>
              <a:buChar char="○"/>
            </a:pPr>
            <a:r>
              <a:rPr i="1" lang="en-US" sz="1800"/>
              <a:t>Display data from the temperature using the “TI 15.4-Stack Collector app”.</a:t>
            </a:r>
            <a:endParaRPr sz="1800"/>
          </a:p>
          <a:p>
            <a:pPr indent="-50800" lvl="0" marL="228600" rtl="0" algn="l">
              <a:lnSpc>
                <a:spcPct val="80000"/>
              </a:lnSpc>
              <a:spcBef>
                <a:spcPts val="1000"/>
              </a:spcBef>
              <a:spcAft>
                <a:spcPts val="0"/>
              </a:spcAft>
              <a:buClr>
                <a:schemeClr val="dk1"/>
              </a:buClr>
              <a:buSzPts val="2800"/>
              <a:buNone/>
            </a:pPr>
            <a:r>
              <a:t/>
            </a:r>
            <a:endParaRPr i="1"/>
          </a:p>
          <a:p>
            <a:pPr indent="-241300" lvl="0" marL="228600" rtl="0" algn="l">
              <a:lnSpc>
                <a:spcPct val="80000"/>
              </a:lnSpc>
              <a:spcBef>
                <a:spcPts val="1000"/>
              </a:spcBef>
              <a:spcAft>
                <a:spcPts val="0"/>
              </a:spcAft>
              <a:buClr>
                <a:schemeClr val="dk1"/>
              </a:buClr>
              <a:buSzPts val="3000"/>
              <a:buChar char="●"/>
            </a:pPr>
            <a:r>
              <a:rPr lang="en-US" sz="3000"/>
              <a:t>Objectives</a:t>
            </a:r>
            <a:endParaRPr sz="3000"/>
          </a:p>
          <a:p>
            <a:pPr indent="-190500" lvl="1" marL="685800" rtl="0" algn="l">
              <a:lnSpc>
                <a:spcPct val="80000"/>
              </a:lnSpc>
              <a:spcBef>
                <a:spcPts val="500"/>
              </a:spcBef>
              <a:spcAft>
                <a:spcPts val="0"/>
              </a:spcAft>
              <a:buClr>
                <a:schemeClr val="dk1"/>
              </a:buClr>
              <a:buSzPts val="1800"/>
              <a:buChar char="○"/>
            </a:pPr>
            <a:r>
              <a:rPr i="1" lang="en-US" sz="1800"/>
              <a:t>Our goals have been achieved by programming C code on the CC1350 and interfacing the CC1350 launchpads to collect and transmit data..</a:t>
            </a:r>
            <a:endParaRPr sz="1800"/>
          </a:p>
          <a:p>
            <a:pPr indent="-190500" lvl="1" marL="685800" rtl="0" algn="l">
              <a:lnSpc>
                <a:spcPct val="80000"/>
              </a:lnSpc>
              <a:spcBef>
                <a:spcPts val="500"/>
              </a:spcBef>
              <a:spcAft>
                <a:spcPts val="1600"/>
              </a:spcAft>
              <a:buClr>
                <a:schemeClr val="dk1"/>
              </a:buClr>
              <a:buSzPts val="1800"/>
              <a:buChar char="○"/>
            </a:pPr>
            <a:r>
              <a:rPr i="1" lang="en-US" sz="1800"/>
              <a:t>Successful setup of BeagleBone (BBB) and host system such as Linux for application development..</a:t>
            </a:r>
            <a:endParaRPr sz="1800"/>
          </a:p>
        </p:txBody>
      </p:sp>
      <p:sp>
        <p:nvSpPr>
          <p:cNvPr id="78" name="Google Shape;78;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Outcome - Accomplishments</a:t>
            </a:r>
            <a:endParaRPr sz="3959"/>
          </a:p>
        </p:txBody>
      </p:sp>
      <p:sp>
        <p:nvSpPr>
          <p:cNvPr id="84" name="Google Shape;84;p16"/>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Char char="●"/>
            </a:pPr>
            <a:r>
              <a:rPr lang="en-US" sz="3000"/>
              <a:t>Outcome – result of your project?</a:t>
            </a:r>
            <a:endParaRPr sz="3000"/>
          </a:p>
          <a:p>
            <a:pPr indent="-190500" lvl="1" marL="685800" rtl="0" algn="l">
              <a:lnSpc>
                <a:spcPct val="90000"/>
              </a:lnSpc>
              <a:spcBef>
                <a:spcPts val="500"/>
              </a:spcBef>
              <a:spcAft>
                <a:spcPts val="0"/>
              </a:spcAft>
              <a:buClr>
                <a:schemeClr val="dk1"/>
              </a:buClr>
              <a:buSzPts val="1800"/>
              <a:buChar char="○"/>
            </a:pPr>
            <a:r>
              <a:rPr i="1" lang="en-US" sz="1800"/>
              <a:t>We have successfully interfaced our temperature sensor. The outcome of our project demonstrates the result of the transmission of the CC1350 launchpad in charge of sending data towards our receiving CC1350 launchpad. The receiving CC1350 launchpad interacts with the BeagleBone Black(BBB) in order for the (BBB) to upload data to the “TI 15.4-Stack Collector app”.</a:t>
            </a:r>
            <a:r>
              <a:rPr i="1" lang="en-US" sz="1800"/>
              <a:t>  </a:t>
            </a:r>
            <a:endParaRPr sz="1800"/>
          </a:p>
          <a:p>
            <a:pPr indent="0" lvl="0" marL="685800" rtl="0" algn="l">
              <a:lnSpc>
                <a:spcPct val="90000"/>
              </a:lnSpc>
              <a:spcBef>
                <a:spcPts val="500"/>
              </a:spcBef>
              <a:spcAft>
                <a:spcPts val="1600"/>
              </a:spcAft>
              <a:buNone/>
            </a:pPr>
            <a:r>
              <a:t/>
            </a:r>
            <a:endParaRPr i="1" sz="1800"/>
          </a:p>
        </p:txBody>
      </p:sp>
      <p:sp>
        <p:nvSpPr>
          <p:cNvPr id="85" name="Google Shape;85;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Components Used in Design</a:t>
            </a:r>
            <a:endParaRPr sz="3959"/>
          </a:p>
        </p:txBody>
      </p:sp>
      <p:sp>
        <p:nvSpPr>
          <p:cNvPr id="91" name="Google Shape;91;p17"/>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SzPts val="1800"/>
              <a:buChar char="●"/>
            </a:pPr>
            <a:r>
              <a:rPr lang="en-US"/>
              <a:t>2 x Wireless MCU LaunchPad Development kit (LAUNCHXL-CC1350)</a:t>
            </a:r>
            <a:endParaRPr/>
          </a:p>
          <a:p>
            <a:pPr indent="0" lvl="0" marL="228600" rtl="0" algn="l">
              <a:lnSpc>
                <a:spcPct val="90000"/>
              </a:lnSpc>
              <a:spcBef>
                <a:spcPts val="1600"/>
              </a:spcBef>
              <a:spcAft>
                <a:spcPts val="0"/>
              </a:spcAft>
              <a:buNone/>
            </a:pPr>
            <a:r>
              <a:rPr lang="en-US"/>
              <a:t>http://www.ti.com/tool/LAUNCHXL-CC1350</a:t>
            </a:r>
            <a:endParaRPr/>
          </a:p>
          <a:p>
            <a:pPr indent="-228600" lvl="0" marL="228600" rtl="0" algn="l">
              <a:lnSpc>
                <a:spcPct val="90000"/>
              </a:lnSpc>
              <a:spcBef>
                <a:spcPts val="1600"/>
              </a:spcBef>
              <a:spcAft>
                <a:spcPts val="0"/>
              </a:spcAft>
              <a:buSzPts val="1800"/>
              <a:buChar char="●"/>
            </a:pPr>
            <a:r>
              <a:rPr lang="en-US"/>
              <a:t>BeagleBone Black</a:t>
            </a:r>
            <a:endParaRPr/>
          </a:p>
          <a:p>
            <a:pPr indent="0" lvl="0" marL="228600" rtl="0" algn="l">
              <a:spcBef>
                <a:spcPts val="1600"/>
              </a:spcBef>
              <a:spcAft>
                <a:spcPts val="0"/>
              </a:spcAft>
              <a:buClr>
                <a:srgbClr val="000000"/>
              </a:buClr>
              <a:buSzPts val="1100"/>
              <a:buFont typeface="Arial"/>
              <a:buNone/>
            </a:pPr>
            <a:r>
              <a:rPr lang="en-US"/>
              <a:t>https://beagleboard.org/black</a:t>
            </a:r>
            <a:endParaRPr/>
          </a:p>
          <a:p>
            <a:pPr indent="-228600" lvl="0" marL="228600" rtl="0" algn="l">
              <a:lnSpc>
                <a:spcPct val="90000"/>
              </a:lnSpc>
              <a:spcBef>
                <a:spcPts val="1600"/>
              </a:spcBef>
              <a:spcAft>
                <a:spcPts val="0"/>
              </a:spcAft>
              <a:buSzPts val="1800"/>
              <a:buChar char="●"/>
            </a:pPr>
            <a:r>
              <a:rPr lang="en-US"/>
              <a:t>Temperature Sensor</a:t>
            </a:r>
            <a:endParaRPr/>
          </a:p>
          <a:p>
            <a:pPr indent="0" lvl="0" marL="228600" rtl="0" algn="l">
              <a:lnSpc>
                <a:spcPct val="90000"/>
              </a:lnSpc>
              <a:spcBef>
                <a:spcPts val="1600"/>
              </a:spcBef>
              <a:spcAft>
                <a:spcPts val="0"/>
              </a:spcAft>
              <a:buNone/>
            </a:pPr>
            <a:r>
              <a:t/>
            </a:r>
            <a:endParaRPr/>
          </a:p>
          <a:p>
            <a:pPr indent="0" lvl="0" marL="0" rtl="0" algn="l">
              <a:lnSpc>
                <a:spcPct val="90000"/>
              </a:lnSpc>
              <a:spcBef>
                <a:spcPts val="1600"/>
              </a:spcBef>
              <a:spcAft>
                <a:spcPts val="0"/>
              </a:spcAft>
              <a:buNone/>
            </a:pPr>
            <a:r>
              <a:t/>
            </a:r>
            <a:endParaRPr/>
          </a:p>
          <a:p>
            <a:pPr indent="0" lvl="0" marL="228600" rtl="0" algn="l">
              <a:lnSpc>
                <a:spcPct val="90000"/>
              </a:lnSpc>
              <a:spcBef>
                <a:spcPts val="1600"/>
              </a:spcBef>
              <a:spcAft>
                <a:spcPts val="1600"/>
              </a:spcAft>
              <a:buNone/>
            </a:pPr>
            <a:r>
              <a:t/>
            </a:r>
            <a:endParaRPr/>
          </a:p>
        </p:txBody>
      </p:sp>
      <p:sp>
        <p:nvSpPr>
          <p:cNvPr id="92" name="Google Shape;92;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Tools used in Design</a:t>
            </a:r>
            <a:endParaRPr sz="3959"/>
          </a:p>
        </p:txBody>
      </p:sp>
      <p:sp>
        <p:nvSpPr>
          <p:cNvPr id="98" name="Google Shape;98;p18"/>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Uniflash Standalone Flash Tool for TI Microcontrollers (MCU)</a:t>
            </a:r>
            <a:endParaRPr/>
          </a:p>
          <a:p>
            <a:pPr indent="0" lvl="0" marL="457200" rtl="0" algn="l">
              <a:lnSpc>
                <a:spcPct val="90000"/>
              </a:lnSpc>
              <a:spcBef>
                <a:spcPts val="1600"/>
              </a:spcBef>
              <a:spcAft>
                <a:spcPts val="0"/>
              </a:spcAft>
              <a:buNone/>
            </a:pPr>
            <a:r>
              <a:rPr lang="en-US"/>
              <a:t>http://www.ti.com/tool/UNIFLASH</a:t>
            </a:r>
            <a:endParaRPr/>
          </a:p>
          <a:p>
            <a:pPr indent="-342900" lvl="0" marL="457200" rtl="0" algn="l">
              <a:lnSpc>
                <a:spcPct val="90000"/>
              </a:lnSpc>
              <a:spcBef>
                <a:spcPts val="1600"/>
              </a:spcBef>
              <a:spcAft>
                <a:spcPts val="0"/>
              </a:spcAft>
              <a:buSzPts val="1800"/>
              <a:buChar char="●"/>
            </a:pPr>
            <a:r>
              <a:rPr lang="en-US"/>
              <a:t>SimpleLink™ Sub-1 GHz CC13x0 Software Development Kit</a:t>
            </a:r>
            <a:endParaRPr/>
          </a:p>
          <a:p>
            <a:pPr indent="0" lvl="0" marL="457200" rtl="0" algn="l">
              <a:lnSpc>
                <a:spcPct val="90000"/>
              </a:lnSpc>
              <a:spcBef>
                <a:spcPts val="1600"/>
              </a:spcBef>
              <a:spcAft>
                <a:spcPts val="0"/>
              </a:spcAft>
              <a:buNone/>
            </a:pPr>
            <a:r>
              <a:rPr lang="en-US"/>
              <a:t>http://www.ti.com/tool/simplelink-cc13x0-sdk</a:t>
            </a:r>
            <a:endParaRPr/>
          </a:p>
          <a:p>
            <a:pPr indent="-342900" lvl="0" marL="457200" rtl="0" algn="l">
              <a:lnSpc>
                <a:spcPct val="90000"/>
              </a:lnSpc>
              <a:spcBef>
                <a:spcPts val="1600"/>
              </a:spcBef>
              <a:spcAft>
                <a:spcPts val="0"/>
              </a:spcAft>
              <a:buSzPts val="1800"/>
              <a:buChar char="●"/>
            </a:pPr>
            <a:r>
              <a:rPr lang="en-US"/>
              <a:t>TI 15.4-Stack Gateway Linux Software Development Kit</a:t>
            </a:r>
            <a:endParaRPr/>
          </a:p>
          <a:p>
            <a:pPr indent="0" lvl="0" marL="457200" rtl="0" algn="l">
              <a:lnSpc>
                <a:spcPct val="90000"/>
              </a:lnSpc>
              <a:spcBef>
                <a:spcPts val="1600"/>
              </a:spcBef>
              <a:spcAft>
                <a:spcPts val="0"/>
              </a:spcAft>
              <a:buNone/>
            </a:pPr>
            <a:r>
              <a:rPr lang="en-US"/>
              <a:t>http://www.ti.com/tool/ti-15.4-stack-gateway-linux-sdk</a:t>
            </a:r>
            <a:endParaRPr/>
          </a:p>
          <a:p>
            <a:pPr indent="-342900" lvl="0" marL="457200" rtl="0" algn="l">
              <a:lnSpc>
                <a:spcPct val="90000"/>
              </a:lnSpc>
              <a:spcBef>
                <a:spcPts val="1600"/>
              </a:spcBef>
              <a:spcAft>
                <a:spcPts val="0"/>
              </a:spcAft>
              <a:buSzPts val="1800"/>
              <a:buChar char="●"/>
            </a:pPr>
            <a:r>
              <a:rPr lang="en-US"/>
              <a:t>PROCESSOR-SDK-LINUX-AM335X  05_01_00_11</a:t>
            </a:r>
            <a:endParaRPr/>
          </a:p>
          <a:p>
            <a:pPr indent="0" lvl="0" marL="457200" rtl="0" algn="l">
              <a:lnSpc>
                <a:spcPct val="90000"/>
              </a:lnSpc>
              <a:spcBef>
                <a:spcPts val="1600"/>
              </a:spcBef>
              <a:spcAft>
                <a:spcPts val="0"/>
              </a:spcAft>
              <a:buNone/>
            </a:pPr>
            <a:r>
              <a:rPr lang="en-US"/>
              <a:t>http://software-dl.ti.com/processor-sdk-linux/esd/AM335X/latest/index_FDS.html</a:t>
            </a:r>
            <a:endParaRPr/>
          </a:p>
          <a:p>
            <a:pPr indent="0" lvl="0" marL="457200" rtl="0" algn="l">
              <a:lnSpc>
                <a:spcPct val="90000"/>
              </a:lnSpc>
              <a:spcBef>
                <a:spcPts val="1600"/>
              </a:spcBef>
              <a:spcAft>
                <a:spcPts val="1600"/>
              </a:spcAft>
              <a:buNone/>
            </a:pPr>
            <a:r>
              <a:t/>
            </a:r>
            <a:endParaRPr/>
          </a:p>
        </p:txBody>
      </p:sp>
      <p:sp>
        <p:nvSpPr>
          <p:cNvPr id="99" name="Google Shape;99;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Schematic</a:t>
            </a:r>
            <a:endParaRPr sz="3959"/>
          </a:p>
        </p:txBody>
      </p:sp>
      <p:sp>
        <p:nvSpPr>
          <p:cNvPr id="105" name="Google Shape;105;p19"/>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600"/>
              </a:spcAft>
              <a:buNone/>
            </a:pPr>
            <a:r>
              <a:t/>
            </a:r>
            <a:endParaRPr/>
          </a:p>
        </p:txBody>
      </p:sp>
      <p:sp>
        <p:nvSpPr>
          <p:cNvPr id="106" name="Google Shape;106;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07" name="Google Shape;107;p19"/>
          <p:cNvPicPr preferRelativeResize="0"/>
          <p:nvPr/>
        </p:nvPicPr>
        <p:blipFill>
          <a:blip r:embed="rId3">
            <a:alphaModFix/>
          </a:blip>
          <a:stretch>
            <a:fillRect/>
          </a:stretch>
        </p:blipFill>
        <p:spPr>
          <a:xfrm>
            <a:off x="628650" y="1871275"/>
            <a:ext cx="7886699" cy="26870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Pre-requisites used in Design</a:t>
            </a:r>
            <a:endParaRPr/>
          </a:p>
        </p:txBody>
      </p:sp>
      <p:sp>
        <p:nvSpPr>
          <p:cNvPr id="113" name="Google Shape;113;p20"/>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Prerequisites</a:t>
            </a:r>
            <a:endParaRPr/>
          </a:p>
          <a:p>
            <a:pPr indent="-165100" lvl="0" marL="228600" rtl="0" algn="l">
              <a:lnSpc>
                <a:spcPct val="90000"/>
              </a:lnSpc>
              <a:spcBef>
                <a:spcPts val="0"/>
              </a:spcBef>
              <a:spcAft>
                <a:spcPts val="0"/>
              </a:spcAft>
              <a:buSzPts val="1800"/>
              <a:buChar char="●"/>
            </a:pPr>
            <a:r>
              <a:rPr lang="en-US"/>
              <a:t>Virtual Machine</a:t>
            </a:r>
            <a:endParaRPr/>
          </a:p>
          <a:p>
            <a:pPr indent="-165100" lvl="0" marL="228600" rtl="0" algn="l">
              <a:lnSpc>
                <a:spcPct val="90000"/>
              </a:lnSpc>
              <a:spcBef>
                <a:spcPts val="0"/>
              </a:spcBef>
              <a:spcAft>
                <a:spcPts val="0"/>
              </a:spcAft>
              <a:buSzPts val="1800"/>
              <a:buChar char="●"/>
            </a:pPr>
            <a:r>
              <a:rPr lang="en-US"/>
              <a:t>Ubuntu</a:t>
            </a:r>
            <a:endParaRPr/>
          </a:p>
          <a:p>
            <a:pPr indent="-165100" lvl="0" marL="228600" rtl="0" algn="l">
              <a:lnSpc>
                <a:spcPct val="90000"/>
              </a:lnSpc>
              <a:spcBef>
                <a:spcPts val="0"/>
              </a:spcBef>
              <a:spcAft>
                <a:spcPts val="0"/>
              </a:spcAft>
              <a:buSzPts val="1800"/>
              <a:buChar char="●"/>
            </a:pPr>
            <a:r>
              <a:rPr lang="en-US"/>
              <a:t>CCS8</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Commands to install prerequisites</a:t>
            </a:r>
            <a:endParaRPr/>
          </a:p>
          <a:p>
            <a:pPr indent="-228600" lvl="1" marL="685800" rtl="0" algn="l">
              <a:lnSpc>
                <a:spcPct val="90000"/>
              </a:lnSpc>
              <a:spcBef>
                <a:spcPts val="500"/>
              </a:spcBef>
              <a:spcAft>
                <a:spcPts val="0"/>
              </a:spcAft>
              <a:buClr>
                <a:schemeClr val="dk1"/>
              </a:buClr>
              <a:buSzPts val="2400"/>
              <a:buChar char="○"/>
            </a:pPr>
            <a:r>
              <a:rPr lang="en-US"/>
              <a:t>$</a:t>
            </a:r>
            <a:r>
              <a:rPr lang="en-US"/>
              <a:t>$ cd ~/ti/simplelink/ti-15.4stack-x.xx.xx.xx/prebuilt</a:t>
            </a:r>
            <a:br>
              <a:rPr lang="en-US"/>
            </a:br>
            <a:endParaRPr/>
          </a:p>
          <a:p>
            <a:pPr indent="-228600" lvl="1" marL="685800" rtl="0" algn="l">
              <a:lnSpc>
                <a:spcPct val="90000"/>
              </a:lnSpc>
              <a:spcBef>
                <a:spcPts val="500"/>
              </a:spcBef>
              <a:spcAft>
                <a:spcPts val="0"/>
              </a:spcAft>
              <a:buClr>
                <a:schemeClr val="dk1"/>
              </a:buClr>
              <a:buSzPts val="2400"/>
              <a:buChar char="○"/>
            </a:pPr>
            <a:r>
              <a:rPr lang="en-US"/>
              <a:t>scp bbb_prebuilt.tar.gz root@&lt;bbb-ip-address&gt;:/home/root/ - copied file to PI </a:t>
            </a:r>
            <a:br>
              <a:rPr lang="en-US"/>
            </a:br>
            <a:endParaRPr/>
          </a:p>
          <a:p>
            <a:pPr indent="-228600" lvl="1" marL="685800" rtl="0" algn="l">
              <a:lnSpc>
                <a:spcPct val="90000"/>
              </a:lnSpc>
              <a:spcBef>
                <a:spcPts val="500"/>
              </a:spcBef>
              <a:spcAft>
                <a:spcPts val="0"/>
              </a:spcAft>
              <a:buClr>
                <a:schemeClr val="dk1"/>
              </a:buClr>
              <a:buSzPts val="2400"/>
              <a:buChar char="○"/>
            </a:pPr>
            <a:r>
              <a:rPr lang="en-US"/>
              <a:t>./run_demo.sh</a:t>
            </a:r>
            <a:br>
              <a:rPr lang="en-US"/>
            </a:br>
            <a:endParaRPr/>
          </a:p>
        </p:txBody>
      </p:sp>
      <p:sp>
        <p:nvSpPr>
          <p:cNvPr id="114" name="Google Shape;114;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20" name="Google Shape;120;p21"/>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Flash hex files to CC1350 and flash am335x linux image to the BBB</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Untarred the tar folder in the Ubuntu Virtual Machine</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Connected the coprocessor CC1350 to the BBB to create the coprocessor collector</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Ran the “run_demo.sh” file to obtain url to Stack Collector App</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Connected the sensor CC1350 to connect to coprocessor in Stack Collector App network</a:t>
            </a:r>
            <a:br>
              <a:rPr lang="en-US"/>
            </a:br>
            <a:endParaRPr/>
          </a:p>
        </p:txBody>
      </p:sp>
      <p:sp>
        <p:nvSpPr>
          <p:cNvPr id="121" name="Google Shape;121;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628650" y="139839"/>
            <a:ext cx="7886700" cy="62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 Details</a:t>
            </a:r>
            <a:endParaRPr/>
          </a:p>
        </p:txBody>
      </p:sp>
      <p:sp>
        <p:nvSpPr>
          <p:cNvPr id="128" name="Google Shape;128;p22"/>
          <p:cNvSpPr txBox="1"/>
          <p:nvPr>
            <p:ph idx="1" type="body"/>
          </p:nvPr>
        </p:nvSpPr>
        <p:spPr>
          <a:xfrm>
            <a:off x="628650" y="887896"/>
            <a:ext cx="7886700" cy="5468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Untarring the tar folder</a:t>
            </a:r>
            <a:endParaRPr/>
          </a:p>
          <a:p>
            <a:pPr indent="0" lvl="0" marL="457200" rtl="0" algn="l">
              <a:spcBef>
                <a:spcPts val="1600"/>
              </a:spcBef>
              <a:spcAft>
                <a:spcPts val="1600"/>
              </a:spcAft>
              <a:buNone/>
            </a:pPr>
            <a:r>
              <a:t/>
            </a:r>
            <a:endParaRPr/>
          </a:p>
        </p:txBody>
      </p:sp>
      <p:pic>
        <p:nvPicPr>
          <p:cNvPr id="129" name="Google Shape;129;p22"/>
          <p:cNvPicPr preferRelativeResize="0"/>
          <p:nvPr/>
        </p:nvPicPr>
        <p:blipFill rotWithShape="1">
          <a:blip r:embed="rId3">
            <a:alphaModFix/>
          </a:blip>
          <a:srcRect b="45369" l="1447" r="5779" t="1555"/>
          <a:stretch/>
        </p:blipFill>
        <p:spPr>
          <a:xfrm>
            <a:off x="74100" y="1483088"/>
            <a:ext cx="4645775" cy="3567501"/>
          </a:xfrm>
          <a:prstGeom prst="rect">
            <a:avLst/>
          </a:prstGeom>
          <a:noFill/>
          <a:ln>
            <a:noFill/>
          </a:ln>
        </p:spPr>
      </p:pic>
      <p:pic>
        <p:nvPicPr>
          <p:cNvPr id="130" name="Google Shape;130;p22"/>
          <p:cNvPicPr preferRelativeResize="0"/>
          <p:nvPr/>
        </p:nvPicPr>
        <p:blipFill rotWithShape="1">
          <a:blip r:embed="rId3">
            <a:alphaModFix/>
          </a:blip>
          <a:srcRect b="1207" l="1447" r="20737" t="54730"/>
          <a:stretch/>
        </p:blipFill>
        <p:spPr>
          <a:xfrm>
            <a:off x="4719875" y="1585700"/>
            <a:ext cx="4424124" cy="336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