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9" d="100"/>
          <a:sy n="79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D1AF-84E1-4996-90C0-CBC64D0AA8C1}" type="datetimeFigureOut">
              <a:rPr lang="es-AR" smtClean="0"/>
              <a:pPr/>
              <a:t>14/3/2024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5490-CD3B-4E66-A4A8-2212456B640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F80AECE3-A195-98AE-99D8-DF8E48A1F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" b="12196"/>
          <a:stretch/>
        </p:blipFill>
        <p:spPr>
          <a:xfrm>
            <a:off x="78911" y="0"/>
            <a:ext cx="3190971" cy="220277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857231"/>
          </a:xfrm>
        </p:spPr>
        <p:txBody>
          <a:bodyPr/>
          <a:lstStyle/>
          <a:p>
            <a:r>
              <a:rPr lang="es-AR" dirty="0"/>
              <a:t>                                   ACCIONES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38882" y="5650307"/>
            <a:ext cx="28575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COMPUESTAS </a:t>
            </a:r>
            <a:r>
              <a:rPr lang="es-AR" sz="3200" dirty="0"/>
              <a:t>o estructuras</a:t>
            </a:r>
            <a:endParaRPr lang="es-AR" sz="3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67297" y="59501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CONDICIONALES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357554" y="6409625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CICLICAS O ITERATIVAS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5" name="14 Abrir llave"/>
          <p:cNvSpPr/>
          <p:nvPr/>
        </p:nvSpPr>
        <p:spPr>
          <a:xfrm>
            <a:off x="2942899" y="4997389"/>
            <a:ext cx="285752" cy="1857388"/>
          </a:xfrm>
          <a:prstGeom prst="leftBrace">
            <a:avLst>
              <a:gd name="adj1" fmla="val 162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3280743" y="5158985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/>
              <a:t>Accion</a:t>
            </a:r>
            <a:r>
              <a:rPr lang="es-AR" sz="2000" b="1" dirty="0"/>
              <a:t> con nombre</a:t>
            </a:r>
            <a:r>
              <a:rPr lang="es-AR" sz="2000" dirty="0"/>
              <a:t>:  encierra un grupo de acciones entre la palabra ACCION y la palabra FIN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8" name="17 Abrir llave"/>
          <p:cNvSpPr/>
          <p:nvPr/>
        </p:nvSpPr>
        <p:spPr>
          <a:xfrm>
            <a:off x="5625723" y="2694530"/>
            <a:ext cx="449946" cy="2248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196079" y="284572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SIMPLES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38867" y="220277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SIMPLE  o Pura</a:t>
            </a:r>
            <a:r>
              <a:rPr lang="es-AR" dirty="0"/>
              <a:t> :       </a:t>
            </a:r>
            <a:r>
              <a:rPr lang="es-AR" dirty="0">
                <a:solidFill>
                  <a:srgbClr val="FF0000"/>
                </a:solidFill>
              </a:rPr>
              <a:t>RECEPTOR:= EMISOR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4321967" y="2677534"/>
            <a:ext cx="4695163" cy="1846660"/>
            <a:chOff x="3751921" y="2714154"/>
            <a:chExt cx="4695163" cy="1846660"/>
          </a:xfrm>
        </p:grpSpPr>
        <p:sp>
          <p:nvSpPr>
            <p:cNvPr id="7" name="6 CuadroTexto"/>
            <p:cNvSpPr txBox="1"/>
            <p:nvPr/>
          </p:nvSpPr>
          <p:spPr>
            <a:xfrm>
              <a:off x="3751921" y="3608336"/>
              <a:ext cx="1435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EXPRESION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5347320" y="2714154"/>
              <a:ext cx="30997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srgbClr val="00B050"/>
                  </a:solidFill>
                </a:rPr>
                <a:t>CONTADOR</a:t>
              </a:r>
              <a:r>
                <a:rPr lang="es-AR" dirty="0"/>
                <a:t>   el receptor se incrementa en forma constante          A:= A +1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523251" y="3637484"/>
              <a:ext cx="27479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srgbClr val="00B050"/>
                  </a:solidFill>
                </a:rPr>
                <a:t>ACUMULADOR</a:t>
              </a:r>
              <a:r>
                <a:rPr lang="es-AR" dirty="0"/>
                <a:t>  el receptor se incrementa en forma variable       A:= A + B</a:t>
              </a:r>
            </a:p>
          </p:txBody>
        </p:sp>
      </p:grpSp>
      <p:sp>
        <p:nvSpPr>
          <p:cNvPr id="11" name="10 Abrir llave"/>
          <p:cNvSpPr/>
          <p:nvPr/>
        </p:nvSpPr>
        <p:spPr>
          <a:xfrm>
            <a:off x="3158810" y="1279366"/>
            <a:ext cx="500066" cy="3718022"/>
          </a:xfrm>
          <a:prstGeom prst="leftBrace">
            <a:avLst>
              <a:gd name="adj1" fmla="val 8333"/>
              <a:gd name="adj2" fmla="val 597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11 Abrir llave"/>
          <p:cNvSpPr/>
          <p:nvPr/>
        </p:nvSpPr>
        <p:spPr>
          <a:xfrm>
            <a:off x="4071934" y="2151192"/>
            <a:ext cx="500066" cy="2846196"/>
          </a:xfrm>
          <a:prstGeom prst="leftBrace">
            <a:avLst>
              <a:gd name="adj1" fmla="val 8333"/>
              <a:gd name="adj2" fmla="val 49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CuadroTexto"/>
          <p:cNvSpPr txBox="1"/>
          <p:nvPr/>
        </p:nvSpPr>
        <p:spPr>
          <a:xfrm rot="16200000">
            <a:off x="2650425" y="3275562"/>
            <a:ext cx="2505173" cy="3068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AR" sz="1100" b="1" dirty="0">
                <a:latin typeface="Arial Black" pitchFamily="34" charset="0"/>
              </a:rPr>
              <a:t>ASIGNACION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792992" y="133044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Verbos elementales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949046" y="1301993"/>
            <a:ext cx="21275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Leer, Entrar, Mostrar, Escribir, Imprimir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075669" y="4412363"/>
            <a:ext cx="261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Algebraicas y Funcionales</a:t>
            </a:r>
          </a:p>
          <a:p>
            <a:r>
              <a:rPr lang="es-AR" dirty="0"/>
              <a:t>Son ecuaciones comunes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0311" y="46987"/>
            <a:ext cx="4000647" cy="864096"/>
          </a:xfrm>
        </p:spPr>
        <p:txBody>
          <a:bodyPr anchor="ctr">
            <a:normAutofit/>
          </a:bodyPr>
          <a:lstStyle/>
          <a:p>
            <a:r>
              <a:rPr lang="es-AR" sz="3500" dirty="0"/>
              <a:t>CONDICIONALES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0993" y="1340437"/>
            <a:ext cx="5112568" cy="5472608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AR" sz="1900" dirty="0">
                <a:solidFill>
                  <a:srgbClr val="FF0000"/>
                </a:solidFill>
              </a:rPr>
              <a:t>SIMPLE</a:t>
            </a:r>
            <a:r>
              <a:rPr lang="es-AR" sz="1900" dirty="0"/>
              <a:t>: elegir entre hacer o no hacer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s-AR" sz="1900" dirty="0"/>
              <a:t>SI  CONDICION </a:t>
            </a:r>
            <a:r>
              <a:rPr lang="es-AR" sz="1900" b="1" dirty="0"/>
              <a:t>ACCION</a:t>
            </a:r>
            <a:r>
              <a:rPr lang="es-AR" sz="1900" dirty="0"/>
              <a:t>  FIN</a:t>
            </a:r>
          </a:p>
          <a:p>
            <a:pPr lvl="2">
              <a:lnSpc>
                <a:spcPct val="90000"/>
              </a:lnSpc>
            </a:pPr>
            <a:r>
              <a:rPr lang="es-AR" sz="1900" dirty="0"/>
              <a:t>Si hay colectivo voy a la facultad fin</a:t>
            </a:r>
          </a:p>
          <a:p>
            <a:pPr lvl="2">
              <a:lnSpc>
                <a:spcPct val="90000"/>
              </a:lnSpc>
            </a:pPr>
            <a:endParaRPr lang="es-AR" sz="1900" dirty="0"/>
          </a:p>
          <a:p>
            <a:pPr marL="914400" lvl="2" indent="0">
              <a:lnSpc>
                <a:spcPct val="90000"/>
              </a:lnSpc>
              <a:buNone/>
            </a:pPr>
            <a:endParaRPr lang="es-AR" sz="1900" dirty="0"/>
          </a:p>
          <a:p>
            <a:pPr>
              <a:lnSpc>
                <a:spcPct val="90000"/>
              </a:lnSpc>
            </a:pPr>
            <a:r>
              <a:rPr lang="es-AR" sz="1900" dirty="0">
                <a:solidFill>
                  <a:srgbClr val="FF0000"/>
                </a:solidFill>
              </a:rPr>
              <a:t>ALTERNATIVA</a:t>
            </a:r>
            <a:r>
              <a:rPr lang="es-AR" sz="1900" dirty="0"/>
              <a:t>: optar por una entre dos opciones</a:t>
            </a:r>
          </a:p>
          <a:p>
            <a:pPr marL="1257300" lvl="6" indent="-342900">
              <a:lnSpc>
                <a:spcPct val="90000"/>
              </a:lnSpc>
              <a:buFont typeface="Wingdings" pitchFamily="2" charset="2"/>
              <a:buChar char="v"/>
            </a:pPr>
            <a:r>
              <a:rPr lang="es-AR" sz="1900" dirty="0"/>
              <a:t>SI  CONDICION  </a:t>
            </a:r>
            <a:r>
              <a:rPr lang="es-AR" sz="1900" b="1" dirty="0"/>
              <a:t>Entonces ACCION1</a:t>
            </a:r>
          </a:p>
          <a:p>
            <a:pPr marL="2171700" lvl="8" indent="-342900">
              <a:lnSpc>
                <a:spcPct val="90000"/>
              </a:lnSpc>
              <a:buNone/>
            </a:pPr>
            <a:r>
              <a:rPr lang="es-AR" sz="1900" b="1" dirty="0"/>
              <a:t>              Contrario ACCION2</a:t>
            </a:r>
          </a:p>
          <a:p>
            <a:pPr marL="2171700" lvl="8" indent="-342900">
              <a:lnSpc>
                <a:spcPct val="90000"/>
              </a:lnSpc>
              <a:buNone/>
            </a:pPr>
            <a:r>
              <a:rPr lang="es-AR" sz="1900" dirty="0"/>
              <a:t>FIN</a:t>
            </a:r>
          </a:p>
          <a:p>
            <a:pPr marL="800100" lvl="5" indent="-342900">
              <a:lnSpc>
                <a:spcPct val="90000"/>
              </a:lnSpc>
              <a:buNone/>
            </a:pPr>
            <a:r>
              <a:rPr lang="es-AR" sz="1900" dirty="0"/>
              <a:t>Si hay colectivo </a:t>
            </a:r>
            <a:r>
              <a:rPr lang="es-AR" sz="1900" b="1" dirty="0"/>
              <a:t>entonces  voy a la facultad en cole</a:t>
            </a:r>
          </a:p>
          <a:p>
            <a:pPr marL="800100" lvl="5" indent="-342900">
              <a:lnSpc>
                <a:spcPct val="90000"/>
              </a:lnSpc>
              <a:buNone/>
            </a:pPr>
            <a:r>
              <a:rPr lang="es-AR" sz="1900" dirty="0"/>
              <a:t>                             </a:t>
            </a:r>
            <a:r>
              <a:rPr lang="es-AR" sz="1900" b="1" dirty="0"/>
              <a:t>contrario  me voy en bici   </a:t>
            </a:r>
          </a:p>
          <a:p>
            <a:pPr marL="800100" lvl="5" indent="-342900">
              <a:lnSpc>
                <a:spcPct val="90000"/>
              </a:lnSpc>
              <a:buNone/>
            </a:pPr>
            <a:r>
              <a:rPr lang="es-AR" sz="1900" dirty="0"/>
              <a:t>Fin</a:t>
            </a:r>
          </a:p>
          <a:p>
            <a:pPr marL="800100" lvl="5" indent="-342900">
              <a:lnSpc>
                <a:spcPct val="90000"/>
              </a:lnSpc>
              <a:buNone/>
            </a:pPr>
            <a:endParaRPr lang="es-AR" sz="1900" dirty="0"/>
          </a:p>
          <a:p>
            <a:r>
              <a:rPr lang="es-AR" sz="1900" dirty="0">
                <a:solidFill>
                  <a:srgbClr val="FF0000"/>
                </a:solidFill>
              </a:rPr>
              <a:t>MULTIPLE O SELECCIÓN</a:t>
            </a:r>
          </a:p>
          <a:p>
            <a:pPr>
              <a:buNone/>
            </a:pPr>
            <a:r>
              <a:rPr lang="es-AR" sz="1900" dirty="0"/>
              <a:t>    Debe optar efectuar algo entre varias (más de 2) opciones</a:t>
            </a:r>
          </a:p>
          <a:p>
            <a:pPr>
              <a:buNone/>
            </a:pPr>
            <a:r>
              <a:rPr lang="es-AR" sz="1900" dirty="0"/>
              <a:t>    Se debe contemplar todas las posibilidades</a:t>
            </a:r>
          </a:p>
          <a:p>
            <a:pPr>
              <a:buNone/>
            </a:pPr>
            <a:endParaRPr lang="es-AR" sz="1900" dirty="0"/>
          </a:p>
          <a:p>
            <a:pPr>
              <a:buNone/>
            </a:pPr>
            <a:r>
              <a:rPr lang="es-AR" sz="1900" b="1" dirty="0"/>
              <a:t>        SEGÚN</a:t>
            </a:r>
            <a:r>
              <a:rPr lang="es-AR" sz="1900" dirty="0"/>
              <a:t>   </a:t>
            </a:r>
            <a:r>
              <a:rPr lang="es-AR" sz="1900" b="1" dirty="0">
                <a:solidFill>
                  <a:srgbClr val="00B050"/>
                </a:solidFill>
              </a:rPr>
              <a:t>VARIABLE DE CONTROL  </a:t>
            </a:r>
            <a:r>
              <a:rPr lang="es-AR" sz="1900" dirty="0"/>
              <a:t> hacer</a:t>
            </a:r>
          </a:p>
          <a:p>
            <a:pPr>
              <a:buNone/>
            </a:pPr>
            <a:r>
              <a:rPr lang="es-AR" sz="1900" b="1" dirty="0">
                <a:solidFill>
                  <a:srgbClr val="00B050"/>
                </a:solidFill>
              </a:rPr>
              <a:t>           </a:t>
            </a: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valor 1:   </a:t>
            </a:r>
            <a:r>
              <a:rPr lang="es-AR" sz="1900" b="1" dirty="0" err="1">
                <a:solidFill>
                  <a:schemeClr val="accent4">
                    <a:lumMod val="75000"/>
                  </a:schemeClr>
                </a:solidFill>
              </a:rPr>
              <a:t>accion</a:t>
            </a: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1</a:t>
            </a:r>
          </a:p>
          <a:p>
            <a:pPr>
              <a:buNone/>
            </a:pP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          valor 2:  accion2</a:t>
            </a:r>
          </a:p>
          <a:p>
            <a:pPr>
              <a:buNone/>
            </a:pP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          …………    …………</a:t>
            </a:r>
          </a:p>
          <a:p>
            <a:pPr>
              <a:buNone/>
            </a:pP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          valor n :  </a:t>
            </a:r>
            <a:r>
              <a:rPr lang="es-AR" sz="1900" b="1" dirty="0" err="1">
                <a:solidFill>
                  <a:schemeClr val="accent4">
                    <a:lumMod val="75000"/>
                  </a:schemeClr>
                </a:solidFill>
              </a:rPr>
              <a:t>accion</a:t>
            </a: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n</a:t>
            </a:r>
          </a:p>
          <a:p>
            <a:pPr>
              <a:buNone/>
            </a:pP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          Otros   </a:t>
            </a:r>
            <a:r>
              <a:rPr lang="es-AR" sz="1900" b="1" dirty="0" err="1">
                <a:solidFill>
                  <a:schemeClr val="accent4">
                    <a:lumMod val="75000"/>
                  </a:schemeClr>
                </a:solidFill>
              </a:rPr>
              <a:t>acccion</a:t>
            </a:r>
            <a:r>
              <a:rPr lang="es-AR" sz="1900" b="1" dirty="0">
                <a:solidFill>
                  <a:schemeClr val="accent4">
                    <a:lumMod val="75000"/>
                  </a:schemeClr>
                </a:solidFill>
              </a:rPr>
              <a:t> h</a:t>
            </a:r>
          </a:p>
          <a:p>
            <a:pPr>
              <a:buNone/>
            </a:pPr>
            <a:r>
              <a:rPr lang="es-AR" sz="1900" b="1" dirty="0"/>
              <a:t>            FIN</a:t>
            </a:r>
          </a:p>
          <a:p>
            <a:pPr marL="800100" lvl="5" indent="-342900">
              <a:lnSpc>
                <a:spcPct val="90000"/>
              </a:lnSpc>
              <a:buNone/>
            </a:pPr>
            <a:endParaRPr lang="es-AR" sz="1700" dirty="0"/>
          </a:p>
          <a:p>
            <a:pPr marL="2171700" lvl="8" indent="-342900">
              <a:lnSpc>
                <a:spcPct val="90000"/>
              </a:lnSpc>
              <a:buNone/>
            </a:pPr>
            <a:endParaRPr lang="es-AR" sz="1700" dirty="0"/>
          </a:p>
          <a:p>
            <a:pPr>
              <a:lnSpc>
                <a:spcPct val="90000"/>
              </a:lnSpc>
            </a:pPr>
            <a:endParaRPr lang="es-AR" sz="1700" dirty="0"/>
          </a:p>
        </p:txBody>
      </p:sp>
      <p:pic>
        <p:nvPicPr>
          <p:cNvPr id="5" name="Imagen 4" descr="Imagen que contiene hecho de madera, grande, tabla, parado&#10;&#10;Descripción generada automáticamente">
            <a:extLst>
              <a:ext uri="{FF2B5EF4-FFF2-40B4-BE49-F238E27FC236}">
                <a16:creationId xmlns:a16="http://schemas.microsoft.com/office/drawing/2014/main" id="{BAA2CD98-B78E-A497-664C-A657A8FE8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r="10955" b="-1"/>
          <a:stretch/>
        </p:blipFill>
        <p:spPr>
          <a:xfrm>
            <a:off x="5714554" y="-10886"/>
            <a:ext cx="3429446" cy="5888158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71454" y="321081"/>
            <a:ext cx="5521025" cy="1708243"/>
          </a:xfrm>
        </p:spPr>
        <p:txBody>
          <a:bodyPr anchor="ctr">
            <a:normAutofit fontScale="90000"/>
          </a:bodyPr>
          <a:lstStyle/>
          <a:p>
            <a:r>
              <a:rPr lang="es-AR" sz="3600" dirty="0"/>
              <a:t>CICLICAS </a:t>
            </a:r>
            <a:br>
              <a:rPr lang="es-AR" sz="3600" dirty="0"/>
            </a:br>
            <a:r>
              <a:rPr lang="es-AR" sz="3600" dirty="0"/>
              <a:t>O </a:t>
            </a:r>
            <a:br>
              <a:rPr lang="es-AR" sz="3600" dirty="0"/>
            </a:br>
            <a:r>
              <a:rPr lang="es-AR" sz="3600" dirty="0"/>
              <a:t>ITERATIVAS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15817" y="2132856"/>
            <a:ext cx="5976662" cy="4608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2400" dirty="0">
                <a:solidFill>
                  <a:srgbClr val="FF0000"/>
                </a:solidFill>
              </a:rPr>
              <a:t>DEFINIDAS</a:t>
            </a:r>
            <a:r>
              <a:rPr lang="es-AR" sz="2400" dirty="0"/>
              <a:t>   cuando se conoce a priori la cantidad de veces que se debe reciclar la acción</a:t>
            </a:r>
          </a:p>
          <a:p>
            <a:pPr lvl="1">
              <a:lnSpc>
                <a:spcPct val="90000"/>
              </a:lnSpc>
              <a:buNone/>
            </a:pPr>
            <a:r>
              <a:rPr lang="es-AR" sz="2400" dirty="0"/>
              <a:t>PARA  X:= 1 a TOPE   HACER</a:t>
            </a:r>
          </a:p>
          <a:p>
            <a:pPr lvl="1">
              <a:lnSpc>
                <a:spcPct val="90000"/>
              </a:lnSpc>
              <a:buNone/>
            </a:pPr>
            <a:r>
              <a:rPr lang="es-AR" sz="2400" dirty="0"/>
              <a:t>         ACCION/ ACCIONES</a:t>
            </a:r>
          </a:p>
          <a:p>
            <a:pPr lvl="1">
              <a:lnSpc>
                <a:spcPct val="90000"/>
              </a:lnSpc>
              <a:buNone/>
            </a:pPr>
            <a:r>
              <a:rPr lang="es-AR" sz="2400" dirty="0"/>
              <a:t>FIN</a:t>
            </a:r>
          </a:p>
          <a:p>
            <a:pPr lvl="1">
              <a:lnSpc>
                <a:spcPct val="90000"/>
              </a:lnSpc>
              <a:buNone/>
            </a:pPr>
            <a:endParaRPr lang="es-AR" sz="2400" dirty="0"/>
          </a:p>
          <a:p>
            <a:pPr lvl="1">
              <a:lnSpc>
                <a:spcPct val="90000"/>
              </a:lnSpc>
            </a:pPr>
            <a:r>
              <a:rPr lang="es-AR" sz="2400" dirty="0"/>
              <a:t>Tengo que dar un caramelo a cada alumno de un aula de 20 alumnos.</a:t>
            </a:r>
          </a:p>
          <a:p>
            <a:pPr lvl="1">
              <a:lnSpc>
                <a:spcPct val="90000"/>
              </a:lnSpc>
            </a:pPr>
            <a:r>
              <a:rPr lang="es-AR" sz="2400" dirty="0"/>
              <a:t>Quiero mostrar por pantalla los números del 1 al 10</a:t>
            </a:r>
          </a:p>
          <a:p>
            <a:pPr lvl="1">
              <a:lnSpc>
                <a:spcPct val="90000"/>
              </a:lnSpc>
              <a:buNone/>
            </a:pPr>
            <a:r>
              <a:rPr lang="es-AR" sz="2400" dirty="0"/>
              <a:t>¿Se animan a hacer este ultimo planteo?</a:t>
            </a:r>
          </a:p>
        </p:txBody>
      </p:sp>
      <p:pic>
        <p:nvPicPr>
          <p:cNvPr id="9" name="Imagen 8" descr="Imagen que contiene Gráfico de burbujas&#10;&#10;Descripción generada automáticamente">
            <a:extLst>
              <a:ext uri="{FF2B5EF4-FFF2-40B4-BE49-F238E27FC236}">
                <a16:creationId xmlns:a16="http://schemas.microsoft.com/office/drawing/2014/main" id="{F7F12901-50B9-E068-7BA9-B385170D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r="4390"/>
          <a:stretch/>
        </p:blipFill>
        <p:spPr>
          <a:xfrm>
            <a:off x="395536" y="332656"/>
            <a:ext cx="2401951" cy="339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grupo de personas en las gradas&#10;&#10;Descripción generada automáticamente con confianza media">
            <a:extLst>
              <a:ext uri="{FF2B5EF4-FFF2-40B4-BE49-F238E27FC236}">
                <a16:creationId xmlns:a16="http://schemas.microsoft.com/office/drawing/2014/main" id="{E30FCFB8-EDE2-1677-8577-04A77763E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6" r="30828" b="-1"/>
          <a:stretch/>
        </p:blipFill>
        <p:spPr>
          <a:xfrm>
            <a:off x="20" y="-2"/>
            <a:ext cx="3882806" cy="6858002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3928" y="116632"/>
            <a:ext cx="5112568" cy="568863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AR" sz="2800" b="1" dirty="0"/>
              <a:t>INDEFINIDAS:  </a:t>
            </a:r>
            <a:r>
              <a:rPr lang="es-AR" sz="2000" dirty="0"/>
              <a:t>cuando </a:t>
            </a: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s-AR" sz="2000" dirty="0"/>
              <a:t> se conoce a priori la cantidad de veces que se debe reciclar la acción</a:t>
            </a:r>
          </a:p>
          <a:p>
            <a:pPr>
              <a:lnSpc>
                <a:spcPct val="90000"/>
              </a:lnSpc>
            </a:pPr>
            <a:endParaRPr lang="es-AR" sz="2000" dirty="0"/>
          </a:p>
          <a:p>
            <a:pPr>
              <a:lnSpc>
                <a:spcPct val="90000"/>
              </a:lnSpc>
            </a:pPr>
            <a:r>
              <a:rPr lang="es-AR" sz="2000" b="1" dirty="0">
                <a:solidFill>
                  <a:srgbClr val="FF0000"/>
                </a:solidFill>
              </a:rPr>
              <a:t>POST  TEST</a:t>
            </a:r>
            <a:r>
              <a:rPr lang="es-AR" sz="2000" dirty="0">
                <a:solidFill>
                  <a:srgbClr val="FF0000"/>
                </a:solidFill>
              </a:rPr>
              <a:t>  </a:t>
            </a:r>
            <a:r>
              <a:rPr lang="es-AR" sz="2000" dirty="0"/>
              <a:t>se actúa primero y luego se testea una condición para saber si se retorna a la cabeza de la estructura o se continua con el resto de las acciones.    </a:t>
            </a:r>
          </a:p>
          <a:p>
            <a:pPr>
              <a:lnSpc>
                <a:spcPct val="90000"/>
              </a:lnSpc>
            </a:pPr>
            <a:r>
              <a:rPr lang="es-AR" sz="2000" b="1" dirty="0"/>
              <a:t>REPETIR   acciones </a:t>
            </a:r>
            <a:r>
              <a:rPr lang="es-AR" sz="1800" b="1" dirty="0"/>
              <a:t>HASTA QUE  </a:t>
            </a:r>
            <a:r>
              <a:rPr lang="es-AR" sz="2000" b="1" dirty="0"/>
              <a:t>condición</a:t>
            </a:r>
          </a:p>
          <a:p>
            <a:pPr lvl="1">
              <a:lnSpc>
                <a:spcPct val="90000"/>
              </a:lnSpc>
              <a:buNone/>
            </a:pPr>
            <a:endParaRPr lang="es-AR" sz="2000" b="1" dirty="0"/>
          </a:p>
          <a:p>
            <a:pPr lvl="1">
              <a:lnSpc>
                <a:spcPct val="90000"/>
              </a:lnSpc>
            </a:pPr>
            <a:r>
              <a:rPr lang="es-AR" sz="2000" b="1" dirty="0"/>
              <a:t>Ingresar  100 números y mostrar todos los que son pares</a:t>
            </a:r>
          </a:p>
          <a:p>
            <a:pPr lvl="1">
              <a:lnSpc>
                <a:spcPct val="90000"/>
              </a:lnSpc>
            </a:pPr>
            <a:endParaRPr lang="es-AR" sz="2000" b="1" dirty="0"/>
          </a:p>
          <a:p>
            <a:pPr lvl="1">
              <a:lnSpc>
                <a:spcPct val="90000"/>
              </a:lnSpc>
              <a:buNone/>
            </a:pPr>
            <a:r>
              <a:rPr lang="es-AR" sz="2000" b="1" dirty="0"/>
              <a:t>Nos animamos a hacerlo?</a:t>
            </a:r>
            <a:endParaRPr lang="es-AR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507288" cy="6143668"/>
          </a:xfrm>
        </p:spPr>
        <p:txBody>
          <a:bodyPr>
            <a:normAutofit lnSpcReduction="10000"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PRE  TEST</a:t>
            </a:r>
            <a:r>
              <a:rPr lang="es-AR" dirty="0">
                <a:solidFill>
                  <a:srgbClr val="FF0000"/>
                </a:solidFill>
              </a:rPr>
              <a:t>  </a:t>
            </a:r>
            <a:r>
              <a:rPr lang="es-AR" dirty="0"/>
              <a:t>se TESTEA primero  una condición y de ser verdadera se sigue a secuencia de acciones hasta llegar al pie y  retorna a la cabecera de la </a:t>
            </a:r>
            <a:r>
              <a:rPr lang="es-AR" dirty="0" err="1"/>
              <a:t>accion</a:t>
            </a:r>
            <a:r>
              <a:rPr lang="es-AR" dirty="0"/>
              <a:t>.</a:t>
            </a:r>
          </a:p>
          <a:p>
            <a:endParaRPr lang="es-AR" dirty="0"/>
          </a:p>
          <a:p>
            <a:pPr>
              <a:buNone/>
            </a:pPr>
            <a:r>
              <a:rPr lang="es-AR" dirty="0"/>
              <a:t>Solo se corta el ciclo cuando la condición es falsa saltando desde a cabeza a la </a:t>
            </a:r>
            <a:r>
              <a:rPr lang="es-AR" dirty="0" err="1"/>
              <a:t>accion</a:t>
            </a:r>
            <a:r>
              <a:rPr lang="es-AR" dirty="0"/>
              <a:t> por debajo del pie.  </a:t>
            </a:r>
          </a:p>
          <a:p>
            <a:pPr>
              <a:buNone/>
            </a:pPr>
            <a:r>
              <a:rPr lang="es-AR" dirty="0"/>
              <a:t>  </a:t>
            </a:r>
          </a:p>
          <a:p>
            <a:pPr lvl="1">
              <a:buNone/>
            </a:pPr>
            <a:r>
              <a:rPr lang="es-AR" b="1" dirty="0"/>
              <a:t>MIENTRAS   </a:t>
            </a:r>
            <a:r>
              <a:rPr lang="es-AR" b="1" dirty="0" err="1">
                <a:solidFill>
                  <a:srgbClr val="00B050"/>
                </a:solidFill>
              </a:rPr>
              <a:t>condicion</a:t>
            </a:r>
            <a:r>
              <a:rPr lang="es-AR" b="1" dirty="0">
                <a:solidFill>
                  <a:srgbClr val="00B050"/>
                </a:solidFill>
              </a:rPr>
              <a:t> </a:t>
            </a:r>
            <a:r>
              <a:rPr lang="es-AR" b="1" dirty="0"/>
              <a:t>HACER     </a:t>
            </a:r>
            <a:r>
              <a:rPr lang="es-AR" sz="2400" dirty="0"/>
              <a:t>(</a:t>
            </a:r>
            <a:r>
              <a:rPr lang="es-AR" sz="1800" dirty="0"/>
              <a:t>cabecera)</a:t>
            </a:r>
            <a:endParaRPr lang="es-AR" b="1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s-AR" b="1" dirty="0"/>
              <a:t>  </a:t>
            </a:r>
            <a:r>
              <a:rPr lang="es-AR" b="1" dirty="0">
                <a:solidFill>
                  <a:srgbClr val="FF0000"/>
                </a:solidFill>
              </a:rPr>
              <a:t>acciones</a:t>
            </a:r>
          </a:p>
          <a:p>
            <a:pPr lvl="1">
              <a:buNone/>
            </a:pPr>
            <a:r>
              <a:rPr lang="es-AR" b="1" dirty="0"/>
              <a:t>FIN       </a:t>
            </a:r>
            <a:r>
              <a:rPr lang="es-AR" sz="2000" dirty="0"/>
              <a:t>(pie)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s-AR" dirty="0"/>
              <a:t>Necesito contar todas los caracteres distintos de blanco que existen en una oración en castellano, sin considerar al punto (final de la oración</a:t>
            </a:r>
          </a:p>
          <a:p>
            <a:r>
              <a:rPr lang="es-AR" dirty="0">
                <a:solidFill>
                  <a:srgbClr val="FF0000"/>
                </a:solidFill>
              </a:rPr>
              <a:t>Lo hacemos?</a:t>
            </a:r>
          </a:p>
          <a:p>
            <a:endParaRPr lang="es-AR" dirty="0">
              <a:solidFill>
                <a:srgbClr val="FF0000"/>
              </a:solidFill>
            </a:endParaRPr>
          </a:p>
          <a:p>
            <a:endParaRPr lang="es-AR" dirty="0">
              <a:solidFill>
                <a:srgbClr val="FF0000"/>
              </a:solidFill>
            </a:endParaRPr>
          </a:p>
          <a:p>
            <a:endParaRPr lang="es-AR" dirty="0">
              <a:solidFill>
                <a:srgbClr val="FF0000"/>
              </a:solidFill>
            </a:endParaRPr>
          </a:p>
          <a:p>
            <a:r>
              <a:rPr lang="es-AR" dirty="0"/>
              <a:t>Y si tuviéramos que contar también el punto, cambiaríamos de estructura?</a:t>
            </a:r>
          </a:p>
          <a:p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4" name="Imagen 3" descr="Una mujer en frente de un pizarrón&#10;&#10;Descripción generada automáticamente con confianza media">
            <a:extLst>
              <a:ext uri="{FF2B5EF4-FFF2-40B4-BE49-F238E27FC236}">
                <a16:creationId xmlns:a16="http://schemas.microsoft.com/office/drawing/2014/main" id="{89D98B20-FE19-42FD-0645-EEFD000C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44824"/>
            <a:ext cx="4514850" cy="2533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431</Words>
  <Application>Microsoft Office PowerPoint</Application>
  <PresentationFormat>Presentación en pantalla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Tema de Office</vt:lpstr>
      <vt:lpstr>                                   ACCIONES</vt:lpstr>
      <vt:lpstr>CONDICIONALES</vt:lpstr>
      <vt:lpstr>CICLICAS  O  ITERATIVAS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ACCIONES</dc:title>
  <dc:creator>Noelia</dc:creator>
  <cp:lastModifiedBy>argencon</cp:lastModifiedBy>
  <cp:revision>6</cp:revision>
  <dcterms:created xsi:type="dcterms:W3CDTF">2020-03-15T21:30:17Z</dcterms:created>
  <dcterms:modified xsi:type="dcterms:W3CDTF">2024-03-14T23:24:23Z</dcterms:modified>
</cp:coreProperties>
</file>