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3" r:id="rId4"/>
    <p:sldId id="258" r:id="rId5"/>
    <p:sldId id="262" r:id="rId6"/>
    <p:sldId id="264" r:id="rId7"/>
    <p:sldId id="265" r:id="rId8"/>
    <p:sldId id="266" r:id="rId9"/>
    <p:sldId id="267" r:id="rId10"/>
    <p:sldId id="257" r:id="rId11"/>
    <p:sldId id="259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79" autoAdjust="0"/>
    <p:restoredTop sz="90929"/>
  </p:normalViewPr>
  <p:slideViewPr>
    <p:cSldViewPr>
      <p:cViewPr varScale="1">
        <p:scale>
          <a:sx n="65" d="100"/>
          <a:sy n="65" d="100"/>
        </p:scale>
        <p:origin x="14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9BB0C07A-8527-4D2C-9721-7EFBCA53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56426581-FD4D-4302-8CD7-0AA474F8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4B695966-A2EF-48BC-8B9B-A82A4AD8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26774AE7-5CEE-41B3-8186-04E2E228A833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76246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6BBDEA72-4733-4FBC-8F44-FA07CCCC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3835993F-0602-4E59-B1AC-D23059C3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15A112A7-D169-43FE-911D-8964261E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C315A-7724-448A-B874-397E96B8CD71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5105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43574463-18A6-41F1-9ED6-2FC4A8F9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67E8D018-0F90-4D64-A78D-C38F929F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9549B62-9674-4393-88D8-3E8E12AC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3A5E-0D22-4356-9103-5E67D32C9781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0494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6C29250C-D7C5-4C23-999D-FB970BB2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132373B-AE4F-46CA-A14A-BA067B76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AAB9F1DE-B637-4373-9871-9B4AD6F0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C5090-FEA9-45E7-93C3-670669333471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4696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5CE9-3A50-4F0F-8FEC-648570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AF37-C541-4412-863B-F77560A2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C2C5-BD08-4C34-BD68-64B1DA04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919E101E-BF5F-4D56-BFC8-EF49A7DF8392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79609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2326391A-CF95-49FC-88DC-E130DAB1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2F303BF1-F6CC-4BF5-BDAE-4A5F2FDA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17AC0608-6A38-4DA9-83F2-104F9FCF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254CC-CEB2-4E9E-8F50-2379B4372C79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1330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2DFF3503-393E-4F97-A551-3C3A9BE9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6EE4CCFC-B96E-4188-B3F6-FEF1CD03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12F3B07D-9836-47C7-9646-A016EAB3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9CCB9-3359-4A4C-98E2-CD491731C2A7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51070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1CD438D5-2DEC-4DBE-9DF4-C5BBFC86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FB94328B-20C6-4B51-8CB8-E263170E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813CAA5E-4206-499C-88E0-6B016646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FD04D-3347-4F2C-9689-FD0EC0B01E83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5174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568CC44F-2587-404D-9E2E-C5A80793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881ED414-37E2-4C7C-8F42-C9713C73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7E31CE8F-4AE7-4BA2-9974-F034C504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9DC23-2DC5-4E98-8C1D-0E09D6BB9274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3563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7C211B50-C406-4396-8811-9E4A2033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EB782782-20BB-496F-8850-DA9337F8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1C2DD2F9-C133-45F7-AE68-36C6C98F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99736-E7AA-4B18-9024-F62F0A415D63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5538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>
            <a:extLst>
              <a:ext uri="{FF2B5EF4-FFF2-40B4-BE49-F238E27FC236}">
                <a16:creationId xmlns:a16="http://schemas.microsoft.com/office/drawing/2014/main" id="{50680232-36AE-4A27-8268-3E84DDAAA6C8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11">
            <a:extLst>
              <a:ext uri="{FF2B5EF4-FFF2-40B4-BE49-F238E27FC236}">
                <a16:creationId xmlns:a16="http://schemas.microsoft.com/office/drawing/2014/main" id="{06B457F8-E49E-4EE6-9DD3-E74E42AAFD1D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B018624A-B74C-4B8B-8F92-CF8C8AC4DC9B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EBFD36C2-26D4-4168-95F2-57CA6CD5E6C7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0B9EB1D1-79C4-4F30-AA61-4136620E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706785EF-493B-4C39-BD2F-5AFA0064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E85DA5F-FE8A-4059-B656-1A51E558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5482A1DD-E152-4DCC-A711-971461E10FCA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54799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78B721-6E2B-4E5C-8A7D-4EDFF29AC7F6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FD83430-E1F7-49F7-91DE-68BE01B2EF6F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966D116A-B699-4D21-8902-B590DB265E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  <a:endParaRPr lang="en-US" altLang="es-AR"/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7CE345FE-FD25-4B47-AAC3-D23D15756D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  <a:endParaRPr lang="en-US" altLang="es-A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A78DD87-2922-44FE-8A9A-ED2F9B62C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EE432536-8F80-4245-92DA-39BCC6070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6338BA9-A1D3-42AA-8724-4809A18F4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169224D6-6185-4539-ADCB-AD5468874439}" type="slidenum">
              <a:rPr lang="es-ES" altLang="es-AR"/>
              <a:pPr/>
              <a:t>‹Nº›</a:t>
            </a:fld>
            <a:endParaRPr lang="es-ES" altLang="es-AR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BA2F13BB-81EC-4F24-85E0-F84175CD6AE6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9263E3-F94E-424F-AAAC-D982404FB619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CCBE3D-9A53-479D-9619-BA3F1C1792FA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7" r:id="rId2"/>
    <p:sldLayoutId id="2147483726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7" r:id="rId9"/>
    <p:sldLayoutId id="2147483723" r:id="rId10"/>
    <p:sldLayoutId id="21474837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286C5CAA-617B-4988-9163-EF7EEA8CC9EE}"/>
              </a:ext>
            </a:extLst>
          </p:cNvPr>
          <p:cNvSpPr/>
          <p:nvPr/>
        </p:nvSpPr>
        <p:spPr>
          <a:xfrm>
            <a:off x="107504" y="117475"/>
            <a:ext cx="8928991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14600">
              <a:defRPr/>
            </a:pPr>
            <a:r>
              <a:rPr lang="es-ES" sz="2800" b="1" u="sng" dirty="0"/>
              <a:t>Noción de Secuencia</a:t>
            </a:r>
            <a:endParaRPr lang="es-ES" sz="2800" b="1" dirty="0"/>
          </a:p>
          <a:p>
            <a:pPr>
              <a:defRPr/>
            </a:pPr>
            <a:r>
              <a:rPr lang="es-ES" b="1" dirty="0">
                <a:solidFill>
                  <a:srgbClr val="FF0000"/>
                </a:solidFill>
              </a:rPr>
              <a:t> </a:t>
            </a:r>
          </a:p>
          <a:p>
            <a:pPr>
              <a:defRPr/>
            </a:pPr>
            <a:r>
              <a:rPr lang="es-ES" b="1" dirty="0"/>
              <a:t>Diremos que un conjunto de objetos esta organizado en forma de secuencia si es posible definir las nociones siguientes</a:t>
            </a:r>
            <a:r>
              <a:rPr lang="es-ES" dirty="0"/>
              <a:t>:</a:t>
            </a:r>
          </a:p>
          <a:p>
            <a:pPr>
              <a:defRPr/>
            </a:pPr>
            <a:endParaRPr lang="es-ES" dirty="0"/>
          </a:p>
          <a:p>
            <a:pPr>
              <a:defRPr/>
            </a:pPr>
            <a:r>
              <a:rPr lang="es-ES" dirty="0"/>
              <a:t> </a:t>
            </a:r>
          </a:p>
          <a:p>
            <a:pPr>
              <a:defRPr/>
            </a:pPr>
            <a:endParaRPr lang="es-ES" b="1" u="sng" dirty="0"/>
          </a:p>
          <a:p>
            <a:pPr>
              <a:defRPr/>
            </a:pPr>
            <a:endParaRPr lang="es-ES" b="1" u="sng" dirty="0"/>
          </a:p>
          <a:p>
            <a:pPr>
              <a:defRPr/>
            </a:pPr>
            <a:r>
              <a:rPr lang="es-ES" b="1" u="sng" dirty="0">
                <a:solidFill>
                  <a:srgbClr val="FF0000"/>
                </a:solidFill>
              </a:rPr>
              <a:t>Primer objeto de la secuencia</a:t>
            </a:r>
            <a:r>
              <a:rPr lang="es-ES" b="1" u="sng" dirty="0"/>
              <a:t>:</a:t>
            </a:r>
            <a:endParaRPr lang="es-ES" b="1" dirty="0"/>
          </a:p>
          <a:p>
            <a:pPr>
              <a:defRPr/>
            </a:pPr>
            <a:r>
              <a:rPr lang="es-ES" dirty="0"/>
              <a:t>Un objeto del conjunto, llamado primero, se distingue de los demás. El acceso a él, permite el acceso a todos los demás elementos (sucesores) de la secuencia.</a:t>
            </a:r>
          </a:p>
          <a:p>
            <a:pPr>
              <a:defRPr/>
            </a:pPr>
            <a:r>
              <a:rPr lang="es-ES" dirty="0"/>
              <a:t> </a:t>
            </a:r>
          </a:p>
          <a:p>
            <a:pPr>
              <a:defRPr/>
            </a:pPr>
            <a:r>
              <a:rPr lang="es-ES" b="1" u="sng" dirty="0">
                <a:solidFill>
                  <a:schemeClr val="bg2">
                    <a:lumMod val="25000"/>
                  </a:schemeClr>
                </a:solidFill>
              </a:rPr>
              <a:t>Relación de sucesión entre los objetos</a:t>
            </a:r>
            <a:r>
              <a:rPr lang="es-ES" u="sng" dirty="0"/>
              <a:t>:</a:t>
            </a:r>
            <a:endParaRPr lang="es-ES" dirty="0"/>
          </a:p>
          <a:p>
            <a:pPr>
              <a:defRPr/>
            </a:pPr>
            <a:r>
              <a:rPr lang="es-ES" dirty="0"/>
              <a:t>Todo objeto de la secuencia (salvo el ultimo elemento) precede a uno de los demás objetos (sucesor) o todo elemento de la secuencia (excepto el primero) es el sucesor de otro y así hasta el </a:t>
            </a:r>
            <a:r>
              <a:rPr lang="es-ES" b="1" dirty="0"/>
              <a:t>final</a:t>
            </a:r>
            <a:r>
              <a:rPr lang="es-ES" dirty="0"/>
              <a:t>. </a:t>
            </a:r>
          </a:p>
          <a:p>
            <a:pPr>
              <a:defRPr/>
            </a:pPr>
            <a:endParaRPr lang="es-ES" dirty="0"/>
          </a:p>
        </p:txBody>
      </p:sp>
      <p:pic>
        <p:nvPicPr>
          <p:cNvPr id="4" name="Imagen 3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07C5A420-F39F-4392-A101-17626FB39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28800"/>
            <a:ext cx="5040560" cy="1403042"/>
          </a:xfrm>
          <a:prstGeom prst="rect">
            <a:avLst/>
          </a:prstGeom>
        </p:spPr>
      </p:pic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C92F9236-B956-4E61-95FD-111B5EB559BE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115616" y="2330320"/>
            <a:ext cx="720080" cy="954663"/>
          </a:xfrm>
          <a:prstGeom prst="bent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: curvada hacia arriba 7">
            <a:extLst>
              <a:ext uri="{FF2B5EF4-FFF2-40B4-BE49-F238E27FC236}">
                <a16:creationId xmlns:a16="http://schemas.microsoft.com/office/drawing/2014/main" id="{51FB077F-A4A8-4DAF-8875-04518193D840}"/>
              </a:ext>
            </a:extLst>
          </p:cNvPr>
          <p:cNvSpPr/>
          <p:nvPr/>
        </p:nvSpPr>
        <p:spPr>
          <a:xfrm>
            <a:off x="2483768" y="2924944"/>
            <a:ext cx="792088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A2B82AC0-96E3-478F-88B2-3234B994715E}"/>
              </a:ext>
            </a:extLst>
          </p:cNvPr>
          <p:cNvSpPr/>
          <p:nvPr/>
        </p:nvSpPr>
        <p:spPr>
          <a:xfrm>
            <a:off x="3563888" y="2942388"/>
            <a:ext cx="792088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0" name="Flecha: curvada hacia arriba 9">
            <a:extLst>
              <a:ext uri="{FF2B5EF4-FFF2-40B4-BE49-F238E27FC236}">
                <a16:creationId xmlns:a16="http://schemas.microsoft.com/office/drawing/2014/main" id="{84D21157-5C9D-4CB5-B094-B9FAF05F43AF}"/>
              </a:ext>
            </a:extLst>
          </p:cNvPr>
          <p:cNvSpPr/>
          <p:nvPr/>
        </p:nvSpPr>
        <p:spPr>
          <a:xfrm>
            <a:off x="4608004" y="2942388"/>
            <a:ext cx="792088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1" name="Flecha: curvada hacia arriba 10">
            <a:extLst>
              <a:ext uri="{FF2B5EF4-FFF2-40B4-BE49-F238E27FC236}">
                <a16:creationId xmlns:a16="http://schemas.microsoft.com/office/drawing/2014/main" id="{0FA66D66-D74F-457E-B565-342DB6834EB0}"/>
              </a:ext>
            </a:extLst>
          </p:cNvPr>
          <p:cNvSpPr/>
          <p:nvPr/>
        </p:nvSpPr>
        <p:spPr>
          <a:xfrm>
            <a:off x="5641124" y="2936405"/>
            <a:ext cx="792088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E95809C5-3747-4DD9-A084-63D416D8FE51}"/>
              </a:ext>
            </a:extLst>
          </p:cNvPr>
          <p:cNvSpPr/>
          <p:nvPr/>
        </p:nvSpPr>
        <p:spPr>
          <a:xfrm>
            <a:off x="7020272" y="1700808"/>
            <a:ext cx="720080" cy="12241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FIN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>
            <a:extLst>
              <a:ext uri="{FF2B5EF4-FFF2-40B4-BE49-F238E27FC236}">
                <a16:creationId xmlns:a16="http://schemas.microsoft.com/office/drawing/2014/main" id="{70F7DFF5-810D-40E4-B48D-FDC0A7D77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196975"/>
            <a:ext cx="44196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s-ES" altLang="es-AR" sz="1500" b="1">
                <a:cs typeface="Times New Roman" panose="02020603050405020304" pitchFamily="18" charset="0"/>
              </a:rPr>
              <a:t>Acción</a:t>
            </a:r>
            <a:r>
              <a:rPr lang="es-ES" altLang="es-AR" sz="1500">
                <a:cs typeface="Times New Roman" panose="02020603050405020304" pitchFamily="18" charset="0"/>
              </a:rPr>
              <a:t>  esquema_ nº_1 </a:t>
            </a:r>
            <a:r>
              <a:rPr lang="es-ES" altLang="es-AR" sz="1500" b="1">
                <a:cs typeface="Times New Roman" panose="02020603050405020304" pitchFamily="18" charset="0"/>
              </a:rPr>
              <a:t>es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s-ES" altLang="es-AR" sz="1500">
                <a:cs typeface="Times New Roman" panose="02020603050405020304" pitchFamily="18" charset="0"/>
              </a:rPr>
              <a:t>	</a:t>
            </a:r>
            <a:r>
              <a:rPr lang="es-ES" altLang="es-AR" sz="1500" i="1">
                <a:cs typeface="Times New Roman" panose="02020603050405020304" pitchFamily="18" charset="0"/>
              </a:rPr>
              <a:t>Inicializar tratamiento;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s-ES" altLang="es-AR" sz="1500" i="1">
                <a:cs typeface="Times New Roman" panose="02020603050405020304" pitchFamily="18" charset="0"/>
              </a:rPr>
              <a:t>	Inicializar adquisición;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s-ES" altLang="es-AR" sz="1500">
                <a:cs typeface="Times New Roman" panose="02020603050405020304" pitchFamily="18" charset="0"/>
              </a:rPr>
              <a:t>	</a:t>
            </a:r>
            <a:r>
              <a:rPr lang="es-ES" altLang="es-AR" sz="1500" b="1">
                <a:cs typeface="Times New Roman" panose="02020603050405020304" pitchFamily="18" charset="0"/>
              </a:rPr>
              <a:t>Mientras</a:t>
            </a:r>
            <a:r>
              <a:rPr lang="es-ES" altLang="es-AR" sz="1500">
                <a:cs typeface="Times New Roman" panose="02020603050405020304" pitchFamily="18" charset="0"/>
              </a:rPr>
              <a:t> elemento no final </a:t>
            </a:r>
            <a:r>
              <a:rPr lang="es-ES" altLang="es-AR" sz="1500" b="1">
                <a:cs typeface="Times New Roman" panose="02020603050405020304" pitchFamily="18" charset="0"/>
              </a:rPr>
              <a:t>hacer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s-ES" altLang="es-AR" sz="1500">
                <a:cs typeface="Times New Roman" panose="02020603050405020304" pitchFamily="18" charset="0"/>
              </a:rPr>
              <a:t>		</a:t>
            </a:r>
            <a:r>
              <a:rPr lang="es-ES" altLang="es-AR" sz="1500" i="1">
                <a:cs typeface="Times New Roman" panose="02020603050405020304" pitchFamily="18" charset="0"/>
              </a:rPr>
              <a:t>Tratar elemento;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s-ES" altLang="es-AR" sz="1500" i="1">
                <a:cs typeface="Times New Roman" panose="02020603050405020304" pitchFamily="18" charset="0"/>
              </a:rPr>
              <a:t>		Obtener elemento siguiente;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s-ES" altLang="es-AR" sz="1500">
                <a:cs typeface="Times New Roman" panose="02020603050405020304" pitchFamily="18" charset="0"/>
              </a:rPr>
              <a:t>	</a:t>
            </a:r>
            <a:r>
              <a:rPr lang="es-ES" altLang="es-AR" sz="1500" b="1">
                <a:cs typeface="Times New Roman" panose="02020603050405020304" pitchFamily="18" charset="0"/>
              </a:rPr>
              <a:t>Fin Mientras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s-ES" altLang="es-AR" sz="1500">
                <a:cs typeface="Times New Roman" panose="02020603050405020304" pitchFamily="18" charset="0"/>
              </a:rPr>
              <a:t>	</a:t>
            </a:r>
            <a:r>
              <a:rPr lang="es-ES" altLang="es-AR" sz="1500" i="1">
                <a:cs typeface="Times New Roman" panose="02020603050405020304" pitchFamily="18" charset="0"/>
              </a:rPr>
              <a:t>Tratar elemento final;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s-ES" altLang="es-AR" sz="1500" b="1">
                <a:cs typeface="Times New Roman" panose="02020603050405020304" pitchFamily="18" charset="0"/>
              </a:rPr>
              <a:t>Fin Acción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s-ES" altLang="es-AR" sz="1500"/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B0B75CF6-D017-4AFD-8F8A-29728B36E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88" y="1216025"/>
            <a:ext cx="35147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Acción</a:t>
            </a:r>
            <a:r>
              <a:rPr lang="es-ES" altLang="es-AR" sz="1500">
                <a:cs typeface="Times New Roman" panose="02020603050405020304" pitchFamily="18" charset="0"/>
              </a:rPr>
              <a:t>  esquema_ nº_1 </a:t>
            </a:r>
            <a:r>
              <a:rPr lang="es-ES" altLang="es-AR" sz="1500" b="1">
                <a:cs typeface="Times New Roman" panose="02020603050405020304" pitchFamily="18" charset="0"/>
              </a:rPr>
              <a:t>es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	</a:t>
            </a:r>
            <a:r>
              <a:rPr lang="en-US" altLang="es-AR" sz="1500">
                <a:cs typeface="Times New Roman" panose="02020603050405020304" pitchFamily="18" charset="0"/>
              </a:rPr>
              <a:t>A</a:t>
            </a:r>
            <a:r>
              <a:rPr lang="en-US" altLang="es-AR" sz="1500" i="1">
                <a:cs typeface="Times New Roman" panose="02020603050405020304" pitchFamily="18" charset="0"/>
              </a:rPr>
              <a:t>RR(S);  cont:=0;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AR" sz="1500" i="1">
                <a:cs typeface="Times New Roman" panose="02020603050405020304" pitchFamily="18" charset="0"/>
              </a:rPr>
              <a:t>	AVZ(S,V);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AR" sz="1500">
                <a:cs typeface="Times New Roman" panose="02020603050405020304" pitchFamily="18" charset="0"/>
              </a:rPr>
              <a:t>	</a:t>
            </a:r>
            <a:r>
              <a:rPr lang="es-ES" altLang="es-AR" sz="1500" b="1">
                <a:cs typeface="Times New Roman" panose="02020603050405020304" pitchFamily="18" charset="0"/>
              </a:rPr>
              <a:t>Mientras</a:t>
            </a:r>
            <a:r>
              <a:rPr lang="es-ES" altLang="es-AR" sz="1500">
                <a:cs typeface="Times New Roman" panose="02020603050405020304" pitchFamily="18" charset="0"/>
              </a:rPr>
              <a:t> V&lt;&gt;”.” </a:t>
            </a:r>
            <a:r>
              <a:rPr lang="es-ES" altLang="es-AR" sz="1500" b="1">
                <a:cs typeface="Times New Roman" panose="02020603050405020304" pitchFamily="18" charset="0"/>
              </a:rPr>
              <a:t>hacer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		cont:=cont+1</a:t>
            </a:r>
          </a:p>
          <a:p>
            <a:pPr eaLnBrk="1" hangingPunct="1"/>
            <a:r>
              <a:rPr lang="es-ES" altLang="es-AR" sz="1500" i="1">
                <a:cs typeface="Times New Roman" panose="02020603050405020304" pitchFamily="18" charset="0"/>
              </a:rPr>
              <a:t>		</a:t>
            </a:r>
            <a:r>
              <a:rPr lang="en-US" altLang="es-AR" sz="1500" i="1">
                <a:cs typeface="Times New Roman" panose="02020603050405020304" pitchFamily="18" charset="0"/>
              </a:rPr>
              <a:t>AVZ(S,V);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AR" sz="1500">
                <a:cs typeface="Times New Roman" panose="02020603050405020304" pitchFamily="18" charset="0"/>
              </a:rPr>
              <a:t>	</a:t>
            </a:r>
            <a:r>
              <a:rPr lang="es-ES" altLang="es-AR" sz="1500" b="1">
                <a:cs typeface="Times New Roman" panose="02020603050405020304" pitchFamily="18" charset="0"/>
              </a:rPr>
              <a:t>Fin Mientras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	ESCRIBIR(cont);</a:t>
            </a:r>
          </a:p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Fin Acción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endParaRPr lang="es-ES" altLang="es-AR" sz="1500"/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B865E0BA-F494-4795-85D8-65F894F6B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3940175"/>
            <a:ext cx="42068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AR" sz="1500" b="1" dirty="0">
                <a:cs typeface="Times New Roman" panose="02020603050405020304" pitchFamily="18" charset="0"/>
              </a:rPr>
              <a:t>Acción </a:t>
            </a:r>
            <a:r>
              <a:rPr lang="es-ES" altLang="es-AR" sz="1500" dirty="0">
                <a:cs typeface="Times New Roman" panose="02020603050405020304" pitchFamily="18" charset="0"/>
              </a:rPr>
              <a:t>esquema_nº_2 </a:t>
            </a:r>
            <a:r>
              <a:rPr lang="es-ES" altLang="es-AR" sz="1500" b="1" dirty="0">
                <a:cs typeface="Times New Roman" panose="02020603050405020304" pitchFamily="18" charset="0"/>
              </a:rPr>
              <a:t>es</a:t>
            </a:r>
            <a:endParaRPr lang="es-ES" altLang="es-AR" sz="15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 dirty="0">
                <a:cs typeface="Times New Roman" panose="02020603050405020304" pitchFamily="18" charset="0"/>
              </a:rPr>
              <a:t>	</a:t>
            </a:r>
            <a:r>
              <a:rPr lang="es-ES" altLang="es-AR" sz="1500" i="1" dirty="0">
                <a:cs typeface="Times New Roman" panose="02020603050405020304" pitchFamily="18" charset="0"/>
              </a:rPr>
              <a:t>Inicializar tratamiento:</a:t>
            </a:r>
            <a:endParaRPr lang="es-ES" altLang="es-AR" sz="15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 i="1" dirty="0">
                <a:cs typeface="Times New Roman" panose="02020603050405020304" pitchFamily="18" charset="0"/>
              </a:rPr>
              <a:t>	Inicializar adquisición;</a:t>
            </a:r>
            <a:endParaRPr lang="es-ES" altLang="es-AR" sz="15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 dirty="0">
                <a:cs typeface="Times New Roman" panose="02020603050405020304" pitchFamily="18" charset="0"/>
              </a:rPr>
              <a:t>	</a:t>
            </a:r>
            <a:r>
              <a:rPr lang="es-ES" altLang="es-AR" sz="1500" b="1" dirty="0">
                <a:cs typeface="Times New Roman" panose="02020603050405020304" pitchFamily="18" charset="0"/>
              </a:rPr>
              <a:t>Repetir</a:t>
            </a:r>
            <a:endParaRPr lang="es-ES" altLang="es-AR" sz="15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 dirty="0">
                <a:cs typeface="Times New Roman" panose="02020603050405020304" pitchFamily="18" charset="0"/>
              </a:rPr>
              <a:t>		</a:t>
            </a:r>
            <a:r>
              <a:rPr lang="es-ES" altLang="es-AR" sz="1500" i="1" dirty="0">
                <a:cs typeface="Times New Roman" panose="02020603050405020304" pitchFamily="18" charset="0"/>
              </a:rPr>
              <a:t>Obtener elemento siguiente;</a:t>
            </a:r>
            <a:endParaRPr lang="es-ES" altLang="es-AR" sz="15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 i="1" dirty="0">
                <a:cs typeface="Times New Roman" panose="02020603050405020304" pitchFamily="18" charset="0"/>
              </a:rPr>
              <a:t>		Tratar elemento;</a:t>
            </a:r>
            <a:endParaRPr lang="es-ES" altLang="es-AR" sz="15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 dirty="0">
                <a:cs typeface="Times New Roman" panose="02020603050405020304" pitchFamily="18" charset="0"/>
              </a:rPr>
              <a:t>	</a:t>
            </a:r>
            <a:r>
              <a:rPr lang="es-ES" altLang="es-AR" sz="1500" b="1" dirty="0">
                <a:cs typeface="Times New Roman" panose="02020603050405020304" pitchFamily="18" charset="0"/>
              </a:rPr>
              <a:t>Hasta que</a:t>
            </a:r>
            <a:r>
              <a:rPr lang="es-ES" altLang="es-AR" sz="1500" dirty="0">
                <a:cs typeface="Times New Roman" panose="02020603050405020304" pitchFamily="18" charset="0"/>
              </a:rPr>
              <a:t>  elemento final</a:t>
            </a:r>
          </a:p>
          <a:p>
            <a:pPr eaLnBrk="1" hangingPunct="1"/>
            <a:r>
              <a:rPr lang="es-ES" altLang="es-AR" sz="1500" dirty="0">
                <a:cs typeface="Times New Roman" panose="02020603050405020304" pitchFamily="18" charset="0"/>
              </a:rPr>
              <a:t>                    </a:t>
            </a:r>
            <a:r>
              <a:rPr lang="es-ES" altLang="es-AR" sz="1500" i="1" dirty="0">
                <a:cs typeface="Times New Roman" panose="02020603050405020304" pitchFamily="18" charset="0"/>
              </a:rPr>
              <a:t>Tratar final</a:t>
            </a:r>
          </a:p>
          <a:p>
            <a:pPr eaLnBrk="1" hangingPunct="1"/>
            <a:r>
              <a:rPr lang="es-ES" altLang="es-AR" sz="1500" b="1" dirty="0">
                <a:cs typeface="Times New Roman" panose="02020603050405020304" pitchFamily="18" charset="0"/>
              </a:rPr>
              <a:t>Fin Acción</a:t>
            </a:r>
            <a:endParaRPr lang="es-ES" altLang="es-AR" sz="1500" dirty="0">
              <a:cs typeface="Times New Roman" panose="02020603050405020304" pitchFamily="18" charset="0"/>
            </a:endParaRPr>
          </a:p>
          <a:p>
            <a:pPr eaLnBrk="1" hangingPunct="1"/>
            <a:endParaRPr lang="es-ES" altLang="es-AR" sz="1500" dirty="0"/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5CDAD36C-6489-4171-9E2C-74D6931D1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3933825"/>
            <a:ext cx="36671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Acción</a:t>
            </a:r>
            <a:r>
              <a:rPr lang="es-ES" altLang="es-AR" sz="1500">
                <a:cs typeface="Times New Roman" panose="02020603050405020304" pitchFamily="18" charset="0"/>
              </a:rPr>
              <a:t>  esquema_ nº_1 </a:t>
            </a:r>
            <a:r>
              <a:rPr lang="es-ES" altLang="es-AR" sz="1500" b="1">
                <a:cs typeface="Times New Roman" panose="02020603050405020304" pitchFamily="18" charset="0"/>
              </a:rPr>
              <a:t>es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AR" sz="1500">
                <a:cs typeface="Times New Roman" panose="02020603050405020304" pitchFamily="18" charset="0"/>
              </a:rPr>
              <a:t>A</a:t>
            </a:r>
            <a:r>
              <a:rPr lang="en-US" altLang="es-AR" sz="1500" i="1">
                <a:cs typeface="Times New Roman" panose="02020603050405020304" pitchFamily="18" charset="0"/>
              </a:rPr>
              <a:t>RR(S); cont:=0;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AR" sz="1500" b="1">
                <a:cs typeface="Times New Roman" panose="02020603050405020304" pitchFamily="18" charset="0"/>
              </a:rPr>
              <a:t>       </a:t>
            </a:r>
          </a:p>
          <a:p>
            <a:pPr eaLnBrk="1" hangingPunct="1"/>
            <a:r>
              <a:rPr lang="en-US" altLang="es-AR" sz="1500" b="1">
                <a:cs typeface="Times New Roman" panose="02020603050405020304" pitchFamily="18" charset="0"/>
              </a:rPr>
              <a:t>          Repetir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AR" sz="1500">
                <a:cs typeface="Times New Roman" panose="02020603050405020304" pitchFamily="18" charset="0"/>
              </a:rPr>
              <a:t>	AVZ(S,V);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AR" sz="1500">
                <a:cs typeface="Times New Roman" panose="02020603050405020304" pitchFamily="18" charset="0"/>
              </a:rPr>
              <a:t>	cont:=cont + 1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         Hasta que</a:t>
            </a:r>
            <a:r>
              <a:rPr lang="es-ES" altLang="es-AR" sz="1500">
                <a:cs typeface="Times New Roman" panose="02020603050405020304" pitchFamily="18" charset="0"/>
              </a:rPr>
              <a:t>  V= “.”</a:t>
            </a: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ESCRIBIR(cont);</a:t>
            </a:r>
          </a:p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Fin Acción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endParaRPr lang="es-ES" altLang="es-AR" sz="150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55D20F-0A29-48E2-AC39-D16F2CDE262B}"/>
              </a:ext>
            </a:extLst>
          </p:cNvPr>
          <p:cNvSpPr txBox="1"/>
          <p:nvPr/>
        </p:nvSpPr>
        <p:spPr>
          <a:xfrm>
            <a:off x="302820" y="660429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Esquemas generales   </a:t>
            </a:r>
            <a:r>
              <a:rPr lang="es-AR" dirty="0"/>
              <a:t> versus   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Esquemas de Máquina de Caracteres</a:t>
            </a:r>
          </a:p>
        </p:txBody>
      </p:sp>
      <p:sp>
        <p:nvSpPr>
          <p:cNvPr id="3" name="Flecha: curvada hacia la izquierda 2">
            <a:hlinkClick r:id="rId2" action="ppaction://hlinksldjump"/>
            <a:extLst>
              <a:ext uri="{FF2B5EF4-FFF2-40B4-BE49-F238E27FC236}">
                <a16:creationId xmlns:a16="http://schemas.microsoft.com/office/drawing/2014/main" id="{1C0513E7-DBBC-4F43-8F42-2D10DAAC6124}"/>
              </a:ext>
            </a:extLst>
          </p:cNvPr>
          <p:cNvSpPr/>
          <p:nvPr/>
        </p:nvSpPr>
        <p:spPr>
          <a:xfrm>
            <a:off x="251520" y="6334125"/>
            <a:ext cx="504056" cy="3352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2A64C928-5547-4A87-AAE1-C6FCBD4B0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28788"/>
            <a:ext cx="3386138" cy="309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Acción </a:t>
            </a:r>
            <a:r>
              <a:rPr lang="es-ES" altLang="es-AR" sz="1500">
                <a:cs typeface="Times New Roman" panose="02020603050405020304" pitchFamily="18" charset="0"/>
              </a:rPr>
              <a:t>ejemplo1  </a:t>
            </a:r>
            <a:r>
              <a:rPr lang="es-ES" altLang="es-AR" sz="1500" b="1">
                <a:cs typeface="Times New Roman" panose="02020603050405020304" pitchFamily="18" charset="0"/>
              </a:rPr>
              <a:t>es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ARR(S);AVZ(S,V);</a:t>
            </a:r>
          </a:p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     Mientras</a:t>
            </a:r>
            <a:r>
              <a:rPr lang="es-ES" altLang="es-AR" sz="1500">
                <a:cs typeface="Times New Roman" panose="02020603050405020304" pitchFamily="18" charset="0"/>
              </a:rPr>
              <a:t> V&lt;&gt; marca1 </a:t>
            </a:r>
            <a:r>
              <a:rPr lang="es-ES" altLang="es-AR" sz="1500" b="1">
                <a:cs typeface="Times New Roman" panose="02020603050405020304" pitchFamily="18" charset="0"/>
              </a:rPr>
              <a:t>hacer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	Tratamiento;</a:t>
            </a: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	AVZ(S,V);</a:t>
            </a: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	</a:t>
            </a:r>
            <a:r>
              <a:rPr lang="es-ES" altLang="es-AR" sz="1500" b="1">
                <a:cs typeface="Times New Roman" panose="02020603050405020304" pitchFamily="18" charset="0"/>
              </a:rPr>
              <a:t>Mientras</a:t>
            </a:r>
            <a:r>
              <a:rPr lang="es-ES" altLang="es-AR" sz="1500">
                <a:cs typeface="Times New Roman" panose="02020603050405020304" pitchFamily="18" charset="0"/>
              </a:rPr>
              <a:t> V&lt;&gt; marca2 h</a:t>
            </a:r>
            <a:r>
              <a:rPr lang="es-ES" altLang="es-AR" sz="1500" b="1">
                <a:cs typeface="Times New Roman" panose="02020603050405020304" pitchFamily="18" charset="0"/>
              </a:rPr>
              <a:t>acer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	        Tratamiento;				  	       AVZ(S,V);</a:t>
            </a: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	</a:t>
            </a:r>
            <a:r>
              <a:rPr lang="es-ES" altLang="es-AR" sz="1500" b="1">
                <a:cs typeface="Times New Roman" panose="02020603050405020304" pitchFamily="18" charset="0"/>
              </a:rPr>
              <a:t>FM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      </a:t>
            </a:r>
            <a:r>
              <a:rPr lang="es-ES" altLang="es-AR" sz="1500" b="1">
                <a:cs typeface="Times New Roman" panose="02020603050405020304" pitchFamily="18" charset="0"/>
              </a:rPr>
              <a:t>FM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Fin Acción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endParaRPr lang="es-ES" altLang="es-AR" sz="1500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C22CFFA3-397A-447D-A35A-355FF4B0E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728788"/>
            <a:ext cx="4125913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Acción </a:t>
            </a:r>
            <a:r>
              <a:rPr lang="es-ES" altLang="es-AR" sz="1500">
                <a:cs typeface="Times New Roman" panose="02020603050405020304" pitchFamily="18" charset="0"/>
              </a:rPr>
              <a:t>Ejemplo2  </a:t>
            </a:r>
            <a:r>
              <a:rPr lang="es-ES" altLang="es-AR" sz="1500" b="1">
                <a:cs typeface="Times New Roman" panose="02020603050405020304" pitchFamily="18" charset="0"/>
              </a:rPr>
              <a:t>es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ARR(S);</a:t>
            </a: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Cont:= o;</a:t>
            </a: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AVZ(S,V);</a:t>
            </a:r>
          </a:p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Mientras</a:t>
            </a:r>
            <a:r>
              <a:rPr lang="es-ES" altLang="es-AR" sz="1500">
                <a:cs typeface="Times New Roman" panose="02020603050405020304" pitchFamily="18" charset="0"/>
              </a:rPr>
              <a:t> V&lt;&gt; “*” </a:t>
            </a:r>
            <a:r>
              <a:rPr lang="es-ES" altLang="es-AR" sz="1500" b="1">
                <a:cs typeface="Times New Roman" panose="02020603050405020304" pitchFamily="18" charset="0"/>
              </a:rPr>
              <a:t>hacer</a:t>
            </a:r>
          </a:p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        </a:t>
            </a:r>
            <a:r>
              <a:rPr lang="es-ES" altLang="es-AR" sz="1500">
                <a:cs typeface="Times New Roman" panose="02020603050405020304" pitchFamily="18" charset="0"/>
              </a:rPr>
              <a:t> Cont:= Cont + 1;</a:t>
            </a: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         C:= 0;</a:t>
            </a: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         </a:t>
            </a:r>
            <a:r>
              <a:rPr lang="es-ES" altLang="es-AR" sz="1500" b="1">
                <a:cs typeface="Times New Roman" panose="02020603050405020304" pitchFamily="18" charset="0"/>
              </a:rPr>
              <a:t>Mientras</a:t>
            </a:r>
            <a:r>
              <a:rPr lang="es-ES" altLang="es-AR" sz="1500">
                <a:cs typeface="Times New Roman" panose="02020603050405020304" pitchFamily="18" charset="0"/>
              </a:rPr>
              <a:t> V&lt;&gt; “.” h</a:t>
            </a:r>
            <a:r>
              <a:rPr lang="es-ES" altLang="es-AR" sz="1500" b="1">
                <a:cs typeface="Times New Roman" panose="02020603050405020304" pitchFamily="18" charset="0"/>
              </a:rPr>
              <a:t>acer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	</a:t>
            </a:r>
            <a:r>
              <a:rPr lang="es-ES" altLang="es-AR" sz="1500" b="1">
                <a:cs typeface="Times New Roman" panose="02020603050405020304" pitchFamily="18" charset="0"/>
              </a:rPr>
              <a:t>Mientras</a:t>
            </a:r>
            <a:r>
              <a:rPr lang="es-ES" altLang="es-AR" sz="1500">
                <a:cs typeface="Times New Roman" panose="02020603050405020304" pitchFamily="18" charset="0"/>
              </a:rPr>
              <a:t> V=”b” </a:t>
            </a:r>
            <a:r>
              <a:rPr lang="es-ES" altLang="es-AR" sz="1500" b="1">
                <a:cs typeface="Times New Roman" panose="02020603050405020304" pitchFamily="18" charset="0"/>
              </a:rPr>
              <a:t>hacer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	          </a:t>
            </a:r>
            <a:r>
              <a:rPr lang="en-US" altLang="es-AR" sz="1500">
                <a:cs typeface="Times New Roman" panose="02020603050405020304" pitchFamily="18" charset="0"/>
              </a:rPr>
              <a:t>AVZ(S,V);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AR" sz="1500">
                <a:cs typeface="Times New Roman" panose="02020603050405020304" pitchFamily="18" charset="0"/>
              </a:rPr>
              <a:t>	</a:t>
            </a:r>
            <a:r>
              <a:rPr lang="en-US" altLang="es-AR" sz="1500" b="1">
                <a:cs typeface="Times New Roman" panose="02020603050405020304" pitchFamily="18" charset="0"/>
              </a:rPr>
              <a:t>FM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AR" sz="1500">
                <a:cs typeface="Times New Roman" panose="02020603050405020304" pitchFamily="18" charset="0"/>
              </a:rPr>
              <a:t>	C:=C+1;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AR" sz="1500">
                <a:cs typeface="Times New Roman" panose="02020603050405020304" pitchFamily="18" charset="0"/>
              </a:rPr>
              <a:t>	</a:t>
            </a:r>
            <a:r>
              <a:rPr lang="es-ES" altLang="es-AR" sz="1500" b="1">
                <a:cs typeface="Times New Roman" panose="02020603050405020304" pitchFamily="18" charset="0"/>
              </a:rPr>
              <a:t>Mientras</a:t>
            </a:r>
            <a:r>
              <a:rPr lang="es-ES" altLang="es-AR" sz="1500">
                <a:cs typeface="Times New Roman" panose="02020603050405020304" pitchFamily="18" charset="0"/>
              </a:rPr>
              <a:t> V&lt;&gt;”b” y V &lt;&gt;”.” </a:t>
            </a:r>
            <a:r>
              <a:rPr lang="es-ES" altLang="es-AR" sz="1500" b="1">
                <a:cs typeface="Times New Roman" panose="02020603050405020304" pitchFamily="18" charset="0"/>
              </a:rPr>
              <a:t>Hacer</a:t>
            </a:r>
            <a:r>
              <a:rPr lang="es-ES" altLang="es-AR" sz="1500">
                <a:cs typeface="Times New Roman" panose="02020603050405020304" pitchFamily="18" charset="0"/>
              </a:rPr>
              <a:t>	         AVZ(S,V);</a:t>
            </a:r>
          </a:p>
          <a:p>
            <a:pPr eaLnBrk="1" hangingPunct="1"/>
            <a:r>
              <a:rPr lang="es-ES" altLang="es-AR" sz="1500">
                <a:cs typeface="Times New Roman" panose="02020603050405020304" pitchFamily="18" charset="0"/>
              </a:rPr>
              <a:t>	</a:t>
            </a:r>
            <a:r>
              <a:rPr lang="es-ES" altLang="es-AR" sz="1500" b="1">
                <a:cs typeface="Times New Roman" panose="02020603050405020304" pitchFamily="18" charset="0"/>
              </a:rPr>
              <a:t>FM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            FM</a:t>
            </a:r>
          </a:p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          Mostrar ( C)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FM</a:t>
            </a:r>
          </a:p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Mostrar (Cont)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AR" sz="1500" b="1">
                <a:cs typeface="Times New Roman" panose="02020603050405020304" pitchFamily="18" charset="0"/>
              </a:rPr>
              <a:t>Fin Acción</a:t>
            </a:r>
            <a:endParaRPr lang="es-ES" altLang="es-AR" sz="1500">
              <a:cs typeface="Times New Roman" panose="02020603050405020304" pitchFamily="18" charset="0"/>
            </a:endParaRPr>
          </a:p>
          <a:p>
            <a:pPr eaLnBrk="1" hangingPunct="1"/>
            <a:endParaRPr lang="es-ES" altLang="es-AR" sz="1500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9B272BC1-783C-4D56-9292-A472D6C3F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AR" b="1"/>
              <a:t>SUBSECUENCIAS</a:t>
            </a:r>
          </a:p>
        </p:txBody>
      </p:sp>
      <p:sp>
        <p:nvSpPr>
          <p:cNvPr id="16389" name="1 CuadroTexto">
            <a:extLst>
              <a:ext uri="{FF2B5EF4-FFF2-40B4-BE49-F238E27FC236}">
                <a16:creationId xmlns:a16="http://schemas.microsoft.com/office/drawing/2014/main" id="{A48DF28E-DEA2-4E3A-8B6C-2BB2F8CFB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33413"/>
            <a:ext cx="8064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AR"/>
              <a:t>Son subestructuras o secuencias de menor jerarquìa o  nivel que pertenecen a una secuencia mayor.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Rectángulo">
            <a:extLst>
              <a:ext uri="{FF2B5EF4-FFF2-40B4-BE49-F238E27FC236}">
                <a16:creationId xmlns:a16="http://schemas.microsoft.com/office/drawing/2014/main" id="{7433864C-A842-4893-8BE9-0837F2455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404813"/>
            <a:ext cx="849788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AR" dirty="0"/>
              <a:t> </a:t>
            </a:r>
          </a:p>
          <a:p>
            <a:pPr eaLnBrk="1" hangingPunct="1"/>
            <a:r>
              <a:rPr lang="es-ES" altLang="es-AR" u="sng" dirty="0"/>
              <a:t> </a:t>
            </a:r>
            <a:r>
              <a:rPr lang="es-ES" altLang="es-AR" b="1" u="sng" dirty="0"/>
              <a:t>FINITUD: Caracterización  del fin de la secuencia:</a:t>
            </a:r>
          </a:p>
          <a:p>
            <a:pPr algn="just" eaLnBrk="1" hangingPunct="1"/>
            <a:r>
              <a:rPr lang="es-ES" altLang="es-AR" dirty="0"/>
              <a:t>Debe estar definido un </a:t>
            </a:r>
            <a:r>
              <a:rPr lang="es-ES" altLang="es-AR" b="1" dirty="0"/>
              <a:t>indicador de fin de secuencia</a:t>
            </a:r>
            <a:r>
              <a:rPr lang="es-ES" altLang="es-AR" dirty="0"/>
              <a:t>, Este puede ser un </a:t>
            </a:r>
            <a:r>
              <a:rPr lang="es-ES" altLang="es-AR" dirty="0">
                <a:solidFill>
                  <a:srgbClr val="FF0000"/>
                </a:solidFill>
              </a:rPr>
              <a:t>elemento final conocido  </a:t>
            </a:r>
            <a:r>
              <a:rPr lang="es-ES" altLang="es-AR" dirty="0"/>
              <a:t>(permite detener la enumeración de la secuencia por observación de la característica del ultimo elemento) o  </a:t>
            </a:r>
            <a:r>
              <a:rPr lang="es-ES" altLang="es-AR" dirty="0">
                <a:solidFill>
                  <a:srgbClr val="FF0000"/>
                </a:solidFill>
              </a:rPr>
              <a:t>una marca </a:t>
            </a:r>
            <a:r>
              <a:rPr lang="es-ES" altLang="es-AR" dirty="0"/>
              <a:t>(elemento que no debe ser considerado como tal) o el conocimiento exacto de la </a:t>
            </a:r>
            <a:r>
              <a:rPr lang="es-ES" altLang="es-AR" dirty="0">
                <a:solidFill>
                  <a:srgbClr val="FF0000"/>
                </a:solidFill>
              </a:rPr>
              <a:t>cantidad de elementos </a:t>
            </a:r>
            <a:r>
              <a:rPr lang="es-ES" altLang="es-AR" dirty="0"/>
              <a:t>que conforman la secuencia.</a:t>
            </a:r>
          </a:p>
          <a:p>
            <a:pPr algn="just" eaLnBrk="1" hangingPunct="1"/>
            <a:endParaRPr lang="es-ES" altLang="es-AR" dirty="0"/>
          </a:p>
          <a:p>
            <a:pPr algn="just" eaLnBrk="1" hangingPunct="1"/>
            <a:r>
              <a:rPr lang="es-ES" altLang="es-AR" dirty="0"/>
              <a:t> </a:t>
            </a:r>
          </a:p>
          <a:p>
            <a:pPr algn="just" eaLnBrk="1" hangingPunct="1"/>
            <a:r>
              <a:rPr lang="es-ES" altLang="es-AR" dirty="0"/>
              <a:t>Las secuencias así definidas no autorizan el acceso a un elemento más que a través del elemento que le precede: no se alcanza el elemento i-</a:t>
            </a:r>
            <a:r>
              <a:rPr lang="es-ES" altLang="es-AR" dirty="0" err="1"/>
              <a:t>esimo</a:t>
            </a:r>
            <a:r>
              <a:rPr lang="es-ES" altLang="es-AR" dirty="0"/>
              <a:t> más que después de haber alcanzado sucesivamente los i-1 elementos que le preceden. </a:t>
            </a:r>
          </a:p>
          <a:p>
            <a:pPr eaLnBrk="1" hangingPunct="1"/>
            <a:endParaRPr lang="es-ES" alt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F30AA8A5-C908-4A80-BDD6-A972D178F5AF}"/>
              </a:ext>
            </a:extLst>
          </p:cNvPr>
          <p:cNvSpPr/>
          <p:nvPr/>
        </p:nvSpPr>
        <p:spPr>
          <a:xfrm>
            <a:off x="147638" y="44450"/>
            <a:ext cx="8785225" cy="63706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S" b="1" u="sng" dirty="0"/>
              <a:t>Características complementarias de una secuencia</a:t>
            </a:r>
            <a:endParaRPr lang="es-ES" dirty="0"/>
          </a:p>
          <a:p>
            <a:pPr>
              <a:defRPr/>
            </a:pPr>
            <a:r>
              <a:rPr lang="es-ES" b="1" dirty="0"/>
              <a:t> </a:t>
            </a:r>
            <a:endParaRPr lang="es-ES" dirty="0"/>
          </a:p>
          <a:p>
            <a:pPr>
              <a:defRPr/>
            </a:pPr>
            <a:endParaRPr lang="es-ES" u="sng" dirty="0"/>
          </a:p>
          <a:p>
            <a:pPr>
              <a:defRPr/>
            </a:pPr>
            <a:r>
              <a:rPr lang="es-ES" b="1" u="sng" dirty="0"/>
              <a:t>Orden</a:t>
            </a:r>
            <a:r>
              <a:rPr lang="es-ES" u="sng" dirty="0"/>
              <a:t>:</a:t>
            </a:r>
            <a:r>
              <a:rPr lang="es-ES" dirty="0"/>
              <a:t> existe un orden cuando la relación sucesión es estricta.. Ejemplos:</a:t>
            </a:r>
          </a:p>
          <a:p>
            <a:pPr>
              <a:defRPr/>
            </a:pPr>
            <a:endParaRPr lang="es-ES" dirty="0"/>
          </a:p>
          <a:p>
            <a:pPr>
              <a:defRPr/>
            </a:pPr>
            <a:r>
              <a:rPr lang="es-ES" dirty="0"/>
              <a:t>               N={1,0,2,3,5,7,6,4,9,8}     no posee orden    </a:t>
            </a:r>
          </a:p>
          <a:p>
            <a:pPr indent="1162050">
              <a:defRPr/>
            </a:pPr>
            <a:r>
              <a:rPr lang="es-ES" dirty="0"/>
              <a:t>N={0,1,4,5,7,8}        está ordenada en forma creciente</a:t>
            </a:r>
          </a:p>
          <a:p>
            <a:pPr>
              <a:defRPr/>
            </a:pPr>
            <a:r>
              <a:rPr lang="es-ES" dirty="0"/>
              <a:t> </a:t>
            </a:r>
          </a:p>
          <a:p>
            <a:pPr>
              <a:defRPr/>
            </a:pPr>
            <a:r>
              <a:rPr lang="es-ES" b="1" u="sng" dirty="0"/>
              <a:t>Completitud</a:t>
            </a:r>
            <a:r>
              <a:rPr lang="es-ES" dirty="0"/>
              <a:t>: no se puede suponer, tiene que estar definida en el planteo del problema (lo mismo para el orden). </a:t>
            </a:r>
          </a:p>
          <a:p>
            <a:pPr>
              <a:defRPr/>
            </a:pPr>
            <a:r>
              <a:rPr lang="es-ES" dirty="0"/>
              <a:t>Explicita que entre un elemento y su sucesor no existen “ausencias”.  Puede estar desordenada.</a:t>
            </a:r>
          </a:p>
          <a:p>
            <a:pPr>
              <a:defRPr/>
            </a:pPr>
            <a:r>
              <a:rPr lang="es-ES" dirty="0"/>
              <a:t>Ejemplos:</a:t>
            </a:r>
          </a:p>
          <a:p>
            <a:pPr>
              <a:defRPr/>
            </a:pPr>
            <a:endParaRPr lang="es-ES" dirty="0"/>
          </a:p>
          <a:p>
            <a:pPr>
              <a:defRPr/>
            </a:pPr>
            <a:r>
              <a:rPr lang="es-ES" dirty="0"/>
              <a:t>N={1,2,0,3,5,7,4,6,8,9} está completa</a:t>
            </a:r>
          </a:p>
          <a:p>
            <a:pPr>
              <a:defRPr/>
            </a:pPr>
            <a:r>
              <a:rPr lang="es-ES" dirty="0"/>
              <a:t>N={0,1,2,3,4,5,6,7,8,9} está ordenada en forma creciente y completa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0EB260A8-1ECD-4F53-910A-F1584D3B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4" y="4598379"/>
            <a:ext cx="1762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altLang="es-AR" sz="1600" b="1" dirty="0"/>
              <a:t>Secuencia según procesos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D49A3B9-6CEB-407E-84C2-4266D41D0A6D}"/>
              </a:ext>
            </a:extLst>
          </p:cNvPr>
          <p:cNvGrpSpPr/>
          <p:nvPr/>
        </p:nvGrpSpPr>
        <p:grpSpPr>
          <a:xfrm>
            <a:off x="361950" y="476672"/>
            <a:ext cx="5810250" cy="1752600"/>
            <a:chOff x="361950" y="914400"/>
            <a:chExt cx="5810250" cy="1752600"/>
          </a:xfrm>
        </p:grpSpPr>
        <p:sp>
          <p:nvSpPr>
            <p:cNvPr id="8195" name="Text Box 3">
              <a:extLst>
                <a:ext uri="{FF2B5EF4-FFF2-40B4-BE49-F238E27FC236}">
                  <a16:creationId xmlns:a16="http://schemas.microsoft.com/office/drawing/2014/main" id="{E9240E78-AD4E-4F3A-ADA4-8CB7F26EC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0" y="1401763"/>
              <a:ext cx="17145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" altLang="es-AR" sz="1600" b="1"/>
                <a:t>De Datos elementales</a:t>
              </a:r>
            </a:p>
          </p:txBody>
        </p:sp>
        <p:sp>
          <p:nvSpPr>
            <p:cNvPr id="8196" name="Text Box 4">
              <a:extLst>
                <a:ext uri="{FF2B5EF4-FFF2-40B4-BE49-F238E27FC236}">
                  <a16:creationId xmlns:a16="http://schemas.microsoft.com/office/drawing/2014/main" id="{9E361E16-5B97-4D93-B2AA-93E1840F3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209800"/>
              <a:ext cx="11430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" altLang="es-AR" sz="1600" b="1"/>
                <a:t>Registros</a:t>
              </a:r>
            </a:p>
          </p:txBody>
        </p:sp>
        <p:sp>
          <p:nvSpPr>
            <p:cNvPr id="8197" name="Text Box 5">
              <a:extLst>
                <a:ext uri="{FF2B5EF4-FFF2-40B4-BE49-F238E27FC236}">
                  <a16:creationId xmlns:a16="http://schemas.microsoft.com/office/drawing/2014/main" id="{82AF733E-AA7B-45DF-9777-F66B4E652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9906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" altLang="es-AR" sz="1600"/>
                <a:t>Números</a:t>
              </a:r>
            </a:p>
          </p:txBody>
        </p:sp>
        <p:sp>
          <p:nvSpPr>
            <p:cNvPr id="8198" name="Text Box 6">
              <a:extLst>
                <a:ext uri="{FF2B5EF4-FFF2-40B4-BE49-F238E27FC236}">
                  <a16:creationId xmlns:a16="http://schemas.microsoft.com/office/drawing/2014/main" id="{9928FD6D-2081-455E-9FB2-F72A50BB6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600200"/>
              <a:ext cx="1524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" altLang="es-AR" sz="1600" dirty="0"/>
                <a:t>Caracteres</a:t>
              </a:r>
            </a:p>
          </p:txBody>
        </p:sp>
        <p:sp>
          <p:nvSpPr>
            <p:cNvPr id="8199" name="AutoShape 7">
              <a:extLst>
                <a:ext uri="{FF2B5EF4-FFF2-40B4-BE49-F238E27FC236}">
                  <a16:creationId xmlns:a16="http://schemas.microsoft.com/office/drawing/2014/main" id="{B2C6B495-C70F-4F1C-975A-4D964964E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914400"/>
              <a:ext cx="304800" cy="114300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200" name="AutoShape 8">
              <a:extLst>
                <a:ext uri="{FF2B5EF4-FFF2-40B4-BE49-F238E27FC236}">
                  <a16:creationId xmlns:a16="http://schemas.microsoft.com/office/drawing/2014/main" id="{0FFE2502-07F1-4A85-BADF-12E52638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333500"/>
              <a:ext cx="457200" cy="1333500"/>
            </a:xfrm>
            <a:prstGeom prst="leftBrace">
              <a:avLst>
                <a:gd name="adj1" fmla="val 2430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201" name="Text Box 9">
              <a:extLst>
                <a:ext uri="{FF2B5EF4-FFF2-40B4-BE49-F238E27FC236}">
                  <a16:creationId xmlns:a16="http://schemas.microsoft.com/office/drawing/2014/main" id="{50990DAD-BF35-4C2D-88F6-8EE1BA902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50" y="1619250"/>
              <a:ext cx="197802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" altLang="es-AR" sz="1600" b="1" dirty="0"/>
                <a:t>Secuencia según contenido</a:t>
              </a:r>
            </a:p>
          </p:txBody>
        </p:sp>
      </p:grpSp>
      <p:sp>
        <p:nvSpPr>
          <p:cNvPr id="8202" name="Text Box 10">
            <a:extLst>
              <a:ext uri="{FF2B5EF4-FFF2-40B4-BE49-F238E27FC236}">
                <a16:creationId xmlns:a16="http://schemas.microsoft.com/office/drawing/2014/main" id="{C884D981-ED7A-4A10-AC02-1346F049E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4268722"/>
            <a:ext cx="5595726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altLang="es-AR" sz="1600" b="1" dirty="0"/>
              <a:t>PURAS     </a:t>
            </a:r>
            <a:r>
              <a:rPr lang="es-ES" altLang="es-AR" sz="1600" b="1" dirty="0">
                <a:sym typeface="Wingdings" panose="05000000000000000000" pitchFamily="2" charset="2"/>
              </a:rPr>
              <a:t></a:t>
            </a:r>
            <a:r>
              <a:rPr lang="es-ES" altLang="es-AR" sz="1600" b="1" dirty="0"/>
              <a:t>  </a:t>
            </a:r>
            <a:r>
              <a:rPr lang="es-ES" altLang="es-AR" sz="1600" dirty="0"/>
              <a:t>Se utiliza una estructura  Post-Test (</a:t>
            </a:r>
            <a:r>
              <a:rPr lang="es-ES" altLang="es-AR" sz="1600" dirty="0">
                <a:hlinkClick r:id="rId2" action="ppaction://hlinksldjump"/>
              </a:rPr>
              <a:t>esquema </a:t>
            </a:r>
            <a:r>
              <a:rPr lang="es-ES" altLang="es-AR" sz="1600" dirty="0" err="1">
                <a:hlinkClick r:id="rId2" action="ppaction://hlinksldjump"/>
              </a:rPr>
              <a:t>nº</a:t>
            </a:r>
            <a:r>
              <a:rPr lang="es-ES" altLang="es-AR" sz="1600" dirty="0">
                <a:hlinkClick r:id="rId2" action="ppaction://hlinksldjump"/>
              </a:rPr>
              <a:t> 2</a:t>
            </a:r>
            <a:r>
              <a:rPr lang="es-ES" altLang="es-AR" sz="1600" dirty="0"/>
              <a:t>). </a:t>
            </a:r>
          </a:p>
          <a:p>
            <a:r>
              <a:rPr lang="es-ES" altLang="es-AR" sz="1600" dirty="0"/>
              <a:t>Son aquellas en las cuales  el último elemento es conocido a priori.</a:t>
            </a: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C91B01E1-C8CF-40A8-8C32-48844A70B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496" y="5392672"/>
            <a:ext cx="5353408" cy="83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altLang="es-AR" sz="1600" b="1" dirty="0"/>
              <a:t>IMPURAS  </a:t>
            </a:r>
            <a:r>
              <a:rPr lang="es-ES" altLang="es-AR" sz="1600" dirty="0">
                <a:sym typeface="Wingdings" panose="05000000000000000000" pitchFamily="2" charset="2"/>
              </a:rPr>
              <a:t></a:t>
            </a:r>
            <a:r>
              <a:rPr lang="es-ES" altLang="es-AR" sz="1600" dirty="0"/>
              <a:t>   Se utiliza un Pre-Test (</a:t>
            </a:r>
            <a:r>
              <a:rPr lang="es-ES" altLang="es-AR" sz="1600" dirty="0">
                <a:hlinkClick r:id="rId2" action="ppaction://hlinksldjump"/>
              </a:rPr>
              <a:t>esquema </a:t>
            </a:r>
            <a:r>
              <a:rPr lang="es-ES" altLang="es-AR" sz="1600" dirty="0" err="1">
                <a:hlinkClick r:id="rId2" action="ppaction://hlinksldjump"/>
              </a:rPr>
              <a:t>nº</a:t>
            </a:r>
            <a:r>
              <a:rPr lang="es-ES" altLang="es-AR" sz="1600" dirty="0">
                <a:hlinkClick r:id="rId2" action="ppaction://hlinksldjump"/>
              </a:rPr>
              <a:t> 1</a:t>
            </a:r>
            <a:r>
              <a:rPr lang="es-ES" altLang="es-AR" sz="1600" dirty="0"/>
              <a:t>). </a:t>
            </a:r>
          </a:p>
          <a:p>
            <a:r>
              <a:rPr lang="es-ES" altLang="es-AR" sz="1600" dirty="0"/>
              <a:t>Estas  cuentan con una marca de fin.</a:t>
            </a:r>
          </a:p>
        </p:txBody>
      </p:sp>
      <p:sp>
        <p:nvSpPr>
          <p:cNvPr id="8204" name="AutoShape 12">
            <a:extLst>
              <a:ext uri="{FF2B5EF4-FFF2-40B4-BE49-F238E27FC236}">
                <a16:creationId xmlns:a16="http://schemas.microsoft.com/office/drawing/2014/main" id="{8210643F-8116-42ED-9EE2-93361BF3A1B7}"/>
              </a:ext>
            </a:extLst>
          </p:cNvPr>
          <p:cNvSpPr>
            <a:spLocks/>
          </p:cNvSpPr>
          <p:nvPr/>
        </p:nvSpPr>
        <p:spPr bwMode="auto">
          <a:xfrm>
            <a:off x="1751014" y="3645024"/>
            <a:ext cx="247650" cy="2592264"/>
          </a:xfrm>
          <a:prstGeom prst="leftBrace">
            <a:avLst>
              <a:gd name="adj1" fmla="val 63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AR" altLang="es-AR"/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EA70E6CD-E726-4F95-8254-BCEB4477E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49" y="3739596"/>
            <a:ext cx="65516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altLang="es-AR" sz="1600" b="1" dirty="0"/>
              <a:t>Definidas </a:t>
            </a:r>
            <a:r>
              <a:rPr lang="es-ES" altLang="es-AR" sz="1600" dirty="0"/>
              <a:t>(se conoce la cantidad de elementos) : Manejada por Contador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AFDC3D13-E314-4B81-9DFA-BDCB5D0B0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5104071"/>
            <a:ext cx="1485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altLang="es-AR" sz="1600" b="1" dirty="0"/>
              <a:t>Indefinidas</a:t>
            </a:r>
            <a:endParaRPr lang="es-ES" altLang="es-AR" sz="1600" dirty="0"/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9544B57B-1E5D-47C6-A445-253AF8A45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AR" b="1"/>
              <a:t>CLASIFICACION</a:t>
            </a:r>
          </a:p>
        </p:txBody>
      </p:sp>
      <p:sp>
        <p:nvSpPr>
          <p:cNvPr id="8208" name="AutoShape 7">
            <a:extLst>
              <a:ext uri="{FF2B5EF4-FFF2-40B4-BE49-F238E27FC236}">
                <a16:creationId xmlns:a16="http://schemas.microsoft.com/office/drawing/2014/main" id="{378AC6F5-8553-4F82-ABD7-E2EA038D5E90}"/>
              </a:ext>
            </a:extLst>
          </p:cNvPr>
          <p:cNvSpPr>
            <a:spLocks/>
          </p:cNvSpPr>
          <p:nvPr/>
        </p:nvSpPr>
        <p:spPr bwMode="auto">
          <a:xfrm>
            <a:off x="3270457" y="4265871"/>
            <a:ext cx="242682" cy="1971417"/>
          </a:xfrm>
          <a:prstGeom prst="leftBrace">
            <a:avLst>
              <a:gd name="adj1" fmla="val 312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AR" altLang="es-AR"/>
          </a:p>
        </p:txBody>
      </p:sp>
      <p:pic>
        <p:nvPicPr>
          <p:cNvPr id="20" name="Imagen 19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CFAA5C6-843D-4255-99B2-55AD464D2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8"/>
          <a:stretch/>
        </p:blipFill>
        <p:spPr>
          <a:xfrm>
            <a:off x="2553382" y="2283136"/>
            <a:ext cx="6120680" cy="1319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Rectángulo">
            <a:extLst>
              <a:ext uri="{FF2B5EF4-FFF2-40B4-BE49-F238E27FC236}">
                <a16:creationId xmlns:a16="http://schemas.microsoft.com/office/drawing/2014/main" id="{2FA3AB98-BFCC-4886-8ADF-15698A09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1750"/>
            <a:ext cx="856932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ES" altLang="es-AR"/>
              <a:t> </a:t>
            </a:r>
            <a:r>
              <a:rPr lang="es-ES" altLang="es-AR" b="1" u="sng"/>
              <a:t>MAQUINA DE CARACTERES</a:t>
            </a:r>
            <a:endParaRPr lang="es-ES" altLang="es-AR" b="1"/>
          </a:p>
          <a:p>
            <a:pPr eaLnBrk="1" hangingPunct="1"/>
            <a:r>
              <a:rPr lang="es-ES" altLang="es-AR"/>
              <a:t> </a:t>
            </a:r>
          </a:p>
          <a:p>
            <a:pPr eaLnBrk="1" hangingPunct="1"/>
            <a:r>
              <a:rPr lang="es-ES" altLang="es-AR"/>
              <a:t>Se dispone de una caja que, vista desde el exterior, presenta:</a:t>
            </a:r>
          </a:p>
          <a:p>
            <a:pPr eaLnBrk="1" hangingPunct="1"/>
            <a:r>
              <a:rPr lang="es-ES" altLang="es-AR"/>
              <a:t>-una ventana</a:t>
            </a:r>
          </a:p>
          <a:p>
            <a:pPr eaLnBrk="1" hangingPunct="1"/>
            <a:r>
              <a:rPr lang="es-ES" altLang="es-AR"/>
              <a:t>-dos botones con indicativos:  ARR( arrancar)</a:t>
            </a:r>
          </a:p>
          <a:p>
            <a:pPr eaLnBrk="1" hangingPunct="1"/>
            <a:r>
              <a:rPr lang="es-ES" altLang="es-AR"/>
              <a:t>				  AVZ( avanzar)</a:t>
            </a:r>
          </a:p>
          <a:p>
            <a:pPr eaLnBrk="1" hangingPunct="1"/>
            <a:r>
              <a:rPr lang="es-ES" altLang="es-AR"/>
              <a:t>La caja encierra una cinta que, en el curso de la utilización de la maquina, va a desfilar por delante de la ventana. Su desplazamiento siempre en el mismo sentido, y esta controlado por medio de los dos botones.</a:t>
            </a:r>
          </a:p>
          <a:p>
            <a:pPr eaLnBrk="1" hangingPunct="1"/>
            <a:endParaRPr lang="es-ES" altLang="es-AR"/>
          </a:p>
        </p:txBody>
      </p:sp>
      <p:sp>
        <p:nvSpPr>
          <p:cNvPr id="9219" name="10 Rectángulo">
            <a:extLst>
              <a:ext uri="{FF2B5EF4-FFF2-40B4-BE49-F238E27FC236}">
                <a16:creationId xmlns:a16="http://schemas.microsoft.com/office/drawing/2014/main" id="{093CBFD1-3969-4249-BD57-C45591CB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5334000"/>
            <a:ext cx="8489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AR"/>
              <a:t>La secuencia esta compuesta por una secuencia de casillas, cada  una de las cuales contiene un carácter. </a:t>
            </a:r>
          </a:p>
        </p:txBody>
      </p:sp>
      <p:grpSp>
        <p:nvGrpSpPr>
          <p:cNvPr id="9220" name="4 Grupo">
            <a:extLst>
              <a:ext uri="{FF2B5EF4-FFF2-40B4-BE49-F238E27FC236}">
                <a16:creationId xmlns:a16="http://schemas.microsoft.com/office/drawing/2014/main" id="{BAB1DD69-2420-4B2F-BA4B-321D871B72EB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3482975"/>
            <a:ext cx="4462462" cy="1890713"/>
            <a:chOff x="2843808" y="3482850"/>
            <a:chExt cx="4461321" cy="1890366"/>
          </a:xfrm>
        </p:grpSpPr>
        <p:pic>
          <p:nvPicPr>
            <p:cNvPr id="9221" name="Picture 12">
              <a:extLst>
                <a:ext uri="{FF2B5EF4-FFF2-40B4-BE49-F238E27FC236}">
                  <a16:creationId xmlns:a16="http://schemas.microsoft.com/office/drawing/2014/main" id="{BCA969C9-86CB-4C8B-A77D-3E3D7B0ED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591113"/>
              <a:ext cx="2058494" cy="1782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1 Onda">
              <a:extLst>
                <a:ext uri="{FF2B5EF4-FFF2-40B4-BE49-F238E27FC236}">
                  <a16:creationId xmlns:a16="http://schemas.microsoft.com/office/drawing/2014/main" id="{6D34EAA7-2AF0-4CD9-95C9-7F20CDB16472}"/>
                </a:ext>
              </a:extLst>
            </p:cNvPr>
            <p:cNvSpPr/>
            <p:nvPr/>
          </p:nvSpPr>
          <p:spPr>
            <a:xfrm>
              <a:off x="4643573" y="4076466"/>
              <a:ext cx="2661556" cy="539651"/>
            </a:xfrm>
            <a:prstGeom prst="wave">
              <a:avLst>
                <a:gd name="adj1" fmla="val 5430"/>
                <a:gd name="adj2" fmla="val 7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223" name="2 CuadroTexto">
              <a:extLst>
                <a:ext uri="{FF2B5EF4-FFF2-40B4-BE49-F238E27FC236}">
                  <a16:creationId xmlns:a16="http://schemas.microsoft.com/office/drawing/2014/main" id="{7C85B4C2-B5DA-4538-92CA-25DAED61E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256" y="3687415"/>
              <a:ext cx="4288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AR"/>
                <a:t>S</a:t>
              </a:r>
            </a:p>
          </p:txBody>
        </p:sp>
        <p:sp>
          <p:nvSpPr>
            <p:cNvPr id="9224" name="3 CuadroTexto">
              <a:extLst>
                <a:ext uri="{FF2B5EF4-FFF2-40B4-BE49-F238E27FC236}">
                  <a16:creationId xmlns:a16="http://schemas.microsoft.com/office/drawing/2014/main" id="{E3F47495-0931-4D35-B101-F07BD600C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912" y="348285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AR"/>
                <a:t>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Rectángulo">
            <a:extLst>
              <a:ext uri="{FF2B5EF4-FFF2-40B4-BE49-F238E27FC236}">
                <a16:creationId xmlns:a16="http://schemas.microsoft.com/office/drawing/2014/main" id="{C74749F0-CD8B-4F5C-81AC-DFE51113B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08050"/>
            <a:ext cx="84248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s-ES" altLang="es-AR"/>
              <a:t>Ambiente</a:t>
            </a:r>
          </a:p>
          <a:p>
            <a:pPr algn="just" eaLnBrk="1" hangingPunct="1"/>
            <a:r>
              <a:rPr lang="es-ES" altLang="es-AR"/>
              <a:t>            v: carácter   ó  AN(1) </a:t>
            </a:r>
          </a:p>
          <a:p>
            <a:pPr algn="just" eaLnBrk="1" hangingPunct="1"/>
            <a:r>
              <a:rPr lang="es-ES" altLang="es-AR"/>
              <a:t>            S: secuencia de caracteres</a:t>
            </a:r>
          </a:p>
          <a:p>
            <a:pPr algn="just" eaLnBrk="1" hangingPunct="1"/>
            <a:endParaRPr lang="es-ES" altLang="es-AR"/>
          </a:p>
          <a:p>
            <a:pPr algn="just" eaLnBrk="1" hangingPunct="1"/>
            <a:r>
              <a:rPr lang="es-ES" altLang="es-AR"/>
              <a:t>En todo momento, el único carácter de la cinta al cual la máquina proporciona acceso es el que permanece ante la ventana (o carácter en curso). </a:t>
            </a:r>
          </a:p>
          <a:p>
            <a:pPr algn="just" eaLnBrk="1" hangingPunct="1"/>
            <a:endParaRPr lang="es-ES" altLang="es-AR"/>
          </a:p>
          <a:p>
            <a:pPr algn="just" eaLnBrk="1" hangingPunct="1"/>
            <a:r>
              <a:rPr lang="es-ES" altLang="es-AR"/>
              <a:t>El botón ARR  se considera la acción que tiene por efecto hacer aparecer en la ventana una marca de principio de cinta que no es un carácter</a:t>
            </a:r>
          </a:p>
          <a:p>
            <a:pPr algn="just" eaLnBrk="1" hangingPunct="1"/>
            <a:endParaRPr lang="es-ES" altLang="es-AR"/>
          </a:p>
          <a:p>
            <a:pPr algn="just" eaLnBrk="1" hangingPunct="1"/>
            <a:r>
              <a:rPr lang="es-ES" altLang="es-AR"/>
              <a:t>El hecho de apretar el botón AVZ hace desplazar la cinta por la ventana de a una casilla por vez, siempre en el mismo sentido, y proporciona por consiguiente el acceso al siguiente carácter..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C38E73AE-4F45-47EB-A8F9-3F735FF5F1B8}"/>
              </a:ext>
            </a:extLst>
          </p:cNvPr>
          <p:cNvSpPr/>
          <p:nvPr/>
        </p:nvSpPr>
        <p:spPr>
          <a:xfrm>
            <a:off x="250825" y="1047750"/>
            <a:ext cx="8713788" cy="4892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/>
              <a:t>Los dos esquemas que vamos a estudiar se basan en las siguientes hipótesis:</a:t>
            </a:r>
          </a:p>
          <a:p>
            <a:pPr>
              <a:defRPr/>
            </a:pPr>
            <a:r>
              <a:rPr lang="es-ES" b="1" dirty="0"/>
              <a:t>El acceso a los elementos de la secuencia  </a:t>
            </a:r>
            <a:r>
              <a:rPr lang="es-ES" dirty="0"/>
              <a:t>puede describirse en términos de las siguientes acciones: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ES" dirty="0"/>
              <a:t>‘ obtener primer elemento’, proporciona el acceso al primer elemento de la secuencia.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ES" dirty="0"/>
              <a:t>‘obtener elemento siguiente’, que proporciona el acceso al elemento siguiente de uno dado.</a:t>
            </a:r>
          </a:p>
          <a:p>
            <a:pPr>
              <a:defRPr/>
            </a:pPr>
            <a:endParaRPr lang="es-ES" dirty="0"/>
          </a:p>
          <a:p>
            <a:pPr>
              <a:defRPr/>
            </a:pPr>
            <a:r>
              <a:rPr lang="es-ES" dirty="0"/>
              <a:t>Suponemos además que la obtención del primer elemento puede expresarse en términos de dos acciones más elementales, ‘ inicializar adquisición’ y ‘obtener elemento siguiente’.</a:t>
            </a:r>
          </a:p>
          <a:p>
            <a:pPr>
              <a:defRPr/>
            </a:pPr>
            <a:r>
              <a:rPr lang="es-ES" dirty="0"/>
              <a:t> 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F1B00DB7-374C-4CA9-9CA1-6BDCE2478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5" y="0"/>
            <a:ext cx="4489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AR" b="1" u="sng"/>
              <a:t>ESQUEMAS DE SOLUCIÓN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Rectángulo">
            <a:extLst>
              <a:ext uri="{FF2B5EF4-FFF2-40B4-BE49-F238E27FC236}">
                <a16:creationId xmlns:a16="http://schemas.microsoft.com/office/drawing/2014/main" id="{92DC44C3-41E1-4D0C-A366-1F705221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" y="981075"/>
            <a:ext cx="87217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AR" b="1"/>
              <a:t>El tratamiento de los elementos de la secuencia </a:t>
            </a:r>
            <a:r>
              <a:rPr lang="es-ES" altLang="es-AR"/>
              <a:t>viene en términos  de las acciones siguientes:</a:t>
            </a:r>
          </a:p>
          <a:p>
            <a:pPr eaLnBrk="1" hangingPunct="1"/>
            <a:endParaRPr lang="es-ES" altLang="es-AR"/>
          </a:p>
          <a:p>
            <a:pPr eaLnBrk="1" hangingPunct="1"/>
            <a:r>
              <a:rPr lang="es-ES" altLang="es-AR"/>
              <a:t>‘inicializar tratamiento’, que describe el conjunto de las operaciones que deben efectuarse antes de que empiece la enumeración para el encadenamiento de los tratamientos ( en curso y final) proporcione el resultado esperando.</a:t>
            </a:r>
          </a:p>
          <a:p>
            <a:pPr eaLnBrk="1" hangingPunct="1"/>
            <a:endParaRPr lang="es-ES" altLang="es-AR"/>
          </a:p>
          <a:p>
            <a:pPr eaLnBrk="1" hangingPunct="1"/>
            <a:r>
              <a:rPr lang="es-ES" altLang="es-AR"/>
              <a:t>‘tratar elemento’, que describe el tratamiento en curso.</a:t>
            </a:r>
          </a:p>
          <a:p>
            <a:pPr eaLnBrk="1" hangingPunct="1"/>
            <a:endParaRPr lang="es-ES" altLang="es-AR"/>
          </a:p>
          <a:p>
            <a:pPr eaLnBrk="1" hangingPunct="1"/>
            <a:r>
              <a:rPr lang="es-ES" altLang="es-AR"/>
              <a:t>‘tratar elemento final’, que describe el tratamiento del elemento final.</a:t>
            </a:r>
          </a:p>
          <a:p>
            <a:pPr eaLnBrk="1" hangingPunct="1"/>
            <a:endParaRPr lang="es-ES" altLang="es-AR"/>
          </a:p>
          <a:p>
            <a:pPr algn="just" eaLnBrk="1" hangingPunct="1"/>
            <a:r>
              <a:rPr lang="es-ES" altLang="es-AR" b="1">
                <a:solidFill>
                  <a:srgbClr val="FF0000"/>
                </a:solidFill>
              </a:rPr>
              <a:t>Decidir cual esquema es el más conveniente para el planteo implica determinar primero que tipo de secuencia vamos a manejar.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CuadroTexto">
            <a:extLst>
              <a:ext uri="{FF2B5EF4-FFF2-40B4-BE49-F238E27FC236}">
                <a16:creationId xmlns:a16="http://schemas.microsoft.com/office/drawing/2014/main" id="{1BDFA1A6-0F26-40F8-8FA5-015D2946A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1843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AR" b="1"/>
              <a:t>EJEMPLOS</a:t>
            </a:r>
          </a:p>
        </p:txBody>
      </p:sp>
      <p:sp>
        <p:nvSpPr>
          <p:cNvPr id="13315" name="2 CuadroTexto">
            <a:extLst>
              <a:ext uri="{FF2B5EF4-FFF2-40B4-BE49-F238E27FC236}">
                <a16:creationId xmlns:a16="http://schemas.microsoft.com/office/drawing/2014/main" id="{23341322-73B3-4326-A277-5D85192DC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849788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AR"/>
              <a:t>Una secuencia de digitos tomada al azar que finaliza con un asterisco.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AR"/>
              <a:t>Una secuencia de caracteres que corresponden al codigo ASCII, que se encuentra completa.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AR"/>
              <a:t>Una secuencia de letras del alfabeto incompleta que finaliza con la letra “h”.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AR"/>
              <a:t>Una secuencia de elementos de pintura que finaliza con un caballo.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AR"/>
              <a:t>La secuencia ordenada de nùmeros naturales menores que 100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AR"/>
              <a:t>La secuencia ordenada de nùmeros naturales menores e iguales que 100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AR"/>
              <a:t>La secuencia de los pares que finaliza en 1000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AR"/>
              <a:t>La secuencia de los imparres que finaliza en 1000.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A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</TotalTime>
  <Words>1258</Words>
  <Application>Microsoft Office PowerPoint</Application>
  <PresentationFormat>Presentación en pantalla (4:3)</PresentationFormat>
  <Paragraphs>159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Times New Roman</vt:lpstr>
      <vt:lpstr>Arial</vt:lpstr>
      <vt:lpstr>Calibri</vt:lpstr>
      <vt:lpstr>Constantia</vt:lpstr>
      <vt:lpstr>Wingdings 2</vt:lpstr>
      <vt:lpstr>Wingdings</vt:lpstr>
      <vt:lpstr>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Facultad Regional Resistencia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mirtha.e.giovannini@gmail.com</cp:lastModifiedBy>
  <cp:revision>23</cp:revision>
  <dcterms:created xsi:type="dcterms:W3CDTF">2005-09-06T13:38:57Z</dcterms:created>
  <dcterms:modified xsi:type="dcterms:W3CDTF">2022-04-10T18:49:23Z</dcterms:modified>
</cp:coreProperties>
</file>