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avie" panose="04040805050809020602" pitchFamily="82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D3775-6877-4708-AA3A-5073DD800D49}">
  <a:tblStyle styleId="{267D3775-6877-4708-AA3A-5073DD800D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6B6F4D-1B13-482E-B9A9-621039F53C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77" d="100"/>
          <a:sy n="77" d="100"/>
        </p:scale>
        <p:origin x="1085" y="4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484524f79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484524f79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84524f7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84524f7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84524f7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84524f7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84524f7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84524f7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84524f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84524f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84524f7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84524f7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84524f7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84524f7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84524f7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84524f7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74ad439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74ad439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84524f7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84524f7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568CC44F-2587-404D-9E2E-C5A80793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881ED414-37E2-4C7C-8F42-C9713C73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7E31CE8F-4AE7-4BA2-9974-F034C504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9DC23-2DC5-4E98-8C1D-0E09D6BB927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9117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179825" y="679800"/>
            <a:ext cx="8334900" cy="1542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dirty="0"/>
              <a:t>Secuencias de Datos Elementales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700" dirty="0"/>
              <a:t>SUBSECUENCIAS</a:t>
            </a:r>
            <a:endParaRPr sz="57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79825" y="45490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Algoritmos y Estructuras de Datos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entre Subsecuencias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4294967295"/>
          </p:nvPr>
        </p:nvSpPr>
        <p:spPr>
          <a:xfrm>
            <a:off x="224025" y="7788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0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2065">
                <a:solidFill>
                  <a:schemeClr val="dk2"/>
                </a:solidFill>
              </a:rPr>
              <a:t>Esta relación entre subsecuencia y secuencia, puede darse de dos formas:</a:t>
            </a:r>
            <a:endParaRPr sz="2065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2065"/>
          </a:p>
        </p:txBody>
      </p:sp>
      <p:sp>
        <p:nvSpPr>
          <p:cNvPr id="135" name="Google Shape;135;p23">
            <a:hlinkClick r:id="rId3" action="ppaction://hlinksldjump"/>
          </p:cNvPr>
          <p:cNvSpPr/>
          <p:nvPr/>
        </p:nvSpPr>
        <p:spPr>
          <a:xfrm>
            <a:off x="334625" y="2639925"/>
            <a:ext cx="7833000" cy="681600"/>
          </a:xfrm>
          <a:prstGeom prst="roundRect">
            <a:avLst>
              <a:gd name="adj" fmla="val 16667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>
                <a:solidFill>
                  <a:schemeClr val="accent4"/>
                </a:solidFill>
              </a:rPr>
              <a:t>SUBSECUENCIAS ENLAZADAS</a:t>
            </a:r>
            <a:endParaRPr sz="2600" b="1">
              <a:solidFill>
                <a:schemeClr val="accent4"/>
              </a:solidFill>
            </a:endParaRPr>
          </a:p>
        </p:txBody>
      </p:sp>
      <p:sp>
        <p:nvSpPr>
          <p:cNvPr id="136" name="Google Shape;136;p23">
            <a:hlinkClick r:id="rId4" action="ppaction://hlinksldjump"/>
          </p:cNvPr>
          <p:cNvSpPr/>
          <p:nvPr/>
        </p:nvSpPr>
        <p:spPr>
          <a:xfrm>
            <a:off x="334625" y="3489025"/>
            <a:ext cx="7833000" cy="681600"/>
          </a:xfrm>
          <a:prstGeom prst="roundRect">
            <a:avLst>
              <a:gd name="adj" fmla="val 16667"/>
            </a:avLst>
          </a:pr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>
                <a:solidFill>
                  <a:schemeClr val="accent4"/>
                </a:solidFill>
              </a:rPr>
              <a:t>SUBSECUENCIAS JERÁRQUICAS</a:t>
            </a:r>
            <a:endParaRPr sz="26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63400" y="8438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Subsecuencias </a:t>
            </a:r>
            <a:r>
              <a:rPr lang="es" b="1" dirty="0"/>
              <a:t>Enlazadas</a:t>
            </a:r>
            <a:endParaRPr b="1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1"/>
          </p:nvPr>
        </p:nvSpPr>
        <p:spPr>
          <a:xfrm>
            <a:off x="0" y="1465349"/>
            <a:ext cx="4572000" cy="3593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528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80"/>
              <a:buFont typeface="Lato"/>
              <a:buChar char="●"/>
            </a:pP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 este caso las subsecuencias están identificadas </a:t>
            </a:r>
            <a:r>
              <a:rPr lang="es" sz="1679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una a continuación de la otra.</a:t>
            </a: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79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528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80"/>
              <a:buFont typeface="Lato"/>
              <a:buChar char="●"/>
            </a:pP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Para esto se debe definir el </a:t>
            </a:r>
            <a:r>
              <a:rPr lang="es" sz="1679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principio y fin</a:t>
            </a: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de cada una.</a:t>
            </a:r>
            <a:endParaRPr sz="1679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528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80"/>
              <a:buFont typeface="Lato"/>
              <a:buChar char="●"/>
            </a:pP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Son </a:t>
            </a:r>
            <a:r>
              <a:rPr lang="es" sz="1679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cadenas de Subsecuencias</a:t>
            </a: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679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528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80"/>
              <a:buFont typeface="Lato"/>
              <a:buChar char="●"/>
            </a:pPr>
            <a:r>
              <a:rPr lang="es" sz="1679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subsecuencia </a:t>
            </a:r>
            <a:r>
              <a:rPr lang="es" sz="1679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termina </a:t>
            </a: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cuando </a:t>
            </a:r>
            <a:r>
              <a:rPr lang="es" sz="1679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comienza </a:t>
            </a: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s" sz="1679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siguiente</a:t>
            </a:r>
            <a:r>
              <a:rPr lang="es" sz="1679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12192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80"/>
            </a:pPr>
            <a:endParaRPr lang="es" sz="1679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80"/>
            </a:pPr>
            <a:r>
              <a:rPr lang="es" sz="1400" b="1" dirty="0">
                <a:solidFill>
                  <a:schemeClr val="accent3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Te animás a definir como están formadas las subsecuencias?</a:t>
            </a:r>
            <a:endParaRPr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14823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/>
              <a:t>Tenemos una secuencia de caracteres que almacena un código inicial de cifras, y luego un codigo de letras al final existe un car</a:t>
            </a:r>
            <a:r>
              <a:rPr lang="es-AR" dirty="0"/>
              <a:t>á</a:t>
            </a:r>
            <a:r>
              <a:rPr lang="es" dirty="0"/>
              <a:t>cter especial como cierre del  mensaje enviado.</a:t>
            </a:r>
            <a:endParaRPr dirty="0"/>
          </a:p>
        </p:txBody>
      </p:sp>
      <p:graphicFrame>
        <p:nvGraphicFramePr>
          <p:cNvPr id="144" name="Google Shape;144;p24"/>
          <p:cNvGraphicFramePr/>
          <p:nvPr>
            <p:extLst>
              <p:ext uri="{D42A27DB-BD31-4B8C-83A1-F6EECF244321}">
                <p14:modId xmlns:p14="http://schemas.microsoft.com/office/powerpoint/2010/main" val="1268293641"/>
              </p:ext>
            </p:extLst>
          </p:nvPr>
        </p:nvGraphicFramePr>
        <p:xfrm>
          <a:off x="4939500" y="2483825"/>
          <a:ext cx="3837000" cy="2088450"/>
        </p:xfrm>
        <a:graphic>
          <a:graphicData uri="http://schemas.openxmlformats.org/drawingml/2006/table">
            <a:tbl>
              <a:tblPr>
                <a:noFill/>
                <a:tableStyleId>{C66B6F4D-1B13-482E-B9A9-621039F53C73}</a:tableStyleId>
              </a:tblPr>
              <a:tblGrid>
                <a:gridCol w="9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F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G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G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dirty="0"/>
                        <a:t>A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#</a:t>
                      </a:r>
                      <a:endParaRPr sz="16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5142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Subsecuencias </a:t>
            </a:r>
            <a:r>
              <a:rPr lang="es" b="1"/>
              <a:t>Enlazadas</a:t>
            </a:r>
            <a:endParaRPr b="1"/>
          </a:p>
        </p:txBody>
      </p:sp>
      <p:graphicFrame>
        <p:nvGraphicFramePr>
          <p:cNvPr id="4" name="Google Shape;144;p24">
            <a:extLst>
              <a:ext uri="{FF2B5EF4-FFF2-40B4-BE49-F238E27FC236}">
                <a16:creationId xmlns:a16="http://schemas.microsoft.com/office/drawing/2014/main" id="{333CEF84-C92F-E897-E10E-E0315981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64868"/>
              </p:ext>
            </p:extLst>
          </p:nvPr>
        </p:nvGraphicFramePr>
        <p:xfrm>
          <a:off x="226078" y="1779330"/>
          <a:ext cx="2924340" cy="1981050"/>
        </p:xfrm>
        <a:graphic>
          <a:graphicData uri="http://schemas.openxmlformats.org/drawingml/2006/table">
            <a:tbl>
              <a:tblPr>
                <a:noFill/>
                <a:tableStyleId>{C66B6F4D-1B13-482E-B9A9-621039F53C73}</a:tableStyleId>
              </a:tblPr>
              <a:tblGrid>
                <a:gridCol w="73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9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F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G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G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/>
                        <a:t>#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65181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9EDACFA-5FA7-A05D-F48E-5D4285503ACE}"/>
              </a:ext>
            </a:extLst>
          </p:cNvPr>
          <p:cNvSpPr txBox="1"/>
          <p:nvPr/>
        </p:nvSpPr>
        <p:spPr>
          <a:xfrm>
            <a:off x="3610928" y="102959"/>
            <a:ext cx="43967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Acción enlazada es</a:t>
            </a:r>
          </a:p>
          <a:p>
            <a:r>
              <a:rPr lang="es-AR" dirty="0"/>
              <a:t>Ambiente</a:t>
            </a:r>
          </a:p>
          <a:p>
            <a:r>
              <a:rPr lang="es-AR" dirty="0"/>
              <a:t>S: secuencia de caracteres</a:t>
            </a:r>
          </a:p>
          <a:p>
            <a:r>
              <a:rPr lang="es-AR" dirty="0"/>
              <a:t>v: carácter</a:t>
            </a:r>
          </a:p>
          <a:p>
            <a:r>
              <a:rPr lang="es-AR" dirty="0"/>
              <a:t>digito=[0,1,2,3,4,5,6,7,8,9]</a:t>
            </a:r>
          </a:p>
          <a:p>
            <a:r>
              <a:rPr lang="es-AR" dirty="0"/>
              <a:t>c, sum: enteros</a:t>
            </a:r>
          </a:p>
          <a:p>
            <a:r>
              <a:rPr lang="es-AR" dirty="0"/>
              <a:t>ARR (S)</a:t>
            </a:r>
          </a:p>
          <a:p>
            <a:r>
              <a:rPr lang="es-AR" dirty="0"/>
              <a:t>AVZ(</a:t>
            </a:r>
            <a:r>
              <a:rPr lang="es-AR" dirty="0" err="1"/>
              <a:t>S,v</a:t>
            </a:r>
            <a:r>
              <a:rPr lang="es-AR" dirty="0"/>
              <a:t>); sum:=0 ; c.=0;</a:t>
            </a:r>
          </a:p>
          <a:p>
            <a:endParaRPr lang="es-AR" dirty="0"/>
          </a:p>
          <a:p>
            <a:r>
              <a:rPr lang="es-AR" dirty="0"/>
              <a:t>Mientras v&lt;&gt;  “#”   hacer</a:t>
            </a:r>
          </a:p>
          <a:p>
            <a:r>
              <a:rPr lang="es-AR" dirty="0"/>
              <a:t>Mientras v en DIGITO</a:t>
            </a:r>
          </a:p>
          <a:p>
            <a:r>
              <a:rPr lang="es-AR" dirty="0"/>
              <a:t>           sum := sum + </a:t>
            </a:r>
            <a:r>
              <a:rPr lang="es-AR" dirty="0" err="1"/>
              <a:t>ord</a:t>
            </a:r>
            <a:r>
              <a:rPr lang="es-AR" dirty="0"/>
              <a:t>(v)</a:t>
            </a:r>
          </a:p>
          <a:p>
            <a:r>
              <a:rPr lang="es-AR" dirty="0"/>
              <a:t>           AVZ(</a:t>
            </a:r>
            <a:r>
              <a:rPr lang="es-AR" dirty="0" err="1"/>
              <a:t>S,v</a:t>
            </a:r>
            <a:r>
              <a:rPr lang="es-AR" dirty="0"/>
              <a:t>)</a:t>
            </a:r>
          </a:p>
          <a:p>
            <a:r>
              <a:rPr lang="es-AR" dirty="0"/>
              <a:t>  fin</a:t>
            </a:r>
          </a:p>
          <a:p>
            <a:r>
              <a:rPr lang="es-AR" dirty="0"/>
              <a:t> Mientras (v &lt;&gt; “#”) y (v No en DIGITO)</a:t>
            </a:r>
          </a:p>
          <a:p>
            <a:r>
              <a:rPr lang="es-AR" dirty="0"/>
              <a:t>           c:=c+1</a:t>
            </a:r>
          </a:p>
          <a:p>
            <a:r>
              <a:rPr lang="es-AR" dirty="0"/>
              <a:t>           AVZ(</a:t>
            </a:r>
            <a:r>
              <a:rPr lang="es-AR" dirty="0" err="1"/>
              <a:t>S,v</a:t>
            </a:r>
            <a:r>
              <a:rPr lang="es-AR" dirty="0"/>
              <a:t>)</a:t>
            </a:r>
          </a:p>
          <a:p>
            <a:r>
              <a:rPr lang="es-AR" dirty="0"/>
              <a:t>  fin</a:t>
            </a:r>
          </a:p>
          <a:p>
            <a:r>
              <a:rPr lang="es-AR" dirty="0"/>
              <a:t>Fin</a:t>
            </a:r>
          </a:p>
          <a:p>
            <a:r>
              <a:rPr lang="es-AR" dirty="0"/>
              <a:t>Escribir ( sum, c)</a:t>
            </a:r>
          </a:p>
          <a:p>
            <a:r>
              <a:rPr lang="es-AR" dirty="0"/>
              <a:t>Fin           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0ADE4C4F-D19A-5148-FCD6-3061142C934F}"/>
              </a:ext>
            </a:extLst>
          </p:cNvPr>
          <p:cNvSpPr/>
          <p:nvPr/>
        </p:nvSpPr>
        <p:spPr>
          <a:xfrm>
            <a:off x="3320356" y="2146190"/>
            <a:ext cx="290572" cy="1981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Abrir corchete 2">
            <a:extLst>
              <a:ext uri="{FF2B5EF4-FFF2-40B4-BE49-F238E27FC236}">
                <a16:creationId xmlns:a16="http://schemas.microsoft.com/office/drawing/2014/main" id="{AD7C0438-0743-893F-97AB-A19B50A8E210}"/>
              </a:ext>
            </a:extLst>
          </p:cNvPr>
          <p:cNvSpPr/>
          <p:nvPr/>
        </p:nvSpPr>
        <p:spPr>
          <a:xfrm>
            <a:off x="3584730" y="2347200"/>
            <a:ext cx="129890" cy="662400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Abrir corchete 5">
            <a:extLst>
              <a:ext uri="{FF2B5EF4-FFF2-40B4-BE49-F238E27FC236}">
                <a16:creationId xmlns:a16="http://schemas.microsoft.com/office/drawing/2014/main" id="{F0358421-FD77-285B-6433-AB39A534DE5E}"/>
              </a:ext>
            </a:extLst>
          </p:cNvPr>
          <p:cNvSpPr/>
          <p:nvPr/>
        </p:nvSpPr>
        <p:spPr>
          <a:xfrm>
            <a:off x="3680408" y="3202202"/>
            <a:ext cx="45719" cy="662401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0B3A44-9A9A-D0C6-586B-AC41947C6A6A}"/>
              </a:ext>
            </a:extLst>
          </p:cNvPr>
          <p:cNvSpPr txBox="1"/>
          <p:nvPr/>
        </p:nvSpPr>
        <p:spPr>
          <a:xfrm>
            <a:off x="6256800" y="231255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Palabra numérica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2FACC9-DA44-0F8D-3DCA-F378BB772951}"/>
              </a:ext>
            </a:extLst>
          </p:cNvPr>
          <p:cNvSpPr txBox="1"/>
          <p:nvPr/>
        </p:nvSpPr>
        <p:spPr>
          <a:xfrm>
            <a:off x="6463781" y="3516078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Palabra alfabética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35650" y="376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Subsecuencias </a:t>
            </a:r>
            <a:r>
              <a:rPr lang="es" b="1"/>
              <a:t>Jerárquicas</a:t>
            </a:r>
            <a:endParaRPr b="1"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166350" y="1954075"/>
            <a:ext cx="4183800" cy="28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893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80"/>
              <a:buFont typeface="Lato"/>
              <a:buChar char="●"/>
            </a:pPr>
            <a:r>
              <a:rPr lang="es" sz="158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 este caso las subsecuencias están identificadas a través de una </a:t>
            </a:r>
            <a:r>
              <a:rPr lang="es" sz="158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relación de pertenencia o inclusión</a:t>
            </a:r>
            <a:r>
              <a:rPr lang="es" sz="158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8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893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80"/>
              <a:buFont typeface="Lato"/>
              <a:buChar char="●"/>
            </a:pPr>
            <a:r>
              <a:rPr lang="es" sz="158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Pueden ser utilizadas para definir </a:t>
            </a:r>
            <a:r>
              <a:rPr lang="es" sz="158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jerarquías de subsecuencias</a:t>
            </a:r>
            <a:r>
              <a:rPr lang="es" sz="158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8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893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80"/>
              <a:buFont typeface="Lato"/>
              <a:buChar char="●"/>
            </a:pPr>
            <a:r>
              <a:rPr lang="es" sz="158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Subsecuencias que van desde la de </a:t>
            </a:r>
            <a:r>
              <a:rPr lang="es" sz="158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mayor importancia a la de menor importancia.</a:t>
            </a:r>
            <a:endParaRPr sz="158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893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80"/>
              <a:buFont typeface="Lato"/>
              <a:buChar char="●"/>
            </a:pPr>
            <a:r>
              <a:rPr lang="es" sz="158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 hay </a:t>
            </a:r>
            <a:r>
              <a:rPr lang="es" sz="158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continuidad </a:t>
            </a:r>
            <a:r>
              <a:rPr lang="es" sz="158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ni </a:t>
            </a:r>
            <a:r>
              <a:rPr lang="es" sz="158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encadenamiento</a:t>
            </a:r>
            <a:endParaRPr sz="158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8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787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/>
              <a:t>Tenemos un texto, formado por </a:t>
            </a:r>
            <a:r>
              <a:rPr lang="es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párrafos</a:t>
            </a:r>
            <a:r>
              <a:rPr lang="es" dirty="0"/>
              <a:t>, </a:t>
            </a:r>
            <a:r>
              <a:rPr lang="es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oraciones</a:t>
            </a:r>
            <a:r>
              <a:rPr lang="es" dirty="0"/>
              <a:t> y </a:t>
            </a:r>
            <a:r>
              <a:rPr lang="es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palabras</a:t>
            </a:r>
            <a:endParaRPr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60" name="Google Shape;160;p26"/>
          <p:cNvGraphicFramePr/>
          <p:nvPr>
            <p:extLst>
              <p:ext uri="{D42A27DB-BD31-4B8C-83A1-F6EECF244321}">
                <p14:modId xmlns:p14="http://schemas.microsoft.com/office/powerpoint/2010/main" val="1800289594"/>
              </p:ext>
            </p:extLst>
          </p:nvPr>
        </p:nvGraphicFramePr>
        <p:xfrm>
          <a:off x="4976050" y="1726125"/>
          <a:ext cx="3763900" cy="3078270"/>
        </p:xfrm>
        <a:graphic>
          <a:graphicData uri="http://schemas.openxmlformats.org/drawingml/2006/table">
            <a:tbl>
              <a:tblPr>
                <a:noFill/>
                <a:tableStyleId>{C66B6F4D-1B13-482E-B9A9-621039F53C73}</a:tableStyleId>
              </a:tblPr>
              <a:tblGrid>
                <a:gridCol w="5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/>
                        <a:t>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T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T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M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A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S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D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I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F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I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C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I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L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P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R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O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I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M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.P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O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R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T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A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N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T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2"/>
                          </a:solidFill>
                        </a:rPr>
                        <a:t>#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 dirty="0"/>
                        <a:t>S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b="1" dirty="0"/>
                        <a:t>I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b="1" dirty="0"/>
                        <a:t>G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b="1" dirty="0"/>
                        <a:t>U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b="1" dirty="0"/>
                        <a:t>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Abrir llave 1">
            <a:extLst>
              <a:ext uri="{FF2B5EF4-FFF2-40B4-BE49-F238E27FC236}">
                <a16:creationId xmlns:a16="http://schemas.microsoft.com/office/drawing/2014/main" id="{B31C3FB6-E7AB-E62E-5DB5-0DEE6B813634}"/>
              </a:ext>
            </a:extLst>
          </p:cNvPr>
          <p:cNvSpPr/>
          <p:nvPr/>
        </p:nvSpPr>
        <p:spPr>
          <a:xfrm>
            <a:off x="4058692" y="1963094"/>
            <a:ext cx="444315" cy="2316750"/>
          </a:xfrm>
          <a:prstGeom prst="leftBrace">
            <a:avLst>
              <a:gd name="adj1" fmla="val 8333"/>
              <a:gd name="adj2" fmla="val 4999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Abrir corchete 2">
            <a:extLst>
              <a:ext uri="{FF2B5EF4-FFF2-40B4-BE49-F238E27FC236}">
                <a16:creationId xmlns:a16="http://schemas.microsoft.com/office/drawing/2014/main" id="{51F40F04-CB67-5771-4C58-06288E60BD62}"/>
              </a:ext>
            </a:extLst>
          </p:cNvPr>
          <p:cNvSpPr/>
          <p:nvPr/>
        </p:nvSpPr>
        <p:spPr>
          <a:xfrm>
            <a:off x="4758248" y="1954075"/>
            <a:ext cx="217802" cy="1053444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Abrir corchete 3">
            <a:extLst>
              <a:ext uri="{FF2B5EF4-FFF2-40B4-BE49-F238E27FC236}">
                <a16:creationId xmlns:a16="http://schemas.microsoft.com/office/drawing/2014/main" id="{009AE95B-9755-229B-9ACC-83A81CC777E0}"/>
              </a:ext>
            </a:extLst>
          </p:cNvPr>
          <p:cNvSpPr/>
          <p:nvPr/>
        </p:nvSpPr>
        <p:spPr>
          <a:xfrm>
            <a:off x="4703378" y="3226400"/>
            <a:ext cx="217802" cy="1053444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Arco de bloque 4">
            <a:extLst>
              <a:ext uri="{FF2B5EF4-FFF2-40B4-BE49-F238E27FC236}">
                <a16:creationId xmlns:a16="http://schemas.microsoft.com/office/drawing/2014/main" id="{9B52F9D8-4281-5492-D373-784BF386B401}"/>
              </a:ext>
            </a:extLst>
          </p:cNvPr>
          <p:cNvSpPr/>
          <p:nvPr/>
        </p:nvSpPr>
        <p:spPr>
          <a:xfrm>
            <a:off x="5045350" y="1512000"/>
            <a:ext cx="2105544" cy="214125"/>
          </a:xfrm>
          <a:prstGeom prst="blockArc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AFC5D95-CE91-1FEF-C3E2-FBF7C000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7" y="230400"/>
            <a:ext cx="4689445" cy="22062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3C8883F-56D0-4B37-1FF0-6C8D02DFB8F5}"/>
              </a:ext>
            </a:extLst>
          </p:cNvPr>
          <p:cNvSpPr txBox="1"/>
          <p:nvPr/>
        </p:nvSpPr>
        <p:spPr>
          <a:xfrm>
            <a:off x="2659314" y="2802814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chemeClr val="bg2"/>
                </a:solidFill>
              </a:rPr>
              <a:t>Que observamos en este texto?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0DBD89-C29F-03CA-33CF-FA0C48492237}"/>
              </a:ext>
            </a:extLst>
          </p:cNvPr>
          <p:cNvSpPr txBox="1"/>
          <p:nvPr/>
        </p:nvSpPr>
        <p:spPr>
          <a:xfrm>
            <a:off x="2765913" y="3399845"/>
            <a:ext cx="3459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/>
              <a:t>Hay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palabras</a:t>
            </a:r>
            <a:r>
              <a:rPr lang="es-AR" sz="1200" b="1" dirty="0"/>
              <a:t>, hay </a:t>
            </a:r>
            <a:r>
              <a:rPr lang="es-AR" sz="1200" b="1" dirty="0">
                <a:solidFill>
                  <a:srgbClr val="002060"/>
                </a:solidFill>
              </a:rPr>
              <a:t>oraciones</a:t>
            </a:r>
            <a:r>
              <a:rPr lang="es-AR" sz="1200" b="1" dirty="0"/>
              <a:t>, hay un </a:t>
            </a:r>
            <a:r>
              <a:rPr lang="es-AR" sz="1200" b="1" dirty="0">
                <a:solidFill>
                  <a:srgbClr val="C00000"/>
                </a:solidFill>
              </a:rPr>
              <a:t>párrafo</a:t>
            </a:r>
            <a:r>
              <a:rPr lang="es-AR" sz="1200" b="1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BC6B6E-CE6D-E15E-32A5-8676229E4F6F}"/>
              </a:ext>
            </a:extLst>
          </p:cNvPr>
          <p:cNvSpPr txBox="1"/>
          <p:nvPr/>
        </p:nvSpPr>
        <p:spPr>
          <a:xfrm>
            <a:off x="1185269" y="3904543"/>
            <a:ext cx="714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Cual es la </a:t>
            </a:r>
            <a:r>
              <a:rPr lang="es-AR" sz="1200" b="1" dirty="0">
                <a:solidFill>
                  <a:srgbClr val="C00000"/>
                </a:solidFill>
              </a:rPr>
              <a:t>jerarquía mayor</a:t>
            </a:r>
            <a:r>
              <a:rPr lang="es-AR" sz="1200" dirty="0"/>
              <a:t>? Y la que </a:t>
            </a:r>
            <a:r>
              <a:rPr lang="es-AR" sz="1200" b="1" dirty="0">
                <a:solidFill>
                  <a:srgbClr val="002060"/>
                </a:solidFill>
              </a:rPr>
              <a:t>sigue</a:t>
            </a:r>
            <a:r>
              <a:rPr lang="es-AR" sz="1200" dirty="0"/>
              <a:t>? Cual será la </a:t>
            </a:r>
            <a:r>
              <a:rPr lang="es-AR" sz="1200" dirty="0">
                <a:solidFill>
                  <a:schemeClr val="accent2">
                    <a:lumMod val="75000"/>
                  </a:schemeClr>
                </a:solidFill>
              </a:rPr>
              <a:t>menor</a:t>
            </a:r>
            <a:r>
              <a:rPr lang="es-AR" sz="1200" dirty="0"/>
              <a:t> de las subsecuencias a considerar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DDA0E4-D22E-719D-BE01-A75A1857B45F}"/>
              </a:ext>
            </a:extLst>
          </p:cNvPr>
          <p:cNvSpPr txBox="1"/>
          <p:nvPr/>
        </p:nvSpPr>
        <p:spPr>
          <a:xfrm>
            <a:off x="1627780" y="4486185"/>
            <a:ext cx="6189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Si tuvieras que esbozar el algoritmo de solución: como lo resolverías?</a:t>
            </a:r>
          </a:p>
        </p:txBody>
      </p:sp>
    </p:spTree>
    <p:extLst>
      <p:ext uri="{BB962C8B-B14F-4D97-AF65-F5344CB8AC3E}">
        <p14:creationId xmlns:p14="http://schemas.microsoft.com/office/powerpoint/2010/main" val="38593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2CEB0-DE33-63FC-A13C-EAA425A4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Subsecuencia Jerárquica</a:t>
            </a: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398F1AF-6F1B-6865-71CE-0A05DCCF6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90" t="28595" r="12794" b="17224"/>
          <a:stretch/>
        </p:blipFill>
        <p:spPr bwMode="auto">
          <a:xfrm>
            <a:off x="0" y="1451733"/>
            <a:ext cx="3195701" cy="3255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E04DACB-1D57-CD93-5F5B-B2DE75329B2C}"/>
              </a:ext>
            </a:extLst>
          </p:cNvPr>
          <p:cNvSpPr txBox="1"/>
          <p:nvPr/>
        </p:nvSpPr>
        <p:spPr>
          <a:xfrm>
            <a:off x="3823924" y="0"/>
            <a:ext cx="457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Acción </a:t>
            </a:r>
            <a:r>
              <a:rPr lang="es-AR" dirty="0" err="1"/>
              <a:t>jerarquica</a:t>
            </a:r>
            <a:r>
              <a:rPr lang="es-AR" dirty="0"/>
              <a:t> es</a:t>
            </a:r>
          </a:p>
          <a:p>
            <a:r>
              <a:rPr lang="es-AR" dirty="0"/>
              <a:t>Ambiente</a:t>
            </a:r>
          </a:p>
          <a:p>
            <a:r>
              <a:rPr lang="es-AR" dirty="0"/>
              <a:t>S: secuencia de caracteres</a:t>
            </a:r>
          </a:p>
          <a:p>
            <a:r>
              <a:rPr lang="es-AR" dirty="0"/>
              <a:t>v: carácter</a:t>
            </a:r>
          </a:p>
          <a:p>
            <a:r>
              <a:rPr lang="es-AR" dirty="0"/>
              <a:t>c: enteros</a:t>
            </a:r>
          </a:p>
          <a:p>
            <a:r>
              <a:rPr lang="es-AR" dirty="0"/>
              <a:t>ARR (S)</a:t>
            </a:r>
          </a:p>
          <a:p>
            <a:r>
              <a:rPr lang="es-AR" dirty="0"/>
              <a:t>AVZ(</a:t>
            </a:r>
            <a:r>
              <a:rPr lang="es-AR" dirty="0" err="1"/>
              <a:t>S,v</a:t>
            </a:r>
            <a:r>
              <a:rPr lang="es-AR" dirty="0"/>
              <a:t>); c:=0;</a:t>
            </a:r>
          </a:p>
          <a:p>
            <a:r>
              <a:rPr lang="es-AR" dirty="0"/>
              <a:t>Mientras v&lt;&gt; 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marca-texto </a:t>
            </a:r>
            <a:r>
              <a:rPr lang="es-AR" dirty="0"/>
              <a:t>hacer</a:t>
            </a:r>
          </a:p>
          <a:p>
            <a:r>
              <a:rPr lang="es-AR" dirty="0"/>
              <a:t>  Mientras v &lt;&gt; 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marca-párrafo</a:t>
            </a:r>
            <a:r>
              <a:rPr lang="es-AR" dirty="0"/>
              <a:t> hacer</a:t>
            </a:r>
          </a:p>
          <a:p>
            <a:r>
              <a:rPr lang="es-AR" dirty="0"/>
              <a:t>         Mientras v&lt;&gt; </a:t>
            </a:r>
            <a:r>
              <a:rPr lang="es-AR" b="1" dirty="0">
                <a:solidFill>
                  <a:srgbClr val="FF0000"/>
                </a:solidFill>
              </a:rPr>
              <a:t>“.”</a:t>
            </a:r>
            <a:r>
              <a:rPr lang="es-AR" dirty="0"/>
              <a:t> hacer</a:t>
            </a:r>
          </a:p>
          <a:p>
            <a:r>
              <a:rPr lang="es-AR" dirty="0"/>
              <a:t>               </a:t>
            </a:r>
            <a:r>
              <a:rPr lang="es-AR" sz="1200" b="1" dirty="0">
                <a:solidFill>
                  <a:schemeClr val="accent6">
                    <a:lumMod val="75000"/>
                  </a:schemeClr>
                </a:solidFill>
              </a:rPr>
              <a:t>Mientras v= “ “ hacer</a:t>
            </a:r>
          </a:p>
          <a:p>
            <a:r>
              <a:rPr lang="es-AR" sz="1200" b="1" dirty="0">
                <a:solidFill>
                  <a:schemeClr val="accent6">
                    <a:lumMod val="75000"/>
                  </a:schemeClr>
                </a:solidFill>
              </a:rPr>
              <a:t>                            AVZ(</a:t>
            </a:r>
            <a:r>
              <a:rPr lang="es-AR" sz="1200" b="1" dirty="0" err="1">
                <a:solidFill>
                  <a:schemeClr val="accent6">
                    <a:lumMod val="75000"/>
                  </a:schemeClr>
                </a:solidFill>
              </a:rPr>
              <a:t>S,v</a:t>
            </a:r>
            <a:r>
              <a:rPr lang="es-AR" sz="1200" b="1" dirty="0">
                <a:solidFill>
                  <a:schemeClr val="accent6">
                    <a:lumMod val="75000"/>
                  </a:schemeClr>
                </a:solidFill>
              </a:rPr>
              <a:t>)  </a:t>
            </a:r>
          </a:p>
          <a:p>
            <a:r>
              <a:rPr lang="es-AR" sz="1200" b="1" dirty="0">
                <a:solidFill>
                  <a:schemeClr val="accent6">
                    <a:lumMod val="75000"/>
                  </a:schemeClr>
                </a:solidFill>
              </a:rPr>
              <a:t>                fin</a:t>
            </a:r>
          </a:p>
          <a:p>
            <a:r>
              <a:rPr lang="es-AR" dirty="0"/>
              <a:t>                si v=“a” entonces c:= c+1  fin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s-AR" sz="1200" b="1" dirty="0">
                <a:solidFill>
                  <a:schemeClr val="accent6">
                    <a:lumMod val="75000"/>
                  </a:schemeClr>
                </a:solidFill>
              </a:rPr>
              <a:t>Mientras (v &lt;&gt; “.”) y (v &lt;&gt; “ “) hacer</a:t>
            </a:r>
          </a:p>
          <a:p>
            <a:r>
              <a:rPr lang="es-AR" sz="1200" b="1" dirty="0">
                <a:solidFill>
                  <a:schemeClr val="accent6">
                    <a:lumMod val="75000"/>
                  </a:schemeClr>
                </a:solidFill>
              </a:rPr>
              <a:t>                       AVZ(</a:t>
            </a:r>
            <a:r>
              <a:rPr lang="es-AR" sz="1200" b="1" dirty="0" err="1">
                <a:solidFill>
                  <a:schemeClr val="accent6">
                    <a:lumMod val="75000"/>
                  </a:schemeClr>
                </a:solidFill>
              </a:rPr>
              <a:t>S,v</a:t>
            </a:r>
            <a:r>
              <a:rPr lang="es-AR" sz="1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s-AR" sz="1200" b="1" dirty="0">
                <a:solidFill>
                  <a:schemeClr val="accent6">
                    <a:lumMod val="75000"/>
                  </a:schemeClr>
                </a:solidFill>
              </a:rPr>
              <a:t>                 fin</a:t>
            </a:r>
          </a:p>
          <a:p>
            <a:r>
              <a:rPr lang="es-AR" sz="1200" dirty="0"/>
              <a:t>          fin- </a:t>
            </a:r>
            <a:r>
              <a:rPr lang="es-AR" sz="1200" dirty="0" err="1">
                <a:solidFill>
                  <a:srgbClr val="FF0000"/>
                </a:solidFill>
              </a:rPr>
              <a:t>oracion</a:t>
            </a:r>
            <a:endParaRPr lang="es-AR" sz="1200" dirty="0">
              <a:solidFill>
                <a:srgbClr val="FF0000"/>
              </a:solidFill>
            </a:endParaRPr>
          </a:p>
          <a:p>
            <a:r>
              <a:rPr lang="es-AR" dirty="0"/>
              <a:t>        AVZ(</a:t>
            </a:r>
            <a:r>
              <a:rPr lang="es-AR" dirty="0" err="1"/>
              <a:t>S,v</a:t>
            </a:r>
            <a:r>
              <a:rPr lang="es-AR" dirty="0"/>
              <a:t>)</a:t>
            </a:r>
          </a:p>
          <a:p>
            <a:r>
              <a:rPr lang="es-AR" dirty="0"/>
              <a:t>  Fin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>
                <a:solidFill>
                  <a:schemeClr val="accent2">
                    <a:lumMod val="50000"/>
                  </a:schemeClr>
                </a:solidFill>
              </a:rPr>
              <a:t>párrafo</a:t>
            </a:r>
          </a:p>
          <a:p>
            <a:r>
              <a:rPr lang="es-AR" dirty="0"/>
              <a:t>  AVZ(</a:t>
            </a:r>
            <a:r>
              <a:rPr lang="es-AR" dirty="0" err="1"/>
              <a:t>S,v</a:t>
            </a:r>
            <a:r>
              <a:rPr lang="es-AR" dirty="0"/>
              <a:t>)</a:t>
            </a:r>
          </a:p>
          <a:p>
            <a:r>
              <a:rPr lang="es-AR" dirty="0"/>
              <a:t>Fin 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texto</a:t>
            </a:r>
          </a:p>
          <a:p>
            <a:r>
              <a:rPr lang="es-AR" dirty="0"/>
              <a:t>Escribir (c)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EF0FA84B-8AC0-C604-8A50-9D75BA5C0E26}"/>
              </a:ext>
            </a:extLst>
          </p:cNvPr>
          <p:cNvSpPr/>
          <p:nvPr/>
        </p:nvSpPr>
        <p:spPr>
          <a:xfrm>
            <a:off x="3347815" y="1653835"/>
            <a:ext cx="476109" cy="2851794"/>
          </a:xfrm>
          <a:prstGeom prst="leftBrace">
            <a:avLst>
              <a:gd name="adj1" fmla="val 8333"/>
              <a:gd name="adj2" fmla="val 46296"/>
            </a:avLst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Abrir corchete 9">
            <a:extLst>
              <a:ext uri="{FF2B5EF4-FFF2-40B4-BE49-F238E27FC236}">
                <a16:creationId xmlns:a16="http://schemas.microsoft.com/office/drawing/2014/main" id="{51972CFF-0C60-A062-6072-1AA3348088D7}"/>
              </a:ext>
            </a:extLst>
          </p:cNvPr>
          <p:cNvSpPr/>
          <p:nvPr/>
        </p:nvSpPr>
        <p:spPr>
          <a:xfrm>
            <a:off x="3695133" y="1935957"/>
            <a:ext cx="241213" cy="2185987"/>
          </a:xfrm>
          <a:prstGeom prst="leftBracke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79A91015-4D16-6DDA-49F0-7BA679F18FF0}"/>
              </a:ext>
            </a:extLst>
          </p:cNvPr>
          <p:cNvSpPr/>
          <p:nvPr/>
        </p:nvSpPr>
        <p:spPr>
          <a:xfrm>
            <a:off x="4106847" y="2028827"/>
            <a:ext cx="143985" cy="1635918"/>
          </a:xfrm>
          <a:prstGeom prst="leftBracke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6B39BC-E6DD-C4A7-6268-F18FF1579A80}"/>
              </a:ext>
            </a:extLst>
          </p:cNvPr>
          <p:cNvSpPr txBox="1"/>
          <p:nvPr/>
        </p:nvSpPr>
        <p:spPr>
          <a:xfrm>
            <a:off x="6865427" y="2263973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Palabra vacía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58C667C-2B9D-3530-DFBE-543496B88958}"/>
              </a:ext>
            </a:extLst>
          </p:cNvPr>
          <p:cNvSpPr txBox="1"/>
          <p:nvPr/>
        </p:nvSpPr>
        <p:spPr>
          <a:xfrm>
            <a:off x="6865427" y="3271033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Palabra con contenido</a:t>
            </a:r>
          </a:p>
        </p:txBody>
      </p:sp>
    </p:spTree>
    <p:extLst>
      <p:ext uri="{BB962C8B-B14F-4D97-AF65-F5344CB8AC3E}">
        <p14:creationId xmlns:p14="http://schemas.microsoft.com/office/powerpoint/2010/main" val="41086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5F0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son las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SUBSECUENCIAS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01048" y="183747"/>
            <a:ext cx="4306500" cy="29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b="0" dirty="0">
                <a:solidFill>
                  <a:srgbClr val="0B5394"/>
                </a:solidFill>
              </a:rPr>
              <a:t>Una </a:t>
            </a:r>
            <a:r>
              <a:rPr lang="es" sz="4400" dirty="0">
                <a:solidFill>
                  <a:srgbClr val="0B5394"/>
                </a:solidFill>
              </a:rPr>
              <a:t>secuencia</a:t>
            </a:r>
            <a:r>
              <a:rPr lang="es" sz="4400" b="0" dirty="0">
                <a:solidFill>
                  <a:srgbClr val="0B5394"/>
                </a:solidFill>
              </a:rPr>
              <a:t> es un </a:t>
            </a:r>
            <a:r>
              <a:rPr lang="es" sz="4400" dirty="0">
                <a:solidFill>
                  <a:srgbClr val="0B5394"/>
                </a:solidFill>
              </a:rPr>
              <a:t>conjunto homogéneo de </a:t>
            </a:r>
            <a:r>
              <a:rPr lang="es" sz="4400" dirty="0">
                <a:solidFill>
                  <a:srgbClr val="0B5394"/>
                </a:solidFill>
                <a:latin typeface="Ravie" panose="04040805050809020602" pitchFamily="82" charset="0"/>
              </a:rPr>
              <a:t>elementos</a:t>
            </a:r>
            <a:r>
              <a:rPr lang="es" sz="4400" b="0" dirty="0">
                <a:solidFill>
                  <a:srgbClr val="0B5394"/>
                </a:solidFill>
              </a:rPr>
              <a:t>….</a:t>
            </a:r>
            <a:endParaRPr sz="4400" b="0" dirty="0">
              <a:solidFill>
                <a:srgbClr val="0B5394"/>
              </a:solidFill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95925" y="553215"/>
            <a:ext cx="4306498" cy="3792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i="1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¿estos </a:t>
            </a:r>
            <a:r>
              <a:rPr lang="es" sz="3600" b="1" i="1" dirty="0">
                <a:solidFill>
                  <a:srgbClr val="F3F3F3"/>
                </a:solidFill>
                <a:latin typeface="Ravie" panose="04040805050809020602" pitchFamily="82" charset="0"/>
                <a:ea typeface="Raleway"/>
                <a:cs typeface="Raavi" panose="020B0502040204020203" pitchFamily="34" charset="0"/>
                <a:sym typeface="Raleway"/>
              </a:rPr>
              <a:t>elementos</a:t>
            </a:r>
            <a:r>
              <a:rPr lang="es" sz="3600" b="1" i="1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i="1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s" sz="3600" b="1" i="1" dirty="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ueden ser a la vez también subsecuencias de elementos menores?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45007B-BA1E-A0D4-D5B3-449899DB9BF1}"/>
              </a:ext>
            </a:extLst>
          </p:cNvPr>
          <p:cNvSpPr/>
          <p:nvPr/>
        </p:nvSpPr>
        <p:spPr>
          <a:xfrm>
            <a:off x="490654" y="3516351"/>
            <a:ext cx="252761" cy="1635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5DD17ED-6928-F1A7-32DE-78C8ABBC5455}"/>
              </a:ext>
            </a:extLst>
          </p:cNvPr>
          <p:cNvSpPr/>
          <p:nvPr/>
        </p:nvSpPr>
        <p:spPr>
          <a:xfrm>
            <a:off x="776869" y="3534317"/>
            <a:ext cx="252761" cy="1635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342A046-C116-09C7-3E55-27B4330827D1}"/>
              </a:ext>
            </a:extLst>
          </p:cNvPr>
          <p:cNvSpPr/>
          <p:nvPr/>
        </p:nvSpPr>
        <p:spPr>
          <a:xfrm>
            <a:off x="1100254" y="3507027"/>
            <a:ext cx="252761" cy="1635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098EB3-BC2B-4C44-5932-5C9656357719}"/>
              </a:ext>
            </a:extLst>
          </p:cNvPr>
          <p:cNvSpPr/>
          <p:nvPr/>
        </p:nvSpPr>
        <p:spPr>
          <a:xfrm>
            <a:off x="1453377" y="3534316"/>
            <a:ext cx="252761" cy="1635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D8640F-59E8-B85B-DFF2-D0D74967B48F}"/>
              </a:ext>
            </a:extLst>
          </p:cNvPr>
          <p:cNvSpPr/>
          <p:nvPr/>
        </p:nvSpPr>
        <p:spPr>
          <a:xfrm>
            <a:off x="1888903" y="3534316"/>
            <a:ext cx="252761" cy="23045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9CB31C2-7FA7-76E5-01EE-AB7EC6E65CB8}"/>
              </a:ext>
            </a:extLst>
          </p:cNvPr>
          <p:cNvSpPr/>
          <p:nvPr/>
        </p:nvSpPr>
        <p:spPr>
          <a:xfrm>
            <a:off x="2227917" y="3534316"/>
            <a:ext cx="252761" cy="23045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D68964-6AA4-9C16-C0F6-DA4A558D28EA}"/>
              </a:ext>
            </a:extLst>
          </p:cNvPr>
          <p:cNvSpPr/>
          <p:nvPr/>
        </p:nvSpPr>
        <p:spPr>
          <a:xfrm>
            <a:off x="2542674" y="3516351"/>
            <a:ext cx="252761" cy="23045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D29FAF-676B-37C7-0A63-F3BE092C0F96}"/>
              </a:ext>
            </a:extLst>
          </p:cNvPr>
          <p:cNvSpPr/>
          <p:nvPr/>
        </p:nvSpPr>
        <p:spPr>
          <a:xfrm>
            <a:off x="2923205" y="3541130"/>
            <a:ext cx="252761" cy="23045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04F624-8054-0FA9-D8AC-CF4054C64202}"/>
              </a:ext>
            </a:extLst>
          </p:cNvPr>
          <p:cNvSpPr txBox="1"/>
          <p:nvPr/>
        </p:nvSpPr>
        <p:spPr>
          <a:xfrm>
            <a:off x="490654" y="4140820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Secuencia de figuras geométricas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804515-22BB-8362-94F9-84AB7F58BC35}"/>
              </a:ext>
            </a:extLst>
          </p:cNvPr>
          <p:cNvSpPr txBox="1"/>
          <p:nvPr/>
        </p:nvSpPr>
        <p:spPr>
          <a:xfrm>
            <a:off x="4943706" y="4291145"/>
            <a:ext cx="385832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Azules y rojos   o   redondos y cuadrados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una </a:t>
            </a:r>
            <a:r>
              <a:rPr lang="es" b="1">
                <a:solidFill>
                  <a:srgbClr val="00FFFF"/>
                </a:solidFill>
              </a:rPr>
              <a:t>SUBSECUENCIA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24650" y="1823700"/>
            <a:ext cx="83166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lang="es" sz="3200" b="1" dirty="0">
                <a:solidFill>
                  <a:srgbClr val="FFFFFF"/>
                </a:solidFill>
                <a:highlight>
                  <a:srgbClr val="0B5394"/>
                </a:highlight>
                <a:latin typeface="Lato"/>
                <a:ea typeface="Lato"/>
                <a:cs typeface="Lato"/>
                <a:sym typeface="Lato"/>
              </a:rPr>
              <a:t>subsecuencia</a:t>
            </a:r>
            <a:r>
              <a:rPr lang="es" sz="32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3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 un</a:t>
            </a:r>
            <a:endParaRPr sz="3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Conjunto de elementos consecutivos</a:t>
            </a:r>
            <a:r>
              <a:rPr lang="es" sz="3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que están incluidos en una secuencia mayor, y son considerados como un </a:t>
            </a:r>
            <a:r>
              <a:rPr lang="es" sz="3200" b="1" dirty="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subconjunto</a:t>
            </a:r>
            <a:r>
              <a:rPr lang="es" sz="3200" dirty="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3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 acuerdo a la definición del problema.</a:t>
            </a:r>
            <a:endParaRPr sz="3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Subsecuencia </a:t>
            </a:r>
            <a:r>
              <a:rPr lang="es" b="1">
                <a:solidFill>
                  <a:srgbClr val="00FFFF"/>
                </a:solidFill>
              </a:rPr>
              <a:t>PALABRA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254833" y="1739161"/>
            <a:ext cx="8439167" cy="999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b="1" dirty="0"/>
              <a:t>Subconjunto de elementos consecutivos</a:t>
            </a:r>
            <a:r>
              <a:rPr lang="es" sz="1600" dirty="0"/>
              <a:t> de una secuencia de </a:t>
            </a:r>
            <a:r>
              <a:rPr lang="es" sz="1600" b="1" dirty="0">
                <a:solidFill>
                  <a:schemeClr val="bg2"/>
                </a:solidFill>
              </a:rPr>
              <a:t>caracter </a:t>
            </a:r>
            <a:r>
              <a:rPr lang="es" sz="1600" dirty="0">
                <a:solidFill>
                  <a:schemeClr val="bg2"/>
                </a:solidFill>
              </a:rPr>
              <a:t>que </a:t>
            </a:r>
            <a:r>
              <a:rPr lang="es" sz="1600" b="1" dirty="0">
                <a:solidFill>
                  <a:schemeClr val="bg2"/>
                </a:solidFill>
              </a:rPr>
              <a:t>comienza con un caracter distinto de  “ “ </a:t>
            </a:r>
            <a:r>
              <a:rPr lang="es" sz="1600" dirty="0">
                <a:solidFill>
                  <a:schemeClr val="bg2"/>
                </a:solidFill>
              </a:rPr>
              <a:t>y f</a:t>
            </a:r>
            <a:r>
              <a:rPr lang="es" sz="1600" b="1" dirty="0">
                <a:solidFill>
                  <a:schemeClr val="bg2"/>
                </a:solidFill>
              </a:rPr>
              <a:t>inaliza con otro caracter “ ”</a:t>
            </a:r>
            <a:r>
              <a:rPr lang="es" sz="1600" dirty="0">
                <a:solidFill>
                  <a:schemeClr val="bg2"/>
                </a:solidFill>
              </a:rPr>
              <a:t> </a:t>
            </a:r>
            <a:r>
              <a:rPr lang="es" sz="1600" dirty="0"/>
              <a:t>o alguna marca específica planteada en el problema.</a:t>
            </a:r>
            <a:endParaRPr sz="1600" dirty="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29493"/>
          <a:stretch/>
        </p:blipFill>
        <p:spPr>
          <a:xfrm>
            <a:off x="580475" y="3977708"/>
            <a:ext cx="8222099" cy="10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05D732EC-4A26-0261-AE62-D82A06C741BE}"/>
              </a:ext>
            </a:extLst>
          </p:cNvPr>
          <p:cNvSpPr/>
          <p:nvPr/>
        </p:nvSpPr>
        <p:spPr>
          <a:xfrm rot="16200000" flipH="1">
            <a:off x="2541288" y="1720804"/>
            <a:ext cx="349240" cy="4158237"/>
          </a:xfrm>
          <a:prstGeom prst="leftBrac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14698AB7-3551-10FA-3EAC-E516CDF877D6}"/>
              </a:ext>
            </a:extLst>
          </p:cNvPr>
          <p:cNvSpPr/>
          <p:nvPr/>
        </p:nvSpPr>
        <p:spPr>
          <a:xfrm rot="16200000" flipH="1">
            <a:off x="4516904" y="2829726"/>
            <a:ext cx="349240" cy="1626907"/>
          </a:xfrm>
          <a:prstGeom prst="leftBrace">
            <a:avLst/>
          </a:prstGeom>
          <a:ln w="31750" cmpd="dbl"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945A9-B0A7-DC2D-B9E5-0E2D707228EA}"/>
              </a:ext>
            </a:extLst>
          </p:cNvPr>
          <p:cNvSpPr txBox="1"/>
          <p:nvPr/>
        </p:nvSpPr>
        <p:spPr>
          <a:xfrm>
            <a:off x="254833" y="2745632"/>
            <a:ext cx="795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este ejemplo, tenemos </a:t>
            </a:r>
            <a:r>
              <a:rPr lang="es-AR" b="1" dirty="0">
                <a:solidFill>
                  <a:schemeClr val="tx1">
                    <a:lumMod val="75000"/>
                  </a:schemeClr>
                </a:solidFill>
              </a:rPr>
              <a:t>un conjunto de caracteres distinto de blanco que finaliza en blanco </a:t>
            </a:r>
            <a:r>
              <a:rPr lang="es-AR" b="1" dirty="0">
                <a:solidFill>
                  <a:schemeClr val="bg2"/>
                </a:solidFill>
              </a:rPr>
              <a:t>y a continuación </a:t>
            </a:r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un conjunto de blancos que finaliza en un carácter distinto de blanco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Subsecuencia </a:t>
            </a:r>
            <a:r>
              <a:rPr lang="es" b="1">
                <a:solidFill>
                  <a:srgbClr val="00FFFF"/>
                </a:solidFill>
              </a:rPr>
              <a:t>ORACIÓN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1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Subconjunto de elementos consecutivos</a:t>
            </a:r>
            <a:r>
              <a:rPr lang="es"/>
              <a:t> de una secuencia de </a:t>
            </a:r>
            <a:r>
              <a:rPr lang="es" b="1"/>
              <a:t>caracter </a:t>
            </a:r>
            <a:r>
              <a:rPr lang="es"/>
              <a:t>que </a:t>
            </a:r>
            <a:r>
              <a:rPr lang="es" b="1"/>
              <a:t>comienza con un caracter distinto de “ “</a:t>
            </a:r>
            <a:r>
              <a:rPr lang="es"/>
              <a:t> (espacio en blanco) y </a:t>
            </a:r>
            <a:r>
              <a:rPr lang="es" b="1"/>
              <a:t>finaliza con un carácter, por ejemplo el “.”</a:t>
            </a:r>
            <a:r>
              <a:rPr lang="es"/>
              <a:t>, o alguna marca específica planteada en el problema.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373038" y="3580800"/>
          <a:ext cx="8695375" cy="638375"/>
        </p:xfrm>
        <a:graphic>
          <a:graphicData uri="http://schemas.openxmlformats.org/drawingml/2006/table">
            <a:tbl>
              <a:tblPr>
                <a:noFill/>
                <a:tableStyleId>{267D3775-6877-4708-AA3A-5073DD800D49}</a:tableStyleId>
              </a:tblPr>
              <a:tblGrid>
                <a:gridCol w="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48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38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U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J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M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L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O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855D5D"/>
                          </a:solidFill>
                        </a:rPr>
                        <a:t>.</a:t>
                      </a:r>
                      <a:endParaRPr sz="2400" b="1">
                        <a:solidFill>
                          <a:srgbClr val="855D5D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/>
                        <a:t>FDS</a:t>
                      </a:r>
                      <a:endParaRPr sz="24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81114D-0D0A-8DC3-7222-72F7E20BC354}"/>
              </a:ext>
            </a:extLst>
          </p:cNvPr>
          <p:cNvSpPr txBox="1"/>
          <p:nvPr/>
        </p:nvSpPr>
        <p:spPr>
          <a:xfrm>
            <a:off x="1385646" y="411510"/>
            <a:ext cx="6372708" cy="2151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AR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s-AR" sz="135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</a:t>
            </a:r>
            <a:r>
              <a:rPr lang="es-AR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 contenido es una cadena de </a:t>
            </a:r>
            <a:r>
              <a:rPr lang="es-AR" sz="135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caracteres distintos de blancos</a:t>
            </a:r>
            <a:r>
              <a:rPr lang="es-AR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s-AR" sz="135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 con un punto o un blanco</a:t>
            </a:r>
            <a:r>
              <a:rPr lang="es-AR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AR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s-AR" sz="135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</a:t>
            </a:r>
            <a:r>
              <a:rPr lang="es-AR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AR" sz="135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vacia</a:t>
            </a:r>
            <a:r>
              <a:rPr lang="es-AR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 contenido es una cadena de </a:t>
            </a:r>
            <a:r>
              <a:rPr lang="es-AR" sz="135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caracteres blancos</a:t>
            </a:r>
            <a:r>
              <a:rPr lang="es-AR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s-AR" sz="135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 con un carácter distinto de blancos</a:t>
            </a:r>
            <a:r>
              <a:rPr lang="es-AR" sz="13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AR" sz="1500" dirty="0">
                <a:latin typeface="+mj-lt"/>
              </a:rPr>
              <a:t>Una </a:t>
            </a:r>
            <a:r>
              <a:rPr lang="es-AR" sz="1500" b="1" dirty="0">
                <a:latin typeface="+mj-lt"/>
              </a:rPr>
              <a:t>ORACION</a:t>
            </a:r>
            <a:r>
              <a:rPr lang="es-AR" sz="1500" dirty="0">
                <a:latin typeface="+mj-lt"/>
              </a:rPr>
              <a:t> esta formada por palabras con contenido y palabras vacías y </a:t>
            </a:r>
            <a:r>
              <a:rPr lang="es-AR" sz="1500" b="1" dirty="0">
                <a:solidFill>
                  <a:srgbClr val="FF0000"/>
                </a:solidFill>
                <a:latin typeface="+mj-lt"/>
              </a:rPr>
              <a:t>finaliza con un punto</a:t>
            </a:r>
          </a:p>
          <a:p>
            <a:endParaRPr lang="es-AR" sz="1500" b="1" dirty="0">
              <a:solidFill>
                <a:srgbClr val="FF0000"/>
              </a:solidFill>
              <a:latin typeface="+mj-lt"/>
            </a:endParaRPr>
          </a:p>
          <a:p>
            <a:r>
              <a:rPr lang="es-AR" sz="1050" dirty="0">
                <a:latin typeface="+mj-lt"/>
              </a:rPr>
              <a:t>Un </a:t>
            </a:r>
            <a:r>
              <a:rPr lang="es-AR" sz="1050" b="1" dirty="0">
                <a:latin typeface="+mj-lt"/>
              </a:rPr>
              <a:t>párrafo</a:t>
            </a:r>
            <a:r>
              <a:rPr lang="es-AR" sz="1050" dirty="0">
                <a:latin typeface="+mj-lt"/>
              </a:rPr>
              <a:t> está formado por </a:t>
            </a:r>
            <a:r>
              <a:rPr lang="es-AR" sz="1050" b="1" dirty="0">
                <a:latin typeface="+mj-lt"/>
              </a:rPr>
              <a:t>Oraciones</a:t>
            </a:r>
            <a:r>
              <a:rPr lang="es-AR" sz="1050" dirty="0">
                <a:latin typeface="+mj-lt"/>
              </a:rPr>
              <a:t> y </a:t>
            </a:r>
            <a:r>
              <a:rPr lang="es-AR" sz="1050" b="1" dirty="0">
                <a:solidFill>
                  <a:srgbClr val="FF0000"/>
                </a:solidFill>
                <a:latin typeface="+mj-lt"/>
              </a:rPr>
              <a:t>finaliza con un símbolo </a:t>
            </a:r>
            <a:r>
              <a:rPr lang="es-AR" sz="1050" dirty="0">
                <a:latin typeface="+mj-lt"/>
              </a:rPr>
              <a:t>que significa “punto y aparte”.</a:t>
            </a:r>
            <a:endParaRPr lang="es-AR" sz="1050" b="1" dirty="0">
              <a:latin typeface="+mj-lt"/>
            </a:endParaRPr>
          </a:p>
          <a:p>
            <a:endParaRPr lang="es-AR" sz="1050" dirty="0"/>
          </a:p>
        </p:txBody>
      </p:sp>
      <p:pic>
        <p:nvPicPr>
          <p:cNvPr id="5" name="Imagen 4" descr="Un hombre con traje de color negro con letras blancas&#10;&#10;Descripción generada automáticamente">
            <a:extLst>
              <a:ext uri="{FF2B5EF4-FFF2-40B4-BE49-F238E27FC236}">
                <a16:creationId xmlns:a16="http://schemas.microsoft.com/office/drawing/2014/main" id="{6AD264C5-5F00-546D-6670-3E7FE52D30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2"/>
          <a:stretch/>
        </p:blipFill>
        <p:spPr>
          <a:xfrm>
            <a:off x="665658" y="3068655"/>
            <a:ext cx="4023066" cy="17281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52A15D-7BC9-8133-2A4E-7A1F1CAC55DB}"/>
              </a:ext>
            </a:extLst>
          </p:cNvPr>
          <p:cNvSpPr txBox="1"/>
          <p:nvPr/>
        </p:nvSpPr>
        <p:spPr>
          <a:xfrm>
            <a:off x="5011332" y="3177302"/>
            <a:ext cx="19982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50" dirty="0"/>
              <a:t>Esto es un párrafo,  o una oración?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5402BD-76DA-5DE6-3FAC-C9EA70EB7155}"/>
              </a:ext>
            </a:extLst>
          </p:cNvPr>
          <p:cNvSpPr txBox="1"/>
          <p:nvPr/>
        </p:nvSpPr>
        <p:spPr>
          <a:xfrm>
            <a:off x="5061733" y="4316492"/>
            <a:ext cx="19982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50" dirty="0"/>
              <a:t>Como está formada una oración? Y un párrafo?</a:t>
            </a:r>
          </a:p>
        </p:txBody>
      </p:sp>
    </p:spTree>
    <p:extLst>
      <p:ext uri="{BB962C8B-B14F-4D97-AF65-F5344CB8AC3E}">
        <p14:creationId xmlns:p14="http://schemas.microsoft.com/office/powerpoint/2010/main" val="835800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se relacionan las </a:t>
            </a:r>
            <a:r>
              <a:rPr lang="es" b="1"/>
              <a:t>subsecuencias</a:t>
            </a:r>
            <a:r>
              <a:rPr lang="es"/>
              <a:t>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ENTRE </a:t>
            </a:r>
            <a:r>
              <a:rPr lang="es" b="1">
                <a:solidFill>
                  <a:srgbClr val="00FFFF"/>
                </a:solidFill>
              </a:rPr>
              <a:t>SUBSECUENCIAS</a:t>
            </a:r>
            <a:endParaRPr b="1">
              <a:solidFill>
                <a:srgbClr val="00FFFF"/>
              </a:solidFill>
            </a:endParaRPr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224300" y="1182625"/>
          <a:ext cx="8695375" cy="638375"/>
        </p:xfrm>
        <a:graphic>
          <a:graphicData uri="http://schemas.openxmlformats.org/drawingml/2006/table">
            <a:tbl>
              <a:tblPr>
                <a:noFill/>
                <a:tableStyleId>{267D3775-6877-4708-AA3A-5073DD800D49}</a:tableStyleId>
              </a:tblPr>
              <a:tblGrid>
                <a:gridCol w="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48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38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S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U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J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E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M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P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L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FFFFFF"/>
                          </a:solidFill>
                        </a:rPr>
                        <a:t>O</a:t>
                      </a:r>
                      <a:endParaRPr sz="24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rgbClr val="855D5D"/>
                          </a:solidFill>
                        </a:rPr>
                        <a:t>.</a:t>
                      </a:r>
                      <a:endParaRPr sz="2400" b="1">
                        <a:solidFill>
                          <a:srgbClr val="855D5D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 dirty="0"/>
                        <a:t>FDS</a:t>
                      </a:r>
                      <a:endParaRPr sz="24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Google Shape;127;p22"/>
          <p:cNvSpPr/>
          <p:nvPr/>
        </p:nvSpPr>
        <p:spPr>
          <a:xfrm rot="-5400000">
            <a:off x="4485150" y="-1885500"/>
            <a:ext cx="173700" cy="89145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596088" y="2776850"/>
            <a:ext cx="79518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6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vimos las </a:t>
            </a:r>
            <a:r>
              <a:rPr lang="es" sz="2065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subsecuencias </a:t>
            </a:r>
            <a:r>
              <a:rPr lang="es" sz="206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son </a:t>
            </a:r>
            <a:r>
              <a:rPr lang="es" sz="2065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secuencias de menor nivel</a:t>
            </a:r>
            <a:r>
              <a:rPr lang="es" sz="206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s" sz="2065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pertenecen </a:t>
            </a:r>
            <a:r>
              <a:rPr lang="es" sz="206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una secuencia mayor de la cual heredan sus características.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9F82A38-F995-F543-98DD-16AF66000C06}"/>
              </a:ext>
            </a:extLst>
          </p:cNvPr>
          <p:cNvGrpSpPr/>
          <p:nvPr/>
        </p:nvGrpSpPr>
        <p:grpSpPr>
          <a:xfrm>
            <a:off x="224300" y="1896649"/>
            <a:ext cx="1582198" cy="510189"/>
            <a:chOff x="224300" y="1896649"/>
            <a:chExt cx="1582198" cy="510189"/>
          </a:xfrm>
        </p:grpSpPr>
        <p:sp>
          <p:nvSpPr>
            <p:cNvPr id="124" name="Google Shape;124;p22"/>
            <p:cNvSpPr/>
            <p:nvPr/>
          </p:nvSpPr>
          <p:spPr>
            <a:xfrm rot="-5400000">
              <a:off x="926336" y="1194613"/>
              <a:ext cx="178125" cy="158219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1DB5E411-4B03-37C0-481F-D9D8BE9AF400}"/>
                </a:ext>
              </a:extLst>
            </p:cNvPr>
            <p:cNvSpPr txBox="1"/>
            <p:nvPr/>
          </p:nvSpPr>
          <p:spPr>
            <a:xfrm>
              <a:off x="310718" y="2099061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Pal c/contenido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70AA7CB-8AB2-912C-A8FC-EFDCE8C540BE}"/>
              </a:ext>
            </a:extLst>
          </p:cNvPr>
          <p:cNvGrpSpPr/>
          <p:nvPr/>
        </p:nvGrpSpPr>
        <p:grpSpPr>
          <a:xfrm>
            <a:off x="1806497" y="653936"/>
            <a:ext cx="1509131" cy="477663"/>
            <a:chOff x="1806497" y="653936"/>
            <a:chExt cx="1509131" cy="477663"/>
          </a:xfrm>
        </p:grpSpPr>
        <p:sp>
          <p:nvSpPr>
            <p:cNvPr id="125" name="Google Shape;125;p22"/>
            <p:cNvSpPr/>
            <p:nvPr/>
          </p:nvSpPr>
          <p:spPr>
            <a:xfrm rot="5400000">
              <a:off x="2463913" y="279884"/>
              <a:ext cx="194299" cy="1509131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9A0BF245-3494-8D78-C423-D5F70A563EF9}"/>
                </a:ext>
              </a:extLst>
            </p:cNvPr>
            <p:cNvSpPr txBox="1"/>
            <p:nvPr/>
          </p:nvSpPr>
          <p:spPr>
            <a:xfrm>
              <a:off x="1856382" y="653936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Pal c/contenido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CF64430D-6202-0D52-8E67-7B88675D12DB}"/>
              </a:ext>
            </a:extLst>
          </p:cNvPr>
          <p:cNvGrpSpPr/>
          <p:nvPr/>
        </p:nvGrpSpPr>
        <p:grpSpPr>
          <a:xfrm>
            <a:off x="3420668" y="1821000"/>
            <a:ext cx="4177030" cy="624869"/>
            <a:chOff x="3420668" y="1821000"/>
            <a:chExt cx="4177030" cy="624869"/>
          </a:xfrm>
        </p:grpSpPr>
        <p:sp>
          <p:nvSpPr>
            <p:cNvPr id="126" name="Google Shape;126;p22"/>
            <p:cNvSpPr/>
            <p:nvPr/>
          </p:nvSpPr>
          <p:spPr>
            <a:xfrm rot="-5400000">
              <a:off x="5393208" y="-151540"/>
              <a:ext cx="231950" cy="417703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897735D-068A-4574-2661-A20551DB50B8}"/>
                </a:ext>
              </a:extLst>
            </p:cNvPr>
            <p:cNvSpPr txBox="1"/>
            <p:nvPr/>
          </p:nvSpPr>
          <p:spPr>
            <a:xfrm>
              <a:off x="4871567" y="2138092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Pal c/contenido</a:t>
              </a: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7409D5F-9D34-535A-3D0D-461766E7834E}"/>
              </a:ext>
            </a:extLst>
          </p:cNvPr>
          <p:cNvSpPr/>
          <p:nvPr/>
        </p:nvSpPr>
        <p:spPr>
          <a:xfrm>
            <a:off x="1277554" y="1102711"/>
            <a:ext cx="505521" cy="740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 </a:t>
            </a:r>
            <a:r>
              <a:rPr lang="es-A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Vacia</a:t>
            </a:r>
            <a:endParaRPr lang="es-A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E15935C-7DCE-F00D-10B0-6B33694BF88D}"/>
              </a:ext>
            </a:extLst>
          </p:cNvPr>
          <p:cNvSpPr/>
          <p:nvPr/>
        </p:nvSpPr>
        <p:spPr>
          <a:xfrm>
            <a:off x="2836329" y="1109952"/>
            <a:ext cx="505521" cy="740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 </a:t>
            </a:r>
            <a:r>
              <a:rPr lang="es-AR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Vacia</a:t>
            </a:r>
            <a:endParaRPr lang="es-A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93FA82-B986-0593-A33A-338135CE5D90}"/>
              </a:ext>
            </a:extLst>
          </p:cNvPr>
          <p:cNvSpPr/>
          <p:nvPr/>
        </p:nvSpPr>
        <p:spPr>
          <a:xfrm>
            <a:off x="7028985" y="1085986"/>
            <a:ext cx="568713" cy="740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 </a:t>
            </a:r>
            <a:r>
              <a:rPr lang="es-AR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oracion</a:t>
            </a:r>
            <a:endParaRPr lang="es-A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889</Words>
  <Application>Microsoft Office PowerPoint</Application>
  <PresentationFormat>Presentación en pantalla (16:9)</PresentationFormat>
  <Paragraphs>207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Calibri</vt:lpstr>
      <vt:lpstr>Arial</vt:lpstr>
      <vt:lpstr>Roboto</vt:lpstr>
      <vt:lpstr>Ravie</vt:lpstr>
      <vt:lpstr>Raleway</vt:lpstr>
      <vt:lpstr>Lato</vt:lpstr>
      <vt:lpstr>Material</vt:lpstr>
      <vt:lpstr>Secuencias de Datos Elementales SUBSECUENCIAS</vt:lpstr>
      <vt:lpstr>Qué son las SUBSECUENCIAS</vt:lpstr>
      <vt:lpstr>Una secuencia es un conjunto homogéneo de elementos….</vt:lpstr>
      <vt:lpstr>Qué es una SUBSECUENCIA</vt:lpstr>
      <vt:lpstr>Subsecuencia PALABRA</vt:lpstr>
      <vt:lpstr>Subsecuencia ORACIÓN</vt:lpstr>
      <vt:lpstr>Presentación de PowerPoint</vt:lpstr>
      <vt:lpstr>Cómo se relacionan las subsecuencias?</vt:lpstr>
      <vt:lpstr>RELACIÓN ENTRE SUBSECUENCIAS</vt:lpstr>
      <vt:lpstr>Relación entre Subsecuencias</vt:lpstr>
      <vt:lpstr>Subsecuencias Enlazadas</vt:lpstr>
      <vt:lpstr>Subsecuencias Enlazadas</vt:lpstr>
      <vt:lpstr>Subsecuencias Jerárquicas</vt:lpstr>
      <vt:lpstr>Presentación de PowerPoint</vt:lpstr>
      <vt:lpstr>Subsecuencia Jerárquica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Secuencias de Datos Elementales SUBSECUENCIAS</dc:title>
  <cp:lastModifiedBy>Mirtha Eve Giovannini</cp:lastModifiedBy>
  <cp:revision>7</cp:revision>
  <dcterms:modified xsi:type="dcterms:W3CDTF">2024-04-17T15:03:34Z</dcterms:modified>
</cp:coreProperties>
</file>