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804" r:id="rId1"/>
  </p:sldMasterIdLst>
  <p:notesMasterIdLst>
    <p:notesMasterId r:id="rId22"/>
  </p:notesMasterIdLst>
  <p:sldIdLst>
    <p:sldId id="270" r:id="rId2"/>
    <p:sldId id="271" r:id="rId3"/>
    <p:sldId id="272" r:id="rId4"/>
    <p:sldId id="279" r:id="rId5"/>
    <p:sldId id="262" r:id="rId6"/>
    <p:sldId id="273" r:id="rId7"/>
    <p:sldId id="280" r:id="rId8"/>
    <p:sldId id="263" r:id="rId9"/>
    <p:sldId id="274" r:id="rId10"/>
    <p:sldId id="277" r:id="rId11"/>
    <p:sldId id="278" r:id="rId12"/>
    <p:sldId id="269" r:id="rId13"/>
    <p:sldId id="281" r:id="rId14"/>
    <p:sldId id="264" r:id="rId15"/>
    <p:sldId id="265" r:id="rId16"/>
    <p:sldId id="266" r:id="rId17"/>
    <p:sldId id="268" r:id="rId18"/>
    <p:sldId id="275" r:id="rId19"/>
    <p:sldId id="276" r:id="rId20"/>
    <p:sldId id="28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6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1354"/>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B232B118-05D3-4E52-134E-31C1FFA990B8}"/>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eaLnBrk="1" hangingPunct="1"/>
            <a:endParaRPr lang="es-ES" altLang="es-AR"/>
          </a:p>
        </p:txBody>
      </p:sp>
      <p:sp>
        <p:nvSpPr>
          <p:cNvPr id="3075" name="AutoShape 2">
            <a:extLst>
              <a:ext uri="{FF2B5EF4-FFF2-40B4-BE49-F238E27FC236}">
                <a16:creationId xmlns:a16="http://schemas.microsoft.com/office/drawing/2014/main" id="{8DB9D219-E02D-A6FB-1DCD-EBC88008A281}"/>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eaLnBrk="1" hangingPunct="1"/>
            <a:endParaRPr lang="es-ES" altLang="es-AR"/>
          </a:p>
        </p:txBody>
      </p:sp>
      <p:sp>
        <p:nvSpPr>
          <p:cNvPr id="3076" name="AutoShape 3">
            <a:extLst>
              <a:ext uri="{FF2B5EF4-FFF2-40B4-BE49-F238E27FC236}">
                <a16:creationId xmlns:a16="http://schemas.microsoft.com/office/drawing/2014/main" id="{EAD30C24-94A3-9877-5DC6-E09A3C835CA6}"/>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eaLnBrk="1" hangingPunct="1"/>
            <a:endParaRPr lang="es-ES" altLang="es-AR"/>
          </a:p>
        </p:txBody>
      </p:sp>
      <p:sp>
        <p:nvSpPr>
          <p:cNvPr id="3077" name="AutoShape 4">
            <a:extLst>
              <a:ext uri="{FF2B5EF4-FFF2-40B4-BE49-F238E27FC236}">
                <a16:creationId xmlns:a16="http://schemas.microsoft.com/office/drawing/2014/main" id="{E8C885A2-1385-4040-62E8-F619ED2B4855}"/>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eaLnBrk="1" hangingPunct="1"/>
            <a:endParaRPr lang="es-ES" altLang="es-AR"/>
          </a:p>
        </p:txBody>
      </p:sp>
      <p:sp>
        <p:nvSpPr>
          <p:cNvPr id="3078" name="AutoShape 5">
            <a:extLst>
              <a:ext uri="{FF2B5EF4-FFF2-40B4-BE49-F238E27FC236}">
                <a16:creationId xmlns:a16="http://schemas.microsoft.com/office/drawing/2014/main" id="{108AE94C-2CE2-BC5D-9193-E7E2807F8FC0}"/>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eaLnBrk="1" hangingPunct="1"/>
            <a:endParaRPr lang="es-ES" altLang="es-AR"/>
          </a:p>
        </p:txBody>
      </p:sp>
      <p:sp>
        <p:nvSpPr>
          <p:cNvPr id="3079" name="AutoShape 6">
            <a:extLst>
              <a:ext uri="{FF2B5EF4-FFF2-40B4-BE49-F238E27FC236}">
                <a16:creationId xmlns:a16="http://schemas.microsoft.com/office/drawing/2014/main" id="{6475443C-D3A0-6AEC-22C0-935AE351F83C}"/>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eaLnBrk="1" hangingPunct="1"/>
            <a:endParaRPr lang="es-ES" altLang="es-AR"/>
          </a:p>
        </p:txBody>
      </p:sp>
      <p:sp>
        <p:nvSpPr>
          <p:cNvPr id="3080" name="AutoShape 7">
            <a:extLst>
              <a:ext uri="{FF2B5EF4-FFF2-40B4-BE49-F238E27FC236}">
                <a16:creationId xmlns:a16="http://schemas.microsoft.com/office/drawing/2014/main" id="{245BACFF-F43B-D8EF-07D0-5E028DE96267}"/>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eaLnBrk="1" hangingPunct="1"/>
            <a:endParaRPr lang="es-ES" altLang="es-AR"/>
          </a:p>
        </p:txBody>
      </p:sp>
      <p:sp>
        <p:nvSpPr>
          <p:cNvPr id="3081" name="AutoShape 8">
            <a:extLst>
              <a:ext uri="{FF2B5EF4-FFF2-40B4-BE49-F238E27FC236}">
                <a16:creationId xmlns:a16="http://schemas.microsoft.com/office/drawing/2014/main" id="{72A4C172-D4B0-3FB0-E5B1-119E5628CA2D}"/>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5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49263" eaLnBrk="0" fontAlgn="base" hangingPunct="0">
              <a:lnSpc>
                <a:spcPct val="5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eaLnBrk="1" hangingPunct="1"/>
            <a:endParaRPr lang="es-ES" altLang="es-AR"/>
          </a:p>
        </p:txBody>
      </p:sp>
      <p:sp>
        <p:nvSpPr>
          <p:cNvPr id="3082" name="Rectangle 9">
            <a:extLst>
              <a:ext uri="{FF2B5EF4-FFF2-40B4-BE49-F238E27FC236}">
                <a16:creationId xmlns:a16="http://schemas.microsoft.com/office/drawing/2014/main" id="{B543009E-A036-B7D4-95D9-0086218A750A}"/>
              </a:ext>
            </a:extLst>
          </p:cNvPr>
          <p:cNvSpPr>
            <a:spLocks noGrp="1" noRot="1" noChangeAspect="1" noChangeArrowheads="1"/>
          </p:cNvSpPr>
          <p:nvPr>
            <p:ph type="sldImg"/>
          </p:nvPr>
        </p:nvSpPr>
        <p:spPr bwMode="auto">
          <a:xfrm>
            <a:off x="0" y="-3128963"/>
            <a:ext cx="0" cy="764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8" name="Rectangle 10">
            <a:extLst>
              <a:ext uri="{FF2B5EF4-FFF2-40B4-BE49-F238E27FC236}">
                <a16:creationId xmlns:a16="http://schemas.microsoft.com/office/drawing/2014/main" id="{A0CAC868-02D5-CF03-474E-4DAF0F0800D8}"/>
              </a:ext>
            </a:extLst>
          </p:cNvPr>
          <p:cNvSpPr>
            <a:spLocks noGrp="1" noChangeArrowheads="1"/>
          </p:cNvSpPr>
          <p:nvPr>
            <p:ph type="body"/>
          </p:nvPr>
        </p:nvSpPr>
        <p:spPr bwMode="auto">
          <a:xfrm>
            <a:off x="685800" y="4343400"/>
            <a:ext cx="54721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s-ES"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Marcador de imagen de diapositiva">
            <a:extLst>
              <a:ext uri="{FF2B5EF4-FFF2-40B4-BE49-F238E27FC236}">
                <a16:creationId xmlns:a16="http://schemas.microsoft.com/office/drawing/2014/main" id="{C82E5B6F-69AC-1C1B-7DF3-0F2D183A96E6}"/>
              </a:ext>
            </a:extLst>
          </p:cNvPr>
          <p:cNvSpPr>
            <a:spLocks noGrp="1" noRot="1" noChangeAspect="1" noChangeArrowheads="1" noTextEdit="1"/>
          </p:cNvSpPr>
          <p:nvPr>
            <p:ph type="sldImg"/>
          </p:nvPr>
        </p:nvSpPr>
        <p:spPr>
          <a:xfrm>
            <a:off x="-5095875" y="-3128963"/>
            <a:ext cx="10191750" cy="7645401"/>
          </a:xfrm>
        </p:spPr>
      </p:sp>
      <p:sp>
        <p:nvSpPr>
          <p:cNvPr id="5123" name="2 Marcador de notas">
            <a:extLst>
              <a:ext uri="{FF2B5EF4-FFF2-40B4-BE49-F238E27FC236}">
                <a16:creationId xmlns:a16="http://schemas.microsoft.com/office/drawing/2014/main" id="{D40846B8-0979-80F0-28FB-9690E68403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A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6A3A904B-E6D3-CF39-7651-E10ACCDC0B4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4000"/>
              </a:lnSpc>
              <a:spcBef>
                <a:spcPct val="0"/>
              </a:spcBef>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5603" name="Rectangle 2">
            <a:extLst>
              <a:ext uri="{FF2B5EF4-FFF2-40B4-BE49-F238E27FC236}">
                <a16:creationId xmlns:a16="http://schemas.microsoft.com/office/drawing/2014/main" id="{EBF49FC2-8154-8C01-A837-1F607313EA46}"/>
              </a:ext>
            </a:extLst>
          </p:cNvPr>
          <p:cNvSpPr>
            <a:spLocks noGrp="1" noChangeArrowheads="1"/>
          </p:cNvSpPr>
          <p:nvPr>
            <p:ph type="body"/>
          </p:nvPr>
        </p:nvSpPr>
        <p:spPr>
          <a:xfrm>
            <a:off x="685800" y="4343400"/>
            <a:ext cx="54737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AR">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202E2E24-5287-8197-0EE8-4874CECB62EF}"/>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4000"/>
              </a:lnSpc>
              <a:spcBef>
                <a:spcPct val="0"/>
              </a:spcBef>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7651" name="Rectangle 2">
            <a:extLst>
              <a:ext uri="{FF2B5EF4-FFF2-40B4-BE49-F238E27FC236}">
                <a16:creationId xmlns:a16="http://schemas.microsoft.com/office/drawing/2014/main" id="{2CDFD2A0-9478-F32E-62AE-0F7DB65D5257}"/>
              </a:ext>
            </a:extLst>
          </p:cNvPr>
          <p:cNvSpPr>
            <a:spLocks noGrp="1" noChangeArrowheads="1"/>
          </p:cNvSpPr>
          <p:nvPr>
            <p:ph type="body"/>
          </p:nvPr>
        </p:nvSpPr>
        <p:spPr>
          <a:xfrm>
            <a:off x="685800" y="4343400"/>
            <a:ext cx="54737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AR">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C58B5C32-CE35-2194-350F-A6992DCD70F1}"/>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4000"/>
              </a:lnSpc>
              <a:spcBef>
                <a:spcPct val="0"/>
              </a:spcBef>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9699" name="Rectangle 2">
            <a:extLst>
              <a:ext uri="{FF2B5EF4-FFF2-40B4-BE49-F238E27FC236}">
                <a16:creationId xmlns:a16="http://schemas.microsoft.com/office/drawing/2014/main" id="{5A7F8A1E-257C-2E49-55BB-C7ACAFD2BAB7}"/>
              </a:ext>
            </a:extLst>
          </p:cNvPr>
          <p:cNvSpPr>
            <a:spLocks noGrp="1" noChangeArrowheads="1"/>
          </p:cNvSpPr>
          <p:nvPr>
            <p:ph type="body"/>
          </p:nvPr>
        </p:nvSpPr>
        <p:spPr>
          <a:xfrm>
            <a:off x="685800" y="4343400"/>
            <a:ext cx="54737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AR">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a:extLst>
              <a:ext uri="{FF2B5EF4-FFF2-40B4-BE49-F238E27FC236}">
                <a16:creationId xmlns:a16="http://schemas.microsoft.com/office/drawing/2014/main" id="{660FA991-5A91-F692-E645-381D97028682}"/>
              </a:ext>
            </a:extLst>
          </p:cNvPr>
          <p:cNvSpPr>
            <a:spLocks noGrp="1" noRot="1" noChangeAspect="1" noChangeArrowheads="1" noTextEdit="1"/>
          </p:cNvSpPr>
          <p:nvPr>
            <p:ph type="sldImg"/>
          </p:nvPr>
        </p:nvSpPr>
        <p:spPr>
          <a:xfrm>
            <a:off x="-5095875" y="-3128963"/>
            <a:ext cx="10191750" cy="7645401"/>
          </a:xfrm>
        </p:spPr>
      </p:sp>
      <p:sp>
        <p:nvSpPr>
          <p:cNvPr id="31747" name="2 Marcador de notas">
            <a:extLst>
              <a:ext uri="{FF2B5EF4-FFF2-40B4-BE49-F238E27FC236}">
                <a16:creationId xmlns:a16="http://schemas.microsoft.com/office/drawing/2014/main" id="{EE20BD0A-DDF7-BC50-AB7D-0CCEF64C2F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AR">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Marcador de imagen de diapositiva">
            <a:extLst>
              <a:ext uri="{FF2B5EF4-FFF2-40B4-BE49-F238E27FC236}">
                <a16:creationId xmlns:a16="http://schemas.microsoft.com/office/drawing/2014/main" id="{FC3EB6C0-F8A6-E573-3B9A-D5AB8DF1CC36}"/>
              </a:ext>
            </a:extLst>
          </p:cNvPr>
          <p:cNvSpPr>
            <a:spLocks noGrp="1" noRot="1" noChangeAspect="1" noChangeArrowheads="1" noTextEdit="1"/>
          </p:cNvSpPr>
          <p:nvPr>
            <p:ph type="sldImg"/>
          </p:nvPr>
        </p:nvSpPr>
        <p:spPr>
          <a:xfrm>
            <a:off x="-5095875" y="-3128963"/>
            <a:ext cx="10191750" cy="7645401"/>
          </a:xfrm>
        </p:spPr>
      </p:sp>
      <p:sp>
        <p:nvSpPr>
          <p:cNvPr id="9219" name="2 Marcador de notas">
            <a:extLst>
              <a:ext uri="{FF2B5EF4-FFF2-40B4-BE49-F238E27FC236}">
                <a16:creationId xmlns:a16="http://schemas.microsoft.com/office/drawing/2014/main" id="{49A09071-94C4-D0D5-9B52-679DE81D33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AR">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a:extLst>
              <a:ext uri="{FF2B5EF4-FFF2-40B4-BE49-F238E27FC236}">
                <a16:creationId xmlns:a16="http://schemas.microsoft.com/office/drawing/2014/main" id="{DE581EAD-B6F9-38DE-8F07-28FF87D06861}"/>
              </a:ext>
            </a:extLst>
          </p:cNvPr>
          <p:cNvSpPr>
            <a:spLocks noGrp="1" noRot="1" noChangeAspect="1" noChangeArrowheads="1" noTextEdit="1"/>
          </p:cNvSpPr>
          <p:nvPr>
            <p:ph type="sldImg"/>
          </p:nvPr>
        </p:nvSpPr>
        <p:spPr>
          <a:xfrm>
            <a:off x="-5095875" y="-3128963"/>
            <a:ext cx="10191750" cy="7645401"/>
          </a:xfrm>
        </p:spPr>
      </p:sp>
      <p:sp>
        <p:nvSpPr>
          <p:cNvPr id="11267" name="2 Marcador de notas">
            <a:extLst>
              <a:ext uri="{FF2B5EF4-FFF2-40B4-BE49-F238E27FC236}">
                <a16:creationId xmlns:a16="http://schemas.microsoft.com/office/drawing/2014/main" id="{8965523F-7919-ECFF-FEB7-D823397C33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AR">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B5289CF6-2DF4-CCC1-28E1-A8F84741046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4000"/>
              </a:lnSpc>
              <a:spcBef>
                <a:spcPct val="0"/>
              </a:spcBef>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7171" name="Rectangle 2">
            <a:extLst>
              <a:ext uri="{FF2B5EF4-FFF2-40B4-BE49-F238E27FC236}">
                <a16:creationId xmlns:a16="http://schemas.microsoft.com/office/drawing/2014/main" id="{CF2A5B5A-DA67-77E2-F750-5FEF612235F0}"/>
              </a:ext>
            </a:extLst>
          </p:cNvPr>
          <p:cNvSpPr>
            <a:spLocks noGrp="1" noChangeArrowheads="1"/>
          </p:cNvSpPr>
          <p:nvPr>
            <p:ph type="body"/>
          </p:nvPr>
        </p:nvSpPr>
        <p:spPr>
          <a:xfrm>
            <a:off x="685800" y="4343400"/>
            <a:ext cx="54737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AR">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imagen de diapositiva">
            <a:extLst>
              <a:ext uri="{FF2B5EF4-FFF2-40B4-BE49-F238E27FC236}">
                <a16:creationId xmlns:a16="http://schemas.microsoft.com/office/drawing/2014/main" id="{4D455499-8B51-5DE4-81FA-0D1AA29A282B}"/>
              </a:ext>
            </a:extLst>
          </p:cNvPr>
          <p:cNvSpPr>
            <a:spLocks noGrp="1" noRot="1" noChangeAspect="1" noChangeArrowheads="1" noTextEdit="1"/>
          </p:cNvSpPr>
          <p:nvPr>
            <p:ph type="sldImg"/>
          </p:nvPr>
        </p:nvSpPr>
        <p:spPr>
          <a:xfrm>
            <a:off x="-5095875" y="-3128963"/>
            <a:ext cx="10191750" cy="7645401"/>
          </a:xfrm>
        </p:spPr>
      </p:sp>
      <p:sp>
        <p:nvSpPr>
          <p:cNvPr id="13315" name="2 Marcador de notas">
            <a:extLst>
              <a:ext uri="{FF2B5EF4-FFF2-40B4-BE49-F238E27FC236}">
                <a16:creationId xmlns:a16="http://schemas.microsoft.com/office/drawing/2014/main" id="{02E187FC-4342-13C2-7567-01DDB3E937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A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46959B6D-7AFC-823C-C486-A7C9798D9B6E}"/>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4000"/>
              </a:lnSpc>
              <a:spcBef>
                <a:spcPct val="0"/>
              </a:spcBef>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17411" name="Rectangle 2">
            <a:extLst>
              <a:ext uri="{FF2B5EF4-FFF2-40B4-BE49-F238E27FC236}">
                <a16:creationId xmlns:a16="http://schemas.microsoft.com/office/drawing/2014/main" id="{F1C6E38C-03BF-D79F-8008-D97A51AABE31}"/>
              </a:ext>
            </a:extLst>
          </p:cNvPr>
          <p:cNvSpPr>
            <a:spLocks noGrp="1" noChangeArrowheads="1"/>
          </p:cNvSpPr>
          <p:nvPr>
            <p:ph type="body"/>
          </p:nvPr>
        </p:nvSpPr>
        <p:spPr>
          <a:xfrm>
            <a:off x="685800" y="4343400"/>
            <a:ext cx="54737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AR">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Marcador de imagen de diapositiva">
            <a:extLst>
              <a:ext uri="{FF2B5EF4-FFF2-40B4-BE49-F238E27FC236}">
                <a16:creationId xmlns:a16="http://schemas.microsoft.com/office/drawing/2014/main" id="{6D52C19D-36FA-87B1-A5AA-F1B72D110D95}"/>
              </a:ext>
            </a:extLst>
          </p:cNvPr>
          <p:cNvSpPr>
            <a:spLocks noGrp="1" noRot="1" noChangeAspect="1" noChangeArrowheads="1" noTextEdit="1"/>
          </p:cNvSpPr>
          <p:nvPr>
            <p:ph type="sldImg"/>
          </p:nvPr>
        </p:nvSpPr>
        <p:spPr>
          <a:xfrm>
            <a:off x="-5095875" y="-3128963"/>
            <a:ext cx="10191750" cy="7645401"/>
          </a:xfrm>
        </p:spPr>
      </p:sp>
      <p:sp>
        <p:nvSpPr>
          <p:cNvPr id="15363" name="2 Marcador de notas">
            <a:extLst>
              <a:ext uri="{FF2B5EF4-FFF2-40B4-BE49-F238E27FC236}">
                <a16:creationId xmlns:a16="http://schemas.microsoft.com/office/drawing/2014/main" id="{47508EF5-FC81-AE9E-13A6-573B97BF49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AR">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0B989F72-9010-CDA4-00CA-6FC9B6DEC0F2}"/>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4000"/>
              </a:lnSpc>
              <a:spcBef>
                <a:spcPct val="0"/>
              </a:spcBef>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1507" name="Rectangle 2">
            <a:extLst>
              <a:ext uri="{FF2B5EF4-FFF2-40B4-BE49-F238E27FC236}">
                <a16:creationId xmlns:a16="http://schemas.microsoft.com/office/drawing/2014/main" id="{791471BA-3C93-DC6D-A6AF-9D1384A7C6BD}"/>
              </a:ext>
            </a:extLst>
          </p:cNvPr>
          <p:cNvSpPr>
            <a:spLocks noGrp="1" noChangeArrowheads="1"/>
          </p:cNvSpPr>
          <p:nvPr>
            <p:ph type="body"/>
          </p:nvPr>
        </p:nvSpPr>
        <p:spPr>
          <a:xfrm>
            <a:off x="685800" y="4343400"/>
            <a:ext cx="54737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AR">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FF81DFBB-3664-7DD4-B576-B7D3EC29582A}"/>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4000"/>
              </a:lnSpc>
              <a:spcBef>
                <a:spcPct val="0"/>
              </a:spcBef>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3555" name="Rectangle 2">
            <a:extLst>
              <a:ext uri="{FF2B5EF4-FFF2-40B4-BE49-F238E27FC236}">
                <a16:creationId xmlns:a16="http://schemas.microsoft.com/office/drawing/2014/main" id="{3043EC4C-E979-F23C-C0E0-DB7417A4F961}"/>
              </a:ext>
            </a:extLst>
          </p:cNvPr>
          <p:cNvSpPr>
            <a:spLocks noGrp="1" noChangeArrowheads="1"/>
          </p:cNvSpPr>
          <p:nvPr>
            <p:ph type="body"/>
          </p:nvPr>
        </p:nvSpPr>
        <p:spPr>
          <a:xfrm>
            <a:off x="685800" y="4343400"/>
            <a:ext cx="54737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AR">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0EE043B7-9205-407C-92E4-F5348B639471}" type="datetimeFigureOut">
              <a:rPr lang="en-US" smtClean="0"/>
              <a:pPr>
                <a:defRPr/>
              </a:pPr>
              <a:t>4/29/2024</a:t>
            </a:fld>
            <a:endParaRPr lang="en-US"/>
          </a:p>
        </p:txBody>
      </p:sp>
      <p:sp>
        <p:nvSpPr>
          <p:cNvPr id="5" name="Footer Placeholder 4"/>
          <p:cNvSpPr>
            <a:spLocks noGrp="1"/>
          </p:cNvSpPr>
          <p:nvPr>
            <p:ph type="ftr" sz="quarter" idx="11"/>
          </p:nvPr>
        </p:nvSpPr>
        <p:spPr/>
        <p:txBody>
          <a:bodyPr/>
          <a:lstStyle/>
          <a:p>
            <a:pPr>
              <a:defRPr/>
            </a:pPr>
            <a:r>
              <a:rPr lang="en-GB"/>
              <a:t>Computacion - FA.CE.NA.</a:t>
            </a:r>
          </a:p>
        </p:txBody>
      </p:sp>
      <p:sp>
        <p:nvSpPr>
          <p:cNvPr id="6" name="Slide Number Placeholder 5"/>
          <p:cNvSpPr>
            <a:spLocks noGrp="1"/>
          </p:cNvSpPr>
          <p:nvPr>
            <p:ph type="sldNum" sz="quarter" idx="12"/>
          </p:nvPr>
        </p:nvSpPr>
        <p:spPr/>
        <p:txBody>
          <a:bodyPr/>
          <a:lstStyle/>
          <a:p>
            <a:pPr>
              <a:defRPr/>
            </a:pPr>
            <a:fld id="{DBA09789-CBA6-499A-A78D-DFA28158E847}" type="slidenum">
              <a:rPr lang="en-US" altLang="es-AR" smtClean="0"/>
              <a:pPr>
                <a:defRPr/>
              </a:pPr>
              <a:t>‹Nº›</a:t>
            </a:fld>
            <a:endParaRPr lang="en-US" altLang="es-AR"/>
          </a:p>
        </p:txBody>
      </p:sp>
    </p:spTree>
    <p:extLst>
      <p:ext uri="{BB962C8B-B14F-4D97-AF65-F5344CB8AC3E}">
        <p14:creationId xmlns:p14="http://schemas.microsoft.com/office/powerpoint/2010/main" val="48032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B36390E5-45F1-497A-99C6-ADF61C167F2A}" type="datetimeFigureOut">
              <a:rPr lang="en-US" smtClean="0"/>
              <a:pPr>
                <a:defRPr/>
              </a:pPr>
              <a:t>4/29/2024</a:t>
            </a:fld>
            <a:endParaRPr lang="en-US"/>
          </a:p>
        </p:txBody>
      </p:sp>
      <p:sp>
        <p:nvSpPr>
          <p:cNvPr id="6" name="Footer Placeholder 5"/>
          <p:cNvSpPr>
            <a:spLocks noGrp="1"/>
          </p:cNvSpPr>
          <p:nvPr>
            <p:ph type="ftr" sz="quarter" idx="11"/>
          </p:nvPr>
        </p:nvSpPr>
        <p:spPr/>
        <p:txBody>
          <a:bodyPr/>
          <a:lstStyle/>
          <a:p>
            <a:pPr>
              <a:defRPr/>
            </a:pPr>
            <a:r>
              <a:rPr lang="en-GB"/>
              <a:t>Computacion - FA.CE.NA.</a:t>
            </a:r>
          </a:p>
        </p:txBody>
      </p:sp>
      <p:sp>
        <p:nvSpPr>
          <p:cNvPr id="7" name="Slide Number Placeholder 6"/>
          <p:cNvSpPr>
            <a:spLocks noGrp="1"/>
          </p:cNvSpPr>
          <p:nvPr>
            <p:ph type="sldNum" sz="quarter" idx="12"/>
          </p:nvPr>
        </p:nvSpPr>
        <p:spPr/>
        <p:txBody>
          <a:bodyPr/>
          <a:lstStyle/>
          <a:p>
            <a:pPr>
              <a:defRPr/>
            </a:pPr>
            <a:fld id="{C5C3073B-18A8-441A-849A-9052DCA3DDE4}" type="slidenum">
              <a:rPr lang="en-US" altLang="es-AR" smtClean="0"/>
              <a:pPr>
                <a:defRPr/>
              </a:pPr>
              <a:t>‹Nº›</a:t>
            </a:fld>
            <a:endParaRPr lang="en-US" altLang="es-AR"/>
          </a:p>
        </p:txBody>
      </p:sp>
    </p:spTree>
    <p:extLst>
      <p:ext uri="{BB962C8B-B14F-4D97-AF65-F5344CB8AC3E}">
        <p14:creationId xmlns:p14="http://schemas.microsoft.com/office/powerpoint/2010/main" val="162630048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B36390E5-45F1-497A-99C6-ADF61C167F2A}" type="datetimeFigureOut">
              <a:rPr lang="en-US" smtClean="0"/>
              <a:pPr>
                <a:defRPr/>
              </a:pPr>
              <a:t>4/29/2024</a:t>
            </a:fld>
            <a:endParaRPr lang="en-US"/>
          </a:p>
        </p:txBody>
      </p:sp>
      <p:sp>
        <p:nvSpPr>
          <p:cNvPr id="6" name="Footer Placeholder 5"/>
          <p:cNvSpPr>
            <a:spLocks noGrp="1"/>
          </p:cNvSpPr>
          <p:nvPr>
            <p:ph type="ftr" sz="quarter" idx="11"/>
          </p:nvPr>
        </p:nvSpPr>
        <p:spPr/>
        <p:txBody>
          <a:bodyPr/>
          <a:lstStyle/>
          <a:p>
            <a:pPr>
              <a:defRPr/>
            </a:pPr>
            <a:r>
              <a:rPr lang="en-GB"/>
              <a:t>Computacion - FA.CE.NA.</a:t>
            </a:r>
          </a:p>
        </p:txBody>
      </p:sp>
      <p:sp>
        <p:nvSpPr>
          <p:cNvPr id="7" name="Slide Number Placeholder 6"/>
          <p:cNvSpPr>
            <a:spLocks noGrp="1"/>
          </p:cNvSpPr>
          <p:nvPr>
            <p:ph type="sldNum" sz="quarter" idx="12"/>
          </p:nvPr>
        </p:nvSpPr>
        <p:spPr/>
        <p:txBody>
          <a:bodyPr/>
          <a:lstStyle/>
          <a:p>
            <a:pPr>
              <a:defRPr/>
            </a:pPr>
            <a:fld id="{C5C3073B-18A8-441A-849A-9052DCA3DDE4}" type="slidenum">
              <a:rPr lang="en-US" altLang="es-AR" smtClean="0"/>
              <a:pPr>
                <a:defRPr/>
              </a:pPr>
              <a:t>‹Nº›</a:t>
            </a:fld>
            <a:endParaRPr lang="en-US" altLang="es-AR"/>
          </a:p>
        </p:txBody>
      </p:sp>
    </p:spTree>
    <p:extLst>
      <p:ext uri="{BB962C8B-B14F-4D97-AF65-F5344CB8AC3E}">
        <p14:creationId xmlns:p14="http://schemas.microsoft.com/office/powerpoint/2010/main" val="425901888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B36390E5-45F1-497A-99C6-ADF61C167F2A}" type="datetimeFigureOut">
              <a:rPr lang="en-US" smtClean="0"/>
              <a:pPr>
                <a:defRPr/>
              </a:pPr>
              <a:t>4/29/2024</a:t>
            </a:fld>
            <a:endParaRPr lang="en-US"/>
          </a:p>
        </p:txBody>
      </p:sp>
      <p:sp>
        <p:nvSpPr>
          <p:cNvPr id="6" name="Footer Placeholder 5"/>
          <p:cNvSpPr>
            <a:spLocks noGrp="1"/>
          </p:cNvSpPr>
          <p:nvPr>
            <p:ph type="ftr" sz="quarter" idx="11"/>
          </p:nvPr>
        </p:nvSpPr>
        <p:spPr/>
        <p:txBody>
          <a:bodyPr/>
          <a:lstStyle/>
          <a:p>
            <a:pPr>
              <a:defRPr/>
            </a:pPr>
            <a:r>
              <a:rPr lang="en-GB"/>
              <a:t>Computacion - FA.CE.NA.</a:t>
            </a:r>
          </a:p>
        </p:txBody>
      </p:sp>
      <p:sp>
        <p:nvSpPr>
          <p:cNvPr id="7" name="Slide Number Placeholder 6"/>
          <p:cNvSpPr>
            <a:spLocks noGrp="1"/>
          </p:cNvSpPr>
          <p:nvPr>
            <p:ph type="sldNum" sz="quarter" idx="12"/>
          </p:nvPr>
        </p:nvSpPr>
        <p:spPr/>
        <p:txBody>
          <a:bodyPr/>
          <a:lstStyle/>
          <a:p>
            <a:pPr>
              <a:defRPr/>
            </a:pPr>
            <a:fld id="{C5C3073B-18A8-441A-849A-9052DCA3DDE4}" type="slidenum">
              <a:rPr lang="en-US" altLang="es-AR" smtClean="0"/>
              <a:pPr>
                <a:defRPr/>
              </a:pPr>
              <a:t>‹Nº›</a:t>
            </a:fld>
            <a:endParaRPr lang="en-US" altLang="es-AR"/>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592237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B36390E5-45F1-497A-99C6-ADF61C167F2A}" type="datetimeFigureOut">
              <a:rPr lang="en-US" smtClean="0"/>
              <a:pPr>
                <a:defRPr/>
              </a:pPr>
              <a:t>4/29/2024</a:t>
            </a:fld>
            <a:endParaRPr lang="en-US"/>
          </a:p>
        </p:txBody>
      </p:sp>
      <p:sp>
        <p:nvSpPr>
          <p:cNvPr id="6" name="Footer Placeholder 5"/>
          <p:cNvSpPr>
            <a:spLocks noGrp="1"/>
          </p:cNvSpPr>
          <p:nvPr>
            <p:ph type="ftr" sz="quarter" idx="11"/>
          </p:nvPr>
        </p:nvSpPr>
        <p:spPr/>
        <p:txBody>
          <a:bodyPr/>
          <a:lstStyle/>
          <a:p>
            <a:pPr>
              <a:defRPr/>
            </a:pPr>
            <a:r>
              <a:rPr lang="en-GB"/>
              <a:t>Computacion - FA.CE.NA.</a:t>
            </a:r>
          </a:p>
        </p:txBody>
      </p:sp>
      <p:sp>
        <p:nvSpPr>
          <p:cNvPr id="7" name="Slide Number Placeholder 6"/>
          <p:cNvSpPr>
            <a:spLocks noGrp="1"/>
          </p:cNvSpPr>
          <p:nvPr>
            <p:ph type="sldNum" sz="quarter" idx="12"/>
          </p:nvPr>
        </p:nvSpPr>
        <p:spPr/>
        <p:txBody>
          <a:bodyPr/>
          <a:lstStyle/>
          <a:p>
            <a:pPr>
              <a:defRPr/>
            </a:pPr>
            <a:fld id="{C5C3073B-18A8-441A-849A-9052DCA3DDE4}" type="slidenum">
              <a:rPr lang="en-US" altLang="es-AR" smtClean="0"/>
              <a:pPr>
                <a:defRPr/>
              </a:pPr>
              <a:t>‹Nº›</a:t>
            </a:fld>
            <a:endParaRPr lang="en-US" altLang="es-AR"/>
          </a:p>
        </p:txBody>
      </p:sp>
    </p:spTree>
    <p:extLst>
      <p:ext uri="{BB962C8B-B14F-4D97-AF65-F5344CB8AC3E}">
        <p14:creationId xmlns:p14="http://schemas.microsoft.com/office/powerpoint/2010/main" val="28833149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a:defRPr/>
            </a:pPr>
            <a:fld id="{B36390E5-45F1-497A-99C6-ADF61C167F2A}" type="datetimeFigureOut">
              <a:rPr lang="en-US" smtClean="0"/>
              <a:pPr>
                <a:defRPr/>
              </a:pPr>
              <a:t>4/29/2024</a:t>
            </a:fld>
            <a:endParaRPr lang="en-US"/>
          </a:p>
        </p:txBody>
      </p:sp>
      <p:sp>
        <p:nvSpPr>
          <p:cNvPr id="4" name="Footer Placeholder 3"/>
          <p:cNvSpPr>
            <a:spLocks noGrp="1"/>
          </p:cNvSpPr>
          <p:nvPr>
            <p:ph type="ftr" sz="quarter" idx="11"/>
          </p:nvPr>
        </p:nvSpPr>
        <p:spPr/>
        <p:txBody>
          <a:bodyPr/>
          <a:lstStyle/>
          <a:p>
            <a:pPr>
              <a:defRPr/>
            </a:pPr>
            <a:r>
              <a:rPr lang="en-GB"/>
              <a:t>Computacion - FA.CE.NA.</a:t>
            </a:r>
          </a:p>
        </p:txBody>
      </p:sp>
      <p:sp>
        <p:nvSpPr>
          <p:cNvPr id="5" name="Slide Number Placeholder 4"/>
          <p:cNvSpPr>
            <a:spLocks noGrp="1"/>
          </p:cNvSpPr>
          <p:nvPr>
            <p:ph type="sldNum" sz="quarter" idx="12"/>
          </p:nvPr>
        </p:nvSpPr>
        <p:spPr/>
        <p:txBody>
          <a:bodyPr/>
          <a:lstStyle/>
          <a:p>
            <a:pPr>
              <a:defRPr/>
            </a:pPr>
            <a:fld id="{C5C3073B-18A8-441A-849A-9052DCA3DDE4}" type="slidenum">
              <a:rPr lang="en-US" altLang="es-AR" smtClean="0"/>
              <a:pPr>
                <a:defRPr/>
              </a:pPr>
              <a:t>‹Nº›</a:t>
            </a:fld>
            <a:endParaRPr lang="en-US" altLang="es-AR"/>
          </a:p>
        </p:txBody>
      </p:sp>
    </p:spTree>
    <p:extLst>
      <p:ext uri="{BB962C8B-B14F-4D97-AF65-F5344CB8AC3E}">
        <p14:creationId xmlns:p14="http://schemas.microsoft.com/office/powerpoint/2010/main" val="214830990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a:defRPr/>
            </a:pPr>
            <a:fld id="{B36390E5-45F1-497A-99C6-ADF61C167F2A}" type="datetimeFigureOut">
              <a:rPr lang="en-US" smtClean="0"/>
              <a:pPr>
                <a:defRPr/>
              </a:pPr>
              <a:t>4/29/2024</a:t>
            </a:fld>
            <a:endParaRPr lang="en-US"/>
          </a:p>
        </p:txBody>
      </p:sp>
      <p:sp>
        <p:nvSpPr>
          <p:cNvPr id="4" name="Footer Placeholder 3"/>
          <p:cNvSpPr>
            <a:spLocks noGrp="1"/>
          </p:cNvSpPr>
          <p:nvPr>
            <p:ph type="ftr" sz="quarter" idx="11"/>
          </p:nvPr>
        </p:nvSpPr>
        <p:spPr/>
        <p:txBody>
          <a:bodyPr/>
          <a:lstStyle/>
          <a:p>
            <a:pPr>
              <a:defRPr/>
            </a:pPr>
            <a:r>
              <a:rPr lang="en-GB"/>
              <a:t>Computacion - FA.CE.NA.</a:t>
            </a:r>
          </a:p>
        </p:txBody>
      </p:sp>
      <p:sp>
        <p:nvSpPr>
          <p:cNvPr id="5" name="Slide Number Placeholder 4"/>
          <p:cNvSpPr>
            <a:spLocks noGrp="1"/>
          </p:cNvSpPr>
          <p:nvPr>
            <p:ph type="sldNum" sz="quarter" idx="12"/>
          </p:nvPr>
        </p:nvSpPr>
        <p:spPr/>
        <p:txBody>
          <a:bodyPr/>
          <a:lstStyle/>
          <a:p>
            <a:pPr>
              <a:defRPr/>
            </a:pPr>
            <a:fld id="{C5C3073B-18A8-441A-849A-9052DCA3DDE4}" type="slidenum">
              <a:rPr lang="en-US" altLang="es-AR" smtClean="0"/>
              <a:pPr>
                <a:defRPr/>
              </a:pPr>
              <a:t>‹Nº›</a:t>
            </a:fld>
            <a:endParaRPr lang="en-US" altLang="es-AR"/>
          </a:p>
        </p:txBody>
      </p:sp>
    </p:spTree>
    <p:extLst>
      <p:ext uri="{BB962C8B-B14F-4D97-AF65-F5344CB8AC3E}">
        <p14:creationId xmlns:p14="http://schemas.microsoft.com/office/powerpoint/2010/main" val="2557151925"/>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FE9A3C48-EBA2-432C-B900-2519544740D1}" type="datetimeFigureOut">
              <a:rPr lang="en-US" smtClean="0"/>
              <a:pPr>
                <a:defRPr/>
              </a:pPr>
              <a:t>4/29/2024</a:t>
            </a:fld>
            <a:endParaRPr lang="en-US"/>
          </a:p>
        </p:txBody>
      </p:sp>
      <p:sp>
        <p:nvSpPr>
          <p:cNvPr id="5" name="Footer Placeholder 4"/>
          <p:cNvSpPr>
            <a:spLocks noGrp="1"/>
          </p:cNvSpPr>
          <p:nvPr>
            <p:ph type="ftr" sz="quarter" idx="11"/>
          </p:nvPr>
        </p:nvSpPr>
        <p:spPr/>
        <p:txBody>
          <a:bodyPr/>
          <a:lstStyle/>
          <a:p>
            <a:pPr>
              <a:defRPr/>
            </a:pPr>
            <a:r>
              <a:rPr lang="en-GB"/>
              <a:t>Computacion - FA.CE.NA.</a:t>
            </a:r>
          </a:p>
        </p:txBody>
      </p:sp>
      <p:sp>
        <p:nvSpPr>
          <p:cNvPr id="6" name="Slide Number Placeholder 5"/>
          <p:cNvSpPr>
            <a:spLocks noGrp="1"/>
          </p:cNvSpPr>
          <p:nvPr>
            <p:ph type="sldNum" sz="quarter" idx="12"/>
          </p:nvPr>
        </p:nvSpPr>
        <p:spPr/>
        <p:txBody>
          <a:bodyPr/>
          <a:lstStyle/>
          <a:p>
            <a:pPr>
              <a:defRPr/>
            </a:pPr>
            <a:fld id="{24DA691A-374D-49E9-90D0-99A81515A65D}" type="slidenum">
              <a:rPr lang="en-US" altLang="es-AR" smtClean="0"/>
              <a:pPr>
                <a:defRPr/>
              </a:pPr>
              <a:t>‹Nº›</a:t>
            </a:fld>
            <a:endParaRPr lang="en-US" altLang="es-AR"/>
          </a:p>
        </p:txBody>
      </p:sp>
    </p:spTree>
    <p:extLst>
      <p:ext uri="{BB962C8B-B14F-4D97-AF65-F5344CB8AC3E}">
        <p14:creationId xmlns:p14="http://schemas.microsoft.com/office/powerpoint/2010/main" val="2100055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9755E201-2563-48B3-BB3D-5C88F726B78F}" type="datetimeFigureOut">
              <a:rPr lang="en-US" smtClean="0"/>
              <a:pPr>
                <a:defRPr/>
              </a:pPr>
              <a:t>4/29/2024</a:t>
            </a:fld>
            <a:endParaRPr lang="en-US"/>
          </a:p>
        </p:txBody>
      </p:sp>
      <p:sp>
        <p:nvSpPr>
          <p:cNvPr id="5" name="Footer Placeholder 4"/>
          <p:cNvSpPr>
            <a:spLocks noGrp="1"/>
          </p:cNvSpPr>
          <p:nvPr>
            <p:ph type="ftr" sz="quarter" idx="11"/>
          </p:nvPr>
        </p:nvSpPr>
        <p:spPr/>
        <p:txBody>
          <a:bodyPr/>
          <a:lstStyle/>
          <a:p>
            <a:pPr>
              <a:defRPr/>
            </a:pPr>
            <a:r>
              <a:rPr lang="en-GB"/>
              <a:t>Computacion - FA.CE.NA.</a:t>
            </a:r>
          </a:p>
        </p:txBody>
      </p:sp>
      <p:sp>
        <p:nvSpPr>
          <p:cNvPr id="6" name="Slide Number Placeholder 5"/>
          <p:cNvSpPr>
            <a:spLocks noGrp="1"/>
          </p:cNvSpPr>
          <p:nvPr>
            <p:ph type="sldNum" sz="quarter" idx="12"/>
          </p:nvPr>
        </p:nvSpPr>
        <p:spPr/>
        <p:txBody>
          <a:bodyPr/>
          <a:lstStyle/>
          <a:p>
            <a:pPr>
              <a:defRPr/>
            </a:pPr>
            <a:fld id="{01442D6C-5042-423D-A518-417204B4CE6F}" type="slidenum">
              <a:rPr lang="en-US" altLang="es-AR" smtClean="0"/>
              <a:pPr>
                <a:defRPr/>
              </a:pPr>
              <a:t>‹Nº›</a:t>
            </a:fld>
            <a:endParaRPr lang="en-US" altLang="es-AR"/>
          </a:p>
        </p:txBody>
      </p:sp>
    </p:spTree>
    <p:extLst>
      <p:ext uri="{BB962C8B-B14F-4D97-AF65-F5344CB8AC3E}">
        <p14:creationId xmlns:p14="http://schemas.microsoft.com/office/powerpoint/2010/main" val="3871498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29713" cy="490538"/>
          </a:xfrm>
        </p:spPr>
        <p:txBody>
          <a:bodyPr/>
          <a:lstStyle/>
          <a:p>
            <a:r>
              <a:rPr lang="es-ES"/>
              <a:t>Haga clic para modificar el estilo de título del patrón</a:t>
            </a:r>
          </a:p>
        </p:txBody>
      </p:sp>
      <p:sp>
        <p:nvSpPr>
          <p:cNvPr id="3" name="2 Marcador de pie de página">
            <a:extLst>
              <a:ext uri="{FF2B5EF4-FFF2-40B4-BE49-F238E27FC236}">
                <a16:creationId xmlns:a16="http://schemas.microsoft.com/office/drawing/2014/main" id="{6D9C70FD-EE2A-0A4A-F812-26AED3CE5858}"/>
              </a:ext>
            </a:extLst>
          </p:cNvPr>
          <p:cNvSpPr>
            <a:spLocks noGrp="1"/>
          </p:cNvSpPr>
          <p:nvPr>
            <p:ph type="ftr" idx="10"/>
          </p:nvPr>
        </p:nvSpPr>
        <p:spPr>
          <a:xfrm>
            <a:off x="0" y="6381750"/>
            <a:ext cx="9129713" cy="474663"/>
          </a:xfrm>
        </p:spPr>
        <p:txBody>
          <a:bodyPr/>
          <a:lstStyle>
            <a:lvl1pPr>
              <a:defRPr/>
            </a:lvl1pPr>
          </a:lstStyle>
          <a:p>
            <a:pPr>
              <a:defRPr/>
            </a:pPr>
            <a:r>
              <a:rPr lang="en-GB"/>
              <a:t>Computacion - FA.CE.NA.</a:t>
            </a:r>
          </a:p>
        </p:txBody>
      </p:sp>
    </p:spTree>
    <p:extLst>
      <p:ext uri="{BB962C8B-B14F-4D97-AF65-F5344CB8AC3E}">
        <p14:creationId xmlns:p14="http://schemas.microsoft.com/office/powerpoint/2010/main" val="382735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3E379DD6-9546-4798-8519-798F60FB8824}" type="datetimeFigureOut">
              <a:rPr lang="en-US" smtClean="0"/>
              <a:pPr>
                <a:defRPr/>
              </a:pPr>
              <a:t>4/29/2024</a:t>
            </a:fld>
            <a:endParaRPr lang="en-US"/>
          </a:p>
        </p:txBody>
      </p:sp>
      <p:sp>
        <p:nvSpPr>
          <p:cNvPr id="5" name="Footer Placeholder 4"/>
          <p:cNvSpPr>
            <a:spLocks noGrp="1"/>
          </p:cNvSpPr>
          <p:nvPr>
            <p:ph type="ftr" sz="quarter" idx="11"/>
          </p:nvPr>
        </p:nvSpPr>
        <p:spPr/>
        <p:txBody>
          <a:bodyPr/>
          <a:lstStyle/>
          <a:p>
            <a:pPr>
              <a:defRPr/>
            </a:pPr>
            <a:r>
              <a:rPr lang="en-GB"/>
              <a:t>Computacion - FA.CE.NA.</a:t>
            </a:r>
          </a:p>
        </p:txBody>
      </p:sp>
      <p:sp>
        <p:nvSpPr>
          <p:cNvPr id="6" name="Slide Number Placeholder 5"/>
          <p:cNvSpPr>
            <a:spLocks noGrp="1"/>
          </p:cNvSpPr>
          <p:nvPr>
            <p:ph type="sldNum" sz="quarter" idx="12"/>
          </p:nvPr>
        </p:nvSpPr>
        <p:spPr/>
        <p:txBody>
          <a:bodyPr/>
          <a:lstStyle/>
          <a:p>
            <a:pPr>
              <a:defRPr/>
            </a:pPr>
            <a:fld id="{82A64642-CE69-4534-A7EA-DCA20073F3E5}" type="slidenum">
              <a:rPr lang="en-US" altLang="es-AR" smtClean="0"/>
              <a:pPr>
                <a:defRPr/>
              </a:pPr>
              <a:t>‹Nº›</a:t>
            </a:fld>
            <a:endParaRPr lang="en-US" altLang="es-AR"/>
          </a:p>
        </p:txBody>
      </p:sp>
    </p:spTree>
    <p:extLst>
      <p:ext uri="{BB962C8B-B14F-4D97-AF65-F5344CB8AC3E}">
        <p14:creationId xmlns:p14="http://schemas.microsoft.com/office/powerpoint/2010/main" val="15650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2554425E-09D3-4164-8B50-2216E32F6FAF}" type="datetimeFigureOut">
              <a:rPr lang="en-US" smtClean="0"/>
              <a:pPr>
                <a:defRPr/>
              </a:pPr>
              <a:t>4/29/2024</a:t>
            </a:fld>
            <a:endParaRPr lang="en-US"/>
          </a:p>
        </p:txBody>
      </p:sp>
      <p:sp>
        <p:nvSpPr>
          <p:cNvPr id="5" name="Footer Placeholder 4"/>
          <p:cNvSpPr>
            <a:spLocks noGrp="1"/>
          </p:cNvSpPr>
          <p:nvPr>
            <p:ph type="ftr" sz="quarter" idx="11"/>
          </p:nvPr>
        </p:nvSpPr>
        <p:spPr/>
        <p:txBody>
          <a:bodyPr/>
          <a:lstStyle/>
          <a:p>
            <a:pPr>
              <a:defRPr/>
            </a:pPr>
            <a:r>
              <a:rPr lang="en-GB"/>
              <a:t>Computacion - FA.CE.NA.</a:t>
            </a:r>
          </a:p>
        </p:txBody>
      </p:sp>
      <p:sp>
        <p:nvSpPr>
          <p:cNvPr id="6" name="Slide Number Placeholder 5"/>
          <p:cNvSpPr>
            <a:spLocks noGrp="1"/>
          </p:cNvSpPr>
          <p:nvPr>
            <p:ph type="sldNum" sz="quarter" idx="12"/>
          </p:nvPr>
        </p:nvSpPr>
        <p:spPr/>
        <p:txBody>
          <a:bodyPr/>
          <a:lstStyle/>
          <a:p>
            <a:pPr>
              <a:defRPr/>
            </a:pPr>
            <a:fld id="{213A666B-0A3E-40EF-B46A-AB7626E8F6D9}" type="slidenum">
              <a:rPr lang="en-US" altLang="es-AR" smtClean="0"/>
              <a:pPr>
                <a:defRPr/>
              </a:pPr>
              <a:t>‹Nº›</a:t>
            </a:fld>
            <a:endParaRPr lang="en-US" altLang="es-AR"/>
          </a:p>
        </p:txBody>
      </p:sp>
    </p:spTree>
    <p:extLst>
      <p:ext uri="{BB962C8B-B14F-4D97-AF65-F5344CB8AC3E}">
        <p14:creationId xmlns:p14="http://schemas.microsoft.com/office/powerpoint/2010/main" val="251482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fld id="{0692ED01-24D2-4AAA-B4E2-0D590EAF4C10}" type="datetimeFigureOut">
              <a:rPr lang="en-US" smtClean="0"/>
              <a:pPr>
                <a:defRPr/>
              </a:pPr>
              <a:t>4/29/2024</a:t>
            </a:fld>
            <a:endParaRPr lang="en-US"/>
          </a:p>
        </p:txBody>
      </p:sp>
      <p:sp>
        <p:nvSpPr>
          <p:cNvPr id="6" name="Footer Placeholder 5"/>
          <p:cNvSpPr>
            <a:spLocks noGrp="1"/>
          </p:cNvSpPr>
          <p:nvPr>
            <p:ph type="ftr" sz="quarter" idx="11"/>
          </p:nvPr>
        </p:nvSpPr>
        <p:spPr/>
        <p:txBody>
          <a:bodyPr/>
          <a:lstStyle/>
          <a:p>
            <a:pPr>
              <a:defRPr/>
            </a:pPr>
            <a:r>
              <a:rPr lang="en-GB"/>
              <a:t>Computacion - FA.CE.NA.</a:t>
            </a:r>
          </a:p>
        </p:txBody>
      </p:sp>
      <p:sp>
        <p:nvSpPr>
          <p:cNvPr id="7" name="Slide Number Placeholder 6"/>
          <p:cNvSpPr>
            <a:spLocks noGrp="1"/>
          </p:cNvSpPr>
          <p:nvPr>
            <p:ph type="sldNum" sz="quarter" idx="12"/>
          </p:nvPr>
        </p:nvSpPr>
        <p:spPr/>
        <p:txBody>
          <a:bodyPr/>
          <a:lstStyle/>
          <a:p>
            <a:pPr>
              <a:defRPr/>
            </a:pPr>
            <a:fld id="{5F8E3B99-1502-451B-954A-0336414A628F}" type="slidenum">
              <a:rPr lang="en-US" altLang="es-AR" smtClean="0"/>
              <a:pPr>
                <a:defRPr/>
              </a:pPr>
              <a:t>‹Nº›</a:t>
            </a:fld>
            <a:endParaRPr lang="en-US" altLang="es-AR"/>
          </a:p>
        </p:txBody>
      </p:sp>
    </p:spTree>
    <p:extLst>
      <p:ext uri="{BB962C8B-B14F-4D97-AF65-F5344CB8AC3E}">
        <p14:creationId xmlns:p14="http://schemas.microsoft.com/office/powerpoint/2010/main" val="90263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346" y="2912232"/>
            <a:ext cx="3830406"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912232"/>
            <a:ext cx="382151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fld id="{26A2C028-5890-4813-96FA-E455F37BAE43}" type="datetimeFigureOut">
              <a:rPr lang="en-US" smtClean="0"/>
              <a:pPr>
                <a:defRPr/>
              </a:pPr>
              <a:t>4/29/2024</a:t>
            </a:fld>
            <a:endParaRPr lang="en-US"/>
          </a:p>
        </p:txBody>
      </p:sp>
      <p:sp>
        <p:nvSpPr>
          <p:cNvPr id="8" name="Footer Placeholder 7"/>
          <p:cNvSpPr>
            <a:spLocks noGrp="1"/>
          </p:cNvSpPr>
          <p:nvPr>
            <p:ph type="ftr" sz="quarter" idx="11"/>
          </p:nvPr>
        </p:nvSpPr>
        <p:spPr/>
        <p:txBody>
          <a:bodyPr/>
          <a:lstStyle/>
          <a:p>
            <a:pPr>
              <a:defRPr/>
            </a:pPr>
            <a:r>
              <a:rPr lang="en-GB"/>
              <a:t>Computacion - FA.CE.NA.</a:t>
            </a:r>
          </a:p>
        </p:txBody>
      </p:sp>
      <p:sp>
        <p:nvSpPr>
          <p:cNvPr id="9" name="Slide Number Placeholder 8"/>
          <p:cNvSpPr>
            <a:spLocks noGrp="1"/>
          </p:cNvSpPr>
          <p:nvPr>
            <p:ph type="sldNum" sz="quarter" idx="12"/>
          </p:nvPr>
        </p:nvSpPr>
        <p:spPr/>
        <p:txBody>
          <a:bodyPr/>
          <a:lstStyle/>
          <a:p>
            <a:pPr>
              <a:defRPr/>
            </a:pPr>
            <a:fld id="{F2D658BC-C8F2-496B-8F72-3812961E16F1}" type="slidenum">
              <a:rPr lang="en-US" altLang="es-AR" smtClean="0"/>
              <a:pPr>
                <a:defRPr/>
              </a:pPr>
              <a:t>‹Nº›</a:t>
            </a:fld>
            <a:endParaRPr lang="en-US" altLang="es-AR"/>
          </a:p>
        </p:txBody>
      </p:sp>
    </p:spTree>
    <p:extLst>
      <p:ext uri="{BB962C8B-B14F-4D97-AF65-F5344CB8AC3E}">
        <p14:creationId xmlns:p14="http://schemas.microsoft.com/office/powerpoint/2010/main" val="275711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B36390E5-45F1-497A-99C6-ADF61C167F2A}" type="datetimeFigureOut">
              <a:rPr lang="en-US" smtClean="0"/>
              <a:pPr>
                <a:defRPr/>
              </a:pPr>
              <a:t>4/29/2024</a:t>
            </a:fld>
            <a:endParaRPr lang="en-US"/>
          </a:p>
        </p:txBody>
      </p:sp>
      <p:sp>
        <p:nvSpPr>
          <p:cNvPr id="4" name="Footer Placeholder 3"/>
          <p:cNvSpPr>
            <a:spLocks noGrp="1"/>
          </p:cNvSpPr>
          <p:nvPr>
            <p:ph type="ftr" sz="quarter" idx="11"/>
          </p:nvPr>
        </p:nvSpPr>
        <p:spPr/>
        <p:txBody>
          <a:bodyPr/>
          <a:lstStyle/>
          <a:p>
            <a:pPr>
              <a:defRPr/>
            </a:pPr>
            <a:r>
              <a:rPr lang="en-GB"/>
              <a:t>Computacion - FA.CE.NA.</a:t>
            </a:r>
          </a:p>
        </p:txBody>
      </p:sp>
      <p:sp>
        <p:nvSpPr>
          <p:cNvPr id="5" name="Slide Number Placeholder 4"/>
          <p:cNvSpPr>
            <a:spLocks noGrp="1"/>
          </p:cNvSpPr>
          <p:nvPr>
            <p:ph type="sldNum" sz="quarter" idx="12"/>
          </p:nvPr>
        </p:nvSpPr>
        <p:spPr/>
        <p:txBody>
          <a:bodyPr/>
          <a:lstStyle/>
          <a:p>
            <a:pPr>
              <a:defRPr/>
            </a:pPr>
            <a:fld id="{C5C3073B-18A8-441A-849A-9052DCA3DDE4}" type="slidenum">
              <a:rPr lang="en-US" altLang="es-AR" smtClean="0"/>
              <a:pPr>
                <a:defRPr/>
              </a:pPr>
              <a:t>‹Nº›</a:t>
            </a:fld>
            <a:endParaRPr lang="en-US" altLang="es-AR"/>
          </a:p>
        </p:txBody>
      </p:sp>
    </p:spTree>
    <p:extLst>
      <p:ext uri="{BB962C8B-B14F-4D97-AF65-F5344CB8AC3E}">
        <p14:creationId xmlns:p14="http://schemas.microsoft.com/office/powerpoint/2010/main" val="80213515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8F62CD-EA7D-4611-A981-02B3F992EF72}" type="datetimeFigureOut">
              <a:rPr lang="en-US" smtClean="0"/>
              <a:pPr>
                <a:defRPr/>
              </a:pPr>
              <a:t>4/29/2024</a:t>
            </a:fld>
            <a:endParaRPr lang="en-US"/>
          </a:p>
        </p:txBody>
      </p:sp>
      <p:sp>
        <p:nvSpPr>
          <p:cNvPr id="3" name="Footer Placeholder 2"/>
          <p:cNvSpPr>
            <a:spLocks noGrp="1"/>
          </p:cNvSpPr>
          <p:nvPr>
            <p:ph type="ftr" sz="quarter" idx="11"/>
          </p:nvPr>
        </p:nvSpPr>
        <p:spPr/>
        <p:txBody>
          <a:bodyPr/>
          <a:lstStyle/>
          <a:p>
            <a:pPr>
              <a:defRPr/>
            </a:pPr>
            <a:r>
              <a:rPr lang="en-GB"/>
              <a:t>Computacion - FA.CE.NA.</a:t>
            </a:r>
          </a:p>
        </p:txBody>
      </p:sp>
      <p:sp>
        <p:nvSpPr>
          <p:cNvPr id="4" name="Slide Number Placeholder 3"/>
          <p:cNvSpPr>
            <a:spLocks noGrp="1"/>
          </p:cNvSpPr>
          <p:nvPr>
            <p:ph type="sldNum" sz="quarter" idx="12"/>
          </p:nvPr>
        </p:nvSpPr>
        <p:spPr/>
        <p:txBody>
          <a:bodyPr/>
          <a:lstStyle/>
          <a:p>
            <a:pPr>
              <a:defRPr/>
            </a:pPr>
            <a:fld id="{98D9B21F-AA95-4AF9-B800-D688A8550DB3}" type="slidenum">
              <a:rPr lang="en-US" altLang="es-AR" smtClean="0"/>
              <a:pPr>
                <a:defRPr/>
              </a:pPr>
              <a:t>‹Nº›</a:t>
            </a:fld>
            <a:endParaRPr lang="en-US" altLang="es-AR"/>
          </a:p>
        </p:txBody>
      </p:sp>
    </p:spTree>
    <p:extLst>
      <p:ext uri="{BB962C8B-B14F-4D97-AF65-F5344CB8AC3E}">
        <p14:creationId xmlns:p14="http://schemas.microsoft.com/office/powerpoint/2010/main" val="75060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76D14210-2B36-4BC7-884E-DE80D392A7D8}" type="datetimeFigureOut">
              <a:rPr lang="en-US" smtClean="0"/>
              <a:pPr>
                <a:defRPr/>
              </a:pPr>
              <a:t>4/29/2024</a:t>
            </a:fld>
            <a:endParaRPr lang="en-US"/>
          </a:p>
        </p:txBody>
      </p:sp>
      <p:sp>
        <p:nvSpPr>
          <p:cNvPr id="6" name="Footer Placeholder 5"/>
          <p:cNvSpPr>
            <a:spLocks noGrp="1"/>
          </p:cNvSpPr>
          <p:nvPr>
            <p:ph type="ftr" sz="quarter" idx="11"/>
          </p:nvPr>
        </p:nvSpPr>
        <p:spPr/>
        <p:txBody>
          <a:bodyPr/>
          <a:lstStyle/>
          <a:p>
            <a:pPr>
              <a:defRPr/>
            </a:pPr>
            <a:r>
              <a:rPr lang="en-GB"/>
              <a:t>Computacion - FA.CE.NA.</a:t>
            </a:r>
          </a:p>
        </p:txBody>
      </p:sp>
      <p:sp>
        <p:nvSpPr>
          <p:cNvPr id="7" name="Slide Number Placeholder 6"/>
          <p:cNvSpPr>
            <a:spLocks noGrp="1"/>
          </p:cNvSpPr>
          <p:nvPr>
            <p:ph type="sldNum" sz="quarter" idx="12"/>
          </p:nvPr>
        </p:nvSpPr>
        <p:spPr/>
        <p:txBody>
          <a:bodyPr/>
          <a:lstStyle/>
          <a:p>
            <a:pPr>
              <a:defRPr/>
            </a:pPr>
            <a:fld id="{CB8EC607-72D3-4F32-8F33-2281367520D3}" type="slidenum">
              <a:rPr lang="en-US" altLang="es-AR" smtClean="0"/>
              <a:pPr>
                <a:defRPr/>
              </a:pPr>
              <a:t>‹Nº›</a:t>
            </a:fld>
            <a:endParaRPr lang="en-US" altLang="es-AR"/>
          </a:p>
        </p:txBody>
      </p:sp>
    </p:spTree>
    <p:extLst>
      <p:ext uri="{BB962C8B-B14F-4D97-AF65-F5344CB8AC3E}">
        <p14:creationId xmlns:p14="http://schemas.microsoft.com/office/powerpoint/2010/main" val="405618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632C03C1-BF26-4A16-A308-D5533C3C02A5}" type="datetimeFigureOut">
              <a:rPr lang="en-US" smtClean="0"/>
              <a:pPr>
                <a:defRPr/>
              </a:pPr>
              <a:t>4/29/2024</a:t>
            </a:fld>
            <a:endParaRPr lang="en-US"/>
          </a:p>
        </p:txBody>
      </p:sp>
      <p:sp>
        <p:nvSpPr>
          <p:cNvPr id="6" name="Footer Placeholder 5"/>
          <p:cNvSpPr>
            <a:spLocks noGrp="1"/>
          </p:cNvSpPr>
          <p:nvPr>
            <p:ph type="ftr" sz="quarter" idx="11"/>
          </p:nvPr>
        </p:nvSpPr>
        <p:spPr/>
        <p:txBody>
          <a:bodyPr/>
          <a:lstStyle/>
          <a:p>
            <a:pPr>
              <a:defRPr/>
            </a:pPr>
            <a:r>
              <a:rPr lang="en-GB"/>
              <a:t>Computacion - FA.CE.NA.</a:t>
            </a:r>
          </a:p>
        </p:txBody>
      </p:sp>
      <p:sp>
        <p:nvSpPr>
          <p:cNvPr id="7" name="Slide Number Placeholder 6"/>
          <p:cNvSpPr>
            <a:spLocks noGrp="1"/>
          </p:cNvSpPr>
          <p:nvPr>
            <p:ph type="sldNum" sz="quarter" idx="12"/>
          </p:nvPr>
        </p:nvSpPr>
        <p:spPr/>
        <p:txBody>
          <a:bodyPr/>
          <a:lstStyle/>
          <a:p>
            <a:pPr>
              <a:defRPr/>
            </a:pPr>
            <a:fld id="{B2562614-FE65-4783-AADE-DC3DCA01BDDB}" type="slidenum">
              <a:rPr lang="en-US" altLang="es-AR" smtClean="0"/>
              <a:pPr>
                <a:defRPr/>
              </a:pPr>
              <a:t>‹Nº›</a:t>
            </a:fld>
            <a:endParaRPr lang="en-US" altLang="es-AR"/>
          </a:p>
        </p:txBody>
      </p:sp>
    </p:spTree>
    <p:extLst>
      <p:ext uri="{BB962C8B-B14F-4D97-AF65-F5344CB8AC3E}">
        <p14:creationId xmlns:p14="http://schemas.microsoft.com/office/powerpoint/2010/main" val="114495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B36390E5-45F1-497A-99C6-ADF61C167F2A}" type="datetimeFigureOut">
              <a:rPr lang="en-US" smtClean="0"/>
              <a:pPr>
                <a:defRPr/>
              </a:pPr>
              <a:t>4/29/2024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GB"/>
              <a:t>Computacion - FA.CE.NA.</a:t>
            </a:r>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C5C3073B-18A8-441A-849A-9052DCA3DDE4}" type="slidenum">
              <a:rPr lang="en-US" altLang="es-AR" smtClean="0"/>
              <a:pPr>
                <a:defRPr/>
              </a:pPr>
              <a:t>‹Nº›</a:t>
            </a:fld>
            <a:endParaRPr lang="en-US" altLang="es-AR"/>
          </a:p>
        </p:txBody>
      </p:sp>
    </p:spTree>
    <p:extLst>
      <p:ext uri="{BB962C8B-B14F-4D97-AF65-F5344CB8AC3E}">
        <p14:creationId xmlns:p14="http://schemas.microsoft.com/office/powerpoint/2010/main" val="300811495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slide" Target="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hyperlink" Target="https://forms.gle/wNeBsTbK2zBYjdm6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1 Título">
            <a:extLst>
              <a:ext uri="{FF2B5EF4-FFF2-40B4-BE49-F238E27FC236}">
                <a16:creationId xmlns:a16="http://schemas.microsoft.com/office/drawing/2014/main" id="{867958DA-CE4A-6E7A-3CB7-9405FDDDAC6D}"/>
              </a:ext>
            </a:extLst>
          </p:cNvPr>
          <p:cNvSpPr>
            <a:spLocks noGrp="1"/>
          </p:cNvSpPr>
          <p:nvPr>
            <p:ph type="title"/>
          </p:nvPr>
        </p:nvSpPr>
        <p:spPr>
          <a:xfrm>
            <a:off x="14288" y="1773238"/>
            <a:ext cx="9129712" cy="2951162"/>
          </a:xfrm>
        </p:spPr>
        <p:txBody>
          <a:bodyPr/>
          <a:lstStyle/>
          <a:p>
            <a:pPr eaLnBrk="1" hangingPunct="1"/>
            <a:r>
              <a:rPr lang="es-AR" altLang="es-AR" b="1"/>
              <a:t>ESTRUCTURAS DE DATOS:</a:t>
            </a:r>
            <a:br>
              <a:rPr lang="es-AR" altLang="es-AR" b="1"/>
            </a:br>
            <a:r>
              <a:rPr lang="es-AR" altLang="es-AR"/>
              <a:t> CAMPOS Y REGISTROS</a:t>
            </a:r>
            <a:endParaRPr lang="es-ES" altLang="es-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D6EFCFFB-5CF3-3E8E-B9BC-430755B679D0}"/>
              </a:ext>
            </a:extLst>
          </p:cNvPr>
          <p:cNvSpPr>
            <a:spLocks noGrp="1"/>
          </p:cNvSpPr>
          <p:nvPr>
            <p:ph type="title"/>
          </p:nvPr>
        </p:nvSpPr>
        <p:spPr>
          <a:xfrm>
            <a:off x="0" y="46753"/>
            <a:ext cx="9129713"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
        <p:nvSpPr>
          <p:cNvPr id="18435" name="4 CuadroTexto">
            <a:extLst>
              <a:ext uri="{FF2B5EF4-FFF2-40B4-BE49-F238E27FC236}">
                <a16:creationId xmlns:a16="http://schemas.microsoft.com/office/drawing/2014/main" id="{3D612B0E-FCD7-0CAE-C2DD-F57E3CC39A12}"/>
              </a:ext>
            </a:extLst>
          </p:cNvPr>
          <p:cNvSpPr txBox="1">
            <a:spLocks noChangeArrowheads="1"/>
          </p:cNvSpPr>
          <p:nvPr/>
        </p:nvSpPr>
        <p:spPr bwMode="auto">
          <a:xfrm>
            <a:off x="468313" y="836613"/>
            <a:ext cx="820737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54000"/>
              </a:lnSpc>
              <a:spcBef>
                <a:spcPct val="0"/>
              </a:spcBef>
              <a:buClr>
                <a:srgbClr val="000000"/>
              </a:buClr>
              <a:buFont typeface="Arial" panose="020B0604020202020204" pitchFamily="34" charset="0"/>
              <a:buNone/>
            </a:pPr>
            <a:r>
              <a:rPr lang="es-AR" altLang="es-AR" sz="1800" dirty="0">
                <a:latin typeface="Arial" panose="020B0604020202020204" pitchFamily="34" charset="0"/>
              </a:rPr>
              <a:t>Volvamos al concepto de registros:</a:t>
            </a:r>
          </a:p>
          <a:p>
            <a:pPr algn="just" eaLnBrk="1" hangingPunct="1">
              <a:lnSpc>
                <a:spcPct val="54000"/>
              </a:lnSpc>
              <a:spcBef>
                <a:spcPct val="0"/>
              </a:spcBef>
              <a:buClr>
                <a:srgbClr val="000000"/>
              </a:buClr>
              <a:buFont typeface="Arial" panose="020B0604020202020204" pitchFamily="34" charset="0"/>
              <a:buNone/>
            </a:pPr>
            <a:endParaRPr lang="es-AR" altLang="es-AR" sz="1800" dirty="0">
              <a:latin typeface="Arial" panose="020B0604020202020204" pitchFamily="34" charset="0"/>
            </a:endParaRPr>
          </a:p>
          <a:p>
            <a:pPr algn="just" eaLnBrk="1" hangingPunct="1">
              <a:spcBef>
                <a:spcPct val="0"/>
              </a:spcBef>
              <a:buClr>
                <a:srgbClr val="000000"/>
              </a:buClr>
              <a:buFont typeface="Arial" panose="020B0604020202020204" pitchFamily="34" charset="0"/>
              <a:buNone/>
            </a:pPr>
            <a:r>
              <a:rPr lang="es-AR" altLang="es-AR" sz="1800" dirty="0">
                <a:latin typeface="Arial" panose="020B0604020202020204" pitchFamily="34" charset="0"/>
              </a:rPr>
              <a:t>Existen varias formas de representar los registros, las cuales se utilizan según  en que paso/del diseño de nuestro sistema/programa nos encontremos.</a:t>
            </a:r>
          </a:p>
          <a:p>
            <a:pPr algn="just" eaLnBrk="1" hangingPunct="1">
              <a:spcBef>
                <a:spcPct val="0"/>
              </a:spcBef>
              <a:buClr>
                <a:srgbClr val="000000"/>
              </a:buClr>
              <a:buFont typeface="Arial" panose="020B0604020202020204" pitchFamily="34" charset="0"/>
              <a:buNone/>
            </a:pPr>
            <a:endParaRPr lang="es-AR" altLang="es-AR" sz="1800" dirty="0">
              <a:latin typeface="Arial" panose="020B0604020202020204" pitchFamily="34" charset="0"/>
            </a:endParaRPr>
          </a:p>
          <a:p>
            <a:pPr algn="just" eaLnBrk="1" hangingPunct="1">
              <a:spcBef>
                <a:spcPct val="0"/>
              </a:spcBef>
              <a:buClr>
                <a:srgbClr val="000000"/>
              </a:buClr>
            </a:pPr>
            <a:r>
              <a:rPr lang="es-AR" altLang="es-AR" sz="1800" u="sng" dirty="0">
                <a:latin typeface="Arial" panose="020B0604020202020204" pitchFamily="34" charset="0"/>
              </a:rPr>
              <a:t>Definición arbórea o jerárquica</a:t>
            </a:r>
            <a:r>
              <a:rPr lang="es-AR" altLang="es-AR" sz="1800" dirty="0">
                <a:latin typeface="Arial" panose="020B0604020202020204" pitchFamily="34" charset="0"/>
              </a:rPr>
              <a:t>: esta es la forma inicial  de representarlos y suele utilizarse como forma borrador , pues es la más </a:t>
            </a:r>
            <a:r>
              <a:rPr lang="es-AR" altLang="es-AR" sz="1800" dirty="0" err="1">
                <a:latin typeface="Arial" panose="020B0604020202020204" pitchFamily="34" charset="0"/>
              </a:rPr>
              <a:t>facil</a:t>
            </a:r>
            <a:r>
              <a:rPr lang="es-AR" altLang="es-AR" sz="1800" dirty="0">
                <a:latin typeface="Arial" panose="020B0604020202020204" pitchFamily="34" charset="0"/>
              </a:rPr>
              <a:t> de modificar a mano alzada. Consiste en una serie de nodos que se vinculan mediante flechas, y donde la lectura se realiza siguiendo las reglas jerárquicas de arriba-abajo y de izquierda-derecha.</a:t>
            </a:r>
          </a:p>
          <a:p>
            <a:pPr algn="just" eaLnBrk="1" hangingPunct="1">
              <a:spcBef>
                <a:spcPct val="0"/>
              </a:spcBef>
              <a:buClr>
                <a:srgbClr val="000000"/>
              </a:buClr>
              <a:buFont typeface="Arial" panose="020B0604020202020204" pitchFamily="34" charset="0"/>
              <a:buNone/>
            </a:pPr>
            <a:endParaRPr lang="es-AR" altLang="es-AR" sz="1800" dirty="0">
              <a:latin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s-AR" altLang="es-AR" sz="1800" dirty="0">
              <a:latin typeface="Arial" panose="020B0604020202020204" pitchFamily="34" charset="0"/>
            </a:endParaRPr>
          </a:p>
          <a:p>
            <a:pPr algn="just" eaLnBrk="1" hangingPunct="1">
              <a:spcBef>
                <a:spcPct val="0"/>
              </a:spcBef>
              <a:buClr>
                <a:srgbClr val="000000"/>
              </a:buClr>
              <a:buFont typeface="Arial" panose="020B0604020202020204" pitchFamily="34" charset="0"/>
              <a:buNone/>
            </a:pPr>
            <a:endParaRPr lang="es-ES" altLang="es-AR" sz="1800" dirty="0">
              <a:latin typeface="Arial" panose="020B0604020202020204" pitchFamily="34" charset="0"/>
            </a:endParaRPr>
          </a:p>
        </p:txBody>
      </p:sp>
      <p:sp>
        <p:nvSpPr>
          <p:cNvPr id="7" name="6 Elipse">
            <a:extLst>
              <a:ext uri="{FF2B5EF4-FFF2-40B4-BE49-F238E27FC236}">
                <a16:creationId xmlns:a16="http://schemas.microsoft.com/office/drawing/2014/main" id="{4603801F-F22B-0595-777E-BF94282BB480}"/>
              </a:ext>
            </a:extLst>
          </p:cNvPr>
          <p:cNvSpPr/>
          <p:nvPr/>
        </p:nvSpPr>
        <p:spPr>
          <a:xfrm>
            <a:off x="3924300" y="3644900"/>
            <a:ext cx="1295400" cy="647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54000"/>
              </a:lnSpc>
              <a:buClr>
                <a:srgbClr val="000000"/>
              </a:buClr>
              <a:buSzPct val="100000"/>
              <a:buFont typeface="Arial" charset="0"/>
              <a:buNone/>
              <a:defRPr/>
            </a:pPr>
            <a:endParaRPr lang="es-ES"/>
          </a:p>
        </p:txBody>
      </p:sp>
      <p:sp>
        <p:nvSpPr>
          <p:cNvPr id="18437" name="7 CuadroTexto">
            <a:extLst>
              <a:ext uri="{FF2B5EF4-FFF2-40B4-BE49-F238E27FC236}">
                <a16:creationId xmlns:a16="http://schemas.microsoft.com/office/drawing/2014/main" id="{749BBDA6-6E26-8E32-C38C-454366F8E144}"/>
              </a:ext>
            </a:extLst>
          </p:cNvPr>
          <p:cNvSpPr txBox="1">
            <a:spLocks noChangeArrowheads="1"/>
          </p:cNvSpPr>
          <p:nvPr/>
        </p:nvSpPr>
        <p:spPr bwMode="auto">
          <a:xfrm>
            <a:off x="3978275" y="3906838"/>
            <a:ext cx="131445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r>
              <a:rPr lang="es-AR" altLang="es-AR" sz="1600">
                <a:latin typeface="Arial" panose="020B0604020202020204" pitchFamily="34" charset="0"/>
              </a:rPr>
              <a:t>PERSONA</a:t>
            </a:r>
            <a:endParaRPr lang="es-ES" altLang="es-AR" sz="1600">
              <a:latin typeface="Arial" panose="020B0604020202020204" pitchFamily="34" charset="0"/>
            </a:endParaRPr>
          </a:p>
        </p:txBody>
      </p:sp>
      <p:sp>
        <p:nvSpPr>
          <p:cNvPr id="9" name="8 Elipse">
            <a:extLst>
              <a:ext uri="{FF2B5EF4-FFF2-40B4-BE49-F238E27FC236}">
                <a16:creationId xmlns:a16="http://schemas.microsoft.com/office/drawing/2014/main" id="{BAC103FC-2A89-6BA2-29A0-C4919E452DD1}"/>
              </a:ext>
            </a:extLst>
          </p:cNvPr>
          <p:cNvSpPr/>
          <p:nvPr/>
        </p:nvSpPr>
        <p:spPr>
          <a:xfrm>
            <a:off x="1042988" y="4724400"/>
            <a:ext cx="2089150" cy="6492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Arial" charset="0"/>
              <a:buNone/>
              <a:defRPr/>
            </a:pPr>
            <a:r>
              <a:rPr lang="es-AR" dirty="0">
                <a:solidFill>
                  <a:schemeClr val="tx1"/>
                </a:solidFill>
              </a:rPr>
              <a:t>NOMBRE-APELLIDO</a:t>
            </a:r>
            <a:endParaRPr lang="es-ES" dirty="0">
              <a:solidFill>
                <a:schemeClr val="tx1"/>
              </a:solidFill>
            </a:endParaRPr>
          </a:p>
        </p:txBody>
      </p:sp>
      <p:sp>
        <p:nvSpPr>
          <p:cNvPr id="10" name="9 Elipse">
            <a:extLst>
              <a:ext uri="{FF2B5EF4-FFF2-40B4-BE49-F238E27FC236}">
                <a16:creationId xmlns:a16="http://schemas.microsoft.com/office/drawing/2014/main" id="{0C841355-1E4D-B934-110B-5BED93903FAA}"/>
              </a:ext>
            </a:extLst>
          </p:cNvPr>
          <p:cNvSpPr/>
          <p:nvPr/>
        </p:nvSpPr>
        <p:spPr>
          <a:xfrm>
            <a:off x="3492500" y="5157788"/>
            <a:ext cx="2159000" cy="647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54000"/>
              </a:lnSpc>
              <a:buClr>
                <a:srgbClr val="000000"/>
              </a:buClr>
              <a:buSzPct val="100000"/>
              <a:buFont typeface="Arial" charset="0"/>
              <a:buNone/>
              <a:defRPr/>
            </a:pPr>
            <a:r>
              <a:rPr lang="es-AR" dirty="0">
                <a:solidFill>
                  <a:schemeClr val="tx1"/>
                </a:solidFill>
              </a:rPr>
              <a:t>DOMICILIO</a:t>
            </a:r>
            <a:endParaRPr lang="es-ES" dirty="0">
              <a:solidFill>
                <a:schemeClr val="tx1"/>
              </a:solidFill>
            </a:endParaRPr>
          </a:p>
        </p:txBody>
      </p:sp>
      <p:sp>
        <p:nvSpPr>
          <p:cNvPr id="11" name="10 Elipse">
            <a:extLst>
              <a:ext uri="{FF2B5EF4-FFF2-40B4-BE49-F238E27FC236}">
                <a16:creationId xmlns:a16="http://schemas.microsoft.com/office/drawing/2014/main" id="{0502DCDB-FB4E-CBA1-45A6-DEE7591D70A9}"/>
              </a:ext>
            </a:extLst>
          </p:cNvPr>
          <p:cNvSpPr/>
          <p:nvPr/>
        </p:nvSpPr>
        <p:spPr>
          <a:xfrm>
            <a:off x="6084888" y="4724400"/>
            <a:ext cx="2016125" cy="6492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54000"/>
              </a:lnSpc>
              <a:buClr>
                <a:srgbClr val="000000"/>
              </a:buClr>
              <a:buSzPct val="100000"/>
              <a:buFont typeface="Arial" charset="0"/>
              <a:buNone/>
              <a:defRPr/>
            </a:pPr>
            <a:r>
              <a:rPr lang="es-AR" dirty="0">
                <a:solidFill>
                  <a:schemeClr val="tx1"/>
                </a:solidFill>
              </a:rPr>
              <a:t>LOCALIDAD</a:t>
            </a:r>
            <a:endParaRPr lang="es-ES" dirty="0">
              <a:solidFill>
                <a:schemeClr val="tx1"/>
              </a:solidFill>
            </a:endParaRPr>
          </a:p>
        </p:txBody>
      </p:sp>
      <p:cxnSp>
        <p:nvCxnSpPr>
          <p:cNvPr id="13" name="12 Conector recto de flecha">
            <a:extLst>
              <a:ext uri="{FF2B5EF4-FFF2-40B4-BE49-F238E27FC236}">
                <a16:creationId xmlns:a16="http://schemas.microsoft.com/office/drawing/2014/main" id="{F0E50975-AA91-BD6A-6C8D-6C87C2C36048}"/>
              </a:ext>
            </a:extLst>
          </p:cNvPr>
          <p:cNvCxnSpPr>
            <a:stCxn id="7" idx="4"/>
            <a:endCxn id="9" idx="7"/>
          </p:cNvCxnSpPr>
          <p:nvPr/>
        </p:nvCxnSpPr>
        <p:spPr>
          <a:xfrm flipH="1">
            <a:off x="2825750" y="4292600"/>
            <a:ext cx="1746250" cy="527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a:extLst>
              <a:ext uri="{FF2B5EF4-FFF2-40B4-BE49-F238E27FC236}">
                <a16:creationId xmlns:a16="http://schemas.microsoft.com/office/drawing/2014/main" id="{DFE863D2-018C-A6E7-74FC-2AD52A51A4EC}"/>
              </a:ext>
            </a:extLst>
          </p:cNvPr>
          <p:cNvCxnSpPr>
            <a:stCxn id="7" idx="4"/>
            <a:endCxn id="10" idx="0"/>
          </p:cNvCxnSpPr>
          <p:nvPr/>
        </p:nvCxnSpPr>
        <p:spPr>
          <a:xfrm>
            <a:off x="4572000" y="4292600"/>
            <a:ext cx="0" cy="865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a:extLst>
              <a:ext uri="{FF2B5EF4-FFF2-40B4-BE49-F238E27FC236}">
                <a16:creationId xmlns:a16="http://schemas.microsoft.com/office/drawing/2014/main" id="{D4970B49-4665-0C12-A857-5004AC8A3801}"/>
              </a:ext>
            </a:extLst>
          </p:cNvPr>
          <p:cNvCxnSpPr>
            <a:stCxn id="7" idx="4"/>
            <a:endCxn id="11" idx="0"/>
          </p:cNvCxnSpPr>
          <p:nvPr/>
        </p:nvCxnSpPr>
        <p:spPr>
          <a:xfrm>
            <a:off x="4572000" y="4292600"/>
            <a:ext cx="252095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8E8ED40-D879-2A51-EF4B-D29BC0C43060}"/>
              </a:ext>
            </a:extLst>
          </p:cNvPr>
          <p:cNvSpPr txBox="1">
            <a:spLocks noChangeArrowheads="1"/>
          </p:cNvSpPr>
          <p:nvPr/>
        </p:nvSpPr>
        <p:spPr>
          <a:xfrm>
            <a:off x="0" y="0"/>
            <a:ext cx="9144000" cy="430887"/>
          </a:xfrm>
          <a:prstGeom prst="rect">
            <a:avLst/>
          </a:prstGeom>
        </p:spPr>
        <p:txBody>
          <a:bodyPr>
            <a:spAutoFit/>
          </a:bodyPr>
          <a:lstStyle/>
          <a:p>
            <a:pPr defTabSz="914400"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200" dirty="0" err="1">
                <a:latin typeface="Cambria" pitchFamily="18" charset="0"/>
                <a:ea typeface="+mj-ea"/>
                <a:cs typeface="+mj-cs"/>
              </a:rPr>
              <a:t>Estructuras</a:t>
            </a:r>
            <a:r>
              <a:rPr lang="en-GB" sz="2200" dirty="0">
                <a:latin typeface="Cambria" pitchFamily="18" charset="0"/>
                <a:ea typeface="+mj-ea"/>
                <a:cs typeface="+mj-cs"/>
              </a:rPr>
              <a:t> de </a:t>
            </a:r>
            <a:r>
              <a:rPr lang="en-GB" sz="2200" dirty="0" err="1">
                <a:latin typeface="Cambria" pitchFamily="18" charset="0"/>
                <a:ea typeface="+mj-ea"/>
                <a:cs typeface="+mj-cs"/>
              </a:rPr>
              <a:t>datos</a:t>
            </a:r>
            <a:endParaRPr lang="en-GB" sz="2200" dirty="0">
              <a:latin typeface="Cambria" pitchFamily="18" charset="0"/>
              <a:ea typeface="+mj-ea"/>
              <a:cs typeface="+mj-cs"/>
            </a:endParaRPr>
          </a:p>
        </p:txBody>
      </p:sp>
      <p:sp>
        <p:nvSpPr>
          <p:cNvPr id="19459" name="4 CuadroTexto">
            <a:extLst>
              <a:ext uri="{FF2B5EF4-FFF2-40B4-BE49-F238E27FC236}">
                <a16:creationId xmlns:a16="http://schemas.microsoft.com/office/drawing/2014/main" id="{9A05046F-E4FA-3904-C31C-C13BF85C8A40}"/>
              </a:ext>
            </a:extLst>
          </p:cNvPr>
          <p:cNvSpPr txBox="1">
            <a:spLocks noChangeArrowheads="1"/>
          </p:cNvSpPr>
          <p:nvPr/>
        </p:nvSpPr>
        <p:spPr bwMode="auto">
          <a:xfrm>
            <a:off x="395288" y="836613"/>
            <a:ext cx="8208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Clr>
                <a:srgbClr val="000000"/>
              </a:buClr>
            </a:pPr>
            <a:r>
              <a:rPr lang="es-AR" altLang="es-AR" sz="1800" u="sng">
                <a:latin typeface="Arial" panose="020B0604020202020204" pitchFamily="34" charset="0"/>
              </a:rPr>
              <a:t>Definición gráfica</a:t>
            </a:r>
            <a:r>
              <a:rPr lang="es-AR" altLang="es-AR" sz="1800">
                <a:latin typeface="Arial" panose="020B0604020202020204" pitchFamily="34" charset="0"/>
              </a:rPr>
              <a:t>: esta es una forma lineal, que usualmente la utiliza el analista/ingeniero para definir la estructura cuando le suministra el planteo del problema al programador.</a:t>
            </a:r>
            <a:endParaRPr lang="es-ES" altLang="es-AR" sz="1800">
              <a:latin typeface="Arial" panose="020B0604020202020204" pitchFamily="34" charset="0"/>
            </a:endParaRPr>
          </a:p>
        </p:txBody>
      </p:sp>
      <p:graphicFrame>
        <p:nvGraphicFramePr>
          <p:cNvPr id="8" name="7 Tabla">
            <a:extLst>
              <a:ext uri="{FF2B5EF4-FFF2-40B4-BE49-F238E27FC236}">
                <a16:creationId xmlns:a16="http://schemas.microsoft.com/office/drawing/2014/main" id="{22ED54CA-A32D-F2F3-6D5B-6E9DBDBFE5E8}"/>
              </a:ext>
            </a:extLst>
          </p:cNvPr>
          <p:cNvGraphicFramePr>
            <a:graphicFrameLocks noGrp="1"/>
          </p:cNvGraphicFramePr>
          <p:nvPr/>
        </p:nvGraphicFramePr>
        <p:xfrm>
          <a:off x="971550" y="2060575"/>
          <a:ext cx="7416800" cy="502920"/>
        </p:xfrm>
        <a:graphic>
          <a:graphicData uri="http://schemas.openxmlformats.org/drawingml/2006/table">
            <a:tbl>
              <a:tblPr firstRow="1" bandCol="1">
                <a:tableStyleId>{74C1A8A3-306A-4EB7-A6B1-4F7E0EB9C5D6}</a:tableStyleId>
              </a:tblPr>
              <a:tblGrid>
                <a:gridCol w="3006481">
                  <a:extLst>
                    <a:ext uri="{9D8B030D-6E8A-4147-A177-3AD203B41FA5}">
                      <a16:colId xmlns:a16="http://schemas.microsoft.com/office/drawing/2014/main" val="20000"/>
                    </a:ext>
                  </a:extLst>
                </a:gridCol>
                <a:gridCol w="1917765">
                  <a:extLst>
                    <a:ext uri="{9D8B030D-6E8A-4147-A177-3AD203B41FA5}">
                      <a16:colId xmlns:a16="http://schemas.microsoft.com/office/drawing/2014/main" val="20001"/>
                    </a:ext>
                  </a:extLst>
                </a:gridCol>
                <a:gridCol w="2492554">
                  <a:extLst>
                    <a:ext uri="{9D8B030D-6E8A-4147-A177-3AD203B41FA5}">
                      <a16:colId xmlns:a16="http://schemas.microsoft.com/office/drawing/2014/main" val="20002"/>
                    </a:ext>
                  </a:extLst>
                </a:gridCol>
              </a:tblGrid>
              <a:tr h="167482">
                <a:tc>
                  <a:txBody>
                    <a:bodyPr/>
                    <a:lstStyle/>
                    <a:p>
                      <a:pPr marL="457200" indent="450215" algn="just">
                        <a:spcAft>
                          <a:spcPts val="0"/>
                        </a:spcAft>
                      </a:pPr>
                      <a:r>
                        <a:rPr lang="es-ES" sz="1100" dirty="0"/>
                        <a:t>NOMBRE –APELLIDO</a:t>
                      </a:r>
                      <a:endParaRPr lang="es-E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0215" algn="just">
                        <a:spcAft>
                          <a:spcPts val="0"/>
                        </a:spcAft>
                      </a:pPr>
                      <a:r>
                        <a:rPr lang="es-ES" sz="1100"/>
                        <a:t>DOMICILIO</a:t>
                      </a:r>
                      <a:endParaRPr lang="es-E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0215" algn="just">
                        <a:spcAft>
                          <a:spcPts val="0"/>
                        </a:spcAft>
                      </a:pPr>
                      <a:r>
                        <a:rPr lang="es-ES" sz="1100"/>
                        <a:t>LOCALIDAD</a:t>
                      </a:r>
                      <a:endParaRPr lang="es-E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7482">
                <a:tc>
                  <a:txBody>
                    <a:bodyPr/>
                    <a:lstStyle/>
                    <a:p>
                      <a:pPr marL="457200" indent="450215" algn="just">
                        <a:spcAft>
                          <a:spcPts val="0"/>
                        </a:spcAft>
                      </a:pPr>
                      <a:r>
                        <a:rPr lang="es-ES" sz="1100" dirty="0"/>
                        <a:t>30 caracteres</a:t>
                      </a:r>
                      <a:endParaRPr lang="es-E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0215" algn="just">
                        <a:spcAft>
                          <a:spcPts val="0"/>
                        </a:spcAft>
                      </a:pPr>
                      <a:r>
                        <a:rPr lang="es-ES" sz="1100"/>
                        <a:t>20 caracteres</a:t>
                      </a:r>
                      <a:endParaRPr lang="es-E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0215" algn="just">
                        <a:spcAft>
                          <a:spcPts val="0"/>
                        </a:spcAft>
                      </a:pPr>
                      <a:r>
                        <a:rPr lang="es-ES" sz="1100" dirty="0"/>
                        <a:t>15 caracteres</a:t>
                      </a:r>
                      <a:endParaRPr lang="es-E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9474" name="9 CuadroTexto">
            <a:extLst>
              <a:ext uri="{FF2B5EF4-FFF2-40B4-BE49-F238E27FC236}">
                <a16:creationId xmlns:a16="http://schemas.microsoft.com/office/drawing/2014/main" id="{1FFBAA5A-7464-3A68-75B6-6F76E9D97BB4}"/>
              </a:ext>
            </a:extLst>
          </p:cNvPr>
          <p:cNvSpPr txBox="1">
            <a:spLocks noChangeArrowheads="1"/>
          </p:cNvSpPr>
          <p:nvPr/>
        </p:nvSpPr>
        <p:spPr bwMode="auto">
          <a:xfrm>
            <a:off x="539750" y="2781300"/>
            <a:ext cx="8208963"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Clr>
                <a:srgbClr val="000000"/>
              </a:buClr>
            </a:pPr>
            <a:r>
              <a:rPr lang="es-AR" altLang="es-AR" sz="1800" u="sng">
                <a:latin typeface="Arial" panose="020B0604020202020204" pitchFamily="34" charset="0"/>
              </a:rPr>
              <a:t>Definición por nivel o literaria</a:t>
            </a:r>
            <a:r>
              <a:rPr lang="es-AR" altLang="es-AR" sz="1800">
                <a:latin typeface="Arial" panose="020B0604020202020204" pitchFamily="34" charset="0"/>
              </a:rPr>
              <a:t>: esta es la forma de representar los datos en el ambiente del algoritmo. Obviamente es la que utiliza el programador.</a:t>
            </a:r>
          </a:p>
          <a:p>
            <a:pPr algn="just" eaLnBrk="1" hangingPunct="1">
              <a:spcBef>
                <a:spcPct val="0"/>
              </a:spcBef>
              <a:buClr>
                <a:srgbClr val="000000"/>
              </a:buClr>
              <a:buFont typeface="Arial" panose="020B0604020202020204" pitchFamily="34" charset="0"/>
              <a:buNone/>
            </a:pPr>
            <a:r>
              <a:rPr lang="es-AR" altLang="es-AR" sz="1800">
                <a:latin typeface="Arial" panose="020B0604020202020204" pitchFamily="34" charset="0"/>
              </a:rPr>
              <a:t>  Cuando en el sistema existen registros (archivos) que se utilizan en varios programas, normalmente se definen los mismos en esta forma y se almacenan en una biblioteca de estructuras de tal forma que cada vez que se necesiten directamente se entregan copias de dicha definición. Esto asegura una coherencia en los nombres de los campos y sus definiciones de tipo.</a:t>
            </a:r>
            <a:endParaRPr lang="es-ES" altLang="es-AR" sz="1800">
              <a:latin typeface="Arial" panose="020B0604020202020204" pitchFamily="34" charset="0"/>
            </a:endParaRPr>
          </a:p>
        </p:txBody>
      </p:sp>
      <p:graphicFrame>
        <p:nvGraphicFramePr>
          <p:cNvPr id="11" name="10 Tabla">
            <a:extLst>
              <a:ext uri="{FF2B5EF4-FFF2-40B4-BE49-F238E27FC236}">
                <a16:creationId xmlns:a16="http://schemas.microsoft.com/office/drawing/2014/main" id="{07BA876D-9F47-1628-BDEF-58E0C7527977}"/>
              </a:ext>
            </a:extLst>
          </p:cNvPr>
          <p:cNvGraphicFramePr>
            <a:graphicFrameLocks noGrp="1"/>
          </p:cNvGraphicFramePr>
          <p:nvPr/>
        </p:nvGraphicFramePr>
        <p:xfrm>
          <a:off x="2843213" y="5084763"/>
          <a:ext cx="3241675" cy="1217612"/>
        </p:xfrm>
        <a:graphic>
          <a:graphicData uri="http://schemas.openxmlformats.org/drawingml/2006/table">
            <a:tbl>
              <a:tblPr/>
              <a:tblGrid>
                <a:gridCol w="3241675">
                  <a:extLst>
                    <a:ext uri="{9D8B030D-6E8A-4147-A177-3AD203B41FA5}">
                      <a16:colId xmlns:a16="http://schemas.microsoft.com/office/drawing/2014/main" val="20000"/>
                    </a:ext>
                  </a:extLst>
                </a:gridCol>
              </a:tblGrid>
              <a:tr h="1217612">
                <a:tc>
                  <a:txBody>
                    <a:bodyPr/>
                    <a:lstStyle/>
                    <a:p>
                      <a:pPr indent="450215" algn="just">
                        <a:spcAft>
                          <a:spcPts val="0"/>
                        </a:spcAft>
                      </a:pPr>
                      <a:r>
                        <a:rPr lang="es-ES" sz="1100" dirty="0">
                          <a:solidFill>
                            <a:srgbClr val="000000"/>
                          </a:solidFill>
                          <a:latin typeface="Arial Narrow"/>
                          <a:ea typeface="Times New Roman"/>
                          <a:cs typeface="Tahoma"/>
                        </a:rPr>
                        <a:t>PERSONA: registro de</a:t>
                      </a:r>
                      <a:endParaRPr lang="es-ES" sz="1100" dirty="0">
                        <a:latin typeface="Calibri"/>
                        <a:ea typeface="Calibri"/>
                        <a:cs typeface="Times New Roman"/>
                      </a:endParaRPr>
                    </a:p>
                    <a:p>
                      <a:pPr indent="450215" algn="just">
                        <a:spcAft>
                          <a:spcPts val="0"/>
                        </a:spcAft>
                      </a:pPr>
                      <a:r>
                        <a:rPr lang="es-ES" sz="1100" dirty="0">
                          <a:solidFill>
                            <a:srgbClr val="000000"/>
                          </a:solidFill>
                          <a:latin typeface="Arial Narrow"/>
                          <a:ea typeface="Times New Roman"/>
                          <a:cs typeface="Tahoma"/>
                        </a:rPr>
                        <a:t>                    NOMBRE-APELLIDO: AN(30)</a:t>
                      </a:r>
                      <a:endParaRPr lang="es-ES" sz="1100" dirty="0">
                        <a:latin typeface="Calibri"/>
                        <a:ea typeface="Calibri"/>
                        <a:cs typeface="Times New Roman"/>
                      </a:endParaRPr>
                    </a:p>
                    <a:p>
                      <a:pPr indent="450215" algn="just">
                        <a:spcAft>
                          <a:spcPts val="0"/>
                        </a:spcAft>
                      </a:pPr>
                      <a:r>
                        <a:rPr lang="es-ES" sz="1100" dirty="0">
                          <a:solidFill>
                            <a:srgbClr val="000000"/>
                          </a:solidFill>
                          <a:latin typeface="Arial Narrow"/>
                          <a:ea typeface="Times New Roman"/>
                          <a:cs typeface="Tahoma"/>
                        </a:rPr>
                        <a:t>                     DOMICILIO: AN(20)</a:t>
                      </a:r>
                      <a:endParaRPr lang="es-ES" sz="1100" dirty="0">
                        <a:latin typeface="Calibri"/>
                        <a:ea typeface="Calibri"/>
                        <a:cs typeface="Times New Roman"/>
                      </a:endParaRPr>
                    </a:p>
                    <a:p>
                      <a:pPr indent="450215" algn="just">
                        <a:spcAft>
                          <a:spcPts val="0"/>
                        </a:spcAft>
                      </a:pPr>
                      <a:r>
                        <a:rPr lang="es-ES" sz="1100" dirty="0">
                          <a:solidFill>
                            <a:srgbClr val="000000"/>
                          </a:solidFill>
                          <a:latin typeface="Arial Narrow"/>
                          <a:ea typeface="Times New Roman"/>
                          <a:cs typeface="Tahoma"/>
                        </a:rPr>
                        <a:t>                     LOCALIDAD: AN(15)</a:t>
                      </a:r>
                      <a:endParaRPr lang="es-ES" sz="1100" dirty="0">
                        <a:latin typeface="Calibri"/>
                        <a:ea typeface="Calibri"/>
                        <a:cs typeface="Times New Roman"/>
                      </a:endParaRPr>
                    </a:p>
                    <a:p>
                      <a:pPr indent="450215" algn="just">
                        <a:spcAft>
                          <a:spcPts val="0"/>
                        </a:spcAft>
                      </a:pPr>
                      <a:r>
                        <a:rPr lang="es-ES" sz="1100" dirty="0">
                          <a:solidFill>
                            <a:srgbClr val="000000"/>
                          </a:solidFill>
                          <a:latin typeface="Arial Narrow"/>
                          <a:ea typeface="Times New Roman"/>
                          <a:cs typeface="Tahoma"/>
                        </a:rPr>
                        <a:t>Fin registro</a:t>
                      </a:r>
                      <a:endParaRPr lang="es-ES" sz="1100" dirty="0">
                        <a:latin typeface="Calibri"/>
                        <a:ea typeface="Calibri"/>
                        <a:cs typeface="Times New Roman"/>
                      </a:endParaRPr>
                    </a:p>
                  </a:txBody>
                  <a:tcPr marL="9529" marR="9529" marT="9528" marB="9528" anchor="ctr">
                    <a:lnL>
                      <a:noFill/>
                    </a:lnL>
                    <a:lnR>
                      <a:noFill/>
                    </a:lnR>
                    <a:lnT>
                      <a:noFill/>
                    </a:lnT>
                    <a:lnB>
                      <a:noFill/>
                    </a:lnB>
                    <a:solidFill>
                      <a:srgbClr val="FFFF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A7DB07A7-457E-21A5-C11A-40B8C19A2B21}"/>
              </a:ext>
            </a:extLst>
          </p:cNvPr>
          <p:cNvSpPr>
            <a:spLocks noGrp="1"/>
          </p:cNvSpPr>
          <p:nvPr>
            <p:ph type="title"/>
          </p:nvPr>
        </p:nvSpPr>
        <p:spPr>
          <a:xfrm>
            <a:off x="0" y="39609"/>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
        <p:nvSpPr>
          <p:cNvPr id="20483" name="Rectangle 2">
            <a:extLst>
              <a:ext uri="{FF2B5EF4-FFF2-40B4-BE49-F238E27FC236}">
                <a16:creationId xmlns:a16="http://schemas.microsoft.com/office/drawing/2014/main" id="{DCFAF2BB-E01E-2DB0-E4BD-8FAC20738A71}"/>
              </a:ext>
            </a:extLst>
          </p:cNvPr>
          <p:cNvSpPr>
            <a:spLocks noGrp="1"/>
          </p:cNvSpPr>
          <p:nvPr>
            <p:ph type="subTitle" idx="4294967295"/>
          </p:nvPr>
        </p:nvSpPr>
        <p:spPr>
          <a:xfrm>
            <a:off x="1511300" y="908050"/>
            <a:ext cx="7632700" cy="5691188"/>
          </a:xfrm>
          <a:noFill/>
        </p:spPr>
        <p:txBody>
          <a:bodyPr wrap="square" lIns="90000" tIns="46800" rIns="90000" bIns="46800">
            <a:spAutoFit/>
          </a:bodyPr>
          <a:lstStyle/>
          <a:p>
            <a:pPr marL="642938" lvl="2" indent="-212725" eaLnBrk="1">
              <a:spcBef>
                <a:spcPts val="1775"/>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b="1" i="1" dirty="0" err="1">
                <a:latin typeface="Verdana" panose="020B0604030504040204" pitchFamily="34" charset="0"/>
                <a:cs typeface="Times New Roman" panose="02020603050405020304" pitchFamily="18" charset="0"/>
              </a:rPr>
              <a:t>Registro</a:t>
            </a:r>
            <a:r>
              <a:rPr lang="en-GB" altLang="es-AR" b="1" i="1" dirty="0">
                <a:latin typeface="Verdana" panose="020B0604030504040204" pitchFamily="34" charset="0"/>
                <a:cs typeface="Times New Roman" panose="02020603050405020304" pitchFamily="18" charset="0"/>
              </a:rPr>
              <a:t> </a:t>
            </a:r>
            <a:r>
              <a:rPr lang="en-GB" altLang="es-AR" b="1" i="1" dirty="0" err="1">
                <a:latin typeface="Verdana" panose="020B0604030504040204" pitchFamily="34" charset="0"/>
                <a:cs typeface="Times New Roman" panose="02020603050405020304" pitchFamily="18" charset="0"/>
              </a:rPr>
              <a:t>lógico</a:t>
            </a:r>
            <a:endParaRPr lang="en-GB" altLang="es-AR" b="1" i="1" dirty="0">
              <a:latin typeface="Verdana" panose="020B0604030504040204" pitchFamily="34" charset="0"/>
              <a:cs typeface="Times New Roman" panose="02020603050405020304" pitchFamily="18" charset="0"/>
            </a:endParaRPr>
          </a:p>
          <a:p>
            <a:pPr marL="0" indent="0" eaLnBrk="1">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2400" dirty="0">
                <a:latin typeface="Verdana" panose="020B0604030504040204" pitchFamily="34" charset="0"/>
                <a:cs typeface="Times New Roman" panose="02020603050405020304" pitchFamily="18" charset="0"/>
              </a:rPr>
              <a:t>Se </a:t>
            </a:r>
            <a:r>
              <a:rPr lang="en-GB" altLang="es-AR" sz="2400" dirty="0" err="1">
                <a:latin typeface="Verdana" panose="020B0604030504040204" pitchFamily="34" charset="0"/>
                <a:cs typeface="Times New Roman" panose="02020603050405020304" pitchFamily="18" charset="0"/>
              </a:rPr>
              <a:t>denomina</a:t>
            </a:r>
            <a:r>
              <a:rPr lang="en-GB" altLang="es-AR" sz="2400" dirty="0">
                <a:latin typeface="Verdana" panose="020B0604030504040204" pitchFamily="34" charset="0"/>
                <a:cs typeface="Times New Roman" panose="02020603050405020304" pitchFamily="18" charset="0"/>
              </a:rPr>
              <a:t> </a:t>
            </a:r>
            <a:r>
              <a:rPr lang="en-GB" altLang="es-AR" sz="2400" b="1" i="1" dirty="0" err="1">
                <a:solidFill>
                  <a:srgbClr val="C00000"/>
                </a:solidFill>
                <a:latin typeface="Verdana" panose="020B0604030504040204" pitchFamily="34" charset="0"/>
                <a:cs typeface="Times New Roman" panose="02020603050405020304" pitchFamily="18" charset="0"/>
              </a:rPr>
              <a:t>registro</a:t>
            </a:r>
            <a:r>
              <a:rPr lang="en-GB" altLang="es-AR" sz="2400" b="1" i="1" dirty="0">
                <a:solidFill>
                  <a:srgbClr val="C00000"/>
                </a:solidFill>
                <a:latin typeface="Verdana" panose="020B0604030504040204" pitchFamily="34" charset="0"/>
                <a:cs typeface="Times New Roman" panose="02020603050405020304" pitchFamily="18" charset="0"/>
              </a:rPr>
              <a:t> </a:t>
            </a:r>
            <a:r>
              <a:rPr lang="en-GB" altLang="es-AR" sz="2400" b="1" i="1" dirty="0" err="1">
                <a:solidFill>
                  <a:srgbClr val="C00000"/>
                </a:solidFill>
                <a:latin typeface="Verdana" panose="020B0604030504040204" pitchFamily="34" charset="0"/>
                <a:cs typeface="Times New Roman" panose="02020603050405020304" pitchFamily="18" charset="0"/>
              </a:rPr>
              <a:t>lógico</a:t>
            </a:r>
            <a:r>
              <a:rPr lang="en-GB" altLang="es-AR" sz="2400" b="1" i="1" dirty="0">
                <a:solidFill>
                  <a:srgbClr val="C00000"/>
                </a:solidFill>
                <a:latin typeface="Verdana" panose="020B0604030504040204" pitchFamily="34" charset="0"/>
                <a:cs typeface="Times New Roman" panose="02020603050405020304" pitchFamily="18" charset="0"/>
              </a:rPr>
              <a:t> </a:t>
            </a:r>
            <a:r>
              <a:rPr lang="en-GB" altLang="es-AR" sz="2400" dirty="0">
                <a:latin typeface="Verdana" panose="020B0604030504040204" pitchFamily="34" charset="0"/>
                <a:cs typeface="Times New Roman" panose="02020603050405020304" pitchFamily="18" charset="0"/>
              </a:rPr>
              <a:t>al conjunto de </a:t>
            </a:r>
            <a:r>
              <a:rPr lang="en-GB" altLang="es-AR" sz="2400" dirty="0" err="1">
                <a:latin typeface="Verdana" panose="020B0604030504040204" pitchFamily="34" charset="0"/>
                <a:cs typeface="Times New Roman" panose="02020603050405020304" pitchFamily="18" charset="0"/>
              </a:rPr>
              <a:t>campos</a:t>
            </a:r>
            <a:r>
              <a:rPr lang="en-GB" altLang="es-AR" sz="2400" dirty="0">
                <a:latin typeface="Verdana" panose="020B0604030504040204" pitchFamily="34" charset="0"/>
                <a:cs typeface="Times New Roman" panose="02020603050405020304" pitchFamily="18" charset="0"/>
              </a:rPr>
              <a:t> o </a:t>
            </a:r>
            <a:r>
              <a:rPr lang="en-GB" altLang="es-AR" sz="2400" dirty="0" err="1">
                <a:latin typeface="Verdana" panose="020B0604030504040204" pitchFamily="34" charset="0"/>
                <a:cs typeface="Times New Roman" panose="02020603050405020304" pitchFamily="18" charset="0"/>
              </a:rPr>
              <a:t>datos</a:t>
            </a:r>
            <a:r>
              <a:rPr lang="en-GB" altLang="es-AR" sz="2400" dirty="0">
                <a:latin typeface="Verdana" panose="020B0604030504040204" pitchFamily="34" charset="0"/>
                <a:cs typeface="Times New Roman" panose="02020603050405020304" pitchFamily="18" charset="0"/>
              </a:rPr>
              <a:t> </a:t>
            </a:r>
            <a:r>
              <a:rPr lang="en-GB" altLang="es-AR" sz="2400" dirty="0" err="1">
                <a:latin typeface="Verdana" panose="020B0604030504040204" pitchFamily="34" charset="0"/>
                <a:cs typeface="Times New Roman" panose="02020603050405020304" pitchFamily="18" charset="0"/>
              </a:rPr>
              <a:t>referente</a:t>
            </a:r>
            <a:r>
              <a:rPr lang="en-GB" altLang="es-AR" sz="2400" dirty="0">
                <a:latin typeface="Verdana" panose="020B0604030504040204" pitchFamily="34" charset="0"/>
                <a:cs typeface="Times New Roman" panose="02020603050405020304" pitchFamily="18" charset="0"/>
              </a:rPr>
              <a:t> a un </a:t>
            </a:r>
            <a:r>
              <a:rPr lang="en-GB" altLang="es-AR" sz="2400" dirty="0" err="1">
                <a:latin typeface="Verdana" panose="020B0604030504040204" pitchFamily="34" charset="0"/>
                <a:cs typeface="Times New Roman" panose="02020603050405020304" pitchFamily="18" charset="0"/>
              </a:rPr>
              <a:t>mismo</a:t>
            </a:r>
            <a:r>
              <a:rPr lang="en-GB" altLang="es-AR" sz="2400" dirty="0">
                <a:latin typeface="Verdana" panose="020B0604030504040204" pitchFamily="34" charset="0"/>
                <a:cs typeface="Times New Roman" panose="02020603050405020304" pitchFamily="18" charset="0"/>
              </a:rPr>
              <a:t> </a:t>
            </a:r>
            <a:r>
              <a:rPr lang="en-GB" altLang="es-AR" sz="2400" dirty="0" err="1">
                <a:latin typeface="Verdana" panose="020B0604030504040204" pitchFamily="34" charset="0"/>
                <a:cs typeface="Times New Roman" panose="02020603050405020304" pitchFamily="18" charset="0"/>
              </a:rPr>
              <a:t>objeto</a:t>
            </a:r>
            <a:r>
              <a:rPr lang="en-GB" altLang="es-AR" sz="2400" dirty="0">
                <a:latin typeface="Verdana" panose="020B0604030504040204" pitchFamily="34" charset="0"/>
                <a:cs typeface="Times New Roman" panose="02020603050405020304" pitchFamily="18" charset="0"/>
              </a:rPr>
              <a:t> y </a:t>
            </a:r>
            <a:r>
              <a:rPr lang="en-GB" altLang="es-AR" sz="2400" dirty="0" err="1">
                <a:latin typeface="Verdana" panose="020B0604030504040204" pitchFamily="34" charset="0"/>
                <a:cs typeface="Times New Roman" panose="02020603050405020304" pitchFamily="18" charset="0"/>
              </a:rPr>
              <a:t>constituyen</a:t>
            </a:r>
            <a:r>
              <a:rPr lang="en-GB" altLang="es-AR" sz="2400" dirty="0">
                <a:latin typeface="Verdana" panose="020B0604030504040204" pitchFamily="34" charset="0"/>
                <a:cs typeface="Times New Roman" panose="02020603050405020304" pitchFamily="18" charset="0"/>
              </a:rPr>
              <a:t> </a:t>
            </a:r>
            <a:r>
              <a:rPr lang="en-GB" altLang="es-AR" sz="2400" dirty="0" err="1">
                <a:latin typeface="Verdana" panose="020B0604030504040204" pitchFamily="34" charset="0"/>
                <a:cs typeface="Times New Roman" panose="02020603050405020304" pitchFamily="18" charset="0"/>
              </a:rPr>
              <a:t>una</a:t>
            </a:r>
            <a:r>
              <a:rPr lang="en-GB" altLang="es-AR" sz="2400" dirty="0">
                <a:latin typeface="Verdana" panose="020B0604030504040204" pitchFamily="34" charset="0"/>
                <a:cs typeface="Times New Roman" panose="02020603050405020304" pitchFamily="18" charset="0"/>
              </a:rPr>
              <a:t> </a:t>
            </a:r>
            <a:r>
              <a:rPr lang="en-GB" altLang="es-AR" sz="2400" dirty="0" err="1">
                <a:latin typeface="Verdana" panose="020B0604030504040204" pitchFamily="34" charset="0"/>
                <a:cs typeface="Times New Roman" panose="02020603050405020304" pitchFamily="18" charset="0"/>
              </a:rPr>
              <a:t>unidad</a:t>
            </a:r>
            <a:r>
              <a:rPr lang="en-GB" altLang="es-AR" sz="2400" dirty="0">
                <a:latin typeface="Verdana" panose="020B0604030504040204" pitchFamily="34" charset="0"/>
                <a:cs typeface="Times New Roman" panose="02020603050405020304" pitchFamily="18" charset="0"/>
              </a:rPr>
              <a:t> para </a:t>
            </a:r>
            <a:r>
              <a:rPr lang="en-GB" altLang="es-AR" sz="2400" dirty="0" err="1">
                <a:latin typeface="Verdana" panose="020B0604030504040204" pitchFamily="34" charset="0"/>
                <a:cs typeface="Times New Roman" panose="02020603050405020304" pitchFamily="18" charset="0"/>
              </a:rPr>
              <a:t>su</a:t>
            </a:r>
            <a:r>
              <a:rPr lang="en-GB" altLang="es-AR" sz="2400" dirty="0">
                <a:latin typeface="Verdana" panose="020B0604030504040204" pitchFamily="34" charset="0"/>
                <a:cs typeface="Times New Roman" panose="02020603050405020304" pitchFamily="18" charset="0"/>
              </a:rPr>
              <a:t> </a:t>
            </a:r>
            <a:r>
              <a:rPr lang="en-GB" altLang="es-AR" sz="2400" dirty="0" err="1">
                <a:latin typeface="Verdana" panose="020B0604030504040204" pitchFamily="34" charset="0"/>
                <a:cs typeface="Times New Roman" panose="02020603050405020304" pitchFamily="18" charset="0"/>
              </a:rPr>
              <a:t>proceso</a:t>
            </a:r>
            <a:r>
              <a:rPr lang="en-GB" altLang="es-AR" sz="2400" dirty="0">
                <a:latin typeface="Verdana" panose="020B0604030504040204" pitchFamily="34" charset="0"/>
                <a:cs typeface="Times New Roman" panose="02020603050405020304" pitchFamily="18" charset="0"/>
              </a:rPr>
              <a:t>.</a:t>
            </a:r>
          </a:p>
          <a:p>
            <a:pPr marL="0" indent="0" eaLnBrk="1">
              <a:lnSpc>
                <a:spcPct val="150000"/>
              </a:lnSpc>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2400" dirty="0">
                <a:latin typeface="Verdana" panose="020B0604030504040204" pitchFamily="34" charset="0"/>
                <a:cs typeface="Times New Roman" panose="02020603050405020304" pitchFamily="18" charset="0"/>
              </a:rPr>
              <a:t> </a:t>
            </a:r>
            <a:r>
              <a:rPr lang="en-GB" altLang="es-AR" sz="2400" b="1"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Son </a:t>
            </a:r>
            <a:r>
              <a:rPr lang="en-GB" altLang="es-AR" sz="2400" b="1" dirty="0" err="1">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los</a:t>
            </a:r>
            <a:r>
              <a:rPr lang="en-GB" altLang="es-AR" sz="2400" b="1"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a:t>
            </a:r>
            <a:r>
              <a:rPr lang="en-GB" altLang="es-AR" sz="2400" b="1" dirty="0" err="1">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registros</a:t>
            </a:r>
            <a:r>
              <a:rPr lang="en-GB" altLang="es-AR" sz="2400" b="1"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a:t>
            </a:r>
            <a:r>
              <a:rPr lang="en-GB" altLang="es-AR" sz="2400" b="1" dirty="0" err="1">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organizados</a:t>
            </a:r>
            <a:r>
              <a:rPr lang="en-GB" altLang="es-AR" sz="2400" b="1"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a:t>
            </a:r>
            <a:r>
              <a:rPr lang="en-GB" altLang="es-AR" sz="2400" b="1" dirty="0" err="1">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en</a:t>
            </a:r>
            <a:r>
              <a:rPr lang="en-GB" altLang="es-AR" sz="2400" b="1"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a:t>
            </a:r>
            <a:r>
              <a:rPr lang="en-GB" altLang="es-AR" sz="2400" b="1" dirty="0" err="1">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campos</a:t>
            </a:r>
            <a:r>
              <a:rPr lang="en-GB" altLang="es-AR" sz="2400" b="1"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a:t>
            </a:r>
          </a:p>
          <a:p>
            <a:pPr marL="642938" lvl="2" indent="-212725" eaLnBrk="1">
              <a:lnSpc>
                <a:spcPct val="150000"/>
              </a:lnSpc>
              <a:spcBef>
                <a:spcPts val="1775"/>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b="1" i="1" dirty="0" err="1">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Registro</a:t>
            </a:r>
            <a:r>
              <a:rPr lang="en-GB" altLang="es-AR" b="1" i="1"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a:t>
            </a:r>
            <a:r>
              <a:rPr lang="en-GB" altLang="es-AR" b="1" i="1" dirty="0" err="1">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físico</a:t>
            </a:r>
            <a:endParaRPr lang="en-GB" altLang="es-AR" b="1" i="1"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endParaRP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2400" b="1" i="1" dirty="0" err="1">
                <a:solidFill>
                  <a:srgbClr val="C00000"/>
                </a:solidFill>
                <a:latin typeface="Verdana" panose="020B0604030504040204" pitchFamily="34" charset="0"/>
                <a:cs typeface="Times New Roman" panose="02020603050405020304" pitchFamily="18" charset="0"/>
              </a:rPr>
              <a:t>Registro</a:t>
            </a:r>
            <a:r>
              <a:rPr lang="en-GB" altLang="es-AR" sz="2400" b="1" i="1" dirty="0">
                <a:solidFill>
                  <a:srgbClr val="C00000"/>
                </a:solidFill>
                <a:latin typeface="Verdana" panose="020B0604030504040204" pitchFamily="34" charset="0"/>
                <a:cs typeface="Times New Roman" panose="02020603050405020304" pitchFamily="18" charset="0"/>
              </a:rPr>
              <a:t> </a:t>
            </a:r>
            <a:r>
              <a:rPr lang="en-GB" altLang="es-AR" sz="2400" b="1" i="1" dirty="0" err="1">
                <a:solidFill>
                  <a:srgbClr val="C00000"/>
                </a:solidFill>
                <a:latin typeface="Verdana" panose="020B0604030504040204" pitchFamily="34" charset="0"/>
                <a:cs typeface="Times New Roman" panose="02020603050405020304" pitchFamily="18" charset="0"/>
              </a:rPr>
              <a:t>físico</a:t>
            </a:r>
            <a:r>
              <a:rPr lang="en-GB" altLang="es-AR" sz="2400" b="1" dirty="0">
                <a:solidFill>
                  <a:srgbClr val="C00000"/>
                </a:solidFill>
                <a:latin typeface="Verdana" panose="020B0604030504040204" pitchFamily="34" charset="0"/>
                <a:cs typeface="Times New Roman" panose="02020603050405020304" pitchFamily="18" charset="0"/>
              </a:rPr>
              <a:t> </a:t>
            </a:r>
            <a:r>
              <a:rPr lang="en-GB" altLang="es-AR" sz="2400" dirty="0">
                <a:latin typeface="Verdana" panose="020B0604030504040204" pitchFamily="34" charset="0"/>
                <a:cs typeface="Times New Roman" panose="02020603050405020304" pitchFamily="18" charset="0"/>
              </a:rPr>
              <a:t>es un conjunto de </a:t>
            </a:r>
            <a:r>
              <a:rPr lang="en-GB" altLang="es-AR" sz="2400" b="1" dirty="0" err="1">
                <a:latin typeface="Verdana" panose="020B0604030504040204" pitchFamily="34" charset="0"/>
                <a:cs typeface="Times New Roman" panose="02020603050405020304" pitchFamily="18" charset="0"/>
              </a:rPr>
              <a:t>registros</a:t>
            </a:r>
            <a:r>
              <a:rPr lang="en-GB" altLang="es-AR" sz="2400" b="1" dirty="0">
                <a:latin typeface="Verdana" panose="020B0604030504040204" pitchFamily="34" charset="0"/>
                <a:cs typeface="Times New Roman" panose="02020603050405020304" pitchFamily="18" charset="0"/>
              </a:rPr>
              <a:t> </a:t>
            </a:r>
            <a:r>
              <a:rPr lang="en-GB" altLang="es-AR" sz="2400" b="1" dirty="0" err="1">
                <a:latin typeface="Verdana" panose="020B0604030504040204" pitchFamily="34" charset="0"/>
                <a:cs typeface="Times New Roman" panose="02020603050405020304" pitchFamily="18" charset="0"/>
              </a:rPr>
              <a:t>lógicos</a:t>
            </a:r>
            <a:r>
              <a:rPr lang="en-GB" altLang="es-AR" sz="2400" b="1" dirty="0">
                <a:latin typeface="Verdana" panose="020B0604030504040204" pitchFamily="34" charset="0"/>
                <a:cs typeface="Times New Roman" panose="02020603050405020304" pitchFamily="18" charset="0"/>
              </a:rPr>
              <a:t> </a:t>
            </a:r>
            <a:r>
              <a:rPr lang="en-GB" altLang="es-AR" sz="2400" dirty="0">
                <a:latin typeface="Verdana" panose="020B0604030504040204" pitchFamily="34" charset="0"/>
                <a:cs typeface="Times New Roman" panose="02020603050405020304" pitchFamily="18" charset="0"/>
              </a:rPr>
              <a:t>que </a:t>
            </a:r>
            <a:r>
              <a:rPr lang="en-GB" altLang="es-AR" sz="2400" dirty="0" err="1">
                <a:latin typeface="Verdana" panose="020B0604030504040204" pitchFamily="34" charset="0"/>
                <a:cs typeface="Times New Roman" panose="02020603050405020304" pitchFamily="18" charset="0"/>
              </a:rPr>
              <a:t>constituyen</a:t>
            </a:r>
            <a:r>
              <a:rPr lang="en-GB" altLang="es-AR" sz="2400" dirty="0">
                <a:latin typeface="Verdana" panose="020B0604030504040204" pitchFamily="34" charset="0"/>
                <a:cs typeface="Times New Roman" panose="02020603050405020304" pitchFamily="18" charset="0"/>
              </a:rPr>
              <a:t> la </a:t>
            </a:r>
            <a:r>
              <a:rPr lang="en-GB" altLang="es-AR" sz="2400" dirty="0" err="1">
                <a:latin typeface="Verdana" panose="020B0604030504040204" pitchFamily="34" charset="0"/>
                <a:cs typeface="Times New Roman" panose="02020603050405020304" pitchFamily="18" charset="0"/>
              </a:rPr>
              <a:t>unidad</a:t>
            </a:r>
            <a:r>
              <a:rPr lang="en-GB" altLang="es-AR" sz="2400" dirty="0">
                <a:latin typeface="Verdana" panose="020B0604030504040204" pitchFamily="34" charset="0"/>
                <a:cs typeface="Times New Roman" panose="02020603050405020304" pitchFamily="18" charset="0"/>
              </a:rPr>
              <a:t> de </a:t>
            </a:r>
            <a:r>
              <a:rPr lang="en-GB" altLang="es-AR" sz="2400" dirty="0" err="1">
                <a:latin typeface="Verdana" panose="020B0604030504040204" pitchFamily="34" charset="0"/>
                <a:cs typeface="Times New Roman" panose="02020603050405020304" pitchFamily="18" charset="0"/>
              </a:rPr>
              <a:t>transferencia</a:t>
            </a:r>
            <a:r>
              <a:rPr lang="en-GB" altLang="es-AR" sz="2400" dirty="0">
                <a:latin typeface="Verdana" panose="020B0604030504040204" pitchFamily="34" charset="0"/>
                <a:cs typeface="Times New Roman" panose="02020603050405020304" pitchFamily="18" charset="0"/>
              </a:rPr>
              <a:t> </a:t>
            </a:r>
            <a:r>
              <a:rPr lang="en-GB" altLang="es-AR" sz="2400" dirty="0" err="1">
                <a:latin typeface="Verdana" panose="020B0604030504040204" pitchFamily="34" charset="0"/>
                <a:cs typeface="Times New Roman" panose="02020603050405020304" pitchFamily="18" charset="0"/>
              </a:rPr>
              <a:t>en</a:t>
            </a:r>
            <a:r>
              <a:rPr lang="en-GB" altLang="es-AR" sz="2400" dirty="0">
                <a:latin typeface="Verdana" panose="020B0604030504040204" pitchFamily="34" charset="0"/>
                <a:cs typeface="Times New Roman" panose="02020603050405020304" pitchFamily="18" charset="0"/>
              </a:rPr>
              <a:t> </a:t>
            </a:r>
            <a:r>
              <a:rPr lang="en-GB" altLang="es-AR" sz="2400" dirty="0" err="1">
                <a:latin typeface="Verdana" panose="020B0604030504040204" pitchFamily="34" charset="0"/>
                <a:cs typeface="Times New Roman" panose="02020603050405020304" pitchFamily="18" charset="0"/>
              </a:rPr>
              <a:t>una</a:t>
            </a:r>
            <a:r>
              <a:rPr lang="en-GB" altLang="es-AR" sz="2400" dirty="0">
                <a:latin typeface="Verdana" panose="020B0604030504040204" pitchFamily="34" charset="0"/>
                <a:cs typeface="Times New Roman" panose="02020603050405020304" pitchFamily="18" charset="0"/>
              </a:rPr>
              <a:t> sola </a:t>
            </a:r>
            <a:r>
              <a:rPr lang="en-GB" altLang="es-AR" sz="2400" dirty="0" err="1">
                <a:latin typeface="Verdana" panose="020B0604030504040204" pitchFamily="34" charset="0"/>
                <a:cs typeface="Times New Roman" panose="02020603050405020304" pitchFamily="18" charset="0"/>
              </a:rPr>
              <a:t>operación</a:t>
            </a:r>
            <a:r>
              <a:rPr lang="en-GB" altLang="es-AR" sz="2400" dirty="0">
                <a:latin typeface="Verdana" panose="020B0604030504040204" pitchFamily="34" charset="0"/>
                <a:cs typeface="Times New Roman" panose="02020603050405020304" pitchFamily="18" charset="0"/>
              </a:rPr>
              <a:t> de entrada / </a:t>
            </a:r>
            <a:r>
              <a:rPr lang="en-GB" altLang="es-AR" sz="2400" dirty="0" err="1">
                <a:latin typeface="Verdana" panose="020B0604030504040204" pitchFamily="34" charset="0"/>
                <a:cs typeface="Times New Roman" panose="02020603050405020304" pitchFamily="18" charset="0"/>
              </a:rPr>
              <a:t>salida</a:t>
            </a:r>
            <a:r>
              <a:rPr lang="en-GB" altLang="es-AR" sz="2400" dirty="0">
                <a:latin typeface="Verdana" panose="020B0604030504040204" pitchFamily="34" charset="0"/>
                <a:cs typeface="Times New Roman" panose="02020603050405020304" pitchFamily="18" charset="0"/>
              </a:rPr>
              <a:t> </a:t>
            </a:r>
            <a:r>
              <a:rPr lang="en-GB" altLang="es-AR" dirty="0">
                <a:latin typeface="Verdana" panose="020B0604030504040204" pitchFamily="34" charset="0"/>
                <a:cs typeface="Times New Roman" panose="02020603050405020304" pitchFamily="18" charset="0"/>
              </a:rPr>
              <a:t>(para </a:t>
            </a:r>
            <a:r>
              <a:rPr lang="en-GB" altLang="es-AR" dirty="0" err="1">
                <a:latin typeface="Verdana" panose="020B0604030504040204" pitchFamily="34" charset="0"/>
                <a:cs typeface="Times New Roman" panose="02020603050405020304" pitchFamily="18" charset="0"/>
              </a:rPr>
              <a:t>transferencias</a:t>
            </a:r>
            <a:r>
              <a:rPr lang="en-GB" altLang="es-AR" dirty="0">
                <a:latin typeface="Verdana" panose="020B0604030504040204" pitchFamily="34" charset="0"/>
                <a:cs typeface="Times New Roman" panose="02020603050405020304" pitchFamily="18" charset="0"/>
              </a:rPr>
              <a:t> entre las </a:t>
            </a:r>
            <a:r>
              <a:rPr lang="en-GB" altLang="es-AR" dirty="0" err="1">
                <a:latin typeface="Verdana" panose="020B0604030504040204" pitchFamily="34" charset="0"/>
                <a:cs typeface="Times New Roman" panose="02020603050405020304" pitchFamily="18" charset="0"/>
              </a:rPr>
              <a:t>unidades</a:t>
            </a:r>
            <a:r>
              <a:rPr lang="en-GB" altLang="es-AR" dirty="0">
                <a:latin typeface="Verdana" panose="020B0604030504040204" pitchFamily="34" charset="0"/>
                <a:cs typeface="Times New Roman" panose="02020603050405020304" pitchFamily="18" charset="0"/>
              </a:rPr>
              <a:t> de E/S o </a:t>
            </a:r>
            <a:r>
              <a:rPr lang="en-GB" altLang="es-AR" dirty="0" err="1">
                <a:latin typeface="Verdana" panose="020B0604030504040204" pitchFamily="34" charset="0"/>
                <a:cs typeface="Times New Roman" panose="02020603050405020304" pitchFamily="18" charset="0"/>
              </a:rPr>
              <a:t>dispositivos</a:t>
            </a:r>
            <a:r>
              <a:rPr lang="en-GB" altLang="es-AR" dirty="0">
                <a:latin typeface="Verdana" panose="020B0604030504040204" pitchFamily="34" charset="0"/>
                <a:cs typeface="Times New Roman" panose="02020603050405020304" pitchFamily="18" charset="0"/>
              </a:rPr>
              <a:t> de </a:t>
            </a:r>
            <a:r>
              <a:rPr lang="en-GB" altLang="es-AR" dirty="0" err="1">
                <a:latin typeface="Verdana" panose="020B0604030504040204" pitchFamily="34" charset="0"/>
                <a:cs typeface="Times New Roman" panose="02020603050405020304" pitchFamily="18" charset="0"/>
              </a:rPr>
              <a:t>almacenamiento</a:t>
            </a:r>
            <a:r>
              <a:rPr lang="en-GB" altLang="es-AR" dirty="0">
                <a:latin typeface="Verdana" panose="020B0604030504040204" pitchFamily="34" charset="0"/>
                <a:cs typeface="Times New Roman" panose="02020603050405020304" pitchFamily="18" charset="0"/>
              </a:rPr>
              <a:t> o </a:t>
            </a:r>
            <a:r>
              <a:rPr lang="en-GB" altLang="es-AR" dirty="0" err="1">
                <a:latin typeface="Verdana" panose="020B0604030504040204" pitchFamily="34" charset="0"/>
                <a:cs typeface="Times New Roman" panose="02020603050405020304" pitchFamily="18" charset="0"/>
              </a:rPr>
              <a:t>memoria</a:t>
            </a:r>
            <a:r>
              <a:rPr lang="en-GB" altLang="es-AR" dirty="0">
                <a:latin typeface="Verdana" panose="020B0604030504040204" pitchFamily="34" charset="0"/>
                <a:cs typeface="Times New Roman" panose="02020603050405020304" pitchFamily="18" charset="0"/>
              </a:rPr>
              <a:t> principal).</a:t>
            </a:r>
            <a:endParaRPr lang="en-GB" altLang="es-AR" sz="4400" dirty="0">
              <a:latin typeface="Verdana" panose="020B0604030504040204" pitchFamily="34" charset="0"/>
              <a:cs typeface="Times New Roman" panose="02020603050405020304" pitchFamily="18" charset="0"/>
            </a:endParaRPr>
          </a:p>
        </p:txBody>
      </p:sp>
      <p:sp>
        <p:nvSpPr>
          <p:cNvPr id="2" name="Flecha: curvada hacia la derecha 1">
            <a:extLst>
              <a:ext uri="{FF2B5EF4-FFF2-40B4-BE49-F238E27FC236}">
                <a16:creationId xmlns:a16="http://schemas.microsoft.com/office/drawing/2014/main" id="{0E4D966B-B35C-1CF6-20CE-FAFF6D953EE6}"/>
              </a:ext>
            </a:extLst>
          </p:cNvPr>
          <p:cNvSpPr/>
          <p:nvPr/>
        </p:nvSpPr>
        <p:spPr>
          <a:xfrm rot="475523">
            <a:off x="346032" y="799869"/>
            <a:ext cx="1390985" cy="2572161"/>
          </a:xfrm>
          <a:prstGeom prst="curvedRightArrow">
            <a:avLst>
              <a:gd name="adj1" fmla="val 25000"/>
              <a:gd name="adj2" fmla="val 32747"/>
              <a:gd name="adj3" fmla="val 27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3" name="Flecha: curvada hacia abajo 2">
            <a:extLst>
              <a:ext uri="{FF2B5EF4-FFF2-40B4-BE49-F238E27FC236}">
                <a16:creationId xmlns:a16="http://schemas.microsoft.com/office/drawing/2014/main" id="{287944E7-351B-4D80-D831-464D55343A3A}"/>
              </a:ext>
            </a:extLst>
          </p:cNvPr>
          <p:cNvSpPr/>
          <p:nvPr/>
        </p:nvSpPr>
        <p:spPr>
          <a:xfrm rot="277198">
            <a:off x="3728626" y="3491396"/>
            <a:ext cx="4157638" cy="682217"/>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53AD37-39E2-ECC2-FBAE-78885661132F}"/>
              </a:ext>
            </a:extLst>
          </p:cNvPr>
          <p:cNvSpPr>
            <a:spLocks noGrp="1"/>
          </p:cNvSpPr>
          <p:nvPr>
            <p:ph type="title"/>
          </p:nvPr>
        </p:nvSpPr>
        <p:spPr>
          <a:xfrm>
            <a:off x="3695604" y="609600"/>
            <a:ext cx="4755063" cy="1326321"/>
          </a:xfrm>
        </p:spPr>
        <p:txBody>
          <a:bodyPr vert="horz" lIns="91440" tIns="45720" rIns="91440" bIns="45720" rtlCol="0" anchor="ctr">
            <a:normAutofit/>
          </a:bodyPr>
          <a:lstStyle/>
          <a:p>
            <a:r>
              <a:rPr lang="en-US"/>
              <a:t>Antes de continuar</a:t>
            </a:r>
          </a:p>
        </p:txBody>
      </p:sp>
      <p:sp>
        <p:nvSpPr>
          <p:cNvPr id="46094" name="Rectangle 46093">
            <a:extLst>
              <a:ext uri="{FF2B5EF4-FFF2-40B4-BE49-F238E27FC236}">
                <a16:creationId xmlns:a16="http://schemas.microsoft.com/office/drawing/2014/main" id="{AC84E647-551E-4F79-AA8B-3EABCF228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082" name="Picture 2" descr="Dibujo animado de un animal con la boca abierta&#10;&#10;Descripción generada automáticamente con confianza baja">
            <a:extLst>
              <a:ext uri="{FF2B5EF4-FFF2-40B4-BE49-F238E27FC236}">
                <a16:creationId xmlns:a16="http://schemas.microsoft.com/office/drawing/2014/main" id="{91C069BD-0745-C144-75BB-9EBC9746542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617" y="609600"/>
            <a:ext cx="2171769" cy="2738967"/>
          </a:xfrm>
          <a:prstGeom prst="rect">
            <a:avLst/>
          </a:prstGeom>
          <a:noFill/>
          <a:extLst>
            <a:ext uri="{909E8E84-426E-40DD-AFC4-6F175D3DCCD1}">
              <a14:hiddenFill xmlns:a14="http://schemas.microsoft.com/office/drawing/2010/main">
                <a:solidFill>
                  <a:srgbClr val="FFFFFF"/>
                </a:solidFill>
              </a14:hiddenFill>
            </a:ext>
          </a:extLst>
        </p:spPr>
      </p:pic>
      <p:pic>
        <p:nvPicPr>
          <p:cNvPr id="5" name="Gráfico 4" descr="Heroína con relleno sólido">
            <a:hlinkHover r:id="rId4" action="ppaction://hlinksldjump"/>
            <a:extLst>
              <a:ext uri="{FF2B5EF4-FFF2-40B4-BE49-F238E27FC236}">
                <a16:creationId xmlns:a16="http://schemas.microsoft.com/office/drawing/2014/main" id="{3E4E5A07-2355-811A-6C6C-D1C15A084E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002" y="3509434"/>
            <a:ext cx="2413000" cy="2413000"/>
          </a:xfrm>
          <a:prstGeom prst="rect">
            <a:avLst/>
          </a:prstGeom>
        </p:spPr>
      </p:pic>
      <p:sp>
        <p:nvSpPr>
          <p:cNvPr id="4" name="CuadroTexto 3">
            <a:extLst>
              <a:ext uri="{FF2B5EF4-FFF2-40B4-BE49-F238E27FC236}">
                <a16:creationId xmlns:a16="http://schemas.microsoft.com/office/drawing/2014/main" id="{03F59F05-9AEB-4A37-63D4-901F4FCA6713}"/>
              </a:ext>
            </a:extLst>
          </p:cNvPr>
          <p:cNvSpPr txBox="1"/>
          <p:nvPr/>
        </p:nvSpPr>
        <p:spPr>
          <a:xfrm>
            <a:off x="3695603" y="2096064"/>
            <a:ext cx="4755064" cy="3942786"/>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a:effectLst>
                  <a:outerShdw blurRad="50800" dist="38100" dir="2700000" algn="tl" rotWithShape="0">
                    <a:srgbClr val="000000">
                      <a:alpha val="48000"/>
                    </a:srgbClr>
                  </a:outerShdw>
                </a:effectLst>
              </a:rPr>
              <a:t>Te</a:t>
            </a:r>
            <a:r>
              <a:rPr lang="en-US" dirty="0">
                <a:effectLst>
                  <a:outerShdw blurRad="50800" dist="38100" dir="2700000" algn="tl" rotWithShape="0">
                    <a:srgbClr val="000000">
                      <a:alpha val="48000"/>
                    </a:srgbClr>
                  </a:outerShdw>
                </a:effectLst>
              </a:rPr>
              <a:t> animas a </a:t>
            </a:r>
            <a:r>
              <a:rPr lang="en-US">
                <a:effectLst>
                  <a:outerShdw blurRad="50800" dist="38100" dir="2700000" algn="tl" rotWithShape="0">
                    <a:srgbClr val="000000">
                      <a:alpha val="48000"/>
                    </a:srgbClr>
                  </a:outerShdw>
                </a:effectLst>
              </a:rPr>
              <a:t>definir</a:t>
            </a:r>
            <a:r>
              <a:rPr lang="en-US" dirty="0">
                <a:effectLst>
                  <a:outerShdw blurRad="50800" dist="38100" dir="2700000" algn="tl" rotWithShape="0">
                    <a:srgbClr val="000000">
                      <a:alpha val="48000"/>
                    </a:srgbClr>
                  </a:outerShdw>
                </a:effectLst>
              </a:rPr>
              <a:t> </a:t>
            </a:r>
            <a:r>
              <a:rPr lang="en-US">
                <a:effectLst>
                  <a:outerShdw blurRad="50800" dist="38100" dir="2700000" algn="tl" rotWithShape="0">
                    <a:srgbClr val="000000">
                      <a:alpha val="48000"/>
                    </a:srgbClr>
                  </a:outerShdw>
                </a:effectLst>
              </a:rPr>
              <a:t>los</a:t>
            </a:r>
            <a:r>
              <a:rPr lang="en-US" dirty="0">
                <a:effectLst>
                  <a:outerShdw blurRad="50800" dist="38100" dir="2700000" algn="tl" rotWithShape="0">
                    <a:srgbClr val="000000">
                      <a:alpha val="48000"/>
                    </a:srgbClr>
                  </a:outerShdw>
                </a:effectLst>
              </a:rPr>
              <a:t> </a:t>
            </a:r>
            <a:r>
              <a:rPr lang="en-US">
                <a:effectLst>
                  <a:outerShdw blurRad="50800" dist="38100" dir="2700000" algn="tl" rotWithShape="0">
                    <a:srgbClr val="000000">
                      <a:alpha val="48000"/>
                    </a:srgbClr>
                  </a:outerShdw>
                </a:effectLst>
              </a:rPr>
              <a:t>registros</a:t>
            </a:r>
            <a:r>
              <a:rPr lang="en-US" dirty="0">
                <a:effectLst>
                  <a:outerShdw blurRad="50800" dist="38100" dir="2700000" algn="tl" rotWithShape="0">
                    <a:srgbClr val="000000">
                      <a:alpha val="48000"/>
                    </a:srgbClr>
                  </a:outerShdw>
                </a:effectLst>
              </a:rPr>
              <a:t> de </a:t>
            </a:r>
            <a:r>
              <a:rPr lang="en-US">
                <a:effectLst>
                  <a:outerShdw blurRad="50800" dist="38100" dir="2700000" algn="tl" rotWithShape="0">
                    <a:srgbClr val="000000">
                      <a:alpha val="48000"/>
                    </a:srgbClr>
                  </a:outerShdw>
                </a:effectLst>
              </a:rPr>
              <a:t>los</a:t>
            </a:r>
            <a:r>
              <a:rPr lang="en-US" dirty="0">
                <a:effectLst>
                  <a:outerShdw blurRad="50800" dist="38100" dir="2700000" algn="tl" rotWithShape="0">
                    <a:srgbClr val="000000">
                      <a:alpha val="48000"/>
                    </a:srgbClr>
                  </a:outerShdw>
                </a:effectLst>
              </a:rPr>
              <a:t> 3 </a:t>
            </a:r>
            <a:r>
              <a:rPr lang="en-US">
                <a:effectLst>
                  <a:outerShdw blurRad="50800" dist="38100" dir="2700000" algn="tl" rotWithShape="0">
                    <a:srgbClr val="000000">
                      <a:alpha val="48000"/>
                    </a:srgbClr>
                  </a:outerShdw>
                </a:effectLst>
              </a:rPr>
              <a:t>ejemplos</a:t>
            </a:r>
            <a:r>
              <a:rPr lang="en-US" dirty="0">
                <a:effectLst>
                  <a:outerShdw blurRad="50800" dist="38100" dir="2700000" algn="tl" rotWithShape="0">
                    <a:srgbClr val="000000">
                      <a:alpha val="48000"/>
                    </a:srgbClr>
                  </a:outerShdw>
                </a:effectLst>
              </a:rPr>
              <a:t> ??  (</a:t>
            </a:r>
            <a:r>
              <a:rPr lang="en-US">
                <a:effectLst>
                  <a:outerShdw blurRad="50800" dist="38100" dir="2700000" algn="tl" rotWithShape="0">
                    <a:srgbClr val="000000">
                      <a:alpha val="48000"/>
                    </a:srgbClr>
                  </a:outerShdw>
                </a:effectLst>
              </a:rPr>
              <a:t>Diapositiva</a:t>
            </a:r>
            <a:r>
              <a:rPr lang="en-US" dirty="0">
                <a:effectLst>
                  <a:outerShdw blurRad="50800" dist="38100" dir="2700000" algn="tl" rotWithShape="0">
                    <a:srgbClr val="000000">
                      <a:alpha val="48000"/>
                    </a:srgbClr>
                  </a:outerShdw>
                </a:effectLst>
              </a:rPr>
              <a:t> 7)</a:t>
            </a:r>
          </a:p>
          <a:p>
            <a:pPr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En </a:t>
            </a:r>
            <a:r>
              <a:rPr lang="en-US">
                <a:effectLst>
                  <a:outerShdw blurRad="50800" dist="38100" dir="2700000" algn="tl" rotWithShape="0">
                    <a:srgbClr val="000000">
                      <a:alpha val="48000"/>
                    </a:srgbClr>
                  </a:outerShdw>
                </a:effectLst>
              </a:rPr>
              <a:t>formato</a:t>
            </a:r>
            <a:r>
              <a:rPr lang="en-US" dirty="0">
                <a:effectLst>
                  <a:outerShdw blurRad="50800" dist="38100" dir="2700000" algn="tl" rotWithShape="0">
                    <a:srgbClr val="000000">
                      <a:alpha val="48000"/>
                    </a:srgbClr>
                  </a:outerShdw>
                </a:effectLst>
              </a:rPr>
              <a:t> </a:t>
            </a:r>
            <a:r>
              <a:rPr lang="en-US">
                <a:effectLst>
                  <a:outerShdw blurRad="50800" dist="38100" dir="2700000" algn="tl" rotWithShape="0">
                    <a:srgbClr val="000000">
                      <a:alpha val="48000"/>
                    </a:srgbClr>
                  </a:outerShdw>
                </a:effectLst>
              </a:rPr>
              <a:t>literario</a:t>
            </a:r>
            <a:endParaRPr lang="en-US" dirty="0">
              <a:effectLst>
                <a:outerShdw blurRad="50800" dist="38100" dir="2700000" algn="tl" rotWithShape="0">
                  <a:srgbClr val="000000">
                    <a:alpha val="48000"/>
                  </a:srgbClr>
                </a:outerShdw>
              </a:effectLst>
            </a:endParaRPr>
          </a:p>
        </p:txBody>
      </p:sp>
      <p:sp>
        <p:nvSpPr>
          <p:cNvPr id="6" name="CuadroTexto 5">
            <a:extLst>
              <a:ext uri="{FF2B5EF4-FFF2-40B4-BE49-F238E27FC236}">
                <a16:creationId xmlns:a16="http://schemas.microsoft.com/office/drawing/2014/main" id="{D95CA253-E342-C193-B673-3FBD5CD506E6}"/>
              </a:ext>
            </a:extLst>
          </p:cNvPr>
          <p:cNvSpPr txBox="1"/>
          <p:nvPr/>
        </p:nvSpPr>
        <p:spPr>
          <a:xfrm>
            <a:off x="1835696" y="5805264"/>
            <a:ext cx="1560042" cy="369332"/>
          </a:xfrm>
          <a:prstGeom prst="rect">
            <a:avLst/>
          </a:prstGeom>
          <a:noFill/>
        </p:spPr>
        <p:txBody>
          <a:bodyPr wrap="none" rtlCol="0">
            <a:spAutoFit/>
          </a:bodyPr>
          <a:lstStyle/>
          <a:p>
            <a:r>
              <a:rPr lang="es-AR" dirty="0">
                <a:solidFill>
                  <a:srgbClr val="FF0000"/>
                </a:solidFill>
              </a:rPr>
              <a:t>Si podemos!!</a:t>
            </a:r>
          </a:p>
        </p:txBody>
      </p:sp>
    </p:spTree>
    <p:extLst>
      <p:ext uri="{BB962C8B-B14F-4D97-AF65-F5344CB8AC3E}">
        <p14:creationId xmlns:p14="http://schemas.microsoft.com/office/powerpoint/2010/main" val="13494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E9195032-EFB0-603F-83E4-1CA0214C17D7}"/>
              </a:ext>
            </a:extLst>
          </p:cNvPr>
          <p:cNvSpPr>
            <a:spLocks noGrp="1"/>
          </p:cNvSpPr>
          <p:nvPr>
            <p:ph type="title"/>
          </p:nvPr>
        </p:nvSpPr>
        <p:spPr>
          <a:xfrm>
            <a:off x="0" y="39609"/>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
        <p:nvSpPr>
          <p:cNvPr id="22531" name="Rectangle 2">
            <a:extLst>
              <a:ext uri="{FF2B5EF4-FFF2-40B4-BE49-F238E27FC236}">
                <a16:creationId xmlns:a16="http://schemas.microsoft.com/office/drawing/2014/main" id="{58333D0E-A5F5-87C8-3546-8B75554D2560}"/>
              </a:ext>
            </a:extLst>
          </p:cNvPr>
          <p:cNvSpPr>
            <a:spLocks noGrp="1"/>
          </p:cNvSpPr>
          <p:nvPr>
            <p:ph type="subTitle" idx="4294967295"/>
          </p:nvPr>
        </p:nvSpPr>
        <p:spPr>
          <a:xfrm>
            <a:off x="647700" y="477443"/>
            <a:ext cx="7848600" cy="2178050"/>
          </a:xfrm>
          <a:noFill/>
        </p:spPr>
        <p:txBody>
          <a:bodyPr lIns="90000" tIns="46800" rIns="90000" bIns="46800">
            <a:spAutoFit/>
          </a:bodyPr>
          <a:lstStyle/>
          <a:p>
            <a:pPr marL="642938" lvl="2" indent="-212725" algn="just" eaLnBrk="1">
              <a:spcBef>
                <a:spcPts val="1775"/>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b="1" i="1" dirty="0" err="1">
                <a:latin typeface="Verdana" panose="020B0604030504040204" pitchFamily="34" charset="0"/>
                <a:cs typeface="Times New Roman" panose="02020603050405020304" pitchFamily="18" charset="0"/>
              </a:rPr>
              <a:t>Archivos</a:t>
            </a:r>
            <a:endParaRPr lang="en-GB" altLang="es-AR" sz="1800" b="1" i="1" dirty="0">
              <a:latin typeface="Verdana" panose="020B0604030504040204" pitchFamily="34" charset="0"/>
              <a:cs typeface="Times New Roman" panose="02020603050405020304" pitchFamily="18" charset="0"/>
            </a:endParaRPr>
          </a:p>
          <a:p>
            <a:pPr marL="0" indent="0" algn="just" eaLnBrk="1">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Es </a:t>
            </a:r>
            <a:r>
              <a:rPr lang="en-GB" altLang="es-AR" sz="1600" dirty="0" err="1">
                <a:latin typeface="Verdana" panose="020B0604030504040204" pitchFamily="34" charset="0"/>
                <a:cs typeface="Times New Roman" panose="02020603050405020304" pitchFamily="18" charset="0"/>
              </a:rPr>
              <a:t>el</a:t>
            </a:r>
            <a:r>
              <a:rPr lang="en-GB" altLang="es-AR" sz="1600" dirty="0">
                <a:latin typeface="Verdana" panose="020B0604030504040204" pitchFamily="34" charset="0"/>
                <a:cs typeface="Times New Roman" panose="02020603050405020304" pitchFamily="18" charset="0"/>
              </a:rPr>
              <a:t> conjunto de </a:t>
            </a:r>
            <a:r>
              <a:rPr lang="en-GB" altLang="es-AR" sz="1600" dirty="0" err="1">
                <a:latin typeface="Verdana" panose="020B0604030504040204" pitchFamily="34" charset="0"/>
                <a:cs typeface="Times New Roman" panose="02020603050405020304" pitchFamily="18" charset="0"/>
              </a:rPr>
              <a:t>registros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homogéneos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referidos</a:t>
            </a:r>
            <a:r>
              <a:rPr lang="en-GB" altLang="es-AR" sz="1600" dirty="0">
                <a:latin typeface="Verdana" panose="020B0604030504040204" pitchFamily="34" charset="0"/>
                <a:cs typeface="Times New Roman" panose="02020603050405020304" pitchFamily="18" charset="0"/>
              </a:rPr>
              <a:t> a </a:t>
            </a:r>
            <a:r>
              <a:rPr lang="en-GB" altLang="es-AR" sz="1600" dirty="0" err="1">
                <a:latin typeface="Verdana" panose="020B0604030504040204" pitchFamily="34" charset="0"/>
                <a:cs typeface="Times New Roman" panose="02020603050405020304" pitchFamily="18" charset="0"/>
              </a:rPr>
              <a:t>objetos</a:t>
            </a:r>
            <a:r>
              <a:rPr lang="en-GB" altLang="es-AR" sz="1600" dirty="0">
                <a:latin typeface="Verdana" panose="020B0604030504040204" pitchFamily="34" charset="0"/>
                <a:cs typeface="Times New Roman" panose="02020603050405020304" pitchFamily="18" charset="0"/>
              </a:rPr>
              <a:t> de la </a:t>
            </a:r>
            <a:r>
              <a:rPr lang="en-GB" altLang="es-AR" sz="1600" dirty="0" err="1">
                <a:latin typeface="Verdana" panose="020B0604030504040204" pitchFamily="34" charset="0"/>
                <a:cs typeface="Times New Roman" panose="02020603050405020304" pitchFamily="18" charset="0"/>
              </a:rPr>
              <a:t>misma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naturaleza</a:t>
            </a:r>
            <a:r>
              <a:rPr lang="en-GB" altLang="es-AR" sz="1600" dirty="0">
                <a:latin typeface="Verdana" panose="020B0604030504040204" pitchFamily="34" charset="0"/>
                <a:cs typeface="Times New Roman" panose="02020603050405020304" pitchFamily="18" charset="0"/>
              </a:rPr>
              <a:t> o del </a:t>
            </a:r>
            <a:r>
              <a:rPr lang="en-GB" altLang="es-AR" sz="1600" dirty="0" err="1">
                <a:latin typeface="Verdana" panose="020B0604030504040204" pitchFamily="34" charset="0"/>
                <a:cs typeface="Times New Roman" panose="02020603050405020304" pitchFamily="18" charset="0"/>
              </a:rPr>
              <a:t>mismo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tipo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almacenados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en</a:t>
            </a:r>
            <a:r>
              <a:rPr lang="en-GB" altLang="es-AR" sz="1600" dirty="0">
                <a:latin typeface="Verdana" panose="020B0604030504040204" pitchFamily="34" charset="0"/>
                <a:cs typeface="Times New Roman" panose="02020603050405020304" pitchFamily="18" charset="0"/>
              </a:rPr>
              <a:t> un </a:t>
            </a:r>
            <a:r>
              <a:rPr lang="en-GB" altLang="es-AR" sz="1600" dirty="0" err="1">
                <a:latin typeface="Verdana" panose="020B0604030504040204" pitchFamily="34" charset="0"/>
                <a:cs typeface="Times New Roman" panose="02020603050405020304" pitchFamily="18" charset="0"/>
              </a:rPr>
              <a:t>soporte</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externo</a:t>
            </a:r>
            <a:r>
              <a:rPr lang="en-GB" altLang="es-AR" sz="1600" dirty="0">
                <a:latin typeface="Verdana" panose="020B0604030504040204" pitchFamily="34" charset="0"/>
                <a:cs typeface="Times New Roman" panose="02020603050405020304" pitchFamily="18" charset="0"/>
              </a:rPr>
              <a:t>, que </a:t>
            </a:r>
            <a:r>
              <a:rPr lang="en-GB" altLang="es-AR" sz="1600" dirty="0" err="1">
                <a:latin typeface="Verdana" panose="020B0604030504040204" pitchFamily="34" charset="0"/>
                <a:cs typeface="Times New Roman" panose="02020603050405020304" pitchFamily="18" charset="0"/>
              </a:rPr>
              <a:t>presenta</a:t>
            </a:r>
            <a:r>
              <a:rPr lang="en-GB" altLang="es-AR" sz="1600" dirty="0">
                <a:latin typeface="Verdana" panose="020B0604030504040204" pitchFamily="34" charset="0"/>
                <a:cs typeface="Times New Roman" panose="02020603050405020304" pitchFamily="18" charset="0"/>
              </a:rPr>
              <a:t> entre </a:t>
            </a:r>
            <a:r>
              <a:rPr lang="en-GB" altLang="es-AR" sz="1600" dirty="0" err="1">
                <a:latin typeface="Verdana" panose="020B0604030504040204" pitchFamily="34" charset="0"/>
                <a:cs typeface="Times New Roman" panose="02020603050405020304" pitchFamily="18" charset="0"/>
              </a:rPr>
              <a:t>sí</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una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relación</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lógica</a:t>
            </a:r>
            <a:r>
              <a:rPr lang="en-GB" altLang="es-AR" sz="1600" dirty="0">
                <a:latin typeface="Verdana" panose="020B0604030504040204" pitchFamily="34" charset="0"/>
                <a:cs typeface="Times New Roman" panose="02020603050405020304" pitchFamily="18" charset="0"/>
              </a:rPr>
              <a:t> y que </a:t>
            </a:r>
            <a:r>
              <a:rPr lang="en-GB" altLang="es-AR" sz="1600" dirty="0" err="1">
                <a:latin typeface="Verdana" panose="020B0604030504040204" pitchFamily="34" charset="0"/>
                <a:cs typeface="Times New Roman" panose="02020603050405020304" pitchFamily="18" charset="0"/>
              </a:rPr>
              <a:t>pueden</a:t>
            </a:r>
            <a:r>
              <a:rPr lang="en-GB" altLang="es-AR" sz="1600" dirty="0">
                <a:latin typeface="Verdana" panose="020B0604030504040204" pitchFamily="34" charset="0"/>
                <a:cs typeface="Times New Roman" panose="02020603050405020304" pitchFamily="18" charset="0"/>
              </a:rPr>
              <a:t> ser </a:t>
            </a:r>
            <a:r>
              <a:rPr lang="en-GB" altLang="es-AR" sz="1600" dirty="0" err="1">
                <a:latin typeface="Verdana" panose="020B0604030504040204" pitchFamily="34" charset="0"/>
                <a:cs typeface="Times New Roman" panose="02020603050405020304" pitchFamily="18" charset="0"/>
              </a:rPr>
              <a:t>consultados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individualmente</a:t>
            </a:r>
            <a:r>
              <a:rPr lang="en-GB" altLang="es-AR" sz="1600" dirty="0">
                <a:latin typeface="Verdana" panose="020B0604030504040204" pitchFamily="34" charset="0"/>
                <a:cs typeface="Times New Roman" panose="02020603050405020304" pitchFamily="18" charset="0"/>
              </a:rPr>
              <a:t> de forma </a:t>
            </a:r>
            <a:r>
              <a:rPr lang="en-GB" altLang="es-AR" sz="1600" dirty="0" err="1">
                <a:latin typeface="Verdana" panose="020B0604030504040204" pitchFamily="34" charset="0"/>
                <a:cs typeface="Times New Roman" panose="02020603050405020304" pitchFamily="18" charset="0"/>
              </a:rPr>
              <a:t>iterativa</a:t>
            </a:r>
            <a:r>
              <a:rPr lang="en-GB" altLang="es-AR" sz="1600" dirty="0">
                <a:latin typeface="Verdana" panose="020B0604030504040204" pitchFamily="34" charset="0"/>
                <a:cs typeface="Times New Roman" panose="02020603050405020304" pitchFamily="18" charset="0"/>
              </a:rPr>
              <a:t> o </a:t>
            </a:r>
            <a:r>
              <a:rPr lang="en-GB" altLang="es-AR" sz="1600" dirty="0" err="1">
                <a:latin typeface="Verdana" panose="020B0604030504040204" pitchFamily="34" charset="0"/>
                <a:cs typeface="Times New Roman" panose="02020603050405020304" pitchFamily="18" charset="0"/>
              </a:rPr>
              <a:t>sistemática</a:t>
            </a:r>
            <a:r>
              <a:rPr lang="en-GB" altLang="es-AR" sz="1600" dirty="0">
                <a:latin typeface="Verdana" panose="020B0604030504040204" pitchFamily="34" charset="0"/>
                <a:cs typeface="Times New Roman" panose="02020603050405020304" pitchFamily="18" charset="0"/>
              </a:rPr>
              <a:t>.</a:t>
            </a:r>
          </a:p>
          <a:p>
            <a:pPr marL="0" indent="0" algn="just" eaLnBrk="1">
              <a:lnSpc>
                <a:spcPct val="115000"/>
              </a:lnSpc>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Es </a:t>
            </a:r>
            <a:r>
              <a:rPr lang="en-GB" altLang="es-AR" sz="1600" dirty="0" err="1">
                <a:latin typeface="Verdana" panose="020B0604030504040204" pitchFamily="34" charset="0"/>
                <a:cs typeface="Times New Roman" panose="02020603050405020304" pitchFamily="18" charset="0"/>
              </a:rPr>
              <a:t>decir</a:t>
            </a:r>
            <a:r>
              <a:rPr lang="en-GB" altLang="es-AR" sz="1600" dirty="0">
                <a:latin typeface="Verdana" panose="020B0604030504040204" pitchFamily="34" charset="0"/>
                <a:cs typeface="Times New Roman" panose="02020603050405020304" pitchFamily="18" charset="0"/>
              </a:rPr>
              <a:t> que </a:t>
            </a:r>
            <a:r>
              <a:rPr lang="en-GB" altLang="es-AR" sz="1600" dirty="0" err="1">
                <a:latin typeface="Verdana" panose="020B0604030504040204" pitchFamily="34" charset="0"/>
                <a:cs typeface="Times New Roman" panose="02020603050405020304" pitchFamily="18" charset="0"/>
              </a:rPr>
              <a:t>habrá</a:t>
            </a:r>
            <a:r>
              <a:rPr lang="en-GB" altLang="es-AR" sz="1600" dirty="0">
                <a:latin typeface="Verdana" panose="020B0604030504040204" pitchFamily="34" charset="0"/>
                <a:cs typeface="Times New Roman" panose="02020603050405020304" pitchFamily="18" charset="0"/>
              </a:rPr>
              <a:t> un </a:t>
            </a:r>
            <a:r>
              <a:rPr lang="en-GB" altLang="es-AR" sz="1600" dirty="0" err="1">
                <a:latin typeface="Verdana" panose="020B0604030504040204" pitchFamily="34" charset="0"/>
                <a:cs typeface="Times New Roman" panose="02020603050405020304" pitchFamily="18" charset="0"/>
              </a:rPr>
              <a:t>registro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por</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alumno</a:t>
            </a:r>
            <a:r>
              <a:rPr lang="en-GB" altLang="es-AR" sz="1600" dirty="0">
                <a:latin typeface="Verdana" panose="020B0604030504040204" pitchFamily="34" charset="0"/>
                <a:cs typeface="Times New Roman" panose="02020603050405020304" pitchFamily="18" charset="0"/>
              </a:rPr>
              <a:t>, y </a:t>
            </a:r>
            <a:r>
              <a:rPr lang="en-GB" altLang="es-AR" sz="1600" dirty="0" err="1">
                <a:latin typeface="Verdana" panose="020B0604030504040204" pitchFamily="34" charset="0"/>
                <a:cs typeface="Times New Roman" panose="02020603050405020304" pitchFamily="18" charset="0"/>
              </a:rPr>
              <a:t>habrá</a:t>
            </a:r>
            <a:r>
              <a:rPr lang="en-GB" altLang="es-AR" sz="1600" dirty="0">
                <a:latin typeface="Verdana" panose="020B0604030504040204" pitchFamily="34" charset="0"/>
                <a:cs typeface="Times New Roman" panose="02020603050405020304" pitchFamily="18" charset="0"/>
              </a:rPr>
              <a:t> tantos </a:t>
            </a:r>
            <a:r>
              <a:rPr lang="en-GB" altLang="es-AR" sz="1600" dirty="0" err="1">
                <a:latin typeface="Verdana" panose="020B0604030504040204" pitchFamily="34" charset="0"/>
                <a:cs typeface="Times New Roman" panose="02020603050405020304" pitchFamily="18" charset="0"/>
              </a:rPr>
              <a:t>registros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como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alumnos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existan</a:t>
            </a:r>
            <a:r>
              <a:rPr lang="en-GB" altLang="es-AR" sz="1600" dirty="0">
                <a:latin typeface="Verdana" panose="020B0604030504040204" pitchFamily="34" charset="0"/>
                <a:cs typeface="Times New Roman" panose="02020603050405020304" pitchFamily="18" charset="0"/>
              </a:rPr>
              <a:t>.  Lo </a:t>
            </a:r>
            <a:r>
              <a:rPr lang="en-GB" altLang="es-AR" sz="1600" dirty="0" err="1">
                <a:latin typeface="Verdana" panose="020B0604030504040204" pitchFamily="34" charset="0"/>
                <a:cs typeface="Times New Roman" panose="02020603050405020304" pitchFamily="18" charset="0"/>
              </a:rPr>
              <a:t>vemos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graficamente</a:t>
            </a:r>
            <a:endParaRPr lang="en-GB" altLang="es-AR" dirty="0">
              <a:latin typeface="Verdana" panose="020B0604030504040204" pitchFamily="34" charset="0"/>
              <a:cs typeface="Times New Roman" panose="02020603050405020304" pitchFamily="18" charset="0"/>
            </a:endParaRPr>
          </a:p>
        </p:txBody>
      </p:sp>
      <p:pic>
        <p:nvPicPr>
          <p:cNvPr id="22532" name="Picture 4">
            <a:extLst>
              <a:ext uri="{FF2B5EF4-FFF2-40B4-BE49-F238E27FC236}">
                <a16:creationId xmlns:a16="http://schemas.microsoft.com/office/drawing/2014/main" id="{4D3065E4-6E2C-9DA9-9355-986095E2E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919999"/>
            <a:ext cx="7848600" cy="1867528"/>
          </a:xfrm>
          <a:prstGeom prst="rect">
            <a:avLst/>
          </a:prstGeom>
          <a:noFill/>
          <a:ln>
            <a:noFill/>
          </a:ln>
          <a:effectLst>
            <a:outerShdw dist="152735"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id="{A963B5B3-836B-9138-81AF-6D3434449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5085184"/>
            <a:ext cx="21240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CuadroTexto 1">
            <a:extLst>
              <a:ext uri="{FF2B5EF4-FFF2-40B4-BE49-F238E27FC236}">
                <a16:creationId xmlns:a16="http://schemas.microsoft.com/office/drawing/2014/main" id="{CB41F1CE-2081-9A1D-916D-7CB946BDE397}"/>
              </a:ext>
            </a:extLst>
          </p:cNvPr>
          <p:cNvSpPr txBox="1"/>
          <p:nvPr/>
        </p:nvSpPr>
        <p:spPr>
          <a:xfrm>
            <a:off x="1115616" y="5756398"/>
            <a:ext cx="4464496" cy="646331"/>
          </a:xfrm>
          <a:prstGeom prst="rect">
            <a:avLst/>
          </a:prstGeom>
          <a:noFill/>
        </p:spPr>
        <p:txBody>
          <a:bodyPr wrap="square" rtlCol="0">
            <a:spAutoFit/>
          </a:bodyPr>
          <a:lstStyle/>
          <a:p>
            <a:r>
              <a:rPr lang="es-AR" dirty="0">
                <a:solidFill>
                  <a:schemeClr val="tx1"/>
                </a:solidFill>
              </a:rPr>
              <a:t>Pero no olvidemos que cada registro esta formado por  </a:t>
            </a:r>
            <a:r>
              <a:rPr lang="es-AR" dirty="0">
                <a:solidFill>
                  <a:srgbClr val="FF0000"/>
                </a:solidFill>
              </a:rPr>
              <a:t>campos</a:t>
            </a:r>
            <a:endParaRPr lang="es-AR"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ADF3322C-09DA-F793-D17E-79EB45F0892C}"/>
              </a:ext>
            </a:extLst>
          </p:cNvPr>
          <p:cNvSpPr>
            <a:spLocks noGrp="1"/>
          </p:cNvSpPr>
          <p:nvPr>
            <p:ph type="title"/>
          </p:nvPr>
        </p:nvSpPr>
        <p:spPr>
          <a:xfrm>
            <a:off x="0" y="39609"/>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
        <p:nvSpPr>
          <p:cNvPr id="24579" name="Rectangle 2">
            <a:extLst>
              <a:ext uri="{FF2B5EF4-FFF2-40B4-BE49-F238E27FC236}">
                <a16:creationId xmlns:a16="http://schemas.microsoft.com/office/drawing/2014/main" id="{811A8337-9102-B9D4-93AC-5C56CE9907B8}"/>
              </a:ext>
            </a:extLst>
          </p:cNvPr>
          <p:cNvSpPr>
            <a:spLocks noGrp="1"/>
          </p:cNvSpPr>
          <p:nvPr>
            <p:ph type="subTitle" idx="4294967295"/>
          </p:nvPr>
        </p:nvSpPr>
        <p:spPr>
          <a:xfrm>
            <a:off x="399898" y="631285"/>
            <a:ext cx="8348566" cy="3752054"/>
          </a:xfrm>
          <a:solidFill>
            <a:schemeClr val="accent4">
              <a:lumMod val="75000"/>
            </a:schemeClr>
          </a:solidFill>
        </p:spPr>
        <p:txBody>
          <a:bodyPr wrap="square" lIns="90000" tIns="46800" rIns="90000" bIns="46800">
            <a:spAutoFit/>
          </a:bodyPr>
          <a:lstStyle/>
          <a:p>
            <a:pPr marL="642938" lvl="2" indent="-212725" eaLnBrk="1">
              <a:spcBef>
                <a:spcPts val="1775"/>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b="1" i="1">
                <a:latin typeface="Verdana" panose="020B0604030504040204" pitchFamily="34" charset="0"/>
                <a:cs typeface="Times New Roman" panose="02020603050405020304" pitchFamily="18" charset="0"/>
              </a:rPr>
              <a:t>Archivos</a:t>
            </a:r>
          </a:p>
          <a:p>
            <a:pPr marL="0" indent="0" algn="just" eaLnBrk="1">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a:latin typeface="Verdana" panose="020B0604030504040204" pitchFamily="34" charset="0"/>
                <a:cs typeface="Times New Roman" panose="02020603050405020304" pitchFamily="18" charset="0"/>
              </a:rPr>
              <a:t>Un archivo en una computadora es una estructura diseñada para contener datos, estos están organizados de forma tal que pueden ser recuperados fácilmente, borrados, actualizados, etc.-</a:t>
            </a:r>
          </a:p>
          <a:p>
            <a:pPr marL="0" indent="0" algn="just" eaLnBrk="1">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a:latin typeface="Verdana" panose="020B0604030504040204" pitchFamily="34" charset="0"/>
                <a:cs typeface="Times New Roman" panose="02020603050405020304" pitchFamily="18" charset="0"/>
              </a:rPr>
              <a:t>Al hablar de archivo es imprescindible que cada uno de ellos tenga un nombre para poder identificarlo. En este caso podría ser un nombre apropiado: ESTUDIANTES.</a:t>
            </a:r>
          </a:p>
          <a:p>
            <a:pPr marL="0" indent="0" algn="ctr" eaLnBrk="1">
              <a:lnSpc>
                <a:spcPct val="115000"/>
              </a:lnSpc>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2200">
                <a:solidFill>
                  <a:srgbClr val="800000"/>
                </a:solidFill>
                <a:latin typeface="Verdana" panose="020B0604030504040204" pitchFamily="34" charset="0"/>
                <a:cs typeface="Times New Roman" panose="02020603050405020304" pitchFamily="18" charset="0"/>
              </a:rPr>
              <a:t>En resumen, podríamos decir que un </a:t>
            </a:r>
            <a:r>
              <a:rPr lang="en-GB" altLang="es-AR" sz="2200" b="1">
                <a:solidFill>
                  <a:srgbClr val="FF0000"/>
                </a:solidFill>
                <a:latin typeface="Verdana" panose="020B0604030504040204" pitchFamily="34" charset="0"/>
                <a:cs typeface="Times New Roman" panose="02020603050405020304" pitchFamily="18" charset="0"/>
              </a:rPr>
              <a:t>archivo</a:t>
            </a:r>
            <a:r>
              <a:rPr lang="en-GB" altLang="es-AR" sz="2200">
                <a:solidFill>
                  <a:srgbClr val="800000"/>
                </a:solidFill>
                <a:latin typeface="Verdana" panose="020B0604030504040204" pitchFamily="34" charset="0"/>
                <a:cs typeface="Times New Roman" panose="02020603050405020304" pitchFamily="18" charset="0"/>
              </a:rPr>
              <a:t> está formado por un conjunto de </a:t>
            </a:r>
            <a:r>
              <a:rPr lang="en-GB" altLang="es-AR" sz="2200" b="1">
                <a:solidFill>
                  <a:srgbClr val="00AE00"/>
                </a:solidFill>
                <a:latin typeface="Verdana" panose="020B0604030504040204" pitchFamily="34" charset="0"/>
                <a:cs typeface="Times New Roman" panose="02020603050405020304" pitchFamily="18" charset="0"/>
              </a:rPr>
              <a:t>registros</a:t>
            </a:r>
            <a:r>
              <a:rPr lang="en-GB" altLang="es-AR" sz="2200">
                <a:solidFill>
                  <a:srgbClr val="800000"/>
                </a:solidFill>
                <a:latin typeface="Verdana" panose="020B0604030504040204" pitchFamily="34" charset="0"/>
                <a:cs typeface="Times New Roman" panose="02020603050405020304" pitchFamily="18" charset="0"/>
              </a:rPr>
              <a:t>, y estos a su vez por un conjunto de </a:t>
            </a:r>
            <a:r>
              <a:rPr lang="en-GB" altLang="es-AR" sz="2200" b="1">
                <a:solidFill>
                  <a:srgbClr val="FFFF00"/>
                </a:solidFill>
                <a:latin typeface="Verdana" panose="020B0604030504040204" pitchFamily="34" charset="0"/>
                <a:cs typeface="Times New Roman" panose="02020603050405020304" pitchFamily="18" charset="0"/>
              </a:rPr>
              <a:t>campos</a:t>
            </a:r>
            <a:r>
              <a:rPr lang="en-GB" altLang="es-AR" sz="2200">
                <a:solidFill>
                  <a:srgbClr val="FFFF00"/>
                </a:solidFill>
                <a:latin typeface="Verdana" panose="020B0604030504040204" pitchFamily="34" charset="0"/>
                <a:cs typeface="Times New Roman" panose="02020603050405020304" pitchFamily="18" charset="0"/>
              </a:rPr>
              <a:t>.</a:t>
            </a:r>
          </a:p>
        </p:txBody>
      </p:sp>
      <p:sp>
        <p:nvSpPr>
          <p:cNvPr id="24580" name="AutoShape 4">
            <a:extLst>
              <a:ext uri="{FF2B5EF4-FFF2-40B4-BE49-F238E27FC236}">
                <a16:creationId xmlns:a16="http://schemas.microsoft.com/office/drawing/2014/main" id="{19CE8EF9-8B4C-130C-4568-B5970126B8FD}"/>
              </a:ext>
            </a:extLst>
          </p:cNvPr>
          <p:cNvSpPr>
            <a:spLocks noChangeArrowheads="1"/>
          </p:cNvSpPr>
          <p:nvPr/>
        </p:nvSpPr>
        <p:spPr bwMode="auto">
          <a:xfrm>
            <a:off x="1398588" y="4883150"/>
            <a:ext cx="1260475" cy="1260475"/>
          </a:xfrm>
          <a:prstGeom prst="can">
            <a:avLst>
              <a:gd name="adj" fmla="val 25000"/>
            </a:avLst>
          </a:prstGeom>
          <a:solidFill>
            <a:srgbClr val="DC2300"/>
          </a:solidFill>
          <a:ln w="9360">
            <a:solidFill>
              <a:srgbClr val="000000"/>
            </a:solidFill>
            <a:round/>
            <a:headEnd/>
            <a:tailEnd/>
          </a:ln>
        </p:spPr>
        <p:txBody>
          <a:bodyPr wrap="none" lIns="90000" tIns="45000" rIns="90000" bIns="45000"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9pPr>
          </a:lstStyle>
          <a:p>
            <a:pPr algn="ctr" eaLnBrk="1" hangingPunct="1">
              <a:lnSpc>
                <a:spcPct val="58000"/>
              </a:lnSpc>
              <a:spcBef>
                <a:spcPct val="0"/>
              </a:spcBef>
              <a:buClr>
                <a:srgbClr val="000000"/>
              </a:buClr>
              <a:buFont typeface="Arial" panose="020B0604020202020204" pitchFamily="34" charset="0"/>
              <a:buNone/>
            </a:pPr>
            <a:r>
              <a:rPr lang="en-GB" altLang="es-AR" sz="1800">
                <a:solidFill>
                  <a:srgbClr val="000000"/>
                </a:solidFill>
                <a:latin typeface="Arial" panose="020B0604020202020204" pitchFamily="34" charset="0"/>
                <a:cs typeface="Lucida Sans Unicode" panose="020B0602030504020204" pitchFamily="34" charset="0"/>
              </a:rPr>
              <a:t>Archivo</a:t>
            </a:r>
          </a:p>
        </p:txBody>
      </p:sp>
      <p:sp>
        <p:nvSpPr>
          <p:cNvPr id="24581" name="Rectangle 5">
            <a:extLst>
              <a:ext uri="{FF2B5EF4-FFF2-40B4-BE49-F238E27FC236}">
                <a16:creationId xmlns:a16="http://schemas.microsoft.com/office/drawing/2014/main" id="{ACB5C7A9-0E1C-3F09-C259-3CE834F9C7E9}"/>
              </a:ext>
            </a:extLst>
          </p:cNvPr>
          <p:cNvSpPr>
            <a:spLocks noChangeArrowheads="1"/>
          </p:cNvSpPr>
          <p:nvPr/>
        </p:nvSpPr>
        <p:spPr bwMode="auto">
          <a:xfrm>
            <a:off x="3779838" y="4840288"/>
            <a:ext cx="1260475" cy="360362"/>
          </a:xfrm>
          <a:prstGeom prst="rect">
            <a:avLst/>
          </a:prstGeom>
          <a:solidFill>
            <a:srgbClr val="00AE00"/>
          </a:solidFill>
          <a:ln w="9360">
            <a:solidFill>
              <a:srgbClr val="000000"/>
            </a:solidFill>
            <a:round/>
            <a:headEnd/>
            <a:tailEnd/>
          </a:ln>
        </p:spPr>
        <p:txBody>
          <a:bodyPr wrap="none" lIns="90000" tIns="45000" rIns="90000" bIns="45000"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9pPr>
          </a:lstStyle>
          <a:p>
            <a:pPr algn="ctr" eaLnBrk="1" hangingPunct="1">
              <a:lnSpc>
                <a:spcPct val="58000"/>
              </a:lnSpc>
              <a:spcBef>
                <a:spcPct val="0"/>
              </a:spcBef>
              <a:buClr>
                <a:srgbClr val="000000"/>
              </a:buClr>
              <a:buFont typeface="Arial" panose="020B0604020202020204" pitchFamily="34" charset="0"/>
              <a:buNone/>
            </a:pPr>
            <a:r>
              <a:rPr lang="en-GB" altLang="es-AR" sz="1800">
                <a:solidFill>
                  <a:srgbClr val="000000"/>
                </a:solidFill>
                <a:latin typeface="Arial" panose="020B0604020202020204" pitchFamily="34" charset="0"/>
                <a:cs typeface="Lucida Sans Unicode" panose="020B0602030504020204" pitchFamily="34" charset="0"/>
              </a:rPr>
              <a:t>Registro 1</a:t>
            </a:r>
          </a:p>
        </p:txBody>
      </p:sp>
      <p:sp>
        <p:nvSpPr>
          <p:cNvPr id="24582" name="Rectangle 6">
            <a:extLst>
              <a:ext uri="{FF2B5EF4-FFF2-40B4-BE49-F238E27FC236}">
                <a16:creationId xmlns:a16="http://schemas.microsoft.com/office/drawing/2014/main" id="{C754AE95-EB33-E868-1E87-067F3F19B132}"/>
              </a:ext>
            </a:extLst>
          </p:cNvPr>
          <p:cNvSpPr>
            <a:spLocks noChangeArrowheads="1"/>
          </p:cNvSpPr>
          <p:nvPr/>
        </p:nvSpPr>
        <p:spPr bwMode="auto">
          <a:xfrm>
            <a:off x="3779838" y="5259388"/>
            <a:ext cx="1260475" cy="360362"/>
          </a:xfrm>
          <a:prstGeom prst="rect">
            <a:avLst/>
          </a:prstGeom>
          <a:solidFill>
            <a:srgbClr val="00AE00"/>
          </a:solidFill>
          <a:ln w="9360">
            <a:solidFill>
              <a:srgbClr val="000000"/>
            </a:solidFill>
            <a:round/>
            <a:headEnd/>
            <a:tailEnd/>
          </a:ln>
        </p:spPr>
        <p:txBody>
          <a:bodyPr wrap="none" lIns="90000" tIns="45000" rIns="90000" bIns="45000"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9pPr>
          </a:lstStyle>
          <a:p>
            <a:pPr algn="ctr" eaLnBrk="1" hangingPunct="1">
              <a:lnSpc>
                <a:spcPct val="58000"/>
              </a:lnSpc>
              <a:spcBef>
                <a:spcPct val="0"/>
              </a:spcBef>
              <a:buClr>
                <a:srgbClr val="000000"/>
              </a:buClr>
              <a:buFont typeface="Arial" panose="020B0604020202020204" pitchFamily="34" charset="0"/>
              <a:buNone/>
            </a:pPr>
            <a:r>
              <a:rPr lang="en-GB" altLang="es-AR" sz="1800">
                <a:solidFill>
                  <a:srgbClr val="000000"/>
                </a:solidFill>
                <a:latin typeface="Arial" panose="020B0604020202020204" pitchFamily="34" charset="0"/>
                <a:cs typeface="Lucida Sans Unicode" panose="020B0602030504020204" pitchFamily="34" charset="0"/>
              </a:rPr>
              <a:t>Registro 2</a:t>
            </a:r>
          </a:p>
        </p:txBody>
      </p:sp>
      <p:sp>
        <p:nvSpPr>
          <p:cNvPr id="24583" name="Rectangle 7">
            <a:extLst>
              <a:ext uri="{FF2B5EF4-FFF2-40B4-BE49-F238E27FC236}">
                <a16:creationId xmlns:a16="http://schemas.microsoft.com/office/drawing/2014/main" id="{E64B033B-F34E-8CA7-E4E8-9C1CC6116964}"/>
              </a:ext>
            </a:extLst>
          </p:cNvPr>
          <p:cNvSpPr>
            <a:spLocks noChangeArrowheads="1"/>
          </p:cNvSpPr>
          <p:nvPr/>
        </p:nvSpPr>
        <p:spPr bwMode="auto">
          <a:xfrm>
            <a:off x="3779838" y="5940425"/>
            <a:ext cx="1260475" cy="360363"/>
          </a:xfrm>
          <a:prstGeom prst="rect">
            <a:avLst/>
          </a:prstGeom>
          <a:solidFill>
            <a:srgbClr val="00AE00"/>
          </a:solidFill>
          <a:ln w="9360">
            <a:solidFill>
              <a:srgbClr val="000000"/>
            </a:solidFill>
            <a:round/>
            <a:headEnd/>
            <a:tailEnd/>
          </a:ln>
        </p:spPr>
        <p:txBody>
          <a:bodyPr wrap="none" lIns="90000" tIns="45000" rIns="90000" bIns="45000" anchor="ctr"/>
          <a:lstStyle>
            <a:lvl1pPr>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Calibri" panose="020F0502020204030204" pitchFamily="34" charset="0"/>
              </a:defRPr>
            </a:lvl9pPr>
          </a:lstStyle>
          <a:p>
            <a:pPr algn="ctr" eaLnBrk="1" hangingPunct="1">
              <a:lnSpc>
                <a:spcPct val="58000"/>
              </a:lnSpc>
              <a:spcBef>
                <a:spcPct val="0"/>
              </a:spcBef>
              <a:buClr>
                <a:srgbClr val="000000"/>
              </a:buClr>
              <a:buFont typeface="Arial" panose="020B0604020202020204" pitchFamily="34" charset="0"/>
              <a:buNone/>
            </a:pPr>
            <a:r>
              <a:rPr lang="en-GB" altLang="es-AR" sz="1800">
                <a:solidFill>
                  <a:srgbClr val="000000"/>
                </a:solidFill>
                <a:latin typeface="Arial" panose="020B0604020202020204" pitchFamily="34" charset="0"/>
                <a:cs typeface="Lucida Sans Unicode" panose="020B0602030504020204" pitchFamily="34" charset="0"/>
              </a:rPr>
              <a:t>Registro n</a:t>
            </a:r>
          </a:p>
        </p:txBody>
      </p:sp>
      <p:sp>
        <p:nvSpPr>
          <p:cNvPr id="24584" name="Line 8">
            <a:extLst>
              <a:ext uri="{FF2B5EF4-FFF2-40B4-BE49-F238E27FC236}">
                <a16:creationId xmlns:a16="http://schemas.microsoft.com/office/drawing/2014/main" id="{247C7CCF-CB7B-FAE5-12E0-B990A3032413}"/>
              </a:ext>
            </a:extLst>
          </p:cNvPr>
          <p:cNvSpPr>
            <a:spLocks noChangeShapeType="1"/>
          </p:cNvSpPr>
          <p:nvPr/>
        </p:nvSpPr>
        <p:spPr bwMode="auto">
          <a:xfrm flipV="1">
            <a:off x="2700338" y="5037138"/>
            <a:ext cx="900112" cy="5461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4585" name="Line 9">
            <a:extLst>
              <a:ext uri="{FF2B5EF4-FFF2-40B4-BE49-F238E27FC236}">
                <a16:creationId xmlns:a16="http://schemas.microsoft.com/office/drawing/2014/main" id="{F0121D0A-0231-CE1E-E9B0-95431739CDB3}"/>
              </a:ext>
            </a:extLst>
          </p:cNvPr>
          <p:cNvSpPr>
            <a:spLocks noChangeShapeType="1"/>
          </p:cNvSpPr>
          <p:nvPr/>
        </p:nvSpPr>
        <p:spPr bwMode="auto">
          <a:xfrm flipV="1">
            <a:off x="2700338" y="5397500"/>
            <a:ext cx="900112" cy="18573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4586" name="Line 10">
            <a:extLst>
              <a:ext uri="{FF2B5EF4-FFF2-40B4-BE49-F238E27FC236}">
                <a16:creationId xmlns:a16="http://schemas.microsoft.com/office/drawing/2014/main" id="{FF710FCE-F306-807A-BA28-B3282F927271}"/>
              </a:ext>
            </a:extLst>
          </p:cNvPr>
          <p:cNvSpPr>
            <a:spLocks noChangeShapeType="1"/>
          </p:cNvSpPr>
          <p:nvPr/>
        </p:nvSpPr>
        <p:spPr bwMode="auto">
          <a:xfrm>
            <a:off x="2700338" y="5580063"/>
            <a:ext cx="1079500" cy="53975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4587" name="Rectangle 11">
            <a:extLst>
              <a:ext uri="{FF2B5EF4-FFF2-40B4-BE49-F238E27FC236}">
                <a16:creationId xmlns:a16="http://schemas.microsoft.com/office/drawing/2014/main" id="{51602DA0-B6E1-C85B-4500-613FE8DD1FC5}"/>
              </a:ext>
            </a:extLst>
          </p:cNvPr>
          <p:cNvSpPr>
            <a:spLocks noChangeArrowheads="1"/>
          </p:cNvSpPr>
          <p:nvPr/>
        </p:nvSpPr>
        <p:spPr bwMode="auto">
          <a:xfrm>
            <a:off x="6119813" y="4840288"/>
            <a:ext cx="360362" cy="360362"/>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88" name="Rectangle 12">
            <a:extLst>
              <a:ext uri="{FF2B5EF4-FFF2-40B4-BE49-F238E27FC236}">
                <a16:creationId xmlns:a16="http://schemas.microsoft.com/office/drawing/2014/main" id="{CDCDB2E1-D8AF-2133-66FD-BDA89D58CE9B}"/>
              </a:ext>
            </a:extLst>
          </p:cNvPr>
          <p:cNvSpPr>
            <a:spLocks noChangeArrowheads="1"/>
          </p:cNvSpPr>
          <p:nvPr/>
        </p:nvSpPr>
        <p:spPr bwMode="auto">
          <a:xfrm>
            <a:off x="6650038" y="4840288"/>
            <a:ext cx="360362" cy="360362"/>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89" name="Rectangle 13">
            <a:extLst>
              <a:ext uri="{FF2B5EF4-FFF2-40B4-BE49-F238E27FC236}">
                <a16:creationId xmlns:a16="http://schemas.microsoft.com/office/drawing/2014/main" id="{0A10F088-4D67-D29A-09EB-14E5E5B8F10A}"/>
              </a:ext>
            </a:extLst>
          </p:cNvPr>
          <p:cNvSpPr>
            <a:spLocks noChangeArrowheads="1"/>
          </p:cNvSpPr>
          <p:nvPr/>
        </p:nvSpPr>
        <p:spPr bwMode="auto">
          <a:xfrm>
            <a:off x="7550150" y="4840288"/>
            <a:ext cx="360363" cy="360362"/>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90" name="Line 14">
            <a:extLst>
              <a:ext uri="{FF2B5EF4-FFF2-40B4-BE49-F238E27FC236}">
                <a16:creationId xmlns:a16="http://schemas.microsoft.com/office/drawing/2014/main" id="{3716A525-58D9-88D5-691C-783DE125AADE}"/>
              </a:ext>
            </a:extLst>
          </p:cNvPr>
          <p:cNvSpPr>
            <a:spLocks noChangeShapeType="1"/>
          </p:cNvSpPr>
          <p:nvPr/>
        </p:nvSpPr>
        <p:spPr bwMode="auto">
          <a:xfrm>
            <a:off x="5040313" y="5040313"/>
            <a:ext cx="900112" cy="158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4591" name="Rectangle 15">
            <a:extLst>
              <a:ext uri="{FF2B5EF4-FFF2-40B4-BE49-F238E27FC236}">
                <a16:creationId xmlns:a16="http://schemas.microsoft.com/office/drawing/2014/main" id="{B413C078-3CA7-C559-F800-8226142F4E0D}"/>
              </a:ext>
            </a:extLst>
          </p:cNvPr>
          <p:cNvSpPr>
            <a:spLocks noChangeArrowheads="1"/>
          </p:cNvSpPr>
          <p:nvPr/>
        </p:nvSpPr>
        <p:spPr bwMode="auto">
          <a:xfrm>
            <a:off x="6119813" y="5256213"/>
            <a:ext cx="360362" cy="360362"/>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92" name="Rectangle 16">
            <a:extLst>
              <a:ext uri="{FF2B5EF4-FFF2-40B4-BE49-F238E27FC236}">
                <a16:creationId xmlns:a16="http://schemas.microsoft.com/office/drawing/2014/main" id="{5AC8C3E3-4451-B397-9929-FB5E1AD18A2A}"/>
              </a:ext>
            </a:extLst>
          </p:cNvPr>
          <p:cNvSpPr>
            <a:spLocks noChangeArrowheads="1"/>
          </p:cNvSpPr>
          <p:nvPr/>
        </p:nvSpPr>
        <p:spPr bwMode="auto">
          <a:xfrm>
            <a:off x="6650038" y="5256213"/>
            <a:ext cx="360362" cy="360362"/>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93" name="Rectangle 17">
            <a:extLst>
              <a:ext uri="{FF2B5EF4-FFF2-40B4-BE49-F238E27FC236}">
                <a16:creationId xmlns:a16="http://schemas.microsoft.com/office/drawing/2014/main" id="{7D859756-87AE-0C14-A871-52F4D0C6BFC9}"/>
              </a:ext>
            </a:extLst>
          </p:cNvPr>
          <p:cNvSpPr>
            <a:spLocks noChangeArrowheads="1"/>
          </p:cNvSpPr>
          <p:nvPr/>
        </p:nvSpPr>
        <p:spPr bwMode="auto">
          <a:xfrm>
            <a:off x="7550150" y="5256213"/>
            <a:ext cx="360363" cy="360362"/>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94" name="Rectangle 18">
            <a:extLst>
              <a:ext uri="{FF2B5EF4-FFF2-40B4-BE49-F238E27FC236}">
                <a16:creationId xmlns:a16="http://schemas.microsoft.com/office/drawing/2014/main" id="{D6097953-0B97-5A9D-2155-19FD60BEB714}"/>
              </a:ext>
            </a:extLst>
          </p:cNvPr>
          <p:cNvSpPr>
            <a:spLocks noChangeArrowheads="1"/>
          </p:cNvSpPr>
          <p:nvPr/>
        </p:nvSpPr>
        <p:spPr bwMode="auto">
          <a:xfrm>
            <a:off x="6119813" y="5940425"/>
            <a:ext cx="360362" cy="360363"/>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95" name="Rectangle 19">
            <a:extLst>
              <a:ext uri="{FF2B5EF4-FFF2-40B4-BE49-F238E27FC236}">
                <a16:creationId xmlns:a16="http://schemas.microsoft.com/office/drawing/2014/main" id="{785DDBA8-3183-8092-0BD6-666FC5549253}"/>
              </a:ext>
            </a:extLst>
          </p:cNvPr>
          <p:cNvSpPr>
            <a:spLocks noChangeArrowheads="1"/>
          </p:cNvSpPr>
          <p:nvPr/>
        </p:nvSpPr>
        <p:spPr bwMode="auto">
          <a:xfrm>
            <a:off x="6650038" y="5940425"/>
            <a:ext cx="360362" cy="360363"/>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96" name="Rectangle 20">
            <a:extLst>
              <a:ext uri="{FF2B5EF4-FFF2-40B4-BE49-F238E27FC236}">
                <a16:creationId xmlns:a16="http://schemas.microsoft.com/office/drawing/2014/main" id="{5AABF515-4FD9-5A3C-C632-0A51EDB577BD}"/>
              </a:ext>
            </a:extLst>
          </p:cNvPr>
          <p:cNvSpPr>
            <a:spLocks noChangeArrowheads="1"/>
          </p:cNvSpPr>
          <p:nvPr/>
        </p:nvSpPr>
        <p:spPr bwMode="auto">
          <a:xfrm>
            <a:off x="7550150" y="5940425"/>
            <a:ext cx="360363" cy="360363"/>
          </a:xfrm>
          <a:prstGeom prst="rect">
            <a:avLst/>
          </a:prstGeom>
          <a:solidFill>
            <a:srgbClr val="FFFF66"/>
          </a:solidFill>
          <a:ln w="9360">
            <a:solidFill>
              <a:srgbClr val="00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4000"/>
              </a:lnSpc>
              <a:spcBef>
                <a:spcPct val="0"/>
              </a:spcBef>
              <a:buClr>
                <a:srgbClr val="000000"/>
              </a:buClr>
              <a:buFont typeface="Arial" panose="020B0604020202020204" pitchFamily="34" charset="0"/>
              <a:buNone/>
            </a:pPr>
            <a:endParaRPr lang="es-ES" altLang="es-AR" sz="1800">
              <a:solidFill>
                <a:schemeClr val="bg1"/>
              </a:solidFill>
              <a:latin typeface="Arial" panose="020B0604020202020204" pitchFamily="34" charset="0"/>
            </a:endParaRPr>
          </a:p>
        </p:txBody>
      </p:sp>
      <p:sp>
        <p:nvSpPr>
          <p:cNvPr id="24597" name="Line 21">
            <a:extLst>
              <a:ext uri="{FF2B5EF4-FFF2-40B4-BE49-F238E27FC236}">
                <a16:creationId xmlns:a16="http://schemas.microsoft.com/office/drawing/2014/main" id="{BA3291D5-C17D-2CE4-F61E-147FEF253D70}"/>
              </a:ext>
            </a:extLst>
          </p:cNvPr>
          <p:cNvSpPr>
            <a:spLocks noChangeShapeType="1"/>
          </p:cNvSpPr>
          <p:nvPr/>
        </p:nvSpPr>
        <p:spPr bwMode="auto">
          <a:xfrm>
            <a:off x="5040313" y="5400675"/>
            <a:ext cx="900112"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4598" name="Line 22">
            <a:extLst>
              <a:ext uri="{FF2B5EF4-FFF2-40B4-BE49-F238E27FC236}">
                <a16:creationId xmlns:a16="http://schemas.microsoft.com/office/drawing/2014/main" id="{47C2D33D-96CC-C398-D9F9-0F5B1FCCD68B}"/>
              </a:ext>
            </a:extLst>
          </p:cNvPr>
          <p:cNvSpPr>
            <a:spLocks noChangeShapeType="1"/>
          </p:cNvSpPr>
          <p:nvPr/>
        </p:nvSpPr>
        <p:spPr bwMode="auto">
          <a:xfrm>
            <a:off x="5040313" y="6119813"/>
            <a:ext cx="900112" cy="158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C01559CE-C311-92B5-866F-1B1621C0EE5A}"/>
              </a:ext>
            </a:extLst>
          </p:cNvPr>
          <p:cNvSpPr>
            <a:spLocks noGrp="1"/>
          </p:cNvSpPr>
          <p:nvPr>
            <p:ph type="title"/>
          </p:nvPr>
        </p:nvSpPr>
        <p:spPr>
          <a:xfrm>
            <a:off x="0" y="39609"/>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
        <p:nvSpPr>
          <p:cNvPr id="26627" name="Rectangle 2">
            <a:extLst>
              <a:ext uri="{FF2B5EF4-FFF2-40B4-BE49-F238E27FC236}">
                <a16:creationId xmlns:a16="http://schemas.microsoft.com/office/drawing/2014/main" id="{CDF3CEAD-F8AF-B958-5EEE-C4A2207642DC}"/>
              </a:ext>
            </a:extLst>
          </p:cNvPr>
          <p:cNvSpPr>
            <a:spLocks noGrp="1"/>
          </p:cNvSpPr>
          <p:nvPr>
            <p:ph type="subTitle" idx="4294967295"/>
          </p:nvPr>
        </p:nvSpPr>
        <p:spPr>
          <a:xfrm>
            <a:off x="603250" y="620688"/>
            <a:ext cx="7704138" cy="3767138"/>
          </a:xfrm>
          <a:noFill/>
        </p:spPr>
        <p:txBody>
          <a:bodyPr lIns="90000" tIns="46800" rIns="90000" bIns="46800">
            <a:spAutoFit/>
          </a:bodyPr>
          <a:lstStyle/>
          <a:p>
            <a:pPr marL="642938" lvl="2" indent="-212725" eaLnBrk="1">
              <a:spcBef>
                <a:spcPts val="1775"/>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b="1" i="1" dirty="0">
                <a:latin typeface="Verdana" panose="020B0604030504040204" pitchFamily="34" charset="0"/>
                <a:cs typeface="Times New Roman" panose="02020603050405020304" pitchFamily="18" charset="0"/>
              </a:rPr>
              <a:t>Base de </a:t>
            </a:r>
            <a:r>
              <a:rPr lang="en-GB" altLang="es-AR" sz="1800" b="1" i="1" dirty="0" err="1">
                <a:latin typeface="Verdana" panose="020B0604030504040204" pitchFamily="34" charset="0"/>
                <a:cs typeface="Times New Roman" panose="02020603050405020304" pitchFamily="18" charset="0"/>
              </a:rPr>
              <a:t>Datos</a:t>
            </a:r>
            <a:endParaRPr lang="en-GB" altLang="es-AR" sz="1800" b="1" i="1" dirty="0">
              <a:latin typeface="Verdana" panose="020B0604030504040204" pitchFamily="34" charset="0"/>
              <a:cs typeface="Times New Roman" panose="02020603050405020304" pitchFamily="18" charset="0"/>
            </a:endParaRPr>
          </a:p>
          <a:p>
            <a:pPr marL="0" indent="0" algn="just" eaLnBrk="1">
              <a:lnSpc>
                <a:spcPct val="115000"/>
              </a:lnSpc>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Es </a:t>
            </a:r>
            <a:r>
              <a:rPr lang="en-GB" altLang="es-AR" sz="1600" dirty="0" err="1">
                <a:latin typeface="Verdana" panose="020B0604030504040204" pitchFamily="34" charset="0"/>
                <a:cs typeface="Times New Roman" panose="02020603050405020304" pitchFamily="18" charset="0"/>
              </a:rPr>
              <a:t>una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colección</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archivos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relacionados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lógicamente</a:t>
            </a:r>
            <a:r>
              <a:rPr lang="en-GB" altLang="es-AR" sz="1600" dirty="0">
                <a:latin typeface="Verdana" panose="020B0604030504040204" pitchFamily="34" charset="0"/>
                <a:cs typeface="Times New Roman" panose="02020603050405020304" pitchFamily="18" charset="0"/>
              </a:rPr>
              <a:t>, que se </a:t>
            </a:r>
            <a:r>
              <a:rPr lang="en-GB" altLang="es-AR" sz="1600" dirty="0" err="1">
                <a:latin typeface="Verdana" panose="020B0604030504040204" pitchFamily="34" charset="0"/>
                <a:cs typeface="Times New Roman" panose="02020603050405020304" pitchFamily="18" charset="0"/>
              </a:rPr>
              <a:t>estructura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en</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diferentes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formas</a:t>
            </a:r>
            <a:r>
              <a:rPr lang="en-GB" altLang="es-AR" sz="1600" dirty="0">
                <a:latin typeface="Verdana" panose="020B0604030504040204" pitchFamily="34" charset="0"/>
                <a:cs typeface="Times New Roman" panose="02020603050405020304" pitchFamily="18" charset="0"/>
              </a:rPr>
              <a:t> para </a:t>
            </a:r>
            <a:r>
              <a:rPr lang="en-GB" altLang="es-AR" sz="1600" dirty="0" err="1">
                <a:latin typeface="Verdana" panose="020B0604030504040204" pitchFamily="34" charset="0"/>
                <a:cs typeface="Times New Roman" panose="02020603050405020304" pitchFamily="18" charset="0"/>
              </a:rPr>
              <a:t>reducir</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duplicaciones</a:t>
            </a:r>
            <a:r>
              <a:rPr lang="en-GB" altLang="es-AR" sz="1600" dirty="0">
                <a:latin typeface="Verdana" panose="020B0604030504040204" pitchFamily="34" charset="0"/>
                <a:cs typeface="Times New Roman" panose="02020603050405020304" pitchFamily="18" charset="0"/>
              </a:rPr>
              <a:t> y </a:t>
            </a:r>
            <a:r>
              <a:rPr lang="en-GB" altLang="es-AR" sz="1600" dirty="0" err="1">
                <a:latin typeface="Verdana" panose="020B0604030504040204" pitchFamily="34" charset="0"/>
                <a:cs typeface="Times New Roman" panose="02020603050405020304" pitchFamily="18" charset="0"/>
              </a:rPr>
              <a:t>proporcionar</a:t>
            </a:r>
            <a:r>
              <a:rPr lang="en-GB" altLang="es-AR" sz="1600" dirty="0">
                <a:latin typeface="Verdana" panose="020B0604030504040204" pitchFamily="34" charset="0"/>
                <a:cs typeface="Times New Roman" panose="02020603050405020304" pitchFamily="18" charset="0"/>
              </a:rPr>
              <a:t> un </a:t>
            </a:r>
            <a:r>
              <a:rPr lang="en-GB" altLang="es-AR" sz="1600" dirty="0" err="1">
                <a:latin typeface="Verdana" panose="020B0604030504040204" pitchFamily="34" charset="0"/>
                <a:cs typeface="Times New Roman" panose="02020603050405020304" pitchFamily="18" charset="0"/>
              </a:rPr>
              <a:t>mejor</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acceso</a:t>
            </a:r>
            <a:r>
              <a:rPr lang="en-GB" altLang="es-AR" sz="1600" dirty="0">
                <a:latin typeface="Verdana" panose="020B0604030504040204" pitchFamily="34" charset="0"/>
                <a:cs typeface="Times New Roman" panose="02020603050405020304" pitchFamily="18" charset="0"/>
              </a:rPr>
              <a:t> a </a:t>
            </a:r>
            <a:r>
              <a:rPr lang="en-GB" altLang="es-AR" sz="1600" dirty="0" err="1">
                <a:latin typeface="Verdana" panose="020B0604030504040204" pitchFamily="34" charset="0"/>
                <a:cs typeface="Times New Roman" panose="02020603050405020304" pitchFamily="18" charset="0"/>
              </a:rPr>
              <a:t>los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datos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Constituye</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el</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nivel</a:t>
            </a:r>
            <a:r>
              <a:rPr lang="en-GB" altLang="es-AR" sz="1600" dirty="0">
                <a:latin typeface="Verdana" panose="020B0604030504040204" pitchFamily="34" charset="0"/>
                <a:cs typeface="Times New Roman" panose="02020603050405020304" pitchFamily="18" charset="0"/>
              </a:rPr>
              <a:t> mas alto </a:t>
            </a:r>
            <a:r>
              <a:rPr lang="en-GB" altLang="es-AR" sz="1600" dirty="0" err="1">
                <a:latin typeface="Verdana" panose="020B0604030504040204" pitchFamily="34" charset="0"/>
                <a:cs typeface="Times New Roman" panose="02020603050405020304" pitchFamily="18" charset="0"/>
              </a:rPr>
              <a:t>en</a:t>
            </a:r>
            <a:r>
              <a:rPr lang="en-GB" altLang="es-AR" sz="1600" dirty="0">
                <a:latin typeface="Verdana" panose="020B0604030504040204" pitchFamily="34" charset="0"/>
                <a:cs typeface="Times New Roman" panose="02020603050405020304" pitchFamily="18" charset="0"/>
              </a:rPr>
              <a:t> la </a:t>
            </a:r>
            <a:r>
              <a:rPr lang="en-GB" altLang="es-AR" sz="1600" dirty="0" err="1">
                <a:latin typeface="Verdana" panose="020B0604030504040204" pitchFamily="34" charset="0"/>
                <a:cs typeface="Times New Roman" panose="02020603050405020304" pitchFamily="18" charset="0"/>
              </a:rPr>
              <a:t>jerarquía</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organización</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los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datos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siendo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el</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nivel</a:t>
            </a:r>
            <a:r>
              <a:rPr lang="en-GB" altLang="es-AR" sz="1600" dirty="0">
                <a:latin typeface="Verdana" panose="020B0604030504040204" pitchFamily="34" charset="0"/>
                <a:cs typeface="Times New Roman" panose="02020603050405020304" pitchFamily="18" charset="0"/>
              </a:rPr>
              <a:t> mas bajo </a:t>
            </a:r>
            <a:r>
              <a:rPr lang="en-GB" altLang="es-AR" sz="1600" dirty="0" err="1">
                <a:latin typeface="Verdana" panose="020B0604030504040204" pitchFamily="34" charset="0"/>
                <a:cs typeface="Times New Roman" panose="02020603050405020304" pitchFamily="18" charset="0"/>
              </a:rPr>
              <a:t>el</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carácter</a:t>
            </a:r>
            <a:r>
              <a:rPr lang="en-GB" altLang="es-AR" sz="1600" dirty="0">
                <a:latin typeface="Verdana" panose="020B0604030504040204" pitchFamily="34" charset="0"/>
                <a:cs typeface="Times New Roman" panose="02020603050405020304" pitchFamily="18" charset="0"/>
              </a:rPr>
              <a:t>. </a:t>
            </a:r>
          </a:p>
          <a:p>
            <a:pPr marL="0" indent="0" algn="just" eaLnBrk="1">
              <a:lnSpc>
                <a:spcPct val="115000"/>
              </a:lnSpc>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err="1">
                <a:latin typeface="Verdana" panose="020B0604030504040204" pitchFamily="34" charset="0"/>
                <a:cs typeface="Times New Roman" panose="02020603050405020304" pitchFamily="18" charset="0"/>
              </a:rPr>
              <a:t>Así</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una</a:t>
            </a:r>
            <a:r>
              <a:rPr lang="en-GB" altLang="es-AR" sz="1600" dirty="0">
                <a:latin typeface="Verdana" panose="020B0604030504040204" pitchFamily="34" charset="0"/>
                <a:cs typeface="Times New Roman" panose="02020603050405020304" pitchFamily="18" charset="0"/>
              </a:rPr>
              <a:t> base de </a:t>
            </a:r>
            <a:r>
              <a:rPr lang="en-GB" altLang="es-AR" sz="1600" dirty="0" err="1">
                <a:latin typeface="Verdana" panose="020B0604030504040204" pitchFamily="34" charset="0"/>
                <a:cs typeface="Times New Roman" panose="02020603050405020304" pitchFamily="18" charset="0"/>
              </a:rPr>
              <a:t>datos</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una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universidad</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podría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contener</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archivos</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estudiantes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profesores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inventarios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libros</a:t>
            </a:r>
            <a:r>
              <a:rPr lang="en-GB" altLang="es-AR" sz="1600" dirty="0">
                <a:latin typeface="Verdana" panose="020B0604030504040204" pitchFamily="34" charset="0"/>
                <a:cs typeface="Times New Roman" panose="02020603050405020304" pitchFamily="18" charset="0"/>
              </a:rPr>
              <a:t>, etc. </a:t>
            </a:r>
          </a:p>
          <a:p>
            <a:pPr marL="0" indent="0" algn="just" eaLnBrk="1">
              <a:lnSpc>
                <a:spcPct val="115000"/>
              </a:lnSpc>
              <a:spcBef>
                <a:spcPct val="0"/>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endParaRPr lang="en-GB" altLang="es-AR" sz="1600" dirty="0">
              <a:latin typeface="Verdana" panose="020B0604030504040204" pitchFamily="34" charset="0"/>
              <a:cs typeface="Times New Roman" panose="02020603050405020304" pitchFamily="18" charset="0"/>
            </a:endParaRP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La </a:t>
            </a:r>
            <a:r>
              <a:rPr lang="en-GB" altLang="es-AR" sz="1600" dirty="0" err="1">
                <a:latin typeface="Verdana" panose="020B0604030504040204" pitchFamily="34" charset="0"/>
                <a:cs typeface="Times New Roman" panose="02020603050405020304" pitchFamily="18" charset="0"/>
              </a:rPr>
              <a:t>figura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presenta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gráficamente</a:t>
            </a:r>
            <a:r>
              <a:rPr lang="en-GB" altLang="es-AR" sz="1600" dirty="0">
                <a:latin typeface="Verdana" panose="020B0604030504040204" pitchFamily="34" charset="0"/>
                <a:cs typeface="Times New Roman" panose="02020603050405020304" pitchFamily="18" charset="0"/>
              </a:rPr>
              <a:t> la </a:t>
            </a:r>
            <a:r>
              <a:rPr lang="en-GB" altLang="es-AR" sz="1600" dirty="0" err="1">
                <a:latin typeface="Verdana" panose="020B0604030504040204" pitchFamily="34" charset="0"/>
                <a:cs typeface="Times New Roman" panose="02020603050405020304" pitchFamily="18" charset="0"/>
              </a:rPr>
              <a:t>estructura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jerárquica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en</a:t>
            </a:r>
            <a:r>
              <a:rPr lang="en-GB" altLang="es-AR" sz="1600" dirty="0">
                <a:latin typeface="Verdana" panose="020B0604030504040204" pitchFamily="34" charset="0"/>
                <a:cs typeface="Times New Roman" panose="02020603050405020304" pitchFamily="18" charset="0"/>
              </a:rPr>
              <a:t> base de </a:t>
            </a:r>
            <a:r>
              <a:rPr lang="en-GB" altLang="es-AR" sz="1600" dirty="0" err="1">
                <a:latin typeface="Verdana" panose="020B0604030504040204" pitchFamily="34" charset="0"/>
                <a:cs typeface="Times New Roman" panose="02020603050405020304" pitchFamily="18" charset="0"/>
              </a:rPr>
              <a:t>datos</a:t>
            </a:r>
            <a:r>
              <a:rPr lang="en-GB" altLang="es-AR" sz="1600" dirty="0">
                <a:latin typeface="Verdana" panose="020B0604030504040204" pitchFamily="34" charset="0"/>
                <a:cs typeface="Times New Roman" panose="02020603050405020304" pitchFamily="18" charset="0"/>
              </a:rPr>
              <a:t>. </a:t>
            </a:r>
            <a:r>
              <a:rPr lang="en-GB" altLang="es-AR" dirty="0">
                <a:latin typeface="Verdana" panose="020B0604030504040204" pitchFamily="34" charset="0"/>
                <a:cs typeface="Times New Roman" panose="02020603050405020304" pitchFamily="18" charset="0"/>
              </a:rPr>
              <a:t>.</a:t>
            </a:r>
          </a:p>
        </p:txBody>
      </p:sp>
      <p:pic>
        <p:nvPicPr>
          <p:cNvPr id="26628" name="Picture 4">
            <a:extLst>
              <a:ext uri="{FF2B5EF4-FFF2-40B4-BE49-F238E27FC236}">
                <a16:creationId xmlns:a16="http://schemas.microsoft.com/office/drawing/2014/main" id="{7AD3310B-D939-5EF7-CCB3-C7D336CD1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960813"/>
            <a:ext cx="3798888" cy="28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3D1A406B-3026-B852-D7B9-4351327B1436}"/>
              </a:ext>
            </a:extLst>
          </p:cNvPr>
          <p:cNvSpPr>
            <a:spLocks noGrp="1"/>
          </p:cNvSpPr>
          <p:nvPr>
            <p:ph type="title"/>
          </p:nvPr>
        </p:nvSpPr>
        <p:spPr>
          <a:xfrm>
            <a:off x="1433" y="100191"/>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
        <p:nvSpPr>
          <p:cNvPr id="28675" name="Rectangle 2">
            <a:extLst>
              <a:ext uri="{FF2B5EF4-FFF2-40B4-BE49-F238E27FC236}">
                <a16:creationId xmlns:a16="http://schemas.microsoft.com/office/drawing/2014/main" id="{019C7D39-B8A4-FAA7-A053-8F8583FA4C18}"/>
              </a:ext>
            </a:extLst>
          </p:cNvPr>
          <p:cNvSpPr>
            <a:spLocks noGrp="1"/>
          </p:cNvSpPr>
          <p:nvPr>
            <p:ph type="subTitle" idx="4294967295"/>
          </p:nvPr>
        </p:nvSpPr>
        <p:spPr>
          <a:xfrm>
            <a:off x="827881" y="747179"/>
            <a:ext cx="7488238" cy="3672032"/>
          </a:xfrm>
          <a:noFill/>
        </p:spPr>
        <p:txBody>
          <a:bodyPr lIns="90000" tIns="46800" rIns="90000" bIns="46800">
            <a:spAutoFit/>
          </a:bodyPr>
          <a:lstStyle/>
          <a:p>
            <a:pPr marL="642938" lvl="2" indent="-212725" eaLnBrk="1">
              <a:spcBef>
                <a:spcPts val="1775"/>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2000" b="1" i="1" dirty="0">
                <a:latin typeface="Verdana" panose="020B0604030504040204" pitchFamily="34" charset="0"/>
                <a:cs typeface="Times New Roman" panose="02020603050405020304" pitchFamily="18" charset="0"/>
              </a:rPr>
              <a:t>Campo Clave Principal</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dirty="0">
                <a:latin typeface="Verdana" panose="020B0604030504040204" pitchFamily="34" charset="0"/>
                <a:cs typeface="Times New Roman" panose="02020603050405020304" pitchFamily="18" charset="0"/>
              </a:rPr>
              <a:t>Un </a:t>
            </a:r>
            <a:r>
              <a:rPr lang="en-GB" altLang="es-AR" sz="1800" b="1" dirty="0">
                <a:latin typeface="Verdana" panose="020B0604030504040204" pitchFamily="34" charset="0"/>
                <a:cs typeface="Times New Roman" panose="02020603050405020304" pitchFamily="18" charset="0"/>
              </a:rPr>
              <a:t>campo clave (key) </a:t>
            </a:r>
            <a:r>
              <a:rPr lang="en-GB" altLang="es-AR" sz="1800" dirty="0">
                <a:latin typeface="Verdana" panose="020B0604030504040204" pitchFamily="34" charset="0"/>
                <a:cs typeface="Times New Roman" panose="02020603050405020304" pitchFamily="18" charset="0"/>
              </a:rPr>
              <a:t>es </a:t>
            </a:r>
            <a:r>
              <a:rPr lang="en-GB" altLang="es-AR" sz="1800" dirty="0" err="1">
                <a:latin typeface="Verdana" panose="020B0604030504040204" pitchFamily="34" charset="0"/>
                <a:cs typeface="Times New Roman" panose="02020603050405020304" pitchFamily="18" charset="0"/>
              </a:rPr>
              <a:t>aquel</a:t>
            </a:r>
            <a:r>
              <a:rPr lang="en-GB" altLang="es-AR" sz="1800" dirty="0">
                <a:latin typeface="Verdana" panose="020B0604030504040204" pitchFamily="34" charset="0"/>
                <a:cs typeface="Times New Roman" panose="02020603050405020304" pitchFamily="18" charset="0"/>
              </a:rPr>
              <a:t> que </a:t>
            </a:r>
            <a:r>
              <a:rPr lang="en-GB" altLang="es-AR" sz="1800" dirty="0" err="1">
                <a:latin typeface="Verdana" panose="020B0604030504040204" pitchFamily="34" charset="0"/>
                <a:cs typeface="Times New Roman" panose="02020603050405020304" pitchFamily="18" charset="0"/>
              </a:rPr>
              <a:t>identifica</a:t>
            </a:r>
            <a:r>
              <a:rPr lang="en-GB" altLang="es-AR" sz="1800" dirty="0">
                <a:latin typeface="Verdana" panose="020B0604030504040204" pitchFamily="34" charset="0"/>
                <a:cs typeface="Times New Roman" panose="02020603050405020304" pitchFamily="18" charset="0"/>
              </a:rPr>
              <a:t> al </a:t>
            </a:r>
            <a:r>
              <a:rPr lang="en-GB" altLang="es-AR" sz="1800" dirty="0" err="1">
                <a:latin typeface="Verdana" panose="020B0604030504040204" pitchFamily="34" charset="0"/>
                <a:cs typeface="Times New Roman" panose="02020603050405020304" pitchFamily="18" charset="0"/>
              </a:rPr>
              <a:t>registro</a:t>
            </a:r>
            <a:r>
              <a:rPr lang="en-GB" altLang="es-AR" sz="1800" dirty="0">
                <a:latin typeface="Verdana" panose="020B0604030504040204" pitchFamily="34" charset="0"/>
                <a:cs typeface="Times New Roman" panose="02020603050405020304" pitchFamily="18" charset="0"/>
              </a:rPr>
              <a:t> y lo </a:t>
            </a:r>
            <a:r>
              <a:rPr lang="en-GB" altLang="es-AR" sz="1800" dirty="0" err="1">
                <a:latin typeface="Verdana" panose="020B0604030504040204" pitchFamily="34" charset="0"/>
                <a:cs typeface="Times New Roman" panose="02020603050405020304" pitchFamily="18" charset="0"/>
              </a:rPr>
              <a:t>diferencia</a:t>
            </a:r>
            <a:r>
              <a:rPr lang="en-GB" altLang="es-AR" sz="1800" dirty="0">
                <a:latin typeface="Verdana" panose="020B0604030504040204" pitchFamily="34" charset="0"/>
                <a:cs typeface="Times New Roman" panose="02020603050405020304" pitchFamily="18" charset="0"/>
              </a:rPr>
              <a:t> de </a:t>
            </a:r>
            <a:r>
              <a:rPr lang="en-GB" altLang="es-AR" sz="1800" dirty="0" err="1">
                <a:latin typeface="Verdana" panose="020B0604030504040204" pitchFamily="34" charset="0"/>
                <a:cs typeface="Times New Roman" panose="02020603050405020304" pitchFamily="18" charset="0"/>
              </a:rPr>
              <a:t>los</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otros</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registros</a:t>
            </a:r>
            <a:r>
              <a:rPr lang="en-GB" altLang="es-AR" sz="1800" dirty="0">
                <a:latin typeface="Verdana" panose="020B0604030504040204" pitchFamily="34" charset="0"/>
                <a:cs typeface="Times New Roman" panose="02020603050405020304" pitchFamily="18" charset="0"/>
              </a:rPr>
              <a:t>. </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endParaRPr lang="en-GB" altLang="es-AR" sz="1800" dirty="0">
              <a:latin typeface="Verdana" panose="020B0604030504040204" pitchFamily="34" charset="0"/>
              <a:cs typeface="Times New Roman" panose="02020603050405020304" pitchFamily="18" charset="0"/>
            </a:endParaRP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dirty="0" err="1">
                <a:latin typeface="Verdana" panose="020B0604030504040204" pitchFamily="34" charset="0"/>
                <a:cs typeface="Times New Roman" panose="02020603050405020304" pitchFamily="18" charset="0"/>
              </a:rPr>
              <a:t>Debe</a:t>
            </a:r>
            <a:r>
              <a:rPr lang="en-GB" altLang="es-AR" sz="1800" dirty="0">
                <a:latin typeface="Verdana" panose="020B0604030504040204" pitchFamily="34" charset="0"/>
                <a:cs typeface="Times New Roman" panose="02020603050405020304" pitchFamily="18" charset="0"/>
              </a:rPr>
              <a:t> ser </a:t>
            </a:r>
            <a:r>
              <a:rPr lang="en-GB" altLang="es-AR" sz="2400" b="1" dirty="0">
                <a:solidFill>
                  <a:srgbClr val="C00000"/>
                </a:solidFill>
                <a:latin typeface="Verdana" panose="020B0604030504040204" pitchFamily="34" charset="0"/>
                <a:cs typeface="Times New Roman" panose="02020603050405020304" pitchFamily="18" charset="0"/>
              </a:rPr>
              <a:t>UNICO</a:t>
            </a:r>
            <a:r>
              <a:rPr lang="en-GB" altLang="es-AR" sz="1800" dirty="0">
                <a:latin typeface="Verdana" panose="020B0604030504040204" pitchFamily="34" charset="0"/>
                <a:cs typeface="Times New Roman" panose="02020603050405020304" pitchFamily="18" charset="0"/>
              </a:rPr>
              <a:t>, es </a:t>
            </a:r>
            <a:r>
              <a:rPr lang="en-GB" altLang="es-AR" sz="1800" dirty="0" err="1">
                <a:latin typeface="Verdana" panose="020B0604030504040204" pitchFamily="34" charset="0"/>
                <a:cs typeface="Times New Roman" panose="02020603050405020304" pitchFamily="18" charset="0"/>
              </a:rPr>
              <a:t>decir</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debe</a:t>
            </a:r>
            <a:r>
              <a:rPr lang="en-GB" altLang="es-AR" sz="1800" dirty="0">
                <a:latin typeface="Verdana" panose="020B0604030504040204" pitchFamily="34" charset="0"/>
                <a:cs typeface="Times New Roman" panose="02020603050405020304" pitchFamily="18" charset="0"/>
              </a:rPr>
              <a:t> ser </a:t>
            </a:r>
            <a:r>
              <a:rPr lang="en-GB" altLang="es-AR" sz="1800" dirty="0" err="1">
                <a:latin typeface="Verdana" panose="020B0604030504040204" pitchFamily="34" charset="0"/>
                <a:cs typeface="Times New Roman" panose="02020603050405020304" pitchFamily="18" charset="0"/>
              </a:rPr>
              <a:t>diferente</a:t>
            </a:r>
            <a:r>
              <a:rPr lang="en-GB" altLang="es-AR" sz="1800" dirty="0">
                <a:latin typeface="Verdana" panose="020B0604030504040204" pitchFamily="34" charset="0"/>
                <a:cs typeface="Times New Roman" panose="02020603050405020304" pitchFamily="18" charset="0"/>
              </a:rPr>
              <a:t> para </a:t>
            </a:r>
            <a:r>
              <a:rPr lang="en-GB" altLang="es-AR" sz="1800" dirty="0" err="1">
                <a:latin typeface="Verdana" panose="020B0604030504040204" pitchFamily="34" charset="0"/>
                <a:cs typeface="Times New Roman" panose="02020603050405020304" pitchFamily="18" charset="0"/>
              </a:rPr>
              <a:t>cada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registro</a:t>
            </a:r>
            <a:r>
              <a:rPr lang="en-GB" altLang="es-AR" sz="1800" dirty="0">
                <a:latin typeface="Verdana" panose="020B0604030504040204" pitchFamily="34" charset="0"/>
                <a:cs typeface="Times New Roman" panose="02020603050405020304" pitchFamily="18" charset="0"/>
              </a:rPr>
              <a:t>. De </a:t>
            </a:r>
            <a:r>
              <a:rPr lang="en-GB" altLang="es-AR" sz="1800" dirty="0" err="1">
                <a:latin typeface="Verdana" panose="020B0604030504040204" pitchFamily="34" charset="0"/>
                <a:cs typeface="Times New Roman" panose="02020603050405020304" pitchFamily="18" charset="0"/>
              </a:rPr>
              <a:t>todos</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los</a:t>
            </a:r>
            <a:r>
              <a:rPr lang="en-GB" altLang="es-AR" sz="1800" dirty="0">
                <a:latin typeface="Verdana" panose="020B0604030504040204" pitchFamily="34" charset="0"/>
                <a:cs typeface="Times New Roman" panose="02020603050405020304" pitchFamily="18" charset="0"/>
              </a:rPr>
              <a:t> campos o </a:t>
            </a:r>
            <a:r>
              <a:rPr lang="en-GB" altLang="es-AR" sz="1800" dirty="0" err="1">
                <a:latin typeface="Verdana" panose="020B0604030504040204" pitchFamily="34" charset="0"/>
                <a:cs typeface="Times New Roman" panose="02020603050405020304" pitchFamily="18" charset="0"/>
              </a:rPr>
              <a:t>datos</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siempre</a:t>
            </a:r>
            <a:r>
              <a:rPr lang="en-GB" altLang="es-AR" sz="1800" dirty="0">
                <a:latin typeface="Verdana" panose="020B0604030504040204" pitchFamily="34" charset="0"/>
                <a:cs typeface="Times New Roman" panose="02020603050405020304" pitchFamily="18" charset="0"/>
              </a:rPr>
              <a:t> se </a:t>
            </a:r>
            <a:r>
              <a:rPr lang="en-GB" altLang="es-AR" sz="1800" dirty="0" err="1">
                <a:latin typeface="Verdana" panose="020B0604030504040204" pitchFamily="34" charset="0"/>
                <a:cs typeface="Times New Roman" panose="02020603050405020304" pitchFamily="18" charset="0"/>
              </a:rPr>
              <a:t>elige</a:t>
            </a:r>
            <a:r>
              <a:rPr lang="en-GB" altLang="es-AR" sz="1800" dirty="0">
                <a:latin typeface="Verdana" panose="020B0604030504040204" pitchFamily="34" charset="0"/>
                <a:cs typeface="Times New Roman" panose="02020603050405020304" pitchFamily="18" charset="0"/>
              </a:rPr>
              <a:t> a uno </a:t>
            </a:r>
            <a:r>
              <a:rPr lang="en-GB" altLang="es-AR" sz="1800" dirty="0" err="1">
                <a:latin typeface="Verdana" panose="020B0604030504040204" pitchFamily="34" charset="0"/>
                <a:cs typeface="Times New Roman" panose="02020603050405020304" pitchFamily="18" charset="0"/>
              </a:rPr>
              <a:t>como</a:t>
            </a:r>
            <a:r>
              <a:rPr lang="en-GB" altLang="es-AR" sz="1800" dirty="0">
                <a:latin typeface="Verdana" panose="020B0604030504040204" pitchFamily="34" charset="0"/>
                <a:cs typeface="Times New Roman" panose="02020603050405020304" pitchFamily="18" charset="0"/>
              </a:rPr>
              <a:t> campo clave.</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endParaRPr lang="en-GB" altLang="es-AR" sz="1800" dirty="0">
              <a:latin typeface="Verdana" panose="020B0604030504040204" pitchFamily="34" charset="0"/>
              <a:cs typeface="Times New Roman" panose="02020603050405020304" pitchFamily="18" charset="0"/>
            </a:endParaRP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dirty="0">
                <a:latin typeface="Verdana" panose="020B0604030504040204" pitchFamily="34" charset="0"/>
                <a:cs typeface="Times New Roman" panose="02020603050405020304" pitchFamily="18" charset="0"/>
              </a:rPr>
              <a:t>Por </a:t>
            </a:r>
            <a:r>
              <a:rPr lang="en-GB" altLang="es-AR" sz="1800" dirty="0" err="1">
                <a:latin typeface="Verdana" panose="020B0604030504040204" pitchFamily="34" charset="0"/>
                <a:cs typeface="Times New Roman" panose="02020603050405020304" pitchFamily="18" charset="0"/>
              </a:rPr>
              <a:t>ejemplo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en</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registro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mostrado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en</a:t>
            </a:r>
            <a:r>
              <a:rPr lang="en-GB" altLang="es-AR" sz="1800" dirty="0">
                <a:latin typeface="Verdana" panose="020B0604030504040204" pitchFamily="34" charset="0"/>
                <a:cs typeface="Times New Roman" panose="02020603050405020304" pitchFamily="18" charset="0"/>
              </a:rPr>
              <a:t> la </a:t>
            </a:r>
            <a:r>
              <a:rPr lang="en-GB" altLang="es-AR" sz="1800" dirty="0" err="1">
                <a:latin typeface="Verdana" panose="020B0604030504040204" pitchFamily="34" charset="0"/>
                <a:cs typeface="Times New Roman" panose="02020603050405020304" pitchFamily="18" charset="0"/>
              </a:rPr>
              <a:t>figura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campo clave </a:t>
            </a:r>
            <a:r>
              <a:rPr lang="en-GB" altLang="es-AR" sz="1800" dirty="0" err="1">
                <a:latin typeface="Verdana" panose="020B0604030504040204" pitchFamily="34" charset="0"/>
                <a:cs typeface="Times New Roman" panose="02020603050405020304" pitchFamily="18" charset="0"/>
              </a:rPr>
              <a:t>podría</a:t>
            </a:r>
            <a:r>
              <a:rPr lang="en-GB" altLang="es-AR" sz="1800" dirty="0">
                <a:latin typeface="Verdana" panose="020B0604030504040204" pitchFamily="34" charset="0"/>
                <a:cs typeface="Times New Roman" panose="02020603050405020304" pitchFamily="18" charset="0"/>
              </a:rPr>
              <a:t> ser </a:t>
            </a:r>
            <a:r>
              <a:rPr lang="en-GB" altLang="es-AR" sz="1800" i="1" dirty="0" err="1">
                <a:latin typeface="Verdana" panose="020B0604030504040204" pitchFamily="34" charset="0"/>
                <a:cs typeface="Times New Roman" panose="02020603050405020304" pitchFamily="18" charset="0"/>
              </a:rPr>
              <a:t>libreta</a:t>
            </a:r>
            <a:r>
              <a:rPr lang="en-GB" altLang="es-AR" sz="1800" i="1" dirty="0">
                <a:latin typeface="Verdana" panose="020B0604030504040204" pitchFamily="34" charset="0"/>
                <a:cs typeface="Times New Roman" panose="02020603050405020304" pitchFamily="18" charset="0"/>
              </a:rPr>
              <a:t> </a:t>
            </a:r>
            <a:r>
              <a:rPr lang="en-GB" altLang="es-AR" sz="1800" i="1" dirty="0" err="1">
                <a:latin typeface="Verdana" panose="020B0604030504040204" pitchFamily="34" charset="0"/>
                <a:cs typeface="Times New Roman" panose="02020603050405020304" pitchFamily="18" charset="0"/>
              </a:rPr>
              <a:t>universitaria</a:t>
            </a:r>
            <a:r>
              <a:rPr lang="en-GB" altLang="es-AR" sz="1800" dirty="0">
                <a:latin typeface="Verdana" panose="020B0604030504040204" pitchFamily="34" charset="0"/>
                <a:cs typeface="Times New Roman" panose="02020603050405020304" pitchFamily="18" charset="0"/>
              </a:rPr>
              <a:t> </a:t>
            </a:r>
          </a:p>
        </p:txBody>
      </p:sp>
      <p:pic>
        <p:nvPicPr>
          <p:cNvPr id="28676" name="Picture 4">
            <a:extLst>
              <a:ext uri="{FF2B5EF4-FFF2-40B4-BE49-F238E27FC236}">
                <a16:creationId xmlns:a16="http://schemas.microsoft.com/office/drawing/2014/main" id="{57579C91-DCE0-F631-3599-2C2C8DCE1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731" y="4653136"/>
            <a:ext cx="6840538" cy="1646238"/>
          </a:xfrm>
          <a:prstGeom prst="rect">
            <a:avLst/>
          </a:prstGeom>
          <a:noFill/>
          <a:ln>
            <a:noFill/>
          </a:ln>
          <a:effectLst>
            <a:outerShdw dist="152735"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4 Rectángulo">
            <a:extLst>
              <a:ext uri="{FF2B5EF4-FFF2-40B4-BE49-F238E27FC236}">
                <a16:creationId xmlns:a16="http://schemas.microsoft.com/office/drawing/2014/main" id="{AE1ED30D-388B-36BD-BA27-75DCEDEB6D36}"/>
              </a:ext>
            </a:extLst>
          </p:cNvPr>
          <p:cNvSpPr/>
          <p:nvPr/>
        </p:nvSpPr>
        <p:spPr>
          <a:xfrm>
            <a:off x="1151731" y="5364336"/>
            <a:ext cx="1296988" cy="935038"/>
          </a:xfrm>
          <a:prstGeom prst="rect">
            <a:avLst/>
          </a:prstGeom>
          <a:solidFill>
            <a:schemeClr val="tx2">
              <a:lumMod val="60000"/>
              <a:lumOff val="40000"/>
              <a:alpha val="38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54000"/>
              </a:lnSpc>
              <a:buClr>
                <a:srgbClr val="000000"/>
              </a:buClr>
              <a:buSzPct val="100000"/>
              <a:buFont typeface="Arial" charset="0"/>
              <a:buNone/>
              <a:defRPr/>
            </a:pPr>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FA8A819-F054-3D33-EA8C-7403286BC3B2}"/>
              </a:ext>
            </a:extLst>
          </p:cNvPr>
          <p:cNvSpPr txBox="1">
            <a:spLocks noChangeArrowheads="1"/>
          </p:cNvSpPr>
          <p:nvPr/>
        </p:nvSpPr>
        <p:spPr bwMode="auto">
          <a:xfrm>
            <a:off x="251521" y="692150"/>
            <a:ext cx="8497192" cy="275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800">
                <a:solidFill>
                  <a:schemeClr val="tx1"/>
                </a:solidFill>
                <a:latin typeface="Calibri" panose="020F0502020204030204" pitchFamily="34" charset="0"/>
              </a:defRPr>
            </a:lvl2pPr>
            <a:lvl3pPr marL="642938" indent="-212725">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9pPr>
          </a:lstStyle>
          <a:p>
            <a:pPr lvl="2" defTabSz="914400" eaLnBrk="1">
              <a:spcBef>
                <a:spcPts val="1775"/>
              </a:spcBef>
              <a:spcAft>
                <a:spcPts val="1063"/>
              </a:spcAft>
              <a:buSzPct val="45000"/>
              <a:buFont typeface="StarSymbol" charset="0"/>
              <a:buNone/>
            </a:pPr>
            <a:r>
              <a:rPr lang="en-GB" altLang="es-AR" sz="2000" b="1" i="1" dirty="0">
                <a:latin typeface="Verdana" panose="020B0604030504040204" pitchFamily="34" charset="0"/>
                <a:cs typeface="Times New Roman" panose="02020603050405020304" pitchFamily="18" charset="0"/>
              </a:rPr>
              <a:t>Campo Clave </a:t>
            </a:r>
            <a:r>
              <a:rPr lang="en-GB" altLang="es-AR" sz="2000" b="1" i="1" dirty="0" err="1">
                <a:latin typeface="Verdana" panose="020B0604030504040204" pitchFamily="34" charset="0"/>
                <a:cs typeface="Times New Roman" panose="02020603050405020304" pitchFamily="18" charset="0"/>
              </a:rPr>
              <a:t>Secundaria</a:t>
            </a:r>
            <a:endParaRPr lang="en-GB" altLang="es-AR" sz="2000" b="1" i="1" dirty="0">
              <a:latin typeface="Verdana" panose="020B0604030504040204" pitchFamily="34" charset="0"/>
              <a:cs typeface="Times New Roman" panose="02020603050405020304" pitchFamily="18" charset="0"/>
            </a:endParaRPr>
          </a:p>
          <a:p>
            <a:pPr algn="just" defTabSz="914400" eaLnBrk="1">
              <a:spcBef>
                <a:spcPct val="0"/>
              </a:spcBef>
              <a:buSzPct val="45000"/>
              <a:buFont typeface="StarSymbol" charset="0"/>
              <a:buNone/>
            </a:pPr>
            <a:r>
              <a:rPr lang="en-GB" altLang="es-AR" sz="1800" dirty="0">
                <a:latin typeface="Verdana" panose="020B0604030504040204" pitchFamily="34" charset="0"/>
                <a:cs typeface="Times New Roman" panose="02020603050405020304" pitchFamily="18" charset="0"/>
              </a:rPr>
              <a:t>Un </a:t>
            </a:r>
            <a:r>
              <a:rPr lang="en-GB" altLang="es-AR" sz="1800" b="1" dirty="0">
                <a:latin typeface="Verdana" panose="020B0604030504040204" pitchFamily="34" charset="0"/>
                <a:cs typeface="Times New Roman" panose="02020603050405020304" pitchFamily="18" charset="0"/>
              </a:rPr>
              <a:t>campo clave </a:t>
            </a:r>
            <a:r>
              <a:rPr lang="en-GB" altLang="es-AR" sz="1800" b="1" dirty="0" err="1">
                <a:latin typeface="Verdana" panose="020B0604030504040204" pitchFamily="34" charset="0"/>
                <a:cs typeface="Times New Roman" panose="02020603050405020304" pitchFamily="18" charset="0"/>
              </a:rPr>
              <a:t>secundaria</a:t>
            </a:r>
            <a:r>
              <a:rPr lang="en-GB" altLang="es-AR" sz="1800" b="1" dirty="0">
                <a:latin typeface="Verdana" panose="020B0604030504040204" pitchFamily="34" charset="0"/>
                <a:cs typeface="Times New Roman" panose="02020603050405020304" pitchFamily="18" charset="0"/>
              </a:rPr>
              <a:t> </a:t>
            </a:r>
            <a:r>
              <a:rPr lang="en-GB" altLang="es-AR" sz="1800" dirty="0">
                <a:latin typeface="Verdana" panose="020B0604030504040204" pitchFamily="34" charset="0"/>
                <a:cs typeface="Times New Roman" panose="02020603050405020304" pitchFamily="18" charset="0"/>
              </a:rPr>
              <a:t>es </a:t>
            </a:r>
            <a:r>
              <a:rPr lang="en-GB" altLang="es-AR" sz="1800" dirty="0" err="1">
                <a:latin typeface="Verdana" panose="020B0604030504040204" pitchFamily="34" charset="0"/>
                <a:cs typeface="Times New Roman" panose="02020603050405020304" pitchFamily="18" charset="0"/>
              </a:rPr>
              <a:t>aquel</a:t>
            </a:r>
            <a:r>
              <a:rPr lang="en-GB" altLang="es-AR" sz="1800" dirty="0">
                <a:latin typeface="Verdana" panose="020B0604030504040204" pitchFamily="34" charset="0"/>
                <a:cs typeface="Times New Roman" panose="02020603050405020304" pitchFamily="18" charset="0"/>
              </a:rPr>
              <a:t> que </a:t>
            </a:r>
            <a:r>
              <a:rPr lang="en-GB" altLang="es-AR" sz="1800" dirty="0" err="1">
                <a:latin typeface="Verdana" panose="020B0604030504040204" pitchFamily="34" charset="0"/>
                <a:cs typeface="Times New Roman" panose="02020603050405020304" pitchFamily="18" charset="0"/>
              </a:rPr>
              <a:t>aún</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siendo</a:t>
            </a:r>
            <a:r>
              <a:rPr lang="en-GB" altLang="es-AR" sz="1800" dirty="0">
                <a:latin typeface="Verdana" panose="020B0604030504040204" pitchFamily="34" charset="0"/>
                <a:cs typeface="Times New Roman" panose="02020603050405020304" pitchFamily="18" charset="0"/>
              </a:rPr>
              <a:t> un campo </a:t>
            </a:r>
            <a:r>
              <a:rPr lang="en-GB" altLang="es-AR" sz="1800" dirty="0" err="1">
                <a:latin typeface="Verdana" panose="020B0604030504040204" pitchFamily="34" charset="0"/>
                <a:cs typeface="Times New Roman" panose="02020603050405020304" pitchFamily="18" charset="0"/>
              </a:rPr>
              <a:t>importante</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puede</a:t>
            </a:r>
            <a:r>
              <a:rPr lang="en-GB" altLang="es-AR" sz="1800" dirty="0">
                <a:latin typeface="Verdana" panose="020B0604030504040204" pitchFamily="34" charset="0"/>
                <a:cs typeface="Times New Roman" panose="02020603050405020304" pitchFamily="18" charset="0"/>
              </a:rPr>
              <a:t> no </a:t>
            </a:r>
            <a:r>
              <a:rPr lang="en-GB" altLang="es-AR" sz="1800" dirty="0" err="1">
                <a:latin typeface="Verdana" panose="020B0604030504040204" pitchFamily="34" charset="0"/>
                <a:cs typeface="Times New Roman" panose="02020603050405020304" pitchFamily="18" charset="0"/>
              </a:rPr>
              <a:t>identificar</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univocamente</a:t>
            </a:r>
            <a:r>
              <a:rPr lang="en-GB" altLang="es-AR" sz="1800" dirty="0">
                <a:latin typeface="Verdana" panose="020B0604030504040204" pitchFamily="34" charset="0"/>
                <a:cs typeface="Times New Roman" panose="02020603050405020304" pitchFamily="18" charset="0"/>
              </a:rPr>
              <a:t> al </a:t>
            </a:r>
            <a:r>
              <a:rPr lang="en-GB" altLang="es-AR" sz="1800" dirty="0" err="1">
                <a:latin typeface="Verdana" panose="020B0604030504040204" pitchFamily="34" charset="0"/>
                <a:cs typeface="Times New Roman" panose="02020603050405020304" pitchFamily="18" charset="0"/>
              </a:rPr>
              <a:t>registro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en</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archivo</a:t>
            </a:r>
            <a:r>
              <a:rPr lang="en-GB" altLang="es-AR" sz="1800" dirty="0">
                <a:latin typeface="Verdana" panose="020B0604030504040204" pitchFamily="34" charset="0"/>
                <a:cs typeface="Times New Roman" panose="02020603050405020304" pitchFamily="18" charset="0"/>
              </a:rPr>
              <a:t> y </a:t>
            </a:r>
            <a:r>
              <a:rPr lang="en-GB" altLang="es-AR" sz="1800" dirty="0" err="1">
                <a:latin typeface="Verdana" panose="020B0604030504040204" pitchFamily="34" charset="0"/>
                <a:cs typeface="Times New Roman" panose="02020603050405020304" pitchFamily="18" charset="0"/>
              </a:rPr>
              <a:t>permite</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relacionarlo</a:t>
            </a:r>
            <a:r>
              <a:rPr lang="en-GB" altLang="es-AR" sz="1800" dirty="0">
                <a:latin typeface="Verdana" panose="020B0604030504040204" pitchFamily="34" charset="0"/>
                <a:cs typeface="Times New Roman" panose="02020603050405020304" pitchFamily="18" charset="0"/>
              </a:rPr>
              <a:t>  con </a:t>
            </a:r>
            <a:r>
              <a:rPr lang="en-GB" altLang="es-AR" sz="1800" dirty="0" err="1">
                <a:latin typeface="Verdana" panose="020B0604030504040204" pitchFamily="34" charset="0"/>
                <a:cs typeface="Times New Roman" panose="02020603050405020304" pitchFamily="18" charset="0"/>
              </a:rPr>
              <a:t>registros</a:t>
            </a:r>
            <a:r>
              <a:rPr lang="en-GB" altLang="es-AR" sz="1800" dirty="0">
                <a:latin typeface="Verdana" panose="020B0604030504040204" pitchFamily="34" charset="0"/>
                <a:cs typeface="Times New Roman" panose="02020603050405020304" pitchFamily="18" charset="0"/>
              </a:rPr>
              <a:t> de </a:t>
            </a:r>
            <a:r>
              <a:rPr lang="en-GB" altLang="es-AR" sz="1800" dirty="0" err="1">
                <a:latin typeface="Verdana" panose="020B0604030504040204" pitchFamily="34" charset="0"/>
                <a:cs typeface="Times New Roman" panose="02020603050405020304" pitchFamily="18" charset="0"/>
              </a:rPr>
              <a:t>otros</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archivos</a:t>
            </a:r>
            <a:r>
              <a:rPr lang="en-GB" altLang="es-AR" sz="1800" dirty="0">
                <a:latin typeface="Verdana" panose="020B0604030504040204" pitchFamily="34" charset="0"/>
                <a:cs typeface="Times New Roman" panose="02020603050405020304" pitchFamily="18" charset="0"/>
              </a:rPr>
              <a:t>. </a:t>
            </a:r>
          </a:p>
          <a:p>
            <a:pPr algn="just" defTabSz="914400" eaLnBrk="1">
              <a:spcBef>
                <a:spcPct val="0"/>
              </a:spcBef>
              <a:buSzPct val="45000"/>
              <a:buFont typeface="StarSymbol" charset="0"/>
              <a:buNone/>
            </a:pPr>
            <a:r>
              <a:rPr lang="en-GB" altLang="es-AR" sz="1800" dirty="0" err="1">
                <a:latin typeface="Verdana" panose="020B0604030504040204" pitchFamily="34" charset="0"/>
                <a:cs typeface="Times New Roman" panose="02020603050405020304" pitchFamily="18" charset="0"/>
              </a:rPr>
              <a:t>Normalmente</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cada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sistema</a:t>
            </a:r>
            <a:r>
              <a:rPr lang="en-GB" altLang="es-AR" sz="1800" dirty="0">
                <a:latin typeface="Verdana" panose="020B0604030504040204" pitchFamily="34" charset="0"/>
                <a:cs typeface="Times New Roman" panose="02020603050405020304" pitchFamily="18" charset="0"/>
              </a:rPr>
              <a:t> genera sus </a:t>
            </a:r>
            <a:r>
              <a:rPr lang="en-GB" altLang="es-AR" sz="1800" dirty="0" err="1">
                <a:latin typeface="Verdana" panose="020B0604030504040204" pitchFamily="34" charset="0"/>
                <a:cs typeface="Times New Roman" panose="02020603050405020304" pitchFamily="18" charset="0"/>
              </a:rPr>
              <a:t>propios</a:t>
            </a:r>
            <a:r>
              <a:rPr lang="en-GB" altLang="es-AR" sz="1800" dirty="0">
                <a:latin typeface="Verdana" panose="020B0604030504040204" pitchFamily="34" charset="0"/>
                <a:cs typeface="Times New Roman" panose="02020603050405020304" pitchFamily="18" charset="0"/>
              </a:rPr>
              <a:t> campos claves, </a:t>
            </a:r>
            <a:r>
              <a:rPr lang="en-GB" altLang="es-AR" sz="1800" dirty="0" err="1">
                <a:latin typeface="Verdana" panose="020B0604030504040204" pitchFamily="34" charset="0"/>
                <a:cs typeface="Times New Roman" panose="02020603050405020304" pitchFamily="18" charset="0"/>
              </a:rPr>
              <a:t>aún</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existiendo</a:t>
            </a:r>
            <a:r>
              <a:rPr lang="en-GB" altLang="es-AR" sz="1800" dirty="0">
                <a:latin typeface="Verdana" panose="020B0604030504040204" pitchFamily="34" charset="0"/>
                <a:cs typeface="Times New Roman" panose="02020603050405020304" pitchFamily="18" charset="0"/>
              </a:rPr>
              <a:t> un campo </a:t>
            </a:r>
            <a:r>
              <a:rPr lang="en-GB" altLang="es-AR" sz="1800" dirty="0" err="1">
                <a:latin typeface="Verdana" panose="020B0604030504040204" pitchFamily="34" charset="0"/>
                <a:cs typeface="Times New Roman" panose="02020603050405020304" pitchFamily="18" charset="0"/>
              </a:rPr>
              <a:t>identificatorio</a:t>
            </a:r>
            <a:r>
              <a:rPr lang="en-GB" altLang="es-AR" sz="1800" dirty="0">
                <a:latin typeface="Verdana" panose="020B0604030504040204" pitchFamily="34" charset="0"/>
                <a:cs typeface="Times New Roman" panose="02020603050405020304" pitchFamily="18" charset="0"/>
              </a:rPr>
              <a:t> natural.</a:t>
            </a:r>
          </a:p>
          <a:p>
            <a:pPr algn="just" defTabSz="914400" eaLnBrk="1">
              <a:spcBef>
                <a:spcPct val="0"/>
              </a:spcBef>
              <a:buSzPct val="45000"/>
              <a:buFont typeface="StarSymbol" charset="0"/>
              <a:buNone/>
            </a:pPr>
            <a:endParaRPr lang="en-GB" altLang="es-AR" sz="1800" dirty="0">
              <a:latin typeface="Verdana" panose="020B0604030504040204" pitchFamily="34" charset="0"/>
              <a:cs typeface="Times New Roman" panose="02020603050405020304" pitchFamily="18" charset="0"/>
            </a:endParaRPr>
          </a:p>
          <a:p>
            <a:pPr algn="just" defTabSz="914400" eaLnBrk="1">
              <a:spcBef>
                <a:spcPct val="0"/>
              </a:spcBef>
              <a:buSzPct val="45000"/>
              <a:buFont typeface="StarSymbol" charset="0"/>
              <a:buNone/>
            </a:pPr>
            <a:r>
              <a:rPr lang="en-GB" altLang="es-AR" sz="1800" dirty="0">
                <a:latin typeface="Verdana" panose="020B0604030504040204" pitchFamily="34" charset="0"/>
                <a:cs typeface="Times New Roman" panose="02020603050405020304" pitchFamily="18" charset="0"/>
              </a:rPr>
              <a:t>Por </a:t>
            </a:r>
            <a:r>
              <a:rPr lang="en-GB" altLang="es-AR" sz="1800" dirty="0" err="1">
                <a:latin typeface="Verdana" panose="020B0604030504040204" pitchFamily="34" charset="0"/>
                <a:cs typeface="Times New Roman" panose="02020603050405020304" pitchFamily="18" charset="0"/>
              </a:rPr>
              <a:t>ejemplo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en</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registro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mostrado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en</a:t>
            </a:r>
            <a:r>
              <a:rPr lang="en-GB" altLang="es-AR" sz="1800" dirty="0">
                <a:latin typeface="Verdana" panose="020B0604030504040204" pitchFamily="34" charset="0"/>
                <a:cs typeface="Times New Roman" panose="02020603050405020304" pitchFamily="18" charset="0"/>
              </a:rPr>
              <a:t> la </a:t>
            </a:r>
            <a:r>
              <a:rPr lang="en-GB" altLang="es-AR" sz="1800" dirty="0" err="1">
                <a:latin typeface="Verdana" panose="020B0604030504040204" pitchFamily="34" charset="0"/>
                <a:cs typeface="Times New Roman" panose="02020603050405020304" pitchFamily="18" charset="0"/>
              </a:rPr>
              <a:t>figura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campo clave  </a:t>
            </a:r>
            <a:r>
              <a:rPr lang="en-GB" altLang="es-AR" sz="1800" dirty="0" err="1">
                <a:latin typeface="Verdana" panose="020B0604030504040204" pitchFamily="34" charset="0"/>
                <a:cs typeface="Times New Roman" panose="02020603050405020304" pitchFamily="18" charset="0"/>
              </a:rPr>
              <a:t>secundaria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podría</a:t>
            </a:r>
            <a:r>
              <a:rPr lang="en-GB" altLang="es-AR" sz="1800" dirty="0">
                <a:latin typeface="Verdana" panose="020B0604030504040204" pitchFamily="34" charset="0"/>
                <a:cs typeface="Times New Roman" panose="02020603050405020304" pitchFamily="18" charset="0"/>
              </a:rPr>
              <a:t> ser </a:t>
            </a:r>
            <a:r>
              <a:rPr lang="en-GB" altLang="es-AR" sz="1800" i="1" dirty="0" err="1">
                <a:latin typeface="Verdana" panose="020B0604030504040204" pitchFamily="34" charset="0"/>
                <a:cs typeface="Times New Roman" panose="02020603050405020304" pitchFamily="18" charset="0"/>
              </a:rPr>
              <a:t>numero</a:t>
            </a:r>
            <a:r>
              <a:rPr lang="en-GB" altLang="es-AR" sz="1800" i="1" dirty="0">
                <a:latin typeface="Verdana" panose="020B0604030504040204" pitchFamily="34" charset="0"/>
                <a:cs typeface="Times New Roman" panose="02020603050405020304" pitchFamily="18" charset="0"/>
              </a:rPr>
              <a:t> de </a:t>
            </a:r>
            <a:r>
              <a:rPr lang="en-GB" altLang="es-AR" sz="1800" i="1" dirty="0" err="1">
                <a:latin typeface="Verdana" panose="020B0604030504040204" pitchFamily="34" charset="0"/>
                <a:cs typeface="Times New Roman" panose="02020603050405020304" pitchFamily="18" charset="0"/>
              </a:rPr>
              <a:t>documento</a:t>
            </a:r>
            <a:r>
              <a:rPr lang="en-GB" altLang="es-AR" sz="1800" i="1" dirty="0">
                <a:latin typeface="Verdana" panose="020B0604030504040204" pitchFamily="34" charset="0"/>
                <a:cs typeface="Times New Roman" panose="02020603050405020304" pitchFamily="18" charset="0"/>
              </a:rPr>
              <a:t>.</a:t>
            </a:r>
            <a:endParaRPr lang="en-GB" altLang="es-AR" sz="1800" dirty="0">
              <a:latin typeface="Verdana" panose="020B0604030504040204" pitchFamily="34" charset="0"/>
              <a:cs typeface="Times New Roman" panose="02020603050405020304" pitchFamily="18" charset="0"/>
            </a:endParaRPr>
          </a:p>
        </p:txBody>
      </p:sp>
      <p:sp>
        <p:nvSpPr>
          <p:cNvPr id="5" name="Rectangle 1">
            <a:extLst>
              <a:ext uri="{FF2B5EF4-FFF2-40B4-BE49-F238E27FC236}">
                <a16:creationId xmlns:a16="http://schemas.microsoft.com/office/drawing/2014/main" id="{663C3A93-E726-C787-82FC-D703C1D4957A}"/>
              </a:ext>
            </a:extLst>
          </p:cNvPr>
          <p:cNvSpPr txBox="1">
            <a:spLocks noChangeArrowheads="1"/>
          </p:cNvSpPr>
          <p:nvPr/>
        </p:nvSpPr>
        <p:spPr>
          <a:xfrm>
            <a:off x="0" y="0"/>
            <a:ext cx="9144000" cy="430887"/>
          </a:xfrm>
          <a:prstGeom prst="rect">
            <a:avLst/>
          </a:prstGeom>
        </p:spPr>
        <p:txBody>
          <a:bodyPr>
            <a:spAutoFit/>
          </a:bodyPr>
          <a:lstStyle/>
          <a:p>
            <a:pPr defTabSz="914400"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200" dirty="0" err="1">
                <a:latin typeface="Cambria" pitchFamily="18" charset="0"/>
                <a:ea typeface="+mj-ea"/>
                <a:cs typeface="+mj-cs"/>
              </a:rPr>
              <a:t>Estructuras</a:t>
            </a:r>
            <a:r>
              <a:rPr lang="en-GB" sz="2200" dirty="0">
                <a:latin typeface="Cambria" pitchFamily="18" charset="0"/>
                <a:ea typeface="+mj-ea"/>
                <a:cs typeface="+mj-cs"/>
              </a:rPr>
              <a:t> de </a:t>
            </a:r>
            <a:r>
              <a:rPr lang="en-GB" sz="2200" dirty="0" err="1">
                <a:latin typeface="Cambria" pitchFamily="18" charset="0"/>
                <a:ea typeface="+mj-ea"/>
                <a:cs typeface="+mj-cs"/>
              </a:rPr>
              <a:t>datos</a:t>
            </a:r>
            <a:endParaRPr lang="en-GB" sz="2200" dirty="0">
              <a:latin typeface="Cambria" pitchFamily="18" charset="0"/>
              <a:ea typeface="+mj-ea"/>
              <a:cs typeface="+mj-cs"/>
            </a:endParaRPr>
          </a:p>
        </p:txBody>
      </p:sp>
      <p:pic>
        <p:nvPicPr>
          <p:cNvPr id="30724" name="Picture 4">
            <a:extLst>
              <a:ext uri="{FF2B5EF4-FFF2-40B4-BE49-F238E27FC236}">
                <a16:creationId xmlns:a16="http://schemas.microsoft.com/office/drawing/2014/main" id="{D265355D-9F13-C663-D657-F58478AF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716338"/>
            <a:ext cx="6840538" cy="1646237"/>
          </a:xfrm>
          <a:prstGeom prst="rect">
            <a:avLst/>
          </a:prstGeom>
          <a:noFill/>
          <a:ln>
            <a:noFill/>
          </a:ln>
          <a:effectLst>
            <a:outerShdw dist="152735"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6 Rectángulo">
            <a:extLst>
              <a:ext uri="{FF2B5EF4-FFF2-40B4-BE49-F238E27FC236}">
                <a16:creationId xmlns:a16="http://schemas.microsoft.com/office/drawing/2014/main" id="{B6D287DB-8D21-2E21-5763-2B042AFCC1D3}"/>
              </a:ext>
            </a:extLst>
          </p:cNvPr>
          <p:cNvSpPr/>
          <p:nvPr/>
        </p:nvSpPr>
        <p:spPr>
          <a:xfrm>
            <a:off x="4140200" y="4437063"/>
            <a:ext cx="1295400" cy="936625"/>
          </a:xfrm>
          <a:prstGeom prst="rect">
            <a:avLst/>
          </a:prstGeom>
          <a:solidFill>
            <a:schemeClr val="tx2">
              <a:lumMod val="60000"/>
              <a:lumOff val="40000"/>
              <a:alpha val="38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54000"/>
              </a:lnSpc>
              <a:buClr>
                <a:srgbClr val="000000"/>
              </a:buClr>
              <a:buSzPct val="100000"/>
              <a:buFont typeface="Arial" charset="0"/>
              <a:buNone/>
              <a:defRPr/>
            </a:pPr>
            <a:endParaRPr lang="es-ES"/>
          </a:p>
        </p:txBody>
      </p:sp>
      <p:sp>
        <p:nvSpPr>
          <p:cNvPr id="30726" name="7 CuadroTexto">
            <a:extLst>
              <a:ext uri="{FF2B5EF4-FFF2-40B4-BE49-F238E27FC236}">
                <a16:creationId xmlns:a16="http://schemas.microsoft.com/office/drawing/2014/main" id="{B9E5BD12-7EA4-6C8C-18C8-C4BC6D6E8B51}"/>
              </a:ext>
            </a:extLst>
          </p:cNvPr>
          <p:cNvSpPr txBox="1">
            <a:spLocks noChangeArrowheads="1"/>
          </p:cNvSpPr>
          <p:nvPr/>
        </p:nvSpPr>
        <p:spPr bwMode="auto">
          <a:xfrm>
            <a:off x="684213" y="5805488"/>
            <a:ext cx="8064500" cy="830262"/>
          </a:xfrm>
          <a:prstGeom prst="rect">
            <a:avLst/>
          </a:prstGeom>
          <a:solidFill>
            <a:schemeClr val="accent4">
              <a:lumMod val="75000"/>
            </a:schemeClr>
          </a:solid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es-AR" altLang="es-AR" sz="1600" dirty="0">
                <a:latin typeface="Verdana" panose="020B0604030504040204" pitchFamily="34" charset="0"/>
                <a:cs typeface="Times New Roman" panose="02020603050405020304" pitchFamily="18" charset="0"/>
              </a:rPr>
              <a:t>En el ejemplo numero de documento si bien identifica </a:t>
            </a:r>
            <a:r>
              <a:rPr lang="es-AR" altLang="es-AR" sz="1600" dirty="0" err="1">
                <a:latin typeface="Verdana" panose="020B0604030504040204" pitchFamily="34" charset="0"/>
                <a:cs typeface="Times New Roman" panose="02020603050405020304" pitchFamily="18" charset="0"/>
              </a:rPr>
              <a:t>univocamente</a:t>
            </a:r>
            <a:r>
              <a:rPr lang="es-AR" altLang="es-AR" sz="1600" dirty="0">
                <a:latin typeface="Verdana" panose="020B0604030504040204" pitchFamily="34" charset="0"/>
                <a:cs typeface="Times New Roman" panose="02020603050405020304" pitchFamily="18" charset="0"/>
              </a:rPr>
              <a:t> a la persona-alumno, no es el campo clave, dado que el sistema ha generado su propia clave que es el numero de libreta universitaria</a:t>
            </a:r>
            <a:endParaRPr lang="es-ES" altLang="es-AR" sz="1600" dirty="0">
              <a:latin typeface="Verdana" panose="020B060403050404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662F6D1-0BBB-0814-6A20-AEA906677C57}"/>
              </a:ext>
            </a:extLst>
          </p:cNvPr>
          <p:cNvSpPr txBox="1">
            <a:spLocks noChangeArrowheads="1"/>
          </p:cNvSpPr>
          <p:nvPr/>
        </p:nvSpPr>
        <p:spPr>
          <a:xfrm>
            <a:off x="0" y="0"/>
            <a:ext cx="9144000" cy="430887"/>
          </a:xfrm>
          <a:prstGeom prst="rect">
            <a:avLst/>
          </a:prstGeom>
        </p:spPr>
        <p:txBody>
          <a:bodyPr>
            <a:spAutoFit/>
          </a:bodyPr>
          <a:lstStyle/>
          <a:p>
            <a:pPr defTabSz="914400"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200" dirty="0" err="1">
                <a:latin typeface="Cambria" pitchFamily="18" charset="0"/>
                <a:ea typeface="+mj-ea"/>
                <a:cs typeface="+mj-cs"/>
              </a:rPr>
              <a:t>Estructuras</a:t>
            </a:r>
            <a:r>
              <a:rPr lang="en-GB" sz="2200" dirty="0">
                <a:latin typeface="Cambria" pitchFamily="18" charset="0"/>
                <a:ea typeface="+mj-ea"/>
                <a:cs typeface="+mj-cs"/>
              </a:rPr>
              <a:t> de </a:t>
            </a:r>
            <a:r>
              <a:rPr lang="en-GB" sz="2200" dirty="0" err="1">
                <a:latin typeface="Cambria" pitchFamily="18" charset="0"/>
                <a:ea typeface="+mj-ea"/>
                <a:cs typeface="+mj-cs"/>
              </a:rPr>
              <a:t>datos</a:t>
            </a:r>
            <a:endParaRPr lang="en-GB" sz="2200" dirty="0">
              <a:latin typeface="Cambria" pitchFamily="18" charset="0"/>
              <a:ea typeface="+mj-ea"/>
              <a:cs typeface="+mj-cs"/>
            </a:endParaRPr>
          </a:p>
        </p:txBody>
      </p:sp>
      <p:sp>
        <p:nvSpPr>
          <p:cNvPr id="32771" name="Rectangle 2">
            <a:extLst>
              <a:ext uri="{FF2B5EF4-FFF2-40B4-BE49-F238E27FC236}">
                <a16:creationId xmlns:a16="http://schemas.microsoft.com/office/drawing/2014/main" id="{B94CFE0E-8CCC-90A2-C43D-BD040DB16A2B}"/>
              </a:ext>
            </a:extLst>
          </p:cNvPr>
          <p:cNvSpPr txBox="1">
            <a:spLocks noChangeArrowheads="1"/>
          </p:cNvSpPr>
          <p:nvPr/>
        </p:nvSpPr>
        <p:spPr bwMode="auto">
          <a:xfrm>
            <a:off x="179512" y="698715"/>
            <a:ext cx="8640960" cy="482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800">
                <a:solidFill>
                  <a:schemeClr val="tx1"/>
                </a:solidFill>
                <a:latin typeface="Calibri" panose="020F0502020204030204" pitchFamily="34" charset="0"/>
              </a:defRPr>
            </a:lvl2pPr>
            <a:lvl3pPr marL="642938" indent="-212725">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defRPr sz="2000">
                <a:solidFill>
                  <a:schemeClr val="tx1"/>
                </a:solidFill>
                <a:latin typeface="Calibri" panose="020F0502020204030204" pitchFamily="34" charset="0"/>
              </a:defRPr>
            </a:lvl9pPr>
          </a:lstStyle>
          <a:p>
            <a:pPr lvl="2" defTabSz="914400" eaLnBrk="1">
              <a:spcBef>
                <a:spcPts val="1775"/>
              </a:spcBef>
              <a:spcAft>
                <a:spcPts val="1063"/>
              </a:spcAft>
              <a:buSzPct val="45000"/>
              <a:buFont typeface="StarSymbol" charset="0"/>
              <a:buNone/>
            </a:pPr>
            <a:r>
              <a:rPr lang="en-GB" altLang="es-AR" sz="2000" b="1" i="1" dirty="0">
                <a:latin typeface="Verdana" panose="020B0604030504040204" pitchFamily="34" charset="0"/>
                <a:cs typeface="Times New Roman" panose="02020603050405020304" pitchFamily="18" charset="0"/>
              </a:rPr>
              <a:t>Campo Clave Simple</a:t>
            </a:r>
          </a:p>
          <a:p>
            <a:pPr algn="just" defTabSz="914400" eaLnBrk="1">
              <a:spcBef>
                <a:spcPct val="0"/>
              </a:spcBef>
              <a:buSzPct val="45000"/>
              <a:buFont typeface="StarSymbol" charset="0"/>
              <a:buNone/>
            </a:pPr>
            <a:r>
              <a:rPr lang="en-GB" altLang="es-AR" sz="1800" dirty="0">
                <a:latin typeface="Verdana" panose="020B0604030504040204" pitchFamily="34" charset="0"/>
                <a:cs typeface="Times New Roman" panose="02020603050405020304" pitchFamily="18" charset="0"/>
              </a:rPr>
              <a:t>Un </a:t>
            </a:r>
            <a:r>
              <a:rPr lang="en-GB" altLang="es-AR" sz="1800" b="1" dirty="0">
                <a:latin typeface="Verdana" panose="020B0604030504040204" pitchFamily="34" charset="0"/>
                <a:cs typeface="Times New Roman" panose="02020603050405020304" pitchFamily="18" charset="0"/>
              </a:rPr>
              <a:t>campo clave simple </a:t>
            </a:r>
            <a:r>
              <a:rPr lang="en-GB" altLang="es-AR" sz="1800" dirty="0">
                <a:latin typeface="Verdana" panose="020B0604030504040204" pitchFamily="34" charset="0"/>
                <a:cs typeface="Times New Roman" panose="02020603050405020304" pitchFamily="18" charset="0"/>
              </a:rPr>
              <a:t>es </a:t>
            </a:r>
            <a:r>
              <a:rPr lang="en-GB" altLang="es-AR" sz="1800" dirty="0" err="1">
                <a:latin typeface="Verdana" panose="020B0604030504040204" pitchFamily="34" charset="0"/>
                <a:cs typeface="Times New Roman" panose="02020603050405020304" pitchFamily="18" charset="0"/>
              </a:rPr>
              <a:t>aquel</a:t>
            </a:r>
            <a:r>
              <a:rPr lang="en-GB" altLang="es-AR" sz="1800" dirty="0">
                <a:latin typeface="Verdana" panose="020B0604030504040204" pitchFamily="34" charset="0"/>
                <a:cs typeface="Times New Roman" panose="02020603050405020304" pitchFamily="18" charset="0"/>
              </a:rPr>
              <a:t> que </a:t>
            </a:r>
            <a:r>
              <a:rPr lang="en-GB" altLang="es-AR" sz="1800" dirty="0" err="1">
                <a:latin typeface="Verdana" panose="020B0604030504040204" pitchFamily="34" charset="0"/>
                <a:cs typeface="Times New Roman" panose="02020603050405020304" pitchFamily="18" charset="0"/>
              </a:rPr>
              <a:t>esta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formado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por</a:t>
            </a:r>
            <a:r>
              <a:rPr lang="en-GB" altLang="es-AR" sz="1800" dirty="0">
                <a:latin typeface="Verdana" panose="020B0604030504040204" pitchFamily="34" charset="0"/>
                <a:cs typeface="Times New Roman" panose="02020603050405020304" pitchFamily="18" charset="0"/>
              </a:rPr>
              <a:t> un campo </a:t>
            </a:r>
            <a:r>
              <a:rPr lang="en-GB" altLang="es-AR" sz="2000" b="1" dirty="0" err="1">
                <a:solidFill>
                  <a:srgbClr val="C00000"/>
                </a:solidFill>
                <a:latin typeface="Verdana" panose="020B0604030504040204" pitchFamily="34" charset="0"/>
                <a:cs typeface="Times New Roman" panose="02020603050405020304" pitchFamily="18" charset="0"/>
              </a:rPr>
              <a:t>contenido</a:t>
            </a:r>
            <a:r>
              <a:rPr lang="en-GB" altLang="es-AR" sz="1800" dirty="0">
                <a:latin typeface="Verdana" panose="020B0604030504040204" pitchFamily="34" charset="0"/>
                <a:cs typeface="Times New Roman" panose="02020603050405020304" pitchFamily="18" charset="0"/>
              </a:rPr>
              <a:t>, es </a:t>
            </a:r>
            <a:r>
              <a:rPr lang="en-GB" altLang="es-AR" sz="1800" dirty="0" err="1">
                <a:latin typeface="Verdana" panose="020B0604030504040204" pitchFamily="34" charset="0"/>
                <a:cs typeface="Times New Roman" panose="02020603050405020304" pitchFamily="18" charset="0"/>
              </a:rPr>
              <a:t>decir</a:t>
            </a:r>
            <a:r>
              <a:rPr lang="en-GB" altLang="es-AR" sz="1800" dirty="0">
                <a:latin typeface="Verdana" panose="020B0604030504040204" pitchFamily="34" charset="0"/>
                <a:cs typeface="Times New Roman" panose="02020603050405020304" pitchFamily="18" charset="0"/>
              </a:rPr>
              <a:t>, no se </a:t>
            </a:r>
            <a:r>
              <a:rPr lang="en-GB" altLang="es-AR" sz="1800" dirty="0" err="1">
                <a:latin typeface="Verdana" panose="020B0604030504040204" pitchFamily="34" charset="0"/>
                <a:cs typeface="Times New Roman" panose="02020603050405020304" pitchFamily="18" charset="0"/>
              </a:rPr>
              <a:t>encuentra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subdividido</a:t>
            </a:r>
            <a:r>
              <a:rPr lang="en-GB" altLang="es-AR" sz="1800" dirty="0">
                <a:latin typeface="Verdana" panose="020B0604030504040204" pitchFamily="34" charset="0"/>
                <a:cs typeface="Times New Roman" panose="02020603050405020304" pitchFamily="18" charset="0"/>
              </a:rPr>
              <a:t>. En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ejemplo</a:t>
            </a:r>
            <a:r>
              <a:rPr lang="en-GB" altLang="es-AR" sz="1800" dirty="0">
                <a:latin typeface="Verdana" panose="020B0604030504040204" pitchFamily="34" charset="0"/>
                <a:cs typeface="Times New Roman" panose="02020603050405020304" pitchFamily="18" charset="0"/>
              </a:rPr>
              <a:t> de las </a:t>
            </a:r>
            <a:r>
              <a:rPr lang="en-GB" altLang="es-AR" sz="1800" dirty="0" err="1">
                <a:latin typeface="Verdana" panose="020B0604030504040204" pitchFamily="34" charset="0"/>
                <a:cs typeface="Times New Roman" panose="02020603050405020304" pitchFamily="18" charset="0"/>
              </a:rPr>
              <a:t>hojas</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anteriores</a:t>
            </a:r>
            <a:r>
              <a:rPr lang="en-GB" altLang="es-AR" sz="1800" dirty="0">
                <a:latin typeface="Verdana" panose="020B0604030504040204" pitchFamily="34" charset="0"/>
                <a:cs typeface="Times New Roman" panose="02020603050405020304" pitchFamily="18" charset="0"/>
              </a:rPr>
              <a:t> tanto la clave principal </a:t>
            </a:r>
            <a:r>
              <a:rPr lang="en-GB" altLang="es-AR" sz="1800" dirty="0" err="1">
                <a:latin typeface="Verdana" panose="020B0604030504040204" pitchFamily="34" charset="0"/>
                <a:cs typeface="Times New Roman" panose="02020603050405020304" pitchFamily="18" charset="0"/>
              </a:rPr>
              <a:t>como</a:t>
            </a:r>
            <a:r>
              <a:rPr lang="en-GB" altLang="es-AR" sz="1800" dirty="0">
                <a:latin typeface="Verdana" panose="020B0604030504040204" pitchFamily="34" charset="0"/>
                <a:cs typeface="Times New Roman" panose="02020603050405020304" pitchFamily="18" charset="0"/>
              </a:rPr>
              <a:t> la </a:t>
            </a:r>
            <a:r>
              <a:rPr lang="en-GB" altLang="es-AR" sz="1800" dirty="0" err="1">
                <a:latin typeface="Verdana" panose="020B0604030504040204" pitchFamily="34" charset="0"/>
                <a:cs typeface="Times New Roman" panose="02020603050405020304" pitchFamily="18" charset="0"/>
              </a:rPr>
              <a:t>secundaria</a:t>
            </a:r>
            <a:r>
              <a:rPr lang="en-GB" altLang="es-AR" sz="1800" dirty="0">
                <a:latin typeface="Verdana" panose="020B0604030504040204" pitchFamily="34" charset="0"/>
                <a:cs typeface="Times New Roman" panose="02020603050405020304" pitchFamily="18" charset="0"/>
              </a:rPr>
              <a:t> son claves simples.</a:t>
            </a:r>
          </a:p>
          <a:p>
            <a:pPr algn="just" defTabSz="914400" eaLnBrk="1">
              <a:spcBef>
                <a:spcPct val="0"/>
              </a:spcBef>
              <a:buSzPct val="45000"/>
              <a:buFont typeface="StarSymbol" charset="0"/>
              <a:buNone/>
            </a:pPr>
            <a:endParaRPr lang="en-GB" altLang="es-AR" sz="1800" dirty="0">
              <a:latin typeface="Verdana" panose="020B0604030504040204" pitchFamily="34" charset="0"/>
              <a:cs typeface="Times New Roman" panose="02020603050405020304" pitchFamily="18" charset="0"/>
            </a:endParaRPr>
          </a:p>
          <a:p>
            <a:pPr algn="just" defTabSz="914400" eaLnBrk="1">
              <a:spcBef>
                <a:spcPct val="0"/>
              </a:spcBef>
              <a:buSzPct val="45000"/>
              <a:buFont typeface="Arial" panose="020B0604020202020204" pitchFamily="34" charset="0"/>
              <a:buNone/>
            </a:pPr>
            <a:r>
              <a:rPr lang="en-GB" altLang="es-AR" sz="1800" b="1" i="1" dirty="0">
                <a:latin typeface="Verdana" panose="020B0604030504040204" pitchFamily="34" charset="0"/>
                <a:cs typeface="Times New Roman" panose="02020603050405020304" pitchFamily="18" charset="0"/>
              </a:rPr>
              <a:t>	</a:t>
            </a:r>
          </a:p>
          <a:p>
            <a:pPr algn="just" defTabSz="914400" eaLnBrk="1">
              <a:spcBef>
                <a:spcPct val="0"/>
              </a:spcBef>
              <a:buSzPct val="45000"/>
              <a:buFont typeface="Arial" panose="020B0604020202020204" pitchFamily="34" charset="0"/>
              <a:buNone/>
            </a:pPr>
            <a:r>
              <a:rPr lang="en-GB" altLang="es-AR" sz="1800" b="1" i="1" dirty="0">
                <a:latin typeface="Verdana" panose="020B0604030504040204" pitchFamily="34" charset="0"/>
                <a:cs typeface="Times New Roman" panose="02020603050405020304" pitchFamily="18" charset="0"/>
              </a:rPr>
              <a:t>	</a:t>
            </a:r>
            <a:r>
              <a:rPr lang="en-GB" altLang="es-AR" sz="2000" b="1" i="1" dirty="0">
                <a:latin typeface="Verdana" panose="020B0604030504040204" pitchFamily="34" charset="0"/>
                <a:cs typeface="Times New Roman" panose="02020603050405020304" pitchFamily="18" charset="0"/>
              </a:rPr>
              <a:t>Campo Clave </a:t>
            </a:r>
            <a:r>
              <a:rPr lang="en-GB" altLang="es-AR" sz="2000" b="1" i="1" dirty="0" err="1">
                <a:latin typeface="Verdana" panose="020B0604030504040204" pitchFamily="34" charset="0"/>
                <a:cs typeface="Times New Roman" panose="02020603050405020304" pitchFamily="18" charset="0"/>
              </a:rPr>
              <a:t>Compleja</a:t>
            </a:r>
            <a:endParaRPr lang="en-GB" altLang="es-AR" sz="2000" b="1" i="1" dirty="0">
              <a:latin typeface="Verdana" panose="020B0604030504040204" pitchFamily="34" charset="0"/>
              <a:cs typeface="Times New Roman" panose="02020603050405020304" pitchFamily="18" charset="0"/>
            </a:endParaRPr>
          </a:p>
          <a:p>
            <a:pPr algn="just" defTabSz="914400" eaLnBrk="1">
              <a:spcBef>
                <a:spcPct val="0"/>
              </a:spcBef>
              <a:buSzPct val="45000"/>
              <a:buFont typeface="Arial" panose="020B0604020202020204" pitchFamily="34" charset="0"/>
              <a:buNone/>
            </a:pPr>
            <a:endParaRPr lang="en-GB" altLang="es-AR" sz="2000" b="1" i="1" dirty="0">
              <a:latin typeface="Verdana" panose="020B0604030504040204" pitchFamily="34" charset="0"/>
              <a:cs typeface="Times New Roman" panose="02020603050405020304" pitchFamily="18" charset="0"/>
            </a:endParaRPr>
          </a:p>
          <a:p>
            <a:pPr algn="just" defTabSz="914400" eaLnBrk="1">
              <a:spcBef>
                <a:spcPct val="0"/>
              </a:spcBef>
              <a:buSzPct val="45000"/>
              <a:buFont typeface="Arial" panose="020B0604020202020204" pitchFamily="34" charset="0"/>
              <a:buNone/>
            </a:pPr>
            <a:r>
              <a:rPr lang="en-GB" altLang="es-AR" sz="1800" dirty="0">
                <a:latin typeface="Verdana" panose="020B0604030504040204" pitchFamily="34" charset="0"/>
                <a:cs typeface="Times New Roman" panose="02020603050405020304" pitchFamily="18" charset="0"/>
              </a:rPr>
              <a:t>Un </a:t>
            </a:r>
            <a:r>
              <a:rPr lang="en-GB" altLang="es-AR" sz="1800" b="1" dirty="0">
                <a:latin typeface="Verdana" panose="020B0604030504040204" pitchFamily="34" charset="0"/>
                <a:cs typeface="Times New Roman" panose="02020603050405020304" pitchFamily="18" charset="0"/>
              </a:rPr>
              <a:t>campo clave </a:t>
            </a:r>
            <a:r>
              <a:rPr lang="en-GB" altLang="es-AR" sz="1800" b="1" dirty="0" err="1">
                <a:latin typeface="Verdana" panose="020B0604030504040204" pitchFamily="34" charset="0"/>
                <a:cs typeface="Times New Roman" panose="02020603050405020304" pitchFamily="18" charset="0"/>
              </a:rPr>
              <a:t>compleja</a:t>
            </a:r>
            <a:r>
              <a:rPr lang="en-GB" altLang="es-AR" sz="1800" b="1" dirty="0">
                <a:latin typeface="Verdana" panose="020B0604030504040204" pitchFamily="34" charset="0"/>
                <a:cs typeface="Times New Roman" panose="02020603050405020304" pitchFamily="18" charset="0"/>
              </a:rPr>
              <a:t> </a:t>
            </a:r>
            <a:r>
              <a:rPr lang="en-GB" altLang="es-AR" sz="1800" dirty="0">
                <a:latin typeface="Verdana" panose="020B0604030504040204" pitchFamily="34" charset="0"/>
                <a:cs typeface="Times New Roman" panose="02020603050405020304" pitchFamily="18" charset="0"/>
              </a:rPr>
              <a:t>es </a:t>
            </a:r>
            <a:r>
              <a:rPr lang="en-GB" altLang="es-AR" sz="1800" dirty="0" err="1">
                <a:latin typeface="Verdana" panose="020B0604030504040204" pitchFamily="34" charset="0"/>
                <a:cs typeface="Times New Roman" panose="02020603050405020304" pitchFamily="18" charset="0"/>
              </a:rPr>
              <a:t>aquel</a:t>
            </a:r>
            <a:r>
              <a:rPr lang="en-GB" altLang="es-AR" sz="1800" dirty="0">
                <a:latin typeface="Verdana" panose="020B0604030504040204" pitchFamily="34" charset="0"/>
                <a:cs typeface="Times New Roman" panose="02020603050405020304" pitchFamily="18" charset="0"/>
              </a:rPr>
              <a:t> que </a:t>
            </a:r>
            <a:r>
              <a:rPr lang="en-GB" altLang="es-AR" sz="1800" dirty="0" err="1">
                <a:latin typeface="Verdana" panose="020B0604030504040204" pitchFamily="34" charset="0"/>
                <a:cs typeface="Times New Roman" panose="02020603050405020304" pitchFamily="18" charset="0"/>
              </a:rPr>
              <a:t>esta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formado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por</a:t>
            </a:r>
            <a:r>
              <a:rPr lang="en-GB" altLang="es-AR" sz="1800" dirty="0">
                <a:latin typeface="Verdana" panose="020B0604030504040204" pitchFamily="34" charset="0"/>
                <a:cs typeface="Times New Roman" panose="02020603050405020304" pitchFamily="18" charset="0"/>
              </a:rPr>
              <a:t> un campo </a:t>
            </a:r>
            <a:r>
              <a:rPr lang="en-GB" altLang="es-AR" sz="2000" b="1" dirty="0" err="1">
                <a:solidFill>
                  <a:srgbClr val="C00000"/>
                </a:solidFill>
                <a:latin typeface="Verdana" panose="020B0604030504040204" pitchFamily="34" charset="0"/>
                <a:cs typeface="Times New Roman" panose="02020603050405020304" pitchFamily="18" charset="0"/>
              </a:rPr>
              <a:t>continente</a:t>
            </a:r>
            <a:r>
              <a:rPr lang="en-GB" altLang="es-AR" sz="1800" dirty="0">
                <a:latin typeface="Verdana" panose="020B0604030504040204" pitchFamily="34" charset="0"/>
                <a:cs typeface="Times New Roman" panose="02020603050405020304" pitchFamily="18" charset="0"/>
              </a:rPr>
              <a:t>, es </a:t>
            </a:r>
            <a:r>
              <a:rPr lang="en-GB" altLang="es-AR" sz="1800" dirty="0" err="1">
                <a:latin typeface="Verdana" panose="020B0604030504040204" pitchFamily="34" charset="0"/>
                <a:cs typeface="Times New Roman" panose="02020603050405020304" pitchFamily="18" charset="0"/>
              </a:rPr>
              <a:t>decir</a:t>
            </a:r>
            <a:r>
              <a:rPr lang="en-GB" altLang="es-AR" sz="1800" dirty="0">
                <a:latin typeface="Verdana" panose="020B0604030504040204" pitchFamily="34" charset="0"/>
                <a:cs typeface="Times New Roman" panose="02020603050405020304" pitchFamily="18" charset="0"/>
              </a:rPr>
              <a:t>, se </a:t>
            </a:r>
            <a:r>
              <a:rPr lang="en-GB" altLang="es-AR" sz="1800" dirty="0" err="1">
                <a:latin typeface="Verdana" panose="020B0604030504040204" pitchFamily="34" charset="0"/>
                <a:cs typeface="Times New Roman" panose="02020603050405020304" pitchFamily="18" charset="0"/>
              </a:rPr>
              <a:t>encuentra</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subdividido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en</a:t>
            </a:r>
            <a:r>
              <a:rPr lang="en-GB" altLang="es-AR" sz="1800" dirty="0">
                <a:latin typeface="Verdana" panose="020B0604030504040204" pitchFamily="34" charset="0"/>
                <a:cs typeface="Times New Roman" panose="02020603050405020304" pitchFamily="18" charset="0"/>
              </a:rPr>
              <a:t> campos </a:t>
            </a:r>
            <a:r>
              <a:rPr lang="en-GB" altLang="es-AR" sz="1800" dirty="0" err="1">
                <a:latin typeface="Verdana" panose="020B0604030504040204" pitchFamily="34" charset="0"/>
                <a:cs typeface="Times New Roman" panose="02020603050405020304" pitchFamily="18" charset="0"/>
              </a:rPr>
              <a:t>contenidos</a:t>
            </a:r>
            <a:r>
              <a:rPr lang="en-GB" altLang="es-AR" sz="1800" dirty="0">
                <a:latin typeface="Verdana" panose="020B0604030504040204" pitchFamily="34" charset="0"/>
                <a:cs typeface="Times New Roman" panose="02020603050405020304" pitchFamily="18" charset="0"/>
              </a:rPr>
              <a:t>. </a:t>
            </a:r>
          </a:p>
          <a:p>
            <a:pPr algn="just" defTabSz="914400" eaLnBrk="1">
              <a:spcBef>
                <a:spcPct val="0"/>
              </a:spcBef>
              <a:buSzPct val="45000"/>
              <a:buFont typeface="Arial" panose="020B0604020202020204" pitchFamily="34" charset="0"/>
              <a:buNone/>
            </a:pPr>
            <a:endParaRPr lang="en-GB" altLang="es-AR" sz="1800" dirty="0">
              <a:latin typeface="Verdana" panose="020B0604030504040204" pitchFamily="34" charset="0"/>
              <a:cs typeface="Times New Roman" panose="02020603050405020304" pitchFamily="18" charset="0"/>
            </a:endParaRPr>
          </a:p>
          <a:p>
            <a:pPr algn="just" defTabSz="914400" eaLnBrk="1">
              <a:spcBef>
                <a:spcPct val="0"/>
              </a:spcBef>
              <a:buSzPct val="45000"/>
              <a:buFont typeface="Arial" panose="020B0604020202020204" pitchFamily="34" charset="0"/>
              <a:buNone/>
            </a:pPr>
            <a:r>
              <a:rPr lang="en-GB" altLang="es-AR" sz="1800" dirty="0">
                <a:latin typeface="Verdana" panose="020B0604030504040204" pitchFamily="34" charset="0"/>
                <a:cs typeface="Times New Roman" panose="02020603050405020304" pitchFamily="18" charset="0"/>
              </a:rPr>
              <a:t>En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siguiente</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ejemplo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campo clave </a:t>
            </a:r>
            <a:r>
              <a:rPr lang="en-GB" altLang="es-AR" sz="1800" dirty="0" err="1">
                <a:latin typeface="Verdana" panose="020B0604030504040204" pitchFamily="34" charset="0"/>
                <a:cs typeface="Times New Roman" panose="02020603050405020304" pitchFamily="18" charset="0"/>
              </a:rPr>
              <a:t>está</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formado</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por</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codigo</a:t>
            </a:r>
            <a:r>
              <a:rPr lang="en-GB" altLang="es-AR" sz="1800" dirty="0">
                <a:latin typeface="Verdana" panose="020B0604030504040204" pitchFamily="34" charset="0"/>
                <a:cs typeface="Times New Roman" panose="02020603050405020304" pitchFamily="18" charset="0"/>
              </a:rPr>
              <a:t> de </a:t>
            </a:r>
            <a:r>
              <a:rPr lang="en-GB" altLang="es-AR" sz="1800" dirty="0" err="1">
                <a:latin typeface="Verdana" panose="020B0604030504040204" pitchFamily="34" charset="0"/>
                <a:cs typeface="Times New Roman" panose="02020603050405020304" pitchFamily="18" charset="0"/>
              </a:rPr>
              <a:t>facultad</a:t>
            </a:r>
            <a:r>
              <a:rPr lang="en-GB" altLang="es-AR" sz="1800" dirty="0">
                <a:latin typeface="Verdana" panose="020B0604030504040204" pitchFamily="34" charset="0"/>
                <a:cs typeface="Times New Roman" panose="02020603050405020304" pitchFamily="18" charset="0"/>
              </a:rPr>
              <a:t> +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codigo</a:t>
            </a:r>
            <a:r>
              <a:rPr lang="en-GB" altLang="es-AR" sz="1800" dirty="0">
                <a:latin typeface="Verdana" panose="020B0604030504040204" pitchFamily="34" charset="0"/>
                <a:cs typeface="Times New Roman" panose="02020603050405020304" pitchFamily="18" charset="0"/>
              </a:rPr>
              <a:t> de </a:t>
            </a:r>
            <a:r>
              <a:rPr lang="en-GB" altLang="es-AR" sz="1800" dirty="0" err="1">
                <a:latin typeface="Verdana" panose="020B0604030504040204" pitchFamily="34" charset="0"/>
                <a:cs typeface="Times New Roman" panose="02020603050405020304" pitchFamily="18" charset="0"/>
              </a:rPr>
              <a:t>carrera</a:t>
            </a:r>
            <a:r>
              <a:rPr lang="en-GB" altLang="es-AR" sz="1800" dirty="0">
                <a:latin typeface="Verdana" panose="020B0604030504040204" pitchFamily="34" charset="0"/>
                <a:cs typeface="Times New Roman" panose="02020603050405020304" pitchFamily="18" charset="0"/>
              </a:rPr>
              <a:t> +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dirty="0" err="1">
                <a:latin typeface="Verdana" panose="020B0604030504040204" pitchFamily="34" charset="0"/>
                <a:cs typeface="Times New Roman" panose="02020603050405020304" pitchFamily="18" charset="0"/>
              </a:rPr>
              <a:t>número</a:t>
            </a:r>
            <a:r>
              <a:rPr lang="en-GB" altLang="es-AR" sz="1800" dirty="0">
                <a:latin typeface="Verdana" panose="020B0604030504040204" pitchFamily="34" charset="0"/>
                <a:cs typeface="Times New Roman" panose="02020603050405020304" pitchFamily="18" charset="0"/>
              </a:rPr>
              <a:t> del </a:t>
            </a:r>
            <a:r>
              <a:rPr lang="en-GB" altLang="es-AR" sz="1800" dirty="0" err="1">
                <a:latin typeface="Verdana" panose="020B0604030504040204" pitchFamily="34" charset="0"/>
                <a:cs typeface="Times New Roman" panose="02020603050405020304" pitchFamily="18" charset="0"/>
              </a:rPr>
              <a:t>legajo</a:t>
            </a:r>
            <a:r>
              <a:rPr lang="en-GB" altLang="es-AR" sz="1800" dirty="0">
                <a:latin typeface="Verdana" panose="020B0604030504040204" pitchFamily="34" charset="0"/>
                <a:cs typeface="Times New Roman" panose="02020603050405020304" pitchFamily="18" charset="0"/>
              </a:rPr>
              <a:t>. </a:t>
            </a:r>
          </a:p>
          <a:p>
            <a:pPr algn="just" defTabSz="914400" eaLnBrk="1">
              <a:spcBef>
                <a:spcPct val="0"/>
              </a:spcBef>
              <a:buSzPct val="45000"/>
              <a:buFont typeface="Arial" panose="020B0604020202020204" pitchFamily="34" charset="0"/>
              <a:buNone/>
            </a:pPr>
            <a:r>
              <a:rPr lang="en-GB" altLang="es-AR" sz="1800" dirty="0">
                <a:latin typeface="Verdana" panose="020B0604030504040204" pitchFamily="34" charset="0"/>
                <a:cs typeface="Times New Roman" panose="02020603050405020304" pitchFamily="18" charset="0"/>
              </a:rPr>
              <a:t>En </a:t>
            </a:r>
            <a:r>
              <a:rPr lang="en-GB" altLang="es-AR" sz="1800" dirty="0" err="1">
                <a:latin typeface="Verdana" panose="020B0604030504040204" pitchFamily="34" charset="0"/>
                <a:cs typeface="Times New Roman" panose="02020603050405020304" pitchFamily="18" charset="0"/>
              </a:rPr>
              <a:t>estas</a:t>
            </a:r>
            <a:r>
              <a:rPr lang="en-GB" altLang="es-AR" sz="1800" dirty="0">
                <a:latin typeface="Verdana" panose="020B0604030504040204" pitchFamily="34" charset="0"/>
                <a:cs typeface="Times New Roman" panose="02020603050405020304" pitchFamily="18" charset="0"/>
              </a:rPr>
              <a:t> claves lo que se </a:t>
            </a:r>
            <a:r>
              <a:rPr lang="en-GB" altLang="es-AR" sz="1800" dirty="0" err="1">
                <a:latin typeface="Verdana" panose="020B0604030504040204" pitchFamily="34" charset="0"/>
                <a:cs typeface="Times New Roman" panose="02020603050405020304" pitchFamily="18" charset="0"/>
              </a:rPr>
              <a:t>respeta</a:t>
            </a:r>
            <a:r>
              <a:rPr lang="en-GB" altLang="es-AR" sz="1800" dirty="0">
                <a:latin typeface="Verdana" panose="020B0604030504040204" pitchFamily="34" charset="0"/>
                <a:cs typeface="Times New Roman" panose="02020603050405020304" pitchFamily="18" charset="0"/>
              </a:rPr>
              <a:t> es </a:t>
            </a:r>
            <a:r>
              <a:rPr lang="en-GB" altLang="es-AR" sz="1800" dirty="0" err="1">
                <a:latin typeface="Verdana" panose="020B0604030504040204" pitchFamily="34" charset="0"/>
                <a:cs typeface="Times New Roman" panose="02020603050405020304" pitchFamily="18" charset="0"/>
              </a:rPr>
              <a:t>el</a:t>
            </a:r>
            <a:r>
              <a:rPr lang="en-GB" altLang="es-AR" sz="1800" dirty="0">
                <a:latin typeface="Verdana" panose="020B0604030504040204" pitchFamily="34" charset="0"/>
                <a:cs typeface="Times New Roman" panose="02020603050405020304" pitchFamily="18" charset="0"/>
              </a:rPr>
              <a:t> </a:t>
            </a:r>
            <a:r>
              <a:rPr lang="en-GB" altLang="es-AR" sz="1800" b="1" dirty="0" err="1">
                <a:solidFill>
                  <a:srgbClr val="C00000"/>
                </a:solidFill>
                <a:latin typeface="Verdana" panose="020B0604030504040204" pitchFamily="34" charset="0"/>
                <a:cs typeface="Times New Roman" panose="02020603050405020304" pitchFamily="18" charset="0"/>
              </a:rPr>
              <a:t>orden</a:t>
            </a:r>
            <a:r>
              <a:rPr lang="en-GB" altLang="es-AR" sz="1800" b="1" dirty="0">
                <a:solidFill>
                  <a:srgbClr val="C00000"/>
                </a:solidFill>
                <a:latin typeface="Verdana" panose="020B0604030504040204" pitchFamily="34" charset="0"/>
                <a:cs typeface="Times New Roman" panose="02020603050405020304" pitchFamily="18" charset="0"/>
              </a:rPr>
              <a:t> de </a:t>
            </a:r>
            <a:r>
              <a:rPr lang="en-GB" altLang="es-AR" sz="1800" b="1" dirty="0" err="1">
                <a:solidFill>
                  <a:srgbClr val="C00000"/>
                </a:solidFill>
                <a:latin typeface="Verdana" panose="020B0604030504040204" pitchFamily="34" charset="0"/>
                <a:cs typeface="Times New Roman" panose="02020603050405020304" pitchFamily="18" charset="0"/>
              </a:rPr>
              <a:t>jerarquía</a:t>
            </a:r>
            <a:r>
              <a:rPr lang="en-GB" altLang="es-AR" sz="1800" b="1" dirty="0">
                <a:solidFill>
                  <a:srgbClr val="C00000"/>
                </a:solidFill>
                <a:latin typeface="Verdana" panose="020B0604030504040204" pitchFamily="34" charset="0"/>
                <a:cs typeface="Times New Roman" panose="02020603050405020304" pitchFamily="18" charset="0"/>
              </a:rPr>
              <a:t> de </a:t>
            </a:r>
            <a:r>
              <a:rPr lang="en-GB" altLang="es-AR" sz="1800" b="1" dirty="0" err="1">
                <a:solidFill>
                  <a:srgbClr val="C00000"/>
                </a:solidFill>
                <a:latin typeface="Verdana" panose="020B0604030504040204" pitchFamily="34" charset="0"/>
                <a:cs typeface="Times New Roman" panose="02020603050405020304" pitchFamily="18" charset="0"/>
              </a:rPr>
              <a:t>los</a:t>
            </a:r>
            <a:r>
              <a:rPr lang="en-GB" altLang="es-AR" sz="1800" b="1" dirty="0">
                <a:solidFill>
                  <a:srgbClr val="C00000"/>
                </a:solidFill>
                <a:latin typeface="Verdana" panose="020B0604030504040204" pitchFamily="34" charset="0"/>
                <a:cs typeface="Times New Roman" panose="02020603050405020304" pitchFamily="18" charset="0"/>
              </a:rPr>
              <a:t> campos </a:t>
            </a:r>
            <a:r>
              <a:rPr lang="en-GB" altLang="es-AR" sz="1800" dirty="0">
                <a:latin typeface="Verdana" panose="020B0604030504040204" pitchFamily="34" charset="0"/>
                <a:cs typeface="Times New Roman" panose="02020603050405020304" pitchFamily="18" charset="0"/>
              </a:rPr>
              <a:t>(de lo </a:t>
            </a:r>
            <a:r>
              <a:rPr lang="en-GB" altLang="es-AR" sz="1800" dirty="0" err="1">
                <a:latin typeface="Verdana" panose="020B0604030504040204" pitchFamily="34" charset="0"/>
                <a:cs typeface="Times New Roman" panose="02020603050405020304" pitchFamily="18" charset="0"/>
              </a:rPr>
              <a:t>más</a:t>
            </a:r>
            <a:r>
              <a:rPr lang="en-GB" altLang="es-AR" sz="1800" dirty="0">
                <a:latin typeface="Verdana" panose="020B0604030504040204" pitchFamily="34" charset="0"/>
                <a:cs typeface="Times New Roman" panose="02020603050405020304" pitchFamily="18" charset="0"/>
              </a:rPr>
              <a:t> general a lo particular).</a:t>
            </a:r>
          </a:p>
        </p:txBody>
      </p:sp>
      <p:graphicFrame>
        <p:nvGraphicFramePr>
          <p:cNvPr id="4" name="3 Tabla">
            <a:extLst>
              <a:ext uri="{FF2B5EF4-FFF2-40B4-BE49-F238E27FC236}">
                <a16:creationId xmlns:a16="http://schemas.microsoft.com/office/drawing/2014/main" id="{35B48557-52D2-5582-D2BA-072F31D2A461}"/>
              </a:ext>
            </a:extLst>
          </p:cNvPr>
          <p:cNvGraphicFramePr>
            <a:graphicFrameLocks noGrp="1"/>
          </p:cNvGraphicFramePr>
          <p:nvPr>
            <p:extLst>
              <p:ext uri="{D42A27DB-BD31-4B8C-83A1-F6EECF244321}">
                <p14:modId xmlns:p14="http://schemas.microsoft.com/office/powerpoint/2010/main" val="1442742518"/>
              </p:ext>
            </p:extLst>
          </p:nvPr>
        </p:nvGraphicFramePr>
        <p:xfrm>
          <a:off x="489014" y="5733256"/>
          <a:ext cx="8043426" cy="741362"/>
        </p:xfrm>
        <a:graphic>
          <a:graphicData uri="http://schemas.openxmlformats.org/drawingml/2006/table">
            <a:tbl>
              <a:tblPr firstRow="1" bandRow="1">
                <a:tableStyleId>{5C22544A-7EE6-4342-B048-85BDC9FD1C3A}</a:tableStyleId>
              </a:tblPr>
              <a:tblGrid>
                <a:gridCol w="1340571">
                  <a:extLst>
                    <a:ext uri="{9D8B030D-6E8A-4147-A177-3AD203B41FA5}">
                      <a16:colId xmlns:a16="http://schemas.microsoft.com/office/drawing/2014/main" val="20000"/>
                    </a:ext>
                  </a:extLst>
                </a:gridCol>
                <a:gridCol w="1340571">
                  <a:extLst>
                    <a:ext uri="{9D8B030D-6E8A-4147-A177-3AD203B41FA5}">
                      <a16:colId xmlns:a16="http://schemas.microsoft.com/office/drawing/2014/main" val="20001"/>
                    </a:ext>
                  </a:extLst>
                </a:gridCol>
                <a:gridCol w="1340571">
                  <a:extLst>
                    <a:ext uri="{9D8B030D-6E8A-4147-A177-3AD203B41FA5}">
                      <a16:colId xmlns:a16="http://schemas.microsoft.com/office/drawing/2014/main" val="20002"/>
                    </a:ext>
                  </a:extLst>
                </a:gridCol>
                <a:gridCol w="1340571">
                  <a:extLst>
                    <a:ext uri="{9D8B030D-6E8A-4147-A177-3AD203B41FA5}">
                      <a16:colId xmlns:a16="http://schemas.microsoft.com/office/drawing/2014/main" val="20003"/>
                    </a:ext>
                  </a:extLst>
                </a:gridCol>
                <a:gridCol w="1340571">
                  <a:extLst>
                    <a:ext uri="{9D8B030D-6E8A-4147-A177-3AD203B41FA5}">
                      <a16:colId xmlns:a16="http://schemas.microsoft.com/office/drawing/2014/main" val="20004"/>
                    </a:ext>
                  </a:extLst>
                </a:gridCol>
                <a:gridCol w="1340571">
                  <a:extLst>
                    <a:ext uri="{9D8B030D-6E8A-4147-A177-3AD203B41FA5}">
                      <a16:colId xmlns:a16="http://schemas.microsoft.com/office/drawing/2014/main" val="20005"/>
                    </a:ext>
                  </a:extLst>
                </a:gridCol>
              </a:tblGrid>
              <a:tr h="370681">
                <a:tc gridSpan="3">
                  <a:txBody>
                    <a:bodyPr/>
                    <a:lstStyle/>
                    <a:p>
                      <a:pPr algn="ctr"/>
                      <a:r>
                        <a:rPr lang="es-AR" sz="1800" dirty="0">
                          <a:solidFill>
                            <a:schemeClr val="bg1"/>
                          </a:solidFill>
                          <a:effectLst>
                            <a:outerShdw blurRad="38100" dist="38100" dir="2700000" algn="tl">
                              <a:srgbClr val="000000">
                                <a:alpha val="43137"/>
                              </a:srgbClr>
                            </a:outerShdw>
                          </a:effectLst>
                        </a:rPr>
                        <a:t>CLAVE</a:t>
                      </a:r>
                      <a:endParaRPr lang="es-ES" sz="1800" dirty="0">
                        <a:solidFill>
                          <a:schemeClr val="bg1"/>
                        </a:solidFill>
                        <a:effectLst>
                          <a:outerShdw blurRad="38100" dist="38100" dir="2700000" algn="tl">
                            <a:srgbClr val="000000">
                              <a:alpha val="43137"/>
                            </a:srgbClr>
                          </a:outerShdw>
                        </a:effectLst>
                      </a:endParaRPr>
                    </a:p>
                  </a:txBody>
                  <a:tcPr marL="91439" marR="91439"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s-AR" sz="1800" dirty="0">
                          <a:solidFill>
                            <a:schemeClr val="tx1"/>
                          </a:solidFill>
                        </a:rPr>
                        <a:t>DNI</a:t>
                      </a:r>
                      <a:endParaRPr lang="es-ES" sz="1800" dirty="0">
                        <a:solidFill>
                          <a:schemeClr val="tx1"/>
                        </a:solidFill>
                      </a:endParaRPr>
                    </a:p>
                  </a:txBody>
                  <a:tcPr marL="91439" marR="91439"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s-AR" sz="1800" dirty="0" err="1">
                          <a:solidFill>
                            <a:schemeClr val="tx1"/>
                          </a:solidFill>
                        </a:rPr>
                        <a:t>Apel</a:t>
                      </a:r>
                      <a:r>
                        <a:rPr lang="es-AR" sz="1800" dirty="0">
                          <a:solidFill>
                            <a:schemeClr val="tx1"/>
                          </a:solidFill>
                        </a:rPr>
                        <a:t> y </a:t>
                      </a:r>
                      <a:r>
                        <a:rPr lang="es-AR" sz="1800" dirty="0" err="1">
                          <a:solidFill>
                            <a:schemeClr val="tx1"/>
                          </a:solidFill>
                        </a:rPr>
                        <a:t>Nom</a:t>
                      </a:r>
                      <a:endParaRPr lang="es-ES" sz="1800" dirty="0">
                        <a:solidFill>
                          <a:schemeClr val="tx1"/>
                        </a:solidFill>
                      </a:endParaRPr>
                    </a:p>
                  </a:txBody>
                  <a:tcPr marL="91439" marR="91439"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s-AR" sz="1800" dirty="0" err="1">
                          <a:solidFill>
                            <a:schemeClr val="tx1"/>
                          </a:solidFill>
                        </a:rPr>
                        <a:t>Direccion</a:t>
                      </a:r>
                      <a:endParaRPr lang="es-ES" sz="1800" dirty="0">
                        <a:solidFill>
                          <a:schemeClr val="tx1"/>
                        </a:solidFill>
                      </a:endParaRPr>
                    </a:p>
                  </a:txBody>
                  <a:tcPr marL="91439" marR="91439"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681">
                <a:tc>
                  <a:txBody>
                    <a:bodyPr/>
                    <a:lstStyle/>
                    <a:p>
                      <a:pPr algn="ctr"/>
                      <a:r>
                        <a:rPr lang="es-AR" sz="1800" b="1" dirty="0" err="1">
                          <a:solidFill>
                            <a:srgbClr val="FF0000"/>
                          </a:solidFill>
                        </a:rPr>
                        <a:t>Fac</a:t>
                      </a:r>
                      <a:endParaRPr lang="es-ES" sz="1800" b="1" dirty="0">
                        <a:solidFill>
                          <a:srgbClr val="FF0000"/>
                        </a:solidFill>
                      </a:endParaRPr>
                    </a:p>
                  </a:txBody>
                  <a:tcPr marL="91439" marR="91439"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AR" sz="1800" b="1" dirty="0">
                          <a:solidFill>
                            <a:srgbClr val="FF0000"/>
                          </a:solidFill>
                        </a:rPr>
                        <a:t>Carrera</a:t>
                      </a:r>
                      <a:endParaRPr lang="es-ES" sz="1800" b="1" dirty="0">
                        <a:solidFill>
                          <a:srgbClr val="FF0000"/>
                        </a:solidFill>
                      </a:endParaRPr>
                    </a:p>
                  </a:txBody>
                  <a:tcPr marL="91439" marR="91439"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AR" sz="1800" b="1" dirty="0">
                          <a:solidFill>
                            <a:srgbClr val="FF0000"/>
                          </a:solidFill>
                        </a:rPr>
                        <a:t>Legajo</a:t>
                      </a:r>
                      <a:endParaRPr lang="es-ES" sz="1800" b="1" dirty="0">
                        <a:solidFill>
                          <a:srgbClr val="FF0000"/>
                        </a:solidFill>
                      </a:endParaRPr>
                    </a:p>
                  </a:txBody>
                  <a:tcPr marL="91439" marR="91439"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0097332-BD59-B1DA-F4C8-E540FCEB6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318" y="12693"/>
            <a:ext cx="4514850" cy="2533650"/>
          </a:xfrm>
          <a:prstGeom prst="rect">
            <a:avLst/>
          </a:prstGeom>
        </p:spPr>
      </p:pic>
      <p:sp>
        <p:nvSpPr>
          <p:cNvPr id="8203" name="Rectangle 6">
            <a:extLst>
              <a:ext uri="{FF2B5EF4-FFF2-40B4-BE49-F238E27FC236}">
                <a16:creationId xmlns:a16="http://schemas.microsoft.com/office/drawing/2014/main" id="{AFB4B218-5BA0-574A-8ABA-13D694B1CF46}"/>
              </a:ext>
            </a:extLst>
          </p:cNvPr>
          <p:cNvSpPr>
            <a:spLocks noChangeArrowheads="1"/>
          </p:cNvSpPr>
          <p:nvPr/>
        </p:nvSpPr>
        <p:spPr bwMode="auto">
          <a:xfrm>
            <a:off x="30832" y="612844"/>
            <a:ext cx="875112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Supongamos el siguiente</a:t>
            </a: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 problema: Deseamos almacenar </a:t>
            </a: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 la siguiente informaci</a:t>
            </a:r>
            <a:r>
              <a:rPr lang="es-ES" altLang="es-AR" sz="2400" dirty="0">
                <a:ea typeface="Times New Roman" panose="02020603050405020304" pitchFamily="18" charset="0"/>
                <a:cs typeface="Tahoma" panose="020B0604030504040204" pitchFamily="34" charset="0"/>
              </a:rPr>
              <a:t>ó</a:t>
            </a:r>
            <a:r>
              <a:rPr lang="es-ES" altLang="es-AR" sz="2400" dirty="0">
                <a:latin typeface="Arial Narrow" panose="020B0606020202030204" pitchFamily="34" charset="0"/>
                <a:ea typeface="Times New Roman" panose="02020603050405020304" pitchFamily="18" charset="0"/>
                <a:cs typeface="Tahoma" panose="020B0604030504040204" pitchFamily="34" charset="0"/>
              </a:rPr>
              <a:t>n:</a:t>
            </a:r>
            <a:endParaRPr lang="es-AR"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endParaRPr lang="es-AR" altLang="es-AR" sz="1600" dirty="0">
              <a:latin typeface="Arial" panose="020B0604020202020204" pitchFamily="34" charset="0"/>
              <a:ea typeface="Times New Roman" panose="02020603050405020304" pitchFamily="18" charset="0"/>
              <a:cs typeface="Tahoma" panose="020B0604030504040204" pitchFamily="34" charset="0"/>
            </a:endParaRPr>
          </a:p>
          <a:p>
            <a:pPr algn="just">
              <a:spcBef>
                <a:spcPct val="0"/>
              </a:spcBef>
              <a:buFontTx/>
              <a:buNone/>
            </a:pPr>
            <a:endParaRPr lang="es-AR" altLang="es-AR" sz="1600" dirty="0">
              <a:latin typeface="Arial" panose="020B0604020202020204" pitchFamily="34" charset="0"/>
              <a:ea typeface="Times New Roman" panose="02020603050405020304" pitchFamily="18" charset="0"/>
              <a:cs typeface="Tahoma" panose="020B0604030504040204" pitchFamily="34" charset="0"/>
            </a:endParaRPr>
          </a:p>
          <a:p>
            <a:pPr algn="just">
              <a:spcBef>
                <a:spcPct val="0"/>
              </a:spcBef>
              <a:buFontTx/>
              <a:buNone/>
            </a:pPr>
            <a:endParaRPr lang="es-ES" altLang="es-AR" sz="1600" dirty="0">
              <a:latin typeface="Arial" panose="020B0604020202020204" pitchFamily="34" charset="0"/>
              <a:ea typeface="Times New Roman" panose="02020603050405020304" pitchFamily="18" charset="0"/>
              <a:cs typeface="Tahoma" panose="020B0604030504040204" pitchFamily="34" charset="0"/>
            </a:endParaRP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Usemos lo visto hasta ahora!!</a:t>
            </a: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Los guardaremos en una secuencia de caracteres de manera      	consecutiva, tal como se fue especificando en forma vertical,</a:t>
            </a:r>
            <a:r>
              <a:rPr lang="es-ES" altLang="es-AR" sz="2400" dirty="0">
                <a:ea typeface="Times New Roman" panose="02020603050405020304" pitchFamily="18" charset="0"/>
                <a:cs typeface="Tahoma" panose="020B0604030504040204" pitchFamily="34" charset="0"/>
              </a:rPr>
              <a:t>…</a:t>
            </a:r>
            <a:r>
              <a:rPr lang="es-ES" altLang="es-AR" sz="2400" dirty="0">
                <a:latin typeface="Arial Narrow" panose="020B0606020202030204" pitchFamily="34" charset="0"/>
                <a:ea typeface="Times New Roman" panose="02020603050405020304" pitchFamily="18" charset="0"/>
                <a:cs typeface="Tahoma" panose="020B0604030504040204" pitchFamily="34" charset="0"/>
              </a:rPr>
              <a:t> ??</a:t>
            </a:r>
          </a:p>
          <a:p>
            <a:pPr algn="just">
              <a:spcBef>
                <a:spcPct val="0"/>
              </a:spcBef>
              <a:buFontTx/>
              <a:buNone/>
            </a:pPr>
            <a:endParaRPr lang="es-AR"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Pero ahora tenemos un gran problema. La informaci</a:t>
            </a:r>
            <a:r>
              <a:rPr lang="es-ES" altLang="es-AR" sz="2400" dirty="0">
                <a:ea typeface="Times New Roman" panose="02020603050405020304" pitchFamily="18" charset="0"/>
                <a:cs typeface="Tahoma" panose="020B0604030504040204" pitchFamily="34" charset="0"/>
              </a:rPr>
              <a:t>ó</a:t>
            </a:r>
            <a:r>
              <a:rPr lang="es-ES" altLang="es-AR" sz="2400" dirty="0">
                <a:latin typeface="Arial Narrow" panose="020B0606020202030204" pitchFamily="34" charset="0"/>
                <a:ea typeface="Times New Roman" panose="02020603050405020304" pitchFamily="18" charset="0"/>
                <a:cs typeface="Tahoma" panose="020B0604030504040204" pitchFamily="34" charset="0"/>
              </a:rPr>
              <a:t>n no se puede  	separar. ¿Como distinguiremos los datos distintos?</a:t>
            </a:r>
            <a:r>
              <a:rPr lang="es-ES" altLang="es-AR" sz="1100" dirty="0">
                <a:latin typeface="Arial Narrow" panose="020B0606020202030204" pitchFamily="34" charset="0"/>
                <a:ea typeface="Times New Roman" panose="02020603050405020304" pitchFamily="18" charset="0"/>
                <a:cs typeface="Tahoma" panose="020B0604030504040204" pitchFamily="34" charset="0"/>
              </a:rPr>
              <a:t> </a:t>
            </a:r>
            <a:endParaRPr lang="es-ES" altLang="es-AR" sz="1800" dirty="0">
              <a:latin typeface="Arial" panose="020B0604020202020204" pitchFamily="34" charset="0"/>
              <a:ea typeface="Times New Roman" panose="02020603050405020304" pitchFamily="18" charset="0"/>
              <a:cs typeface="Tahoma" panose="020B0604030504040204" pitchFamily="34" charset="0"/>
            </a:endParaRPr>
          </a:p>
        </p:txBody>
      </p:sp>
      <p:graphicFrame>
        <p:nvGraphicFramePr>
          <p:cNvPr id="13" name="12 Tabla">
            <a:extLst>
              <a:ext uri="{FF2B5EF4-FFF2-40B4-BE49-F238E27FC236}">
                <a16:creationId xmlns:a16="http://schemas.microsoft.com/office/drawing/2014/main" id="{B0FCAECB-DC81-4225-9A06-9AF57828F9DD}"/>
              </a:ext>
            </a:extLst>
          </p:cNvPr>
          <p:cNvGraphicFramePr>
            <a:graphicFrameLocks noGrp="1"/>
          </p:cNvGraphicFramePr>
          <p:nvPr>
            <p:extLst>
              <p:ext uri="{D42A27DB-BD31-4B8C-83A1-F6EECF244321}">
                <p14:modId xmlns:p14="http://schemas.microsoft.com/office/powerpoint/2010/main" val="3043353479"/>
              </p:ext>
            </p:extLst>
          </p:nvPr>
        </p:nvGraphicFramePr>
        <p:xfrm>
          <a:off x="-76300" y="1999727"/>
          <a:ext cx="4680520" cy="971580"/>
        </p:xfrm>
        <a:graphic>
          <a:graphicData uri="http://schemas.openxmlformats.org/drawingml/2006/table">
            <a:tbl>
              <a:tblPr/>
              <a:tblGrid>
                <a:gridCol w="2340260">
                  <a:extLst>
                    <a:ext uri="{9D8B030D-6E8A-4147-A177-3AD203B41FA5}">
                      <a16:colId xmlns:a16="http://schemas.microsoft.com/office/drawing/2014/main" val="20000"/>
                    </a:ext>
                  </a:extLst>
                </a:gridCol>
                <a:gridCol w="2340260">
                  <a:extLst>
                    <a:ext uri="{9D8B030D-6E8A-4147-A177-3AD203B41FA5}">
                      <a16:colId xmlns:a16="http://schemas.microsoft.com/office/drawing/2014/main" val="20001"/>
                    </a:ext>
                  </a:extLst>
                </a:gridCol>
              </a:tblGrid>
              <a:tr h="321800">
                <a:tc>
                  <a:txBody>
                    <a:bodyPr/>
                    <a:lstStyle/>
                    <a:p>
                      <a:pPr indent="450215" algn="just">
                        <a:spcAft>
                          <a:spcPts val="0"/>
                        </a:spcAft>
                      </a:pPr>
                      <a:r>
                        <a:rPr lang="es-ES" sz="2000" dirty="0">
                          <a:solidFill>
                            <a:schemeClr val="tx1"/>
                          </a:solidFill>
                          <a:highlight>
                            <a:srgbClr val="800000"/>
                          </a:highlight>
                          <a:latin typeface="Arial Narrow"/>
                          <a:ea typeface="Times New Roman"/>
                          <a:cs typeface="Tahoma"/>
                        </a:rPr>
                        <a:t>Maria Ames</a:t>
                      </a:r>
                      <a:endParaRPr lang="es-ES" sz="2000" dirty="0">
                        <a:solidFill>
                          <a:schemeClr val="tx1"/>
                        </a:solidFill>
                        <a:highlight>
                          <a:srgbClr val="800000"/>
                        </a:highlight>
                        <a:latin typeface="Calibri"/>
                        <a:ea typeface="Calibri"/>
                        <a:cs typeface="Times New Roman"/>
                      </a:endParaRPr>
                    </a:p>
                  </a:txBody>
                  <a:tcPr marL="9525" marR="9525" marT="9530" marB="9530" anchor="ctr">
                    <a:lnL>
                      <a:noFill/>
                    </a:lnL>
                    <a:lnR>
                      <a:noFill/>
                    </a:lnR>
                    <a:lnT>
                      <a:noFill/>
                    </a:lnT>
                    <a:lnB>
                      <a:noFill/>
                    </a:lnB>
                  </a:tcPr>
                </a:tc>
                <a:tc>
                  <a:txBody>
                    <a:bodyPr/>
                    <a:lstStyle/>
                    <a:p>
                      <a:pPr indent="450215" algn="just">
                        <a:spcAft>
                          <a:spcPts val="0"/>
                        </a:spcAft>
                      </a:pPr>
                      <a:r>
                        <a:rPr lang="es-ES" sz="2000" dirty="0">
                          <a:solidFill>
                            <a:schemeClr val="tx1"/>
                          </a:solidFill>
                          <a:highlight>
                            <a:srgbClr val="800000"/>
                          </a:highlight>
                          <a:latin typeface="Arial Narrow"/>
                          <a:ea typeface="Times New Roman"/>
                          <a:cs typeface="Tahoma"/>
                        </a:rPr>
                        <a:t>Alejandro Mason</a:t>
                      </a:r>
                      <a:endParaRPr lang="es-ES" sz="2000" dirty="0">
                        <a:solidFill>
                          <a:schemeClr val="tx1"/>
                        </a:solidFill>
                        <a:highlight>
                          <a:srgbClr val="800000"/>
                        </a:highlight>
                        <a:latin typeface="Calibri"/>
                        <a:ea typeface="Calibri"/>
                        <a:cs typeface="Times New Roman"/>
                      </a:endParaRPr>
                    </a:p>
                  </a:txBody>
                  <a:tcPr marL="9525" marR="9525" marT="9530" marB="9530" anchor="ctr">
                    <a:lnL>
                      <a:noFill/>
                    </a:lnL>
                    <a:lnR>
                      <a:noFill/>
                    </a:lnR>
                    <a:lnT>
                      <a:noFill/>
                    </a:lnT>
                    <a:lnB>
                      <a:noFill/>
                    </a:lnB>
                  </a:tcPr>
                </a:tc>
                <a:extLst>
                  <a:ext uri="{0D108BD9-81ED-4DB2-BD59-A6C34878D82A}">
                    <a16:rowId xmlns:a16="http://schemas.microsoft.com/office/drawing/2014/main" val="10000"/>
                  </a:ext>
                </a:extLst>
              </a:tr>
              <a:tr h="321800">
                <a:tc>
                  <a:txBody>
                    <a:bodyPr/>
                    <a:lstStyle/>
                    <a:p>
                      <a:pPr indent="450215" algn="just">
                        <a:spcAft>
                          <a:spcPts val="0"/>
                        </a:spcAft>
                      </a:pPr>
                      <a:r>
                        <a:rPr lang="es-ES" sz="2000" dirty="0" err="1">
                          <a:solidFill>
                            <a:schemeClr val="tx1"/>
                          </a:solidFill>
                          <a:highlight>
                            <a:srgbClr val="800000"/>
                          </a:highlight>
                          <a:latin typeface="Arial Narrow"/>
                          <a:ea typeface="Times New Roman"/>
                          <a:cs typeface="Tahoma"/>
                        </a:rPr>
                        <a:t>French</a:t>
                      </a:r>
                      <a:r>
                        <a:rPr lang="es-ES" sz="2000" dirty="0">
                          <a:solidFill>
                            <a:schemeClr val="tx1"/>
                          </a:solidFill>
                          <a:highlight>
                            <a:srgbClr val="800000"/>
                          </a:highlight>
                          <a:latin typeface="Arial Narrow"/>
                          <a:ea typeface="Times New Roman"/>
                          <a:cs typeface="Tahoma"/>
                        </a:rPr>
                        <a:t> 414</a:t>
                      </a:r>
                      <a:endParaRPr lang="es-ES" sz="2000" dirty="0">
                        <a:solidFill>
                          <a:schemeClr val="tx1"/>
                        </a:solidFill>
                        <a:highlight>
                          <a:srgbClr val="800000"/>
                        </a:highlight>
                        <a:latin typeface="Calibri"/>
                        <a:ea typeface="Calibri"/>
                        <a:cs typeface="Times New Roman"/>
                      </a:endParaRPr>
                    </a:p>
                  </a:txBody>
                  <a:tcPr marL="9525" marR="9525" marT="9530" marB="9530" anchor="ctr">
                    <a:lnL>
                      <a:noFill/>
                    </a:lnL>
                    <a:lnR>
                      <a:noFill/>
                    </a:lnR>
                    <a:lnT>
                      <a:noFill/>
                    </a:lnT>
                    <a:lnB>
                      <a:noFill/>
                    </a:lnB>
                  </a:tcPr>
                </a:tc>
                <a:tc>
                  <a:txBody>
                    <a:bodyPr/>
                    <a:lstStyle/>
                    <a:p>
                      <a:pPr indent="450215" algn="just">
                        <a:spcAft>
                          <a:spcPts val="0"/>
                        </a:spcAft>
                      </a:pPr>
                      <a:r>
                        <a:rPr lang="es-ES" sz="2000">
                          <a:solidFill>
                            <a:schemeClr val="tx1"/>
                          </a:solidFill>
                          <a:highlight>
                            <a:srgbClr val="800000"/>
                          </a:highlight>
                          <a:latin typeface="Arial Narrow"/>
                          <a:ea typeface="Times New Roman"/>
                          <a:cs typeface="Tahoma"/>
                        </a:rPr>
                        <a:t>Ayacucho 1200</a:t>
                      </a:r>
                      <a:endParaRPr lang="es-ES" sz="2000">
                        <a:solidFill>
                          <a:schemeClr val="tx1"/>
                        </a:solidFill>
                        <a:highlight>
                          <a:srgbClr val="800000"/>
                        </a:highlight>
                        <a:latin typeface="Calibri"/>
                        <a:ea typeface="Calibri"/>
                        <a:cs typeface="Times New Roman"/>
                      </a:endParaRPr>
                    </a:p>
                  </a:txBody>
                  <a:tcPr marL="9525" marR="9525" marT="9530" marB="9530" anchor="ctr">
                    <a:lnL>
                      <a:noFill/>
                    </a:lnL>
                    <a:lnR>
                      <a:noFill/>
                    </a:lnR>
                    <a:lnT>
                      <a:noFill/>
                    </a:lnT>
                    <a:lnB>
                      <a:noFill/>
                    </a:lnB>
                  </a:tcPr>
                </a:tc>
                <a:extLst>
                  <a:ext uri="{0D108BD9-81ED-4DB2-BD59-A6C34878D82A}">
                    <a16:rowId xmlns:a16="http://schemas.microsoft.com/office/drawing/2014/main" val="10001"/>
                  </a:ext>
                </a:extLst>
              </a:tr>
              <a:tr h="321800">
                <a:tc>
                  <a:txBody>
                    <a:bodyPr/>
                    <a:lstStyle/>
                    <a:p>
                      <a:pPr indent="450215" algn="just">
                        <a:spcAft>
                          <a:spcPts val="0"/>
                        </a:spcAft>
                      </a:pPr>
                      <a:r>
                        <a:rPr lang="es-ES" sz="2000" dirty="0">
                          <a:solidFill>
                            <a:schemeClr val="tx1"/>
                          </a:solidFill>
                          <a:highlight>
                            <a:srgbClr val="800000"/>
                          </a:highlight>
                          <a:latin typeface="Arial Narrow"/>
                          <a:ea typeface="Times New Roman"/>
                          <a:cs typeface="Tahoma"/>
                        </a:rPr>
                        <a:t>Resistencia-3500</a:t>
                      </a:r>
                      <a:endParaRPr lang="es-ES" sz="2000" dirty="0">
                        <a:solidFill>
                          <a:schemeClr val="tx1"/>
                        </a:solidFill>
                        <a:highlight>
                          <a:srgbClr val="800000"/>
                        </a:highlight>
                        <a:latin typeface="Calibri"/>
                        <a:ea typeface="Calibri"/>
                        <a:cs typeface="Times New Roman"/>
                      </a:endParaRPr>
                    </a:p>
                  </a:txBody>
                  <a:tcPr marL="9525" marR="9525" marT="9530" marB="9530" anchor="ctr">
                    <a:lnL>
                      <a:noFill/>
                    </a:lnL>
                    <a:lnR>
                      <a:noFill/>
                    </a:lnR>
                    <a:lnT>
                      <a:noFill/>
                    </a:lnT>
                    <a:lnB>
                      <a:noFill/>
                    </a:lnB>
                  </a:tcPr>
                </a:tc>
                <a:tc>
                  <a:txBody>
                    <a:bodyPr/>
                    <a:lstStyle/>
                    <a:p>
                      <a:pPr indent="450215" algn="just">
                        <a:spcAft>
                          <a:spcPts val="0"/>
                        </a:spcAft>
                      </a:pPr>
                      <a:r>
                        <a:rPr lang="es-ES" sz="2000" dirty="0">
                          <a:solidFill>
                            <a:schemeClr val="tx1"/>
                          </a:solidFill>
                          <a:highlight>
                            <a:srgbClr val="800000"/>
                          </a:highlight>
                          <a:latin typeface="Arial Narrow"/>
                          <a:ea typeface="Times New Roman"/>
                          <a:cs typeface="Tahoma"/>
                        </a:rPr>
                        <a:t>Resistencia-3500</a:t>
                      </a:r>
                      <a:endParaRPr lang="es-ES" sz="2000" dirty="0">
                        <a:solidFill>
                          <a:schemeClr val="tx1"/>
                        </a:solidFill>
                        <a:highlight>
                          <a:srgbClr val="800000"/>
                        </a:highlight>
                        <a:latin typeface="Calibri"/>
                        <a:ea typeface="Calibri"/>
                        <a:cs typeface="Times New Roman"/>
                      </a:endParaRPr>
                    </a:p>
                  </a:txBody>
                  <a:tcPr marL="9525" marR="9525" marT="9530" marB="9530"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8204" name="Rectangle 1">
            <a:extLst>
              <a:ext uri="{FF2B5EF4-FFF2-40B4-BE49-F238E27FC236}">
                <a16:creationId xmlns:a16="http://schemas.microsoft.com/office/drawing/2014/main" id="{EC119052-2DB1-72BE-ED90-84C0412D6792}"/>
              </a:ext>
            </a:extLst>
          </p:cNvPr>
          <p:cNvSpPr>
            <a:spLocks noGrp="1"/>
          </p:cNvSpPr>
          <p:nvPr>
            <p:ph type="title"/>
          </p:nvPr>
        </p:nvSpPr>
        <p:spPr>
          <a:xfrm>
            <a:off x="0" y="39609"/>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graphicFrame>
        <p:nvGraphicFramePr>
          <p:cNvPr id="14" name="13 Tabla">
            <a:extLst>
              <a:ext uri="{FF2B5EF4-FFF2-40B4-BE49-F238E27FC236}">
                <a16:creationId xmlns:a16="http://schemas.microsoft.com/office/drawing/2014/main" id="{11B51DDC-FB01-BA67-FD4A-348306F76667}"/>
              </a:ext>
            </a:extLst>
          </p:cNvPr>
          <p:cNvGraphicFramePr>
            <a:graphicFrameLocks noGrp="1"/>
          </p:cNvGraphicFramePr>
          <p:nvPr>
            <p:extLst>
              <p:ext uri="{D42A27DB-BD31-4B8C-83A1-F6EECF244321}">
                <p14:modId xmlns:p14="http://schemas.microsoft.com/office/powerpoint/2010/main" val="2194750004"/>
              </p:ext>
            </p:extLst>
          </p:nvPr>
        </p:nvGraphicFramePr>
        <p:xfrm>
          <a:off x="0" y="4653136"/>
          <a:ext cx="8962484" cy="476250"/>
        </p:xfrm>
        <a:graphic>
          <a:graphicData uri="http://schemas.openxmlformats.org/drawingml/2006/table">
            <a:tbl>
              <a:tblPr/>
              <a:tblGrid>
                <a:gridCol w="8962484">
                  <a:extLst>
                    <a:ext uri="{9D8B030D-6E8A-4147-A177-3AD203B41FA5}">
                      <a16:colId xmlns:a16="http://schemas.microsoft.com/office/drawing/2014/main" val="20000"/>
                    </a:ext>
                  </a:extLst>
                </a:gridCol>
              </a:tblGrid>
              <a:tr h="476250">
                <a:tc>
                  <a:txBody>
                    <a:bodyPr/>
                    <a:lstStyle/>
                    <a:p>
                      <a:pPr indent="450215" algn="just">
                        <a:spcAft>
                          <a:spcPts val="0"/>
                        </a:spcAft>
                      </a:pPr>
                      <a:r>
                        <a:rPr lang="es-ES" sz="1800" b="1" dirty="0">
                          <a:solidFill>
                            <a:srgbClr val="000000"/>
                          </a:solidFill>
                          <a:latin typeface="Arial Narrow"/>
                          <a:ea typeface="Times New Roman"/>
                          <a:cs typeface="Tahoma"/>
                        </a:rPr>
                        <a:t>Maria Ames </a:t>
                      </a:r>
                      <a:r>
                        <a:rPr lang="es-ES" sz="1800" b="1" dirty="0" err="1">
                          <a:solidFill>
                            <a:srgbClr val="000000"/>
                          </a:solidFill>
                          <a:latin typeface="Arial Narrow"/>
                          <a:ea typeface="Times New Roman"/>
                          <a:cs typeface="Tahoma"/>
                        </a:rPr>
                        <a:t>French</a:t>
                      </a:r>
                      <a:r>
                        <a:rPr lang="es-ES" sz="1800" b="1" dirty="0">
                          <a:solidFill>
                            <a:srgbClr val="000000"/>
                          </a:solidFill>
                          <a:latin typeface="Arial Narrow"/>
                          <a:ea typeface="Times New Roman"/>
                          <a:cs typeface="Tahoma"/>
                        </a:rPr>
                        <a:t> 414 Resistencia-3500 Alejandro Mason Ayacucho 1200 Resistencia-3500</a:t>
                      </a:r>
                      <a:endParaRPr lang="es-ES" sz="1800" b="1" dirty="0">
                        <a:latin typeface="Calibri"/>
                        <a:ea typeface="Calibri"/>
                        <a:cs typeface="Times New Roman"/>
                      </a:endParaRPr>
                    </a:p>
                  </a:txBody>
                  <a:tcPr marL="9525" marR="9525" marT="9557" marB="9557" anchor="ctr">
                    <a:lnL>
                      <a:noFill/>
                    </a:lnL>
                    <a:lnR>
                      <a:noFill/>
                    </a:lnR>
                    <a:lnT>
                      <a:noFill/>
                    </a:lnT>
                    <a:lnB>
                      <a:noFill/>
                    </a:lnB>
                    <a:solidFill>
                      <a:srgbClr val="FFFF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F58B334-A247-25F2-FCEC-13C8A7C8F577}"/>
              </a:ext>
            </a:extLst>
          </p:cNvPr>
          <p:cNvSpPr txBox="1"/>
          <p:nvPr/>
        </p:nvSpPr>
        <p:spPr>
          <a:xfrm>
            <a:off x="323528" y="332656"/>
            <a:ext cx="8640960" cy="6370975"/>
          </a:xfrm>
          <a:prstGeom prst="rect">
            <a:avLst/>
          </a:prstGeom>
          <a:noFill/>
        </p:spPr>
        <p:txBody>
          <a:bodyPr wrap="square" rtlCol="0">
            <a:spAutoFit/>
          </a:bodyPr>
          <a:lstStyle/>
          <a:p>
            <a:r>
              <a:rPr lang="es-AR" sz="2400" b="1" dirty="0">
                <a:solidFill>
                  <a:schemeClr val="tx1"/>
                </a:solidFill>
              </a:rPr>
              <a:t>Ahora vamos a trabajar en grupo por fila:</a:t>
            </a:r>
          </a:p>
          <a:p>
            <a:endParaRPr lang="es-AR" sz="2400" b="1" dirty="0">
              <a:solidFill>
                <a:schemeClr val="tx1"/>
              </a:solidFill>
            </a:endParaRPr>
          </a:p>
          <a:p>
            <a:pPr marL="457200" indent="-457200">
              <a:buFont typeface="+mj-lt"/>
              <a:buAutoNum type="arabicPeriod"/>
            </a:pPr>
            <a:r>
              <a:rPr lang="es-AR" sz="2400" dirty="0">
                <a:solidFill>
                  <a:schemeClr val="tx1"/>
                </a:solidFill>
              </a:rPr>
              <a:t>Se arman grupo con los compañeros de la misma fila, si esta está completa se forman dos grupos.</a:t>
            </a:r>
          </a:p>
          <a:p>
            <a:pPr marL="457200" indent="-457200">
              <a:buFont typeface="+mj-lt"/>
              <a:buAutoNum type="arabicPeriod"/>
            </a:pPr>
            <a:r>
              <a:rPr lang="es-AR" sz="2400" dirty="0">
                <a:solidFill>
                  <a:schemeClr val="tx1"/>
                </a:solidFill>
              </a:rPr>
              <a:t>Cada grupo debe buscar (o si trajeron ejemplos usar estos) ejemplos de recibos, facturas, remitos en internet.</a:t>
            </a:r>
          </a:p>
          <a:p>
            <a:pPr marL="457200" indent="-457200">
              <a:buFont typeface="+mj-lt"/>
              <a:buAutoNum type="arabicPeriod"/>
            </a:pPr>
            <a:r>
              <a:rPr lang="es-AR" sz="2400" dirty="0">
                <a:solidFill>
                  <a:schemeClr val="tx1"/>
                </a:solidFill>
              </a:rPr>
              <a:t>Deben digitalizar el modelo que van a utilizar</a:t>
            </a:r>
          </a:p>
          <a:p>
            <a:pPr marL="457200" indent="-457200">
              <a:buFont typeface="+mj-lt"/>
              <a:buAutoNum type="arabicPeriod"/>
            </a:pPr>
            <a:r>
              <a:rPr lang="es-AR" sz="2400" dirty="0">
                <a:solidFill>
                  <a:schemeClr val="tx1"/>
                </a:solidFill>
              </a:rPr>
              <a:t>Deben realizar la descripción del modelo de registro en forma gráfica y por nivel, discutiendo en el grupo la jerarquía de los datos, la tipología, tamaño de cada campo.</a:t>
            </a:r>
          </a:p>
          <a:p>
            <a:pPr marL="457200" indent="-457200">
              <a:buFont typeface="+mj-lt"/>
              <a:buAutoNum type="arabicPeriod"/>
            </a:pPr>
            <a:r>
              <a:rPr lang="es-AR" sz="2400" dirty="0">
                <a:solidFill>
                  <a:schemeClr val="tx1"/>
                </a:solidFill>
              </a:rPr>
              <a:t>Indicar para el modelo si tiene claves y de que tipo.</a:t>
            </a:r>
          </a:p>
          <a:p>
            <a:endParaRPr lang="es-AR" sz="2400" dirty="0">
              <a:solidFill>
                <a:schemeClr val="tx1"/>
              </a:solidFill>
            </a:endParaRPr>
          </a:p>
          <a:p>
            <a:r>
              <a:rPr lang="es-AR" sz="2400" dirty="0" err="1">
                <a:solidFill>
                  <a:schemeClr val="tx1"/>
                </a:solidFill>
              </a:rPr>
              <a:t>o</a:t>
            </a:r>
            <a:r>
              <a:rPr lang="es-AR" sz="2400" dirty="0" err="1"/>
              <a:t>Terminado</a:t>
            </a:r>
            <a:r>
              <a:rPr lang="es-AR" sz="2400" dirty="0"/>
              <a:t> el trabajo, deberán subir al siguiente formulario lo</a:t>
            </a:r>
            <a:r>
              <a:rPr lang="es-AR" sz="2400" dirty="0">
                <a:solidFill>
                  <a:schemeClr val="tx1"/>
                </a:solidFill>
              </a:rPr>
              <a:t> obtenido </a:t>
            </a:r>
            <a:r>
              <a:rPr lang="es-AR" sz="2400" dirty="0">
                <a:solidFill>
                  <a:schemeClr val="tx1"/>
                </a:solidFill>
                <a:hlinkClick r:id="rId2"/>
              </a:rPr>
              <a:t>https://forms.gle/wNeBsTbK2zBYjdm69</a:t>
            </a:r>
            <a:endParaRPr lang="es-AR" sz="2400" dirty="0">
              <a:solidFill>
                <a:schemeClr val="tx1"/>
              </a:solidFill>
            </a:endParaRPr>
          </a:p>
          <a:p>
            <a:r>
              <a:rPr lang="es-AR" sz="2400" dirty="0">
                <a:solidFill>
                  <a:schemeClr val="tx1"/>
                </a:solidFill>
              </a:rPr>
              <a:t> </a:t>
            </a:r>
          </a:p>
        </p:txBody>
      </p:sp>
    </p:spTree>
    <p:extLst>
      <p:ext uri="{BB962C8B-B14F-4D97-AF65-F5344CB8AC3E}">
        <p14:creationId xmlns:p14="http://schemas.microsoft.com/office/powerpoint/2010/main" val="424288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D4DE4B5B-3598-109E-42E6-51172730A1BD}"/>
              </a:ext>
            </a:extLst>
          </p:cNvPr>
          <p:cNvSpPr>
            <a:spLocks noChangeArrowheads="1"/>
          </p:cNvSpPr>
          <p:nvPr/>
        </p:nvSpPr>
        <p:spPr bwMode="auto">
          <a:xfrm>
            <a:off x="179512" y="592989"/>
            <a:ext cx="7993062" cy="363176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nchor="ctr">
            <a:spAutoFit/>
          </a:bodyPr>
          <a:lstStyle/>
          <a:p>
            <a:pPr indent="450850">
              <a:buClr>
                <a:srgbClr val="000000"/>
              </a:buClr>
              <a:buSzPct val="100000"/>
              <a:buFont typeface="Arial" panose="020B0604020202020204" pitchFamily="34" charset="0"/>
              <a:buNone/>
              <a:defRPr/>
            </a:pPr>
            <a:r>
              <a:rPr lang="es-ES" sz="6000" i="1" u="sng" dirty="0">
                <a:solidFill>
                  <a:srgbClr val="000000"/>
                </a:solidFill>
                <a:latin typeface="Arial Narrow" pitchFamily="34" charset="0"/>
                <a:ea typeface="Times New Roman" pitchFamily="18" charset="0"/>
                <a:cs typeface="Tahoma" pitchFamily="34" charset="0"/>
              </a:rPr>
              <a:t>Soluci</a:t>
            </a:r>
            <a:r>
              <a:rPr lang="es-ES" sz="6000" i="1" u="sng" dirty="0">
                <a:solidFill>
                  <a:srgbClr val="000000"/>
                </a:solidFill>
                <a:ea typeface="Times New Roman" pitchFamily="18" charset="0"/>
                <a:cs typeface="Tahoma" pitchFamily="34" charset="0"/>
              </a:rPr>
              <a:t>ó</a:t>
            </a:r>
            <a:r>
              <a:rPr lang="es-ES" sz="6000" i="1" u="sng" dirty="0">
                <a:solidFill>
                  <a:srgbClr val="000000"/>
                </a:solidFill>
                <a:latin typeface="Arial Narrow" pitchFamily="34" charset="0"/>
                <a:ea typeface="Times New Roman" pitchFamily="18" charset="0"/>
                <a:cs typeface="Tahoma" pitchFamily="34" charset="0"/>
              </a:rPr>
              <a:t>n 1</a:t>
            </a:r>
            <a:r>
              <a:rPr lang="es-ES" sz="1000" i="1" u="sng" dirty="0">
                <a:solidFill>
                  <a:srgbClr val="000000"/>
                </a:solidFill>
                <a:latin typeface="Arial Narrow" pitchFamily="34" charset="0"/>
                <a:ea typeface="Times New Roman" pitchFamily="18" charset="0"/>
                <a:cs typeface="Tahoma" pitchFamily="34" charset="0"/>
              </a:rPr>
              <a:t>:</a:t>
            </a:r>
            <a:r>
              <a:rPr lang="es-ES" sz="1000" dirty="0">
                <a:solidFill>
                  <a:srgbClr val="000000"/>
                </a:solidFill>
                <a:latin typeface="Arial Narrow" pitchFamily="34" charset="0"/>
                <a:ea typeface="Times New Roman" pitchFamily="18" charset="0"/>
                <a:cs typeface="Tahoma" pitchFamily="34" charset="0"/>
              </a:rPr>
              <a:t>  </a:t>
            </a:r>
            <a:endParaRPr lang="es-ES" sz="700" dirty="0">
              <a:solidFill>
                <a:schemeClr val="bg1"/>
              </a:solidFill>
              <a:latin typeface="Arial" pitchFamily="34" charset="0"/>
            </a:endParaRPr>
          </a:p>
          <a:p>
            <a:pPr indent="450850" algn="just">
              <a:buFontTx/>
              <a:buChar char="•"/>
              <a:defRPr/>
            </a:pPr>
            <a:r>
              <a:rPr lang="es-ES" sz="2400" dirty="0">
                <a:solidFill>
                  <a:srgbClr val="000000"/>
                </a:solidFill>
                <a:latin typeface="Arial Narrow" pitchFamily="34" charset="0"/>
                <a:ea typeface="Times New Roman" pitchFamily="18" charset="0"/>
                <a:cs typeface="Tahoma" pitchFamily="34" charset="0"/>
              </a:rPr>
              <a:t>Guardar como secuencia de caracteres pero incorporando marcas al finalizar cada dato diferente y procesarlo como subsecuencias continuas dentro de una secuencia mayor.</a:t>
            </a:r>
          </a:p>
          <a:p>
            <a:pPr algn="just">
              <a:defRPr/>
            </a:pPr>
            <a:endParaRPr lang="es-ES" sz="1600" dirty="0">
              <a:solidFill>
                <a:schemeClr val="bg1"/>
              </a:solidFill>
              <a:latin typeface="Arial" pitchFamily="34" charset="0"/>
            </a:endParaRPr>
          </a:p>
          <a:p>
            <a:pPr indent="450850">
              <a:defRPr/>
            </a:pPr>
            <a:r>
              <a:rPr lang="es-ES" sz="2400" dirty="0">
                <a:solidFill>
                  <a:schemeClr val="accent2">
                    <a:lumMod val="75000"/>
                  </a:schemeClr>
                </a:solidFill>
                <a:effectLst>
                  <a:outerShdw blurRad="38100" dist="38100" dir="2700000" algn="tl">
                    <a:srgbClr val="000000">
                      <a:alpha val="43137"/>
                    </a:srgbClr>
                  </a:outerShdw>
                </a:effectLst>
                <a:latin typeface="Arial Narrow" pitchFamily="34" charset="0"/>
                <a:ea typeface="Times New Roman" pitchFamily="18" charset="0"/>
                <a:cs typeface="Tahoma" pitchFamily="34" charset="0"/>
              </a:rPr>
              <a:t>Maria_ Ames* </a:t>
            </a:r>
            <a:r>
              <a:rPr lang="es-ES" sz="2400" dirty="0" err="1">
                <a:solidFill>
                  <a:schemeClr val="accent2">
                    <a:lumMod val="75000"/>
                  </a:schemeClr>
                </a:solidFill>
                <a:effectLst>
                  <a:outerShdw blurRad="38100" dist="38100" dir="2700000" algn="tl">
                    <a:srgbClr val="000000">
                      <a:alpha val="43137"/>
                    </a:srgbClr>
                  </a:outerShdw>
                </a:effectLst>
                <a:latin typeface="Arial Narrow" pitchFamily="34" charset="0"/>
                <a:ea typeface="Times New Roman" pitchFamily="18" charset="0"/>
                <a:cs typeface="Tahoma" pitchFamily="34" charset="0"/>
              </a:rPr>
              <a:t>French</a:t>
            </a:r>
            <a:r>
              <a:rPr lang="es-ES" sz="2400" dirty="0">
                <a:solidFill>
                  <a:schemeClr val="accent2">
                    <a:lumMod val="75000"/>
                  </a:schemeClr>
                </a:solidFill>
                <a:effectLst>
                  <a:outerShdw blurRad="38100" dist="38100" dir="2700000" algn="tl">
                    <a:srgbClr val="000000">
                      <a:alpha val="43137"/>
                    </a:srgbClr>
                  </a:outerShdw>
                </a:effectLst>
                <a:latin typeface="Arial Narrow" pitchFamily="34" charset="0"/>
                <a:ea typeface="Times New Roman" pitchFamily="18" charset="0"/>
                <a:cs typeface="Tahoma" pitchFamily="34" charset="0"/>
              </a:rPr>
              <a:t> 414%Resistencia-3500# </a:t>
            </a:r>
            <a:r>
              <a:rPr lang="es-ES" sz="2400" dirty="0" err="1">
                <a:solidFill>
                  <a:schemeClr val="accent2">
                    <a:lumMod val="75000"/>
                  </a:schemeClr>
                </a:solidFill>
                <a:effectLst>
                  <a:outerShdw blurRad="38100" dist="38100" dir="2700000" algn="tl">
                    <a:srgbClr val="000000">
                      <a:alpha val="43137"/>
                    </a:srgbClr>
                  </a:outerShdw>
                </a:effectLst>
                <a:latin typeface="Arial Narrow" pitchFamily="34" charset="0"/>
                <a:ea typeface="Times New Roman" pitchFamily="18" charset="0"/>
                <a:cs typeface="Tahoma" pitchFamily="34" charset="0"/>
              </a:rPr>
              <a:t>Alejandro_Mason</a:t>
            </a:r>
            <a:r>
              <a:rPr lang="es-ES" sz="2400" dirty="0">
                <a:solidFill>
                  <a:schemeClr val="accent2">
                    <a:lumMod val="75000"/>
                  </a:schemeClr>
                </a:solidFill>
                <a:effectLst>
                  <a:outerShdw blurRad="38100" dist="38100" dir="2700000" algn="tl">
                    <a:srgbClr val="000000">
                      <a:alpha val="43137"/>
                    </a:srgbClr>
                  </a:outerShdw>
                </a:effectLst>
                <a:latin typeface="Arial Narrow" pitchFamily="34" charset="0"/>
                <a:ea typeface="Times New Roman" pitchFamily="18" charset="0"/>
                <a:cs typeface="Tahoma" pitchFamily="34" charset="0"/>
              </a:rPr>
              <a:t>* Ayacucho 1200%Resistencia-3500#....&amp;</a:t>
            </a:r>
          </a:p>
          <a:p>
            <a:pPr indent="450850">
              <a:defRPr/>
            </a:pPr>
            <a:endParaRPr lang="es-ES" sz="1600" dirty="0">
              <a:solidFill>
                <a:schemeClr val="bg1"/>
              </a:solidFill>
              <a:latin typeface="Arial" pitchFamily="34" charset="0"/>
            </a:endParaRPr>
          </a:p>
          <a:p>
            <a:pPr indent="450850">
              <a:defRPr/>
            </a:pPr>
            <a:endParaRPr lang="es-ES" dirty="0">
              <a:solidFill>
                <a:schemeClr val="bg1"/>
              </a:solidFill>
              <a:latin typeface="Arial" pitchFamily="34" charset="0"/>
            </a:endParaRPr>
          </a:p>
        </p:txBody>
      </p:sp>
      <p:pic>
        <p:nvPicPr>
          <p:cNvPr id="3" name="Imagen 2" descr="Un niño sentado en el suelo&#10;&#10;Descripción generada automáticamente con confianza baja">
            <a:extLst>
              <a:ext uri="{FF2B5EF4-FFF2-40B4-BE49-F238E27FC236}">
                <a16:creationId xmlns:a16="http://schemas.microsoft.com/office/drawing/2014/main" id="{BDC15453-3E37-5E7A-3E69-80C396774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768" y="3362325"/>
            <a:ext cx="2571750" cy="3495675"/>
          </a:xfrm>
          <a:prstGeom prst="rect">
            <a:avLst/>
          </a:prstGeom>
          <a:effectLst>
            <a:softEdge rad="635000"/>
          </a:effectLst>
          <a:scene3d>
            <a:camera prst="orthographicFront"/>
            <a:lightRig rig="threePt" dir="t"/>
          </a:scene3d>
          <a:sp3d contourW="12700" prstMaterial="dkEdge">
            <a:contourClr>
              <a:srgbClr val="FF0000"/>
            </a:contourClr>
          </a:sp3d>
        </p:spPr>
        <p:style>
          <a:lnRef idx="2">
            <a:schemeClr val="accent4"/>
          </a:lnRef>
          <a:fillRef idx="1">
            <a:schemeClr val="lt1"/>
          </a:fillRef>
          <a:effectRef idx="0">
            <a:schemeClr val="accent4"/>
          </a:effectRef>
          <a:fontRef idx="minor">
            <a:schemeClr val="dk1"/>
          </a:fontRef>
        </p:style>
      </p:pic>
      <p:sp>
        <p:nvSpPr>
          <p:cNvPr id="10257" name="Rectangle 1">
            <a:extLst>
              <a:ext uri="{FF2B5EF4-FFF2-40B4-BE49-F238E27FC236}">
                <a16:creationId xmlns:a16="http://schemas.microsoft.com/office/drawing/2014/main" id="{3574A580-2EBD-2633-F127-A2D5FCAE25C3}"/>
              </a:ext>
            </a:extLst>
          </p:cNvPr>
          <p:cNvSpPr>
            <a:spLocks noGrp="1"/>
          </p:cNvSpPr>
          <p:nvPr>
            <p:ph type="title"/>
          </p:nvPr>
        </p:nvSpPr>
        <p:spPr>
          <a:xfrm>
            <a:off x="0" y="39609"/>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
        <p:nvSpPr>
          <p:cNvPr id="5" name="Lágrima 4">
            <a:extLst>
              <a:ext uri="{FF2B5EF4-FFF2-40B4-BE49-F238E27FC236}">
                <a16:creationId xmlns:a16="http://schemas.microsoft.com/office/drawing/2014/main" id="{5F33914B-0FB5-3797-1F7A-6AA9BF70C3A5}"/>
              </a:ext>
            </a:extLst>
          </p:cNvPr>
          <p:cNvSpPr/>
          <p:nvPr/>
        </p:nvSpPr>
        <p:spPr>
          <a:xfrm rot="1185177">
            <a:off x="3819714" y="4679156"/>
            <a:ext cx="2952328" cy="1512168"/>
          </a:xfrm>
          <a:prstGeom prst="teardrop">
            <a:avLst>
              <a:gd name="adj" fmla="val 1277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Esto es muy </a:t>
            </a:r>
            <a:r>
              <a:rPr lang="es-AR" dirty="0" err="1"/>
              <a:t>dificil</a:t>
            </a: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46256E4-0A60-7F62-DF88-D58160EB0F6C}"/>
              </a:ext>
            </a:extLst>
          </p:cNvPr>
          <p:cNvSpPr txBox="1"/>
          <p:nvPr/>
        </p:nvSpPr>
        <p:spPr>
          <a:xfrm>
            <a:off x="467544" y="476672"/>
            <a:ext cx="6696744" cy="369332"/>
          </a:xfrm>
          <a:prstGeom prst="rect">
            <a:avLst/>
          </a:prstGeom>
          <a:noFill/>
        </p:spPr>
        <p:txBody>
          <a:bodyPr wrap="square">
            <a:spAutoFit/>
          </a:bodyPr>
          <a:lstStyle/>
          <a:p>
            <a:pPr indent="450850" algn="just">
              <a:buFontTx/>
              <a:buChar char="•"/>
              <a:defRPr/>
            </a:pPr>
            <a:r>
              <a:rPr lang="es-ES" sz="1800" dirty="0">
                <a:latin typeface="Arial Narrow" pitchFamily="34" charset="0"/>
                <a:ea typeface="Times New Roman" pitchFamily="18" charset="0"/>
                <a:cs typeface="Tahoma" pitchFamily="34" charset="0"/>
              </a:rPr>
              <a:t>Y si pudiéramos crear “ventanas” mas grandes?</a:t>
            </a:r>
          </a:p>
        </p:txBody>
      </p:sp>
      <p:graphicFrame>
        <p:nvGraphicFramePr>
          <p:cNvPr id="6" name="3 Tabla">
            <a:extLst>
              <a:ext uri="{FF2B5EF4-FFF2-40B4-BE49-F238E27FC236}">
                <a16:creationId xmlns:a16="http://schemas.microsoft.com/office/drawing/2014/main" id="{CE75BBF1-15DA-D01D-82F4-48C6A151B220}"/>
              </a:ext>
            </a:extLst>
          </p:cNvPr>
          <p:cNvGraphicFramePr>
            <a:graphicFrameLocks noGrp="1"/>
          </p:cNvGraphicFramePr>
          <p:nvPr>
            <p:extLst>
              <p:ext uri="{D42A27DB-BD31-4B8C-83A1-F6EECF244321}">
                <p14:modId xmlns:p14="http://schemas.microsoft.com/office/powerpoint/2010/main" val="342525512"/>
              </p:ext>
            </p:extLst>
          </p:nvPr>
        </p:nvGraphicFramePr>
        <p:xfrm>
          <a:off x="566602" y="5781456"/>
          <a:ext cx="8037844" cy="659744"/>
        </p:xfrm>
        <a:graphic>
          <a:graphicData uri="http://schemas.openxmlformats.org/drawingml/2006/table">
            <a:tbl>
              <a:tblPr firstRow="1" bandCol="1">
                <a:tableStyleId>{74C1A8A3-306A-4EB7-A6B1-4F7E0EB9C5D6}</a:tableStyleId>
              </a:tblPr>
              <a:tblGrid>
                <a:gridCol w="3258228">
                  <a:extLst>
                    <a:ext uri="{9D8B030D-6E8A-4147-A177-3AD203B41FA5}">
                      <a16:colId xmlns:a16="http://schemas.microsoft.com/office/drawing/2014/main" val="20000"/>
                    </a:ext>
                  </a:extLst>
                </a:gridCol>
                <a:gridCol w="2331161">
                  <a:extLst>
                    <a:ext uri="{9D8B030D-6E8A-4147-A177-3AD203B41FA5}">
                      <a16:colId xmlns:a16="http://schemas.microsoft.com/office/drawing/2014/main" val="20001"/>
                    </a:ext>
                  </a:extLst>
                </a:gridCol>
                <a:gridCol w="2448455">
                  <a:extLst>
                    <a:ext uri="{9D8B030D-6E8A-4147-A177-3AD203B41FA5}">
                      <a16:colId xmlns:a16="http://schemas.microsoft.com/office/drawing/2014/main" val="20002"/>
                    </a:ext>
                  </a:extLst>
                </a:gridCol>
              </a:tblGrid>
              <a:tr h="329872">
                <a:tc>
                  <a:txBody>
                    <a:bodyPr/>
                    <a:lstStyle/>
                    <a:p>
                      <a:pPr marL="457200" indent="450215" algn="just">
                        <a:spcAft>
                          <a:spcPts val="0"/>
                        </a:spcAft>
                      </a:pPr>
                      <a:r>
                        <a:rPr lang="es-ES" sz="1100" dirty="0"/>
                        <a:t>NOMBRE –APELLIDO</a:t>
                      </a:r>
                      <a:endParaRPr lang="es-E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0215" algn="just">
                        <a:spcAft>
                          <a:spcPts val="0"/>
                        </a:spcAft>
                      </a:pPr>
                      <a:r>
                        <a:rPr lang="es-ES" sz="1100"/>
                        <a:t>DOMICILIO</a:t>
                      </a:r>
                      <a:endParaRPr lang="es-E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0215" algn="just">
                        <a:spcAft>
                          <a:spcPts val="0"/>
                        </a:spcAft>
                      </a:pPr>
                      <a:r>
                        <a:rPr lang="es-ES" sz="1100" dirty="0"/>
                        <a:t>LOCALIDAD</a:t>
                      </a:r>
                      <a:endParaRPr lang="es-E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9872">
                <a:tc>
                  <a:txBody>
                    <a:bodyPr/>
                    <a:lstStyle/>
                    <a:p>
                      <a:pPr marL="457200" indent="450215" algn="just">
                        <a:spcAft>
                          <a:spcPts val="0"/>
                        </a:spcAft>
                      </a:pPr>
                      <a:r>
                        <a:rPr lang="es-ES" sz="1100" dirty="0"/>
                        <a:t>30 caracteres</a:t>
                      </a:r>
                      <a:endParaRPr lang="es-E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0215" algn="just">
                        <a:spcAft>
                          <a:spcPts val="0"/>
                        </a:spcAft>
                      </a:pPr>
                      <a:r>
                        <a:rPr lang="es-ES" sz="1100" dirty="0"/>
                        <a:t>20 caracteres</a:t>
                      </a:r>
                      <a:endParaRPr lang="es-E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0215" algn="just">
                        <a:spcAft>
                          <a:spcPts val="0"/>
                        </a:spcAft>
                      </a:pPr>
                      <a:r>
                        <a:rPr lang="es-ES" sz="1100" dirty="0"/>
                        <a:t>15 caracteres</a:t>
                      </a:r>
                      <a:endParaRPr lang="es-E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CuadroTexto 8">
            <a:extLst>
              <a:ext uri="{FF2B5EF4-FFF2-40B4-BE49-F238E27FC236}">
                <a16:creationId xmlns:a16="http://schemas.microsoft.com/office/drawing/2014/main" id="{BB3263C7-24C8-E4B9-37B2-F852BCB7163D}"/>
              </a:ext>
            </a:extLst>
          </p:cNvPr>
          <p:cNvSpPr txBox="1"/>
          <p:nvPr/>
        </p:nvSpPr>
        <p:spPr>
          <a:xfrm>
            <a:off x="323528" y="3738189"/>
            <a:ext cx="4824536" cy="923330"/>
          </a:xfrm>
          <a:prstGeom prst="rect">
            <a:avLst/>
          </a:prstGeom>
          <a:noFill/>
        </p:spPr>
        <p:txBody>
          <a:bodyPr wrap="square">
            <a:spAutoFit/>
          </a:bodyPr>
          <a:lstStyle/>
          <a:p>
            <a:pPr indent="450850" algn="just">
              <a:buFontTx/>
              <a:buChar char="•"/>
              <a:defRPr/>
            </a:pPr>
            <a:r>
              <a:rPr lang="es-ES" sz="1800" dirty="0">
                <a:latin typeface="Arial Narrow" pitchFamily="34" charset="0"/>
                <a:ea typeface="Times New Roman" pitchFamily="18" charset="0"/>
                <a:cs typeface="Tahoma" pitchFamily="34" charset="0"/>
              </a:rPr>
              <a:t>Definiremos conjuntos de datos que tengan una longitud fija, y formar con ellos una </a:t>
            </a:r>
            <a:r>
              <a:rPr lang="es-ES" sz="1800" b="1" dirty="0">
                <a:solidFill>
                  <a:srgbClr val="C00000"/>
                </a:solidFill>
                <a:latin typeface="Arial Narrow" pitchFamily="34" charset="0"/>
                <a:ea typeface="Times New Roman" pitchFamily="18" charset="0"/>
                <a:cs typeface="Tahoma" pitchFamily="34" charset="0"/>
              </a:rPr>
              <a:t>“ ventana”  </a:t>
            </a:r>
            <a:r>
              <a:rPr lang="es-ES" sz="1800" dirty="0">
                <a:latin typeface="Arial Narrow" pitchFamily="34" charset="0"/>
                <a:ea typeface="Times New Roman" pitchFamily="18" charset="0"/>
                <a:cs typeface="Tahoma" pitchFamily="34" charset="0"/>
              </a:rPr>
              <a:t>de igual tamaño para todas las personas, </a:t>
            </a:r>
          </a:p>
        </p:txBody>
      </p:sp>
      <p:sp>
        <p:nvSpPr>
          <p:cNvPr id="12" name="CuadroTexto 11">
            <a:extLst>
              <a:ext uri="{FF2B5EF4-FFF2-40B4-BE49-F238E27FC236}">
                <a16:creationId xmlns:a16="http://schemas.microsoft.com/office/drawing/2014/main" id="{4AF7FE3C-8121-3754-958D-3D64FC7A505C}"/>
              </a:ext>
            </a:extLst>
          </p:cNvPr>
          <p:cNvSpPr txBox="1"/>
          <p:nvPr/>
        </p:nvSpPr>
        <p:spPr>
          <a:xfrm>
            <a:off x="1187624" y="1076543"/>
            <a:ext cx="4634088" cy="369332"/>
          </a:xfrm>
          <a:prstGeom prst="rect">
            <a:avLst/>
          </a:prstGeom>
          <a:noFill/>
        </p:spPr>
        <p:txBody>
          <a:bodyPr wrap="square">
            <a:spAutoFit/>
          </a:bodyPr>
          <a:lstStyle/>
          <a:p>
            <a:r>
              <a:rPr lang="es-ES" sz="1800" b="1" dirty="0" err="1">
                <a:latin typeface="Arial Narrow"/>
                <a:ea typeface="Times New Roman"/>
                <a:cs typeface="Tahoma"/>
              </a:rPr>
              <a:t>Maria</a:t>
            </a:r>
            <a:r>
              <a:rPr lang="es-ES" sz="1800" b="1" dirty="0">
                <a:latin typeface="Arial Narrow"/>
                <a:ea typeface="Times New Roman"/>
                <a:cs typeface="Tahoma"/>
              </a:rPr>
              <a:t> Ames French 414 Resistencia-3500 </a:t>
            </a:r>
            <a:endParaRPr lang="es-AR" dirty="0"/>
          </a:p>
        </p:txBody>
      </p:sp>
      <p:sp>
        <p:nvSpPr>
          <p:cNvPr id="13" name="CuadroTexto 12">
            <a:extLst>
              <a:ext uri="{FF2B5EF4-FFF2-40B4-BE49-F238E27FC236}">
                <a16:creationId xmlns:a16="http://schemas.microsoft.com/office/drawing/2014/main" id="{52D14A1F-6805-CA49-B9C3-1B710C88BD96}"/>
              </a:ext>
            </a:extLst>
          </p:cNvPr>
          <p:cNvSpPr txBox="1"/>
          <p:nvPr/>
        </p:nvSpPr>
        <p:spPr>
          <a:xfrm>
            <a:off x="467544" y="1676414"/>
            <a:ext cx="6696744" cy="369332"/>
          </a:xfrm>
          <a:prstGeom prst="rect">
            <a:avLst/>
          </a:prstGeom>
          <a:noFill/>
        </p:spPr>
        <p:txBody>
          <a:bodyPr wrap="square">
            <a:spAutoFit/>
          </a:bodyPr>
          <a:lstStyle/>
          <a:p>
            <a:pPr indent="450850" algn="just">
              <a:buFontTx/>
              <a:buChar char="•"/>
              <a:defRPr/>
            </a:pPr>
            <a:r>
              <a:rPr lang="es-ES" sz="1800" dirty="0">
                <a:latin typeface="Arial Narrow" pitchFamily="34" charset="0"/>
                <a:ea typeface="Times New Roman" pitchFamily="18" charset="0"/>
                <a:cs typeface="Tahoma" pitchFamily="34" charset="0"/>
              </a:rPr>
              <a:t>Pero todas las personas tendrán la misma longitud de ventana?</a:t>
            </a:r>
          </a:p>
        </p:txBody>
      </p:sp>
      <p:sp>
        <p:nvSpPr>
          <p:cNvPr id="15" name="CuadroTexto 14">
            <a:extLst>
              <a:ext uri="{FF2B5EF4-FFF2-40B4-BE49-F238E27FC236}">
                <a16:creationId xmlns:a16="http://schemas.microsoft.com/office/drawing/2014/main" id="{6A44FB34-5629-EB5A-FE3A-E8208BD3B211}"/>
              </a:ext>
            </a:extLst>
          </p:cNvPr>
          <p:cNvSpPr txBox="1"/>
          <p:nvPr/>
        </p:nvSpPr>
        <p:spPr>
          <a:xfrm>
            <a:off x="1187624" y="2276285"/>
            <a:ext cx="4971421" cy="369332"/>
          </a:xfrm>
          <a:prstGeom prst="rect">
            <a:avLst/>
          </a:prstGeom>
          <a:noFill/>
        </p:spPr>
        <p:txBody>
          <a:bodyPr wrap="square">
            <a:spAutoFit/>
          </a:bodyPr>
          <a:lstStyle/>
          <a:p>
            <a:r>
              <a:rPr lang="es-ES" sz="1800" b="1" dirty="0">
                <a:solidFill>
                  <a:srgbClr val="FF0000"/>
                </a:solidFill>
                <a:latin typeface="Arial Narrow"/>
                <a:ea typeface="Times New Roman"/>
                <a:cs typeface="Tahoma"/>
              </a:rPr>
              <a:t>Alejandro Mason Ayacucho 1200 Resistencia-3500</a:t>
            </a:r>
            <a:endParaRPr lang="es-AR" dirty="0">
              <a:solidFill>
                <a:srgbClr val="FF0000"/>
              </a:solidFill>
            </a:endParaRPr>
          </a:p>
        </p:txBody>
      </p:sp>
      <p:sp>
        <p:nvSpPr>
          <p:cNvPr id="16" name="CuadroTexto 15">
            <a:extLst>
              <a:ext uri="{FF2B5EF4-FFF2-40B4-BE49-F238E27FC236}">
                <a16:creationId xmlns:a16="http://schemas.microsoft.com/office/drawing/2014/main" id="{AC0111FC-C79D-935A-960A-7223A651683E}"/>
              </a:ext>
            </a:extLst>
          </p:cNvPr>
          <p:cNvSpPr txBox="1"/>
          <p:nvPr/>
        </p:nvSpPr>
        <p:spPr>
          <a:xfrm>
            <a:off x="539552" y="2903787"/>
            <a:ext cx="6696744" cy="369332"/>
          </a:xfrm>
          <a:prstGeom prst="rect">
            <a:avLst/>
          </a:prstGeom>
          <a:noFill/>
        </p:spPr>
        <p:txBody>
          <a:bodyPr wrap="square">
            <a:spAutoFit/>
          </a:bodyPr>
          <a:lstStyle/>
          <a:p>
            <a:pPr indent="450850" algn="just">
              <a:buFontTx/>
              <a:buChar char="•"/>
              <a:defRPr/>
            </a:pPr>
            <a:r>
              <a:rPr lang="es-ES" sz="1800" dirty="0">
                <a:latin typeface="Arial Narrow" pitchFamily="34" charset="0"/>
                <a:ea typeface="Times New Roman" pitchFamily="18" charset="0"/>
                <a:cs typeface="Tahoma" pitchFamily="34" charset="0"/>
              </a:rPr>
              <a:t>Y como distinguimos nombres de direcciones?</a:t>
            </a:r>
          </a:p>
        </p:txBody>
      </p:sp>
      <p:pic>
        <p:nvPicPr>
          <p:cNvPr id="18" name="Imagen 17" descr="Icono&#10;&#10;Descripción generada automáticamente">
            <a:extLst>
              <a:ext uri="{FF2B5EF4-FFF2-40B4-BE49-F238E27FC236}">
                <a16:creationId xmlns:a16="http://schemas.microsoft.com/office/drawing/2014/main" id="{CC5D2C73-D8EE-0D0F-7027-F5DDAA702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2727621"/>
            <a:ext cx="1522090" cy="2021136"/>
          </a:xfrm>
          <a:prstGeom prst="rect">
            <a:avLst/>
          </a:prstGeom>
        </p:spPr>
      </p:pic>
      <p:sp>
        <p:nvSpPr>
          <p:cNvPr id="20" name="CuadroTexto 19">
            <a:extLst>
              <a:ext uri="{FF2B5EF4-FFF2-40B4-BE49-F238E27FC236}">
                <a16:creationId xmlns:a16="http://schemas.microsoft.com/office/drawing/2014/main" id="{FF50D2B3-0186-7F30-6615-B09852CB6CED}"/>
              </a:ext>
            </a:extLst>
          </p:cNvPr>
          <p:cNvSpPr txBox="1"/>
          <p:nvPr/>
        </p:nvSpPr>
        <p:spPr>
          <a:xfrm>
            <a:off x="382452" y="5028070"/>
            <a:ext cx="8221996" cy="523220"/>
          </a:xfrm>
          <a:prstGeom prst="rect">
            <a:avLst/>
          </a:prstGeom>
          <a:noFill/>
        </p:spPr>
        <p:txBody>
          <a:bodyPr wrap="square">
            <a:spAutoFit/>
          </a:bodyPr>
          <a:lstStyle/>
          <a:p>
            <a:pPr indent="450850" algn="just">
              <a:buFontTx/>
              <a:buChar char="•"/>
              <a:defRPr/>
            </a:pPr>
            <a:r>
              <a:rPr lang="es-ES" sz="2800" dirty="0">
                <a:latin typeface="Arial Narrow" pitchFamily="34" charset="0"/>
                <a:ea typeface="Times New Roman" pitchFamily="18" charset="0"/>
                <a:cs typeface="Tahoma" pitchFamily="34" charset="0"/>
              </a:rPr>
              <a:t>SOLUCIÓN 2:  </a:t>
            </a:r>
            <a:r>
              <a:rPr lang="es-ES" dirty="0">
                <a:latin typeface="Arial Narrow" pitchFamily="34" charset="0"/>
                <a:ea typeface="Times New Roman" pitchFamily="18" charset="0"/>
                <a:cs typeface="Tahoma" pitchFamily="34" charset="0"/>
              </a:rPr>
              <a:t>IDENTIFICAR CONJUNTO DE DATOS COMO UNA ENTIDAD</a:t>
            </a:r>
            <a:endParaRPr lang="es-ES" sz="1800" dirty="0">
              <a:latin typeface="Arial Narrow" pitchFamily="34" charset="0"/>
              <a:ea typeface="Times New Roman" pitchFamily="18" charset="0"/>
              <a:cs typeface="Tahoma" pitchFamily="34" charset="0"/>
            </a:endParaRPr>
          </a:p>
        </p:txBody>
      </p:sp>
    </p:spTree>
    <p:extLst>
      <p:ext uri="{BB962C8B-B14F-4D97-AF65-F5344CB8AC3E}">
        <p14:creationId xmlns:p14="http://schemas.microsoft.com/office/powerpoint/2010/main" val="172501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P spid="13" grpId="0"/>
      <p:bldP spid="15" grpId="0"/>
      <p:bldP spid="16"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A76E253-F779-8E70-76F5-05AC5C6A0AFD}"/>
              </a:ext>
            </a:extLst>
          </p:cNvPr>
          <p:cNvSpPr/>
          <p:nvPr/>
        </p:nvSpPr>
        <p:spPr>
          <a:xfrm>
            <a:off x="187294" y="2970340"/>
            <a:ext cx="8561169" cy="1610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148" name="Rectangle 3">
            <a:extLst>
              <a:ext uri="{FF2B5EF4-FFF2-40B4-BE49-F238E27FC236}">
                <a16:creationId xmlns:a16="http://schemas.microsoft.com/office/drawing/2014/main" id="{1625ED7F-6EB0-22DA-EBB8-36C110A7205D}"/>
              </a:ext>
            </a:extLst>
          </p:cNvPr>
          <p:cNvSpPr>
            <a:spLocks noGrp="1"/>
          </p:cNvSpPr>
          <p:nvPr>
            <p:ph type="subTitle" idx="4294967295"/>
          </p:nvPr>
        </p:nvSpPr>
        <p:spPr>
          <a:xfrm>
            <a:off x="395536" y="548680"/>
            <a:ext cx="8064500" cy="7147727"/>
          </a:xfrm>
          <a:noFill/>
        </p:spPr>
        <p:txBody>
          <a:bodyPr wrap="square" lIns="90000" tIns="46800" rIns="90000" bIns="46800">
            <a:spAutoFit/>
          </a:bodyPr>
          <a:lstStyle/>
          <a:p>
            <a:pPr marL="642938" lvl="2" indent="-212725" eaLnBrk="1">
              <a:spcBef>
                <a:spcPts val="1775"/>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b="1" i="1" dirty="0">
                <a:latin typeface="Verdana" panose="020B0604030504040204" pitchFamily="34" charset="0"/>
                <a:cs typeface="Times New Roman" panose="02020603050405020304" pitchFamily="18" charset="0"/>
              </a:rPr>
              <a:t>Campo</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Un </a:t>
            </a:r>
            <a:r>
              <a:rPr lang="en-GB" altLang="es-AR" sz="1600" b="1" dirty="0">
                <a:latin typeface="Verdana" panose="020B0604030504040204" pitchFamily="34" charset="0"/>
                <a:cs typeface="Times New Roman" panose="02020603050405020304" pitchFamily="18" charset="0"/>
              </a:rPr>
              <a:t>campo</a:t>
            </a:r>
            <a:r>
              <a:rPr lang="en-GB" altLang="es-AR" sz="1600" dirty="0">
                <a:latin typeface="Verdana" panose="020B0604030504040204" pitchFamily="34" charset="0"/>
                <a:cs typeface="Times New Roman" panose="02020603050405020304" pitchFamily="18" charset="0"/>
              </a:rPr>
              <a:t> es un conjunto de </a:t>
            </a:r>
            <a:r>
              <a:rPr lang="en-GB" altLang="es-AR" sz="1600" dirty="0" err="1">
                <a:latin typeface="Verdana" panose="020B0604030504040204" pitchFamily="34" charset="0"/>
                <a:cs typeface="Times New Roman" panose="02020603050405020304" pitchFamily="18" charset="0"/>
              </a:rPr>
              <a:t>caracteres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capaz</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suministrar</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una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determinada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información</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referida</a:t>
            </a:r>
            <a:r>
              <a:rPr lang="en-GB" altLang="es-AR" sz="1600" dirty="0">
                <a:latin typeface="Verdana" panose="020B0604030504040204" pitchFamily="34" charset="0"/>
                <a:cs typeface="Times New Roman" panose="02020603050405020304" pitchFamily="18" charset="0"/>
              </a:rPr>
              <a:t> a un </a:t>
            </a:r>
            <a:r>
              <a:rPr lang="en-GB" altLang="es-AR" sz="1600" dirty="0" err="1">
                <a:latin typeface="Verdana" panose="020B0604030504040204" pitchFamily="34" charset="0"/>
                <a:cs typeface="Times New Roman" panose="02020603050405020304" pitchFamily="18" charset="0"/>
              </a:rPr>
              <a:t>concepto</a:t>
            </a:r>
            <a:r>
              <a:rPr lang="en-GB" altLang="es-AR" sz="1600" dirty="0">
                <a:latin typeface="Verdana" panose="020B0604030504040204" pitchFamily="34" charset="0"/>
                <a:cs typeface="Times New Roman" panose="02020603050405020304" pitchFamily="18" charset="0"/>
              </a:rPr>
              <a:t>. </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Un campo es un </a:t>
            </a:r>
            <a:r>
              <a:rPr lang="en-GB" altLang="es-AR" sz="1600" dirty="0" err="1">
                <a:latin typeface="Verdana" panose="020B0604030504040204" pitchFamily="34" charset="0"/>
                <a:cs typeface="Times New Roman" panose="02020603050405020304" pitchFamily="18" charset="0"/>
              </a:rPr>
              <a:t>datos</a:t>
            </a:r>
            <a:r>
              <a:rPr lang="en-GB" altLang="es-AR" sz="1600" dirty="0">
                <a:latin typeface="Verdana" panose="020B0604030504040204" pitchFamily="34" charset="0"/>
                <a:cs typeface="Times New Roman" panose="02020603050405020304" pitchFamily="18" charset="0"/>
              </a:rPr>
              <a:t> elemental </a:t>
            </a:r>
            <a:r>
              <a:rPr lang="en-GB" altLang="es-AR" sz="1600" dirty="0" err="1">
                <a:latin typeface="Verdana" panose="020B0604030504040204" pitchFamily="34" charset="0"/>
                <a:cs typeface="Times New Roman" panose="02020603050405020304" pitchFamily="18" charset="0"/>
              </a:rPr>
              <a:t>tal</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como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nombre</a:t>
            </a:r>
            <a:r>
              <a:rPr lang="en-GB" altLang="es-AR" sz="1600" dirty="0">
                <a:latin typeface="Verdana" panose="020B0604030504040204" pitchFamily="34" charset="0"/>
                <a:cs typeface="Times New Roman" panose="02020603050405020304" pitchFamily="18" charset="0"/>
              </a:rPr>
              <a:t> y </a:t>
            </a:r>
            <a:r>
              <a:rPr lang="en-GB" altLang="es-AR" sz="1600" dirty="0" err="1">
                <a:latin typeface="Verdana" panose="020B0604030504040204" pitchFamily="34" charset="0"/>
                <a:cs typeface="Times New Roman" panose="02020603050405020304" pitchFamily="18" charset="0"/>
              </a:rPr>
              <a:t>apellido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numero</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documento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domicilio</a:t>
            </a:r>
            <a:r>
              <a:rPr lang="en-GB" altLang="es-AR" sz="1600" dirty="0">
                <a:latin typeface="Verdana" panose="020B0604030504040204" pitchFamily="34" charset="0"/>
                <a:cs typeface="Times New Roman" panose="02020603050405020304" pitchFamily="18" charset="0"/>
              </a:rPr>
              <a:t>, etc.-</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Al </a:t>
            </a:r>
            <a:r>
              <a:rPr lang="en-GB" altLang="es-AR" sz="1600" dirty="0" err="1">
                <a:latin typeface="Verdana" panose="020B0604030504040204" pitchFamily="34" charset="0"/>
                <a:cs typeface="Times New Roman" panose="02020603050405020304" pitchFamily="18" charset="0"/>
              </a:rPr>
              <a:t>igual</a:t>
            </a:r>
            <a:r>
              <a:rPr lang="en-GB" altLang="es-AR" sz="1600" dirty="0">
                <a:latin typeface="Verdana" panose="020B0604030504040204" pitchFamily="34" charset="0"/>
                <a:cs typeface="Times New Roman" panose="02020603050405020304" pitchFamily="18" charset="0"/>
              </a:rPr>
              <a:t> que </a:t>
            </a:r>
            <a:r>
              <a:rPr lang="en-GB" altLang="es-AR" sz="1600" dirty="0" err="1">
                <a:latin typeface="Verdana" panose="020B0604030504040204" pitchFamily="34" charset="0"/>
                <a:cs typeface="Times New Roman" panose="02020603050405020304" pitchFamily="18" charset="0"/>
              </a:rPr>
              <a:t>en</a:t>
            </a:r>
            <a:r>
              <a:rPr lang="en-GB" altLang="es-AR" sz="1600" dirty="0">
                <a:latin typeface="Verdana" panose="020B0604030504040204" pitchFamily="34" charset="0"/>
                <a:cs typeface="Times New Roman" panose="02020603050405020304" pitchFamily="18" charset="0"/>
              </a:rPr>
              <a:t> las variables, al </a:t>
            </a:r>
            <a:r>
              <a:rPr lang="en-GB" altLang="es-AR" sz="1600" dirty="0" err="1">
                <a:latin typeface="Verdana" panose="020B0604030504040204" pitchFamily="34" charset="0"/>
                <a:cs typeface="Times New Roman" panose="02020603050405020304" pitchFamily="18" charset="0"/>
              </a:rPr>
              <a:t>definir</a:t>
            </a:r>
            <a:r>
              <a:rPr lang="en-GB" altLang="es-AR" sz="1600" dirty="0">
                <a:latin typeface="Verdana" panose="020B0604030504040204" pitchFamily="34" charset="0"/>
                <a:cs typeface="Times New Roman" panose="02020603050405020304" pitchFamily="18" charset="0"/>
              </a:rPr>
              <a:t> un campo hay que </a:t>
            </a:r>
            <a:r>
              <a:rPr lang="en-GB" altLang="es-AR" sz="1600" dirty="0" err="1">
                <a:latin typeface="Verdana" panose="020B0604030504040204" pitchFamily="34" charset="0"/>
                <a:cs typeface="Times New Roman" panose="02020603050405020304" pitchFamily="18" charset="0"/>
              </a:rPr>
              <a:t>indicar</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claramente</a:t>
            </a:r>
            <a:r>
              <a:rPr lang="en-GB" altLang="es-AR" sz="1600" dirty="0">
                <a:latin typeface="Verdana" panose="020B0604030504040204" pitchFamily="34" charset="0"/>
                <a:cs typeface="Times New Roman" panose="02020603050405020304" pitchFamily="18" charset="0"/>
              </a:rPr>
              <a:t> sus </a:t>
            </a:r>
            <a:r>
              <a:rPr lang="en-GB" altLang="es-AR" sz="1600" dirty="0" err="1">
                <a:latin typeface="Verdana" panose="020B0604030504040204" pitchFamily="34" charset="0"/>
                <a:cs typeface="Times New Roman" panose="02020603050405020304" pitchFamily="18" charset="0"/>
              </a:rPr>
              <a:t>tres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características</a:t>
            </a:r>
            <a:r>
              <a:rPr lang="en-GB" altLang="es-AR" sz="1600" dirty="0">
                <a:latin typeface="Verdana" panose="020B0604030504040204" pitchFamily="34" charset="0"/>
                <a:cs typeface="Times New Roman" panose="02020603050405020304" pitchFamily="18" charset="0"/>
              </a:rPr>
              <a:t>:</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endParaRPr lang="en-GB" altLang="es-AR" sz="1600" dirty="0">
              <a:latin typeface="Verdana" panose="020B0604030504040204" pitchFamily="34" charset="0"/>
              <a:cs typeface="Times New Roman" panose="02020603050405020304" pitchFamily="18" charset="0"/>
            </a:endParaRPr>
          </a:p>
          <a:p>
            <a:pPr marL="0" indent="0"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b="1" u="sng" dirty="0" err="1">
                <a:solidFill>
                  <a:srgbClr val="FF0000"/>
                </a:solidFill>
                <a:latin typeface="Verdana" panose="020B0604030504040204" pitchFamily="34" charset="0"/>
                <a:cs typeface="Times New Roman" panose="02020603050405020304" pitchFamily="18" charset="0"/>
              </a:rPr>
              <a:t>Nombre</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Nombre</a:t>
            </a:r>
            <a:r>
              <a:rPr lang="en-GB" altLang="es-AR" sz="1600" dirty="0">
                <a:latin typeface="Verdana" panose="020B0604030504040204" pitchFamily="34" charset="0"/>
                <a:cs typeface="Times New Roman" panose="02020603050405020304" pitchFamily="18" charset="0"/>
              </a:rPr>
              <a:t> que </a:t>
            </a:r>
            <a:r>
              <a:rPr lang="en-GB" altLang="es-AR" sz="1600" dirty="0" err="1">
                <a:latin typeface="Verdana" panose="020B0604030504040204" pitchFamily="34" charset="0"/>
                <a:cs typeface="Times New Roman" panose="02020603050405020304" pitchFamily="18" charset="0"/>
              </a:rPr>
              <a:t>identifica</a:t>
            </a:r>
            <a:r>
              <a:rPr lang="en-GB" altLang="es-AR" sz="1600" dirty="0">
                <a:latin typeface="Verdana" panose="020B0604030504040204" pitchFamily="34" charset="0"/>
                <a:cs typeface="Times New Roman" panose="02020603050405020304" pitchFamily="18" charset="0"/>
              </a:rPr>
              <a:t> a ese conjunto de </a:t>
            </a:r>
            <a:r>
              <a:rPr lang="en-GB" altLang="es-AR" sz="1600" dirty="0" err="1">
                <a:latin typeface="Verdana" panose="020B0604030504040204" pitchFamily="34" charset="0"/>
                <a:cs typeface="Times New Roman" panose="02020603050405020304" pitchFamily="18" charset="0"/>
              </a:rPr>
              <a:t>caracteres</a:t>
            </a:r>
            <a:endParaRPr lang="en-GB" altLang="es-AR" sz="1600" dirty="0">
              <a:latin typeface="Verdana" panose="020B0604030504040204" pitchFamily="34" charset="0"/>
              <a:cs typeface="Times New Roman" panose="02020603050405020304" pitchFamily="18" charset="0"/>
            </a:endParaRPr>
          </a:p>
          <a:p>
            <a:pPr marL="0" indent="0"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u="sng" dirty="0" err="1">
                <a:solidFill>
                  <a:srgbClr val="FF0000"/>
                </a:solidFill>
                <a:latin typeface="Verdana" panose="020B0604030504040204" pitchFamily="34" charset="0"/>
                <a:cs typeface="Times New Roman" panose="02020603050405020304" pitchFamily="18" charset="0"/>
              </a:rPr>
              <a:t>Tipologia</a:t>
            </a:r>
            <a:r>
              <a:rPr lang="en-GB" altLang="es-AR" sz="1800" dirty="0">
                <a:solidFill>
                  <a:srgbClr val="FF0000"/>
                </a:solidFill>
                <a:latin typeface="Verdana" panose="020B0604030504040204" pitchFamily="34" charset="0"/>
                <a:cs typeface="Times New Roman" panose="02020603050405020304" pitchFamily="18" charset="0"/>
              </a:rPr>
              <a:t>: </a:t>
            </a:r>
            <a:r>
              <a:rPr lang="en-GB" altLang="es-AR" sz="1600" dirty="0">
                <a:latin typeface="Verdana" panose="020B0604030504040204" pitchFamily="34" charset="0"/>
                <a:cs typeface="Times New Roman" panose="02020603050405020304" pitchFamily="18" charset="0"/>
              </a:rPr>
              <a:t>Tipo de </a:t>
            </a:r>
            <a:r>
              <a:rPr lang="en-GB" altLang="es-AR" sz="1600" dirty="0" err="1">
                <a:latin typeface="Verdana" panose="020B0604030504040204" pitchFamily="34" charset="0"/>
                <a:cs typeface="Times New Roman" panose="02020603050405020304" pitchFamily="18" charset="0"/>
              </a:rPr>
              <a:t>caracteres</a:t>
            </a:r>
            <a:r>
              <a:rPr lang="en-GB" altLang="es-AR" sz="1600" dirty="0">
                <a:latin typeface="Verdana" panose="020B0604030504040204" pitchFamily="34" charset="0"/>
                <a:cs typeface="Times New Roman" panose="02020603050405020304" pitchFamily="18" charset="0"/>
              </a:rPr>
              <a:t> que </a:t>
            </a:r>
            <a:r>
              <a:rPr lang="en-GB" altLang="es-AR" sz="1600" dirty="0" err="1">
                <a:latin typeface="Verdana" panose="020B0604030504040204" pitchFamily="34" charset="0"/>
                <a:cs typeface="Times New Roman" panose="02020603050405020304" pitchFamily="18" charset="0"/>
              </a:rPr>
              <a:t>puede</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contener</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alfabético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entero</a:t>
            </a:r>
            <a:r>
              <a:rPr lang="en-GB" altLang="es-AR" sz="1600" dirty="0">
                <a:latin typeface="Verdana" panose="020B0604030504040204" pitchFamily="34" charset="0"/>
                <a:cs typeface="Times New Roman" panose="02020603050405020304" pitchFamily="18" charset="0"/>
              </a:rPr>
              <a:t>, etc.-)</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endParaRPr lang="en-GB" altLang="es-AR" sz="1600" dirty="0">
              <a:latin typeface="Verdana" panose="020B0604030504040204" pitchFamily="34" charset="0"/>
              <a:cs typeface="Times New Roman" panose="02020603050405020304" pitchFamily="18" charset="0"/>
            </a:endParaRPr>
          </a:p>
          <a:p>
            <a:pPr marL="0" indent="0"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b="1" u="sng" dirty="0" err="1">
                <a:solidFill>
                  <a:srgbClr val="FF0000"/>
                </a:solidFill>
                <a:latin typeface="Verdana" panose="020B0604030504040204" pitchFamily="34" charset="0"/>
                <a:cs typeface="Times New Roman" panose="02020603050405020304" pitchFamily="18" charset="0"/>
              </a:rPr>
              <a:t>Tamaño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Cantidad</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caracteres</a:t>
            </a:r>
            <a:r>
              <a:rPr lang="en-GB" altLang="es-AR" sz="1600" dirty="0">
                <a:latin typeface="Verdana" panose="020B0604030504040204" pitchFamily="34" charset="0"/>
                <a:cs typeface="Times New Roman" panose="02020603050405020304" pitchFamily="18" charset="0"/>
              </a:rPr>
              <a:t> que </a:t>
            </a:r>
            <a:r>
              <a:rPr lang="en-GB" altLang="es-AR" sz="1600" dirty="0" err="1">
                <a:latin typeface="Verdana" panose="020B0604030504040204" pitchFamily="34" charset="0"/>
                <a:cs typeface="Times New Roman" panose="02020603050405020304" pitchFamily="18" charset="0"/>
              </a:rPr>
              <a:t>puede</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contener</a:t>
            </a:r>
            <a:endParaRPr lang="en-GB" altLang="es-AR" sz="1600" dirty="0">
              <a:latin typeface="Verdana" panose="020B0604030504040204" pitchFamily="34" charset="0"/>
              <a:cs typeface="Times New Roman" panose="02020603050405020304" pitchFamily="18" charset="0"/>
            </a:endParaRPr>
          </a:p>
          <a:p>
            <a:pPr marL="0" indent="0"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endParaRPr lang="en-GB" altLang="es-AR" sz="1600" dirty="0">
              <a:latin typeface="Verdana" panose="020B0604030504040204" pitchFamily="34" charset="0"/>
              <a:cs typeface="Times New Roman" panose="02020603050405020304" pitchFamily="18" charset="0"/>
            </a:endParaRP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Por </a:t>
            </a:r>
            <a:r>
              <a:rPr lang="en-GB" altLang="es-AR" sz="1600" dirty="0" err="1">
                <a:latin typeface="Verdana" panose="020B0604030504040204" pitchFamily="34" charset="0"/>
                <a:cs typeface="Times New Roman" panose="02020603050405020304" pitchFamily="18" charset="0"/>
              </a:rPr>
              <a:t>ejemplo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si</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tenemos</a:t>
            </a:r>
            <a:r>
              <a:rPr lang="en-GB" altLang="es-AR" sz="1600" dirty="0">
                <a:latin typeface="Verdana" panose="020B0604030504040204" pitchFamily="34" charset="0"/>
                <a:cs typeface="Times New Roman" panose="02020603050405020304" pitchFamily="18" charset="0"/>
              </a:rPr>
              <a:t> que </a:t>
            </a:r>
            <a:r>
              <a:rPr lang="en-GB" altLang="es-AR" sz="1600" dirty="0" err="1">
                <a:latin typeface="Verdana" panose="020B0604030504040204" pitchFamily="34" charset="0"/>
                <a:cs typeface="Times New Roman" panose="02020603050405020304" pitchFamily="18" charset="0"/>
              </a:rPr>
              <a:t>definir</a:t>
            </a:r>
            <a:r>
              <a:rPr lang="en-GB" altLang="es-AR" sz="1600" dirty="0">
                <a:latin typeface="Verdana" panose="020B0604030504040204" pitchFamily="34" charset="0"/>
                <a:cs typeface="Times New Roman" panose="02020603050405020304" pitchFamily="18" charset="0"/>
              </a:rPr>
              <a:t> al campo </a:t>
            </a:r>
            <a:r>
              <a:rPr lang="en-GB" altLang="es-AR" sz="1600" dirty="0" err="1">
                <a:latin typeface="Verdana" panose="020B0604030504040204" pitchFamily="34" charset="0"/>
                <a:cs typeface="Times New Roman" panose="02020603050405020304" pitchFamily="18" charset="0"/>
              </a:rPr>
              <a:t>número</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documento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resultaría</a:t>
            </a:r>
            <a:r>
              <a:rPr lang="en-GB" altLang="es-AR" sz="1600" dirty="0">
                <a:latin typeface="Verdana" panose="020B0604030504040204" pitchFamily="34" charset="0"/>
                <a:cs typeface="Times New Roman" panose="02020603050405020304" pitchFamily="18" charset="0"/>
              </a:rPr>
              <a:t>:</a:t>
            </a:r>
          </a:p>
          <a:p>
            <a:pPr marL="0" indent="0" algn="ctr"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err="1">
                <a:latin typeface="Verdana" panose="020B0604030504040204" pitchFamily="34" charset="0"/>
                <a:cs typeface="Times New Roman" panose="02020603050405020304" pitchFamily="18" charset="0"/>
              </a:rPr>
              <a:t>Nombre</a:t>
            </a:r>
            <a:r>
              <a:rPr lang="en-GB" altLang="es-AR" sz="1600" dirty="0">
                <a:latin typeface="Verdana" panose="020B0604030504040204" pitchFamily="34" charset="0"/>
                <a:cs typeface="Times New Roman" panose="02020603050405020304" pitchFamily="18" charset="0"/>
              </a:rPr>
              <a:t>: </a:t>
            </a:r>
            <a:r>
              <a:rPr lang="en-GB" altLang="es-AR" sz="1600" b="1" dirty="0">
                <a:latin typeface="Verdana" panose="020B0604030504040204" pitchFamily="34" charset="0"/>
                <a:cs typeface="Times New Roman" panose="02020603050405020304" pitchFamily="18" charset="0"/>
              </a:rPr>
              <a:t>document</a:t>
            </a:r>
          </a:p>
          <a:p>
            <a:pPr marL="0" indent="0" algn="ctr"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Tipo: </a:t>
            </a:r>
            <a:r>
              <a:rPr lang="en-GB" altLang="es-AR" sz="1600" b="1" dirty="0" err="1">
                <a:latin typeface="Verdana" panose="020B0604030504040204" pitchFamily="34" charset="0"/>
                <a:cs typeface="Times New Roman" panose="02020603050405020304" pitchFamily="18" charset="0"/>
              </a:rPr>
              <a:t>numérico</a:t>
            </a:r>
            <a:endParaRPr lang="en-GB" altLang="es-AR" sz="1600" b="1" dirty="0">
              <a:latin typeface="Verdana" panose="020B0604030504040204" pitchFamily="34" charset="0"/>
              <a:cs typeface="Times New Roman" panose="02020603050405020304" pitchFamily="18" charset="0"/>
            </a:endParaRPr>
          </a:p>
          <a:p>
            <a:pPr marL="0" indent="0" algn="ctr"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err="1">
                <a:latin typeface="Verdana" panose="020B0604030504040204" pitchFamily="34" charset="0"/>
                <a:cs typeface="Times New Roman" panose="02020603050405020304" pitchFamily="18" charset="0"/>
              </a:rPr>
              <a:t>Tamaño</a:t>
            </a:r>
            <a:r>
              <a:rPr lang="en-GB" altLang="es-AR" sz="1600" dirty="0">
                <a:latin typeface="Verdana" panose="020B0604030504040204" pitchFamily="34" charset="0"/>
                <a:cs typeface="Times New Roman" panose="02020603050405020304" pitchFamily="18" charset="0"/>
              </a:rPr>
              <a:t>: </a:t>
            </a:r>
            <a:r>
              <a:rPr lang="en-GB" altLang="es-AR" sz="1600" b="1" dirty="0">
                <a:latin typeface="Verdana" panose="020B0604030504040204" pitchFamily="34" charset="0"/>
                <a:cs typeface="Times New Roman" panose="02020603050405020304" pitchFamily="18" charset="0"/>
              </a:rPr>
              <a:t>8 </a:t>
            </a:r>
            <a:r>
              <a:rPr lang="en-GB" altLang="es-AR" sz="1600" b="1" dirty="0" err="1">
                <a:latin typeface="Verdana" panose="020B0604030504040204" pitchFamily="34" charset="0"/>
                <a:cs typeface="Times New Roman" panose="02020603050405020304" pitchFamily="18" charset="0"/>
              </a:rPr>
              <a:t>enteros</a:t>
            </a:r>
            <a:endParaRPr lang="en-GB" altLang="es-AR" sz="1600" b="1" dirty="0">
              <a:latin typeface="Verdana" panose="020B0604030504040204" pitchFamily="34" charset="0"/>
              <a:cs typeface="Times New Roman" panose="02020603050405020304" pitchFamily="18" charset="0"/>
            </a:endParaRPr>
          </a:p>
          <a:p>
            <a:pPr marL="0" indent="0"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endParaRPr lang="en-GB" altLang="es-AR" sz="1600" dirty="0">
              <a:latin typeface="Verdana" panose="020B0604030504040204" pitchFamily="34" charset="0"/>
              <a:cs typeface="Times New Roman" panose="02020603050405020304" pitchFamily="18" charset="0"/>
            </a:endParaRP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b="1" dirty="0">
                <a:latin typeface="Verdana" panose="020B0604030504040204" pitchFamily="34" charset="0"/>
                <a:cs typeface="Times New Roman" panose="02020603050405020304" pitchFamily="18" charset="0"/>
              </a:rPr>
              <a:t>Es </a:t>
            </a:r>
            <a:r>
              <a:rPr lang="en-GB" altLang="es-AR" sz="1600" b="1" dirty="0" err="1">
                <a:latin typeface="Verdana" panose="020B0604030504040204" pitchFamily="34" charset="0"/>
                <a:cs typeface="Times New Roman" panose="02020603050405020304" pitchFamily="18" charset="0"/>
              </a:rPr>
              <a:t>decir</a:t>
            </a:r>
            <a:r>
              <a:rPr lang="en-GB" altLang="es-AR" sz="1600" b="1" dirty="0">
                <a:latin typeface="Verdana" panose="020B0604030504040204" pitchFamily="34" charset="0"/>
                <a:cs typeface="Times New Roman" panose="02020603050405020304" pitchFamily="18" charset="0"/>
              </a:rPr>
              <a:t>:     </a:t>
            </a:r>
            <a:r>
              <a:rPr lang="en-GB" altLang="es-AR" sz="1600" b="1" dirty="0">
                <a:solidFill>
                  <a:srgbClr val="FF0000"/>
                </a:solidFill>
                <a:latin typeface="Verdana" panose="020B0604030504040204" pitchFamily="34" charset="0"/>
                <a:cs typeface="Times New Roman" panose="02020603050405020304" pitchFamily="18" charset="0"/>
              </a:rPr>
              <a:t>DOCUMENT: N(8)</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endParaRPr lang="en-GB" altLang="es-AR" sz="1600" b="1" dirty="0">
              <a:solidFill>
                <a:srgbClr val="FF0000"/>
              </a:solidFill>
              <a:latin typeface="Verdana" panose="020B0604030504040204" pitchFamily="34" charset="0"/>
              <a:cs typeface="Times New Roman" panose="02020603050405020304" pitchFamily="18" charset="0"/>
            </a:endParaRP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b="1" dirty="0">
                <a:solidFill>
                  <a:srgbClr val="FF0000"/>
                </a:solidFill>
                <a:latin typeface="Verdana" panose="020B0604030504040204" pitchFamily="34" charset="0"/>
                <a:cs typeface="Times New Roman" panose="02020603050405020304" pitchFamily="18" charset="0"/>
              </a:rPr>
              <a:t>Un campo es la </a:t>
            </a:r>
            <a:r>
              <a:rPr lang="en-GB" altLang="es-AR" sz="1600" b="1" dirty="0" err="1">
                <a:solidFill>
                  <a:srgbClr val="FF0000"/>
                </a:solidFill>
                <a:latin typeface="Verdana" panose="020B0604030504040204" pitchFamily="34" charset="0"/>
                <a:cs typeface="Times New Roman" panose="02020603050405020304" pitchFamily="18" charset="0"/>
              </a:rPr>
              <a:t>entidad</a:t>
            </a:r>
            <a:r>
              <a:rPr lang="en-GB" altLang="es-AR" sz="1600" b="1" dirty="0">
                <a:solidFill>
                  <a:srgbClr val="FF0000"/>
                </a:solidFill>
                <a:latin typeface="Verdana" panose="020B0604030504040204" pitchFamily="34" charset="0"/>
                <a:cs typeface="Times New Roman" panose="02020603050405020304" pitchFamily="18" charset="0"/>
              </a:rPr>
              <a:t> </a:t>
            </a:r>
            <a:r>
              <a:rPr lang="en-GB" altLang="es-AR" sz="1600" b="1" dirty="0" err="1">
                <a:solidFill>
                  <a:srgbClr val="FF0000"/>
                </a:solidFill>
                <a:latin typeface="Verdana" panose="020B0604030504040204" pitchFamily="34" charset="0"/>
                <a:cs typeface="Times New Roman" panose="02020603050405020304" pitchFamily="18" charset="0"/>
              </a:rPr>
              <a:t>lógica</a:t>
            </a:r>
            <a:r>
              <a:rPr lang="en-GB" altLang="es-AR" sz="1600" b="1" dirty="0">
                <a:solidFill>
                  <a:srgbClr val="FF0000"/>
                </a:solidFill>
                <a:latin typeface="Verdana" panose="020B0604030504040204" pitchFamily="34" charset="0"/>
                <a:cs typeface="Times New Roman" panose="02020603050405020304" pitchFamily="18" charset="0"/>
              </a:rPr>
              <a:t> </a:t>
            </a:r>
            <a:r>
              <a:rPr lang="en-GB" altLang="es-AR" sz="1600" b="1" dirty="0" err="1">
                <a:solidFill>
                  <a:srgbClr val="FF0000"/>
                </a:solidFill>
                <a:latin typeface="Verdana" panose="020B0604030504040204" pitchFamily="34" charset="0"/>
                <a:cs typeface="Times New Roman" panose="02020603050405020304" pitchFamily="18" charset="0"/>
              </a:rPr>
              <a:t>más</a:t>
            </a:r>
            <a:r>
              <a:rPr lang="en-GB" altLang="es-AR" sz="1600" b="1" dirty="0">
                <a:solidFill>
                  <a:srgbClr val="FF0000"/>
                </a:solidFill>
                <a:latin typeface="Verdana" panose="020B0604030504040204" pitchFamily="34" charset="0"/>
                <a:cs typeface="Times New Roman" panose="02020603050405020304" pitchFamily="18" charset="0"/>
              </a:rPr>
              <a:t> </a:t>
            </a:r>
            <a:r>
              <a:rPr lang="en-GB" altLang="es-AR" sz="1600" b="1" dirty="0" err="1">
                <a:solidFill>
                  <a:srgbClr val="FF0000"/>
                </a:solidFill>
                <a:latin typeface="Verdana" panose="020B0604030504040204" pitchFamily="34" charset="0"/>
                <a:cs typeface="Times New Roman" panose="02020603050405020304" pitchFamily="18" charset="0"/>
              </a:rPr>
              <a:t>pequeña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consiste</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en</a:t>
            </a:r>
            <a:r>
              <a:rPr lang="en-GB" altLang="es-AR" sz="1600" dirty="0">
                <a:latin typeface="Verdana" panose="020B0604030504040204" pitchFamily="34" charset="0"/>
                <a:cs typeface="Times New Roman" panose="02020603050405020304" pitchFamily="18" charset="0"/>
              </a:rPr>
              <a:t> un conjunto de byte que </a:t>
            </a:r>
            <a:r>
              <a:rPr lang="en-GB" altLang="es-AR" sz="1600" dirty="0" err="1">
                <a:latin typeface="Verdana" panose="020B0604030504040204" pitchFamily="34" charset="0"/>
                <a:cs typeface="Times New Roman" panose="02020603050405020304" pitchFamily="18" charset="0"/>
              </a:rPr>
              <a:t>conforman</a:t>
            </a:r>
            <a:r>
              <a:rPr lang="en-GB" altLang="es-AR" sz="1600" dirty="0">
                <a:latin typeface="Verdana" panose="020B0604030504040204" pitchFamily="34" charset="0"/>
                <a:cs typeface="Times New Roman" panose="02020603050405020304" pitchFamily="18" charset="0"/>
              </a:rPr>
              <a:t> un </a:t>
            </a:r>
            <a:r>
              <a:rPr lang="en-GB" altLang="es-AR" sz="1600" dirty="0" err="1">
                <a:latin typeface="Verdana" panose="020B0604030504040204" pitchFamily="34" charset="0"/>
                <a:cs typeface="Times New Roman" panose="02020603050405020304" pitchFamily="18" charset="0"/>
              </a:rPr>
              <a:t>dato</a:t>
            </a:r>
            <a:r>
              <a:rPr lang="en-GB" altLang="es-AR" sz="1600" dirty="0">
                <a:latin typeface="Verdana" panose="020B0604030504040204" pitchFamily="34" charset="0"/>
                <a:cs typeface="Times New Roman" panose="02020603050405020304" pitchFamily="18" charset="0"/>
              </a:rPr>
              <a:t>.</a:t>
            </a:r>
          </a:p>
        </p:txBody>
      </p:sp>
      <p:sp>
        <p:nvSpPr>
          <p:cNvPr id="6147" name="Rectangle 2">
            <a:extLst>
              <a:ext uri="{FF2B5EF4-FFF2-40B4-BE49-F238E27FC236}">
                <a16:creationId xmlns:a16="http://schemas.microsoft.com/office/drawing/2014/main" id="{BAC1BC42-0927-9BBF-3EF0-D1A904DBD1FB}"/>
              </a:ext>
            </a:extLst>
          </p:cNvPr>
          <p:cNvSpPr>
            <a:spLocks noGrp="1"/>
          </p:cNvSpPr>
          <p:nvPr>
            <p:ph type="title"/>
          </p:nvPr>
        </p:nvSpPr>
        <p:spPr>
          <a:xfrm>
            <a:off x="0" y="39609"/>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
            <a:extLst>
              <a:ext uri="{FF2B5EF4-FFF2-40B4-BE49-F238E27FC236}">
                <a16:creationId xmlns:a16="http://schemas.microsoft.com/office/drawing/2014/main" id="{F32E1BA0-C52E-AA26-2AA3-CF068475FAE4}"/>
              </a:ext>
            </a:extLst>
          </p:cNvPr>
          <p:cNvSpPr>
            <a:spLocks noChangeArrowheads="1"/>
          </p:cNvSpPr>
          <p:nvPr/>
        </p:nvSpPr>
        <p:spPr bwMode="auto">
          <a:xfrm>
            <a:off x="323528" y="908720"/>
            <a:ext cx="8280920" cy="610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08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54000"/>
              </a:lnSpc>
              <a:spcBef>
                <a:spcPct val="0"/>
              </a:spcBef>
              <a:buClr>
                <a:srgbClr val="000000"/>
              </a:buClr>
              <a:buFont typeface="Arial" panose="020B0604020202020204" pitchFamily="34" charset="0"/>
              <a:buNone/>
            </a:pPr>
            <a:r>
              <a:rPr lang="es-ES" altLang="es-AR" sz="2400" b="1" u="sng" dirty="0">
                <a:latin typeface="Arial Narrow" panose="020B0606020202030204" pitchFamily="34" charset="0"/>
                <a:ea typeface="Times New Roman" panose="02020603050405020304" pitchFamily="18" charset="0"/>
                <a:cs typeface="Tahoma" panose="020B0604030504040204" pitchFamily="34" charset="0"/>
              </a:rPr>
              <a:t> Hemos forzado a los campos a tener una longitud fija</a:t>
            </a:r>
            <a:r>
              <a:rPr lang="es-ES" altLang="es-AR" sz="2400" dirty="0">
                <a:latin typeface="Arial Narrow" panose="020B0606020202030204" pitchFamily="34" charset="0"/>
                <a:ea typeface="Times New Roman" panose="02020603050405020304" pitchFamily="18" charset="0"/>
                <a:cs typeface="Tahoma" panose="020B0604030504040204" pitchFamily="34" charset="0"/>
              </a:rPr>
              <a:t> </a:t>
            </a:r>
          </a:p>
          <a:p>
            <a:pPr>
              <a:lnSpc>
                <a:spcPct val="54000"/>
              </a:lnSpc>
              <a:spcBef>
                <a:spcPct val="0"/>
              </a:spcBef>
              <a:buClr>
                <a:srgbClr val="000000"/>
              </a:buClr>
              <a:buFont typeface="Arial" panose="020B0604020202020204" pitchFamily="34" charset="0"/>
              <a:buNone/>
            </a:pPr>
            <a:endParaRPr lang="es-AR" altLang="es-AR" sz="2400" dirty="0">
              <a:latin typeface="Arial Narrow" panose="020B0606020202030204" pitchFamily="34" charset="0"/>
              <a:ea typeface="Times New Roman" panose="02020603050405020304" pitchFamily="18" charset="0"/>
              <a:cs typeface="Tahoma" panose="020B0604030504040204" pitchFamily="34" charset="0"/>
            </a:endParaRPr>
          </a:p>
          <a:p>
            <a:pPr>
              <a:lnSpc>
                <a:spcPct val="54000"/>
              </a:lnSpc>
              <a:spcBef>
                <a:spcPct val="0"/>
              </a:spcBef>
              <a:buClr>
                <a:srgbClr val="000000"/>
              </a:buClr>
              <a:buFont typeface="Arial" panose="020B0604020202020204" pitchFamily="34" charset="0"/>
              <a:buNone/>
            </a:pPr>
            <a:endParaRPr lang="es-ES" altLang="es-AR" sz="1600" dirty="0">
              <a:latin typeface="Arial" panose="020B0604020202020204" pitchFamily="34" charset="0"/>
              <a:ea typeface="Times New Roman" panose="02020603050405020304" pitchFamily="18" charset="0"/>
              <a:cs typeface="Tahoma" panose="020B0604030504040204" pitchFamily="34" charset="0"/>
            </a:endParaRP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Los datos (nombre, direcci</a:t>
            </a:r>
            <a:r>
              <a:rPr lang="es-ES" altLang="es-AR" sz="2400" dirty="0">
                <a:ea typeface="Times New Roman" panose="02020603050405020304" pitchFamily="18" charset="0"/>
                <a:cs typeface="Tahoma" panose="020B0604030504040204" pitchFamily="34" charset="0"/>
              </a:rPr>
              <a:t>ó</a:t>
            </a:r>
            <a:r>
              <a:rPr lang="es-ES" altLang="es-AR" sz="2400" dirty="0">
                <a:latin typeface="Arial Narrow" panose="020B0606020202030204" pitchFamily="34" charset="0"/>
                <a:ea typeface="Times New Roman" panose="02020603050405020304" pitchFamily="18" charset="0"/>
                <a:cs typeface="Tahoma" panose="020B0604030504040204" pitchFamily="34" charset="0"/>
              </a:rPr>
              <a:t>n, estado) de nuestro ejemplo inicial ten</a:t>
            </a:r>
            <a:r>
              <a:rPr lang="es-ES" altLang="es-AR" sz="2400" dirty="0">
                <a:ea typeface="Times New Roman" panose="02020603050405020304" pitchFamily="18" charset="0"/>
                <a:cs typeface="Tahoma" panose="020B0604030504040204" pitchFamily="34" charset="0"/>
              </a:rPr>
              <a:t>í</a:t>
            </a:r>
            <a:r>
              <a:rPr lang="es-ES" altLang="es-AR" sz="2400" dirty="0">
                <a:latin typeface="Arial Narrow" panose="020B0606020202030204" pitchFamily="34" charset="0"/>
                <a:ea typeface="Times New Roman" panose="02020603050405020304" pitchFamily="18" charset="0"/>
                <a:cs typeface="Tahoma" panose="020B0604030504040204" pitchFamily="34" charset="0"/>
              </a:rPr>
              <a:t>an longitudes variables.  (ver solucion1)</a:t>
            </a:r>
          </a:p>
          <a:p>
            <a:pPr algn="just">
              <a:spcBef>
                <a:spcPct val="0"/>
              </a:spcBef>
              <a:buFontTx/>
              <a:buNone/>
            </a:pPr>
            <a:endParaRPr lang="es-ES" altLang="es-AR" sz="1600" dirty="0">
              <a:latin typeface="Arial" panose="020B0604020202020204" pitchFamily="34" charset="0"/>
              <a:ea typeface="Times New Roman" panose="02020603050405020304" pitchFamily="18" charset="0"/>
              <a:cs typeface="Tahoma" panose="020B0604030504040204" pitchFamily="34" charset="0"/>
            </a:endParaRP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Pero nosotros establecimos una medida fija para cada uno de los campos, en el caso del ejemplo cada campo tiene una longitud y al agruparlos , formamos una “ventana” cuyo tama</a:t>
            </a:r>
            <a:r>
              <a:rPr lang="es-ES" altLang="es-AR" sz="2400" dirty="0">
                <a:ea typeface="Times New Roman" panose="02020603050405020304" pitchFamily="18" charset="0"/>
                <a:cs typeface="Tahoma" panose="020B0604030504040204" pitchFamily="34" charset="0"/>
              </a:rPr>
              <a:t>ñ</a:t>
            </a:r>
            <a:r>
              <a:rPr lang="es-ES" altLang="es-AR" sz="2400" dirty="0">
                <a:latin typeface="Arial Narrow" panose="020B0606020202030204" pitchFamily="34" charset="0"/>
                <a:ea typeface="Times New Roman" panose="02020603050405020304" pitchFamily="18" charset="0"/>
                <a:cs typeface="Tahoma" panose="020B0604030504040204" pitchFamily="34" charset="0"/>
              </a:rPr>
              <a:t>o total para cada entidad siempre ser</a:t>
            </a:r>
            <a:r>
              <a:rPr lang="es-ES" altLang="es-AR" sz="2400" dirty="0">
                <a:ea typeface="Times New Roman" panose="02020603050405020304" pitchFamily="18" charset="0"/>
                <a:cs typeface="Tahoma" panose="020B0604030504040204" pitchFamily="34" charset="0"/>
              </a:rPr>
              <a:t>á</a:t>
            </a:r>
            <a:r>
              <a:rPr lang="es-ES" altLang="es-AR" sz="2400" dirty="0">
                <a:latin typeface="Arial Narrow" panose="020B0606020202030204" pitchFamily="34" charset="0"/>
                <a:ea typeface="Times New Roman" panose="02020603050405020304" pitchFamily="18" charset="0"/>
                <a:cs typeface="Tahoma" panose="020B0604030504040204" pitchFamily="34" charset="0"/>
              </a:rPr>
              <a:t> de 65 bytes (30+20+15)  (ver solución 2)</a:t>
            </a: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Pongamos ahora nombre a esa estructura de  ventana:</a:t>
            </a: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                       </a:t>
            </a:r>
            <a:r>
              <a:rPr lang="es-ES" altLang="es-AR" sz="2800" b="1" dirty="0">
                <a:latin typeface="Arial Narrow" panose="020B0606020202030204" pitchFamily="34" charset="0"/>
                <a:ea typeface="Times New Roman" panose="02020603050405020304" pitchFamily="18" charset="0"/>
                <a:cs typeface="Tahoma" panose="020B0604030504040204" pitchFamily="34" charset="0"/>
              </a:rPr>
              <a:t>REGISTRO DE INFORMACIÓN</a:t>
            </a:r>
            <a:endParaRPr lang="es-ES" altLang="es-AR" sz="2400" dirty="0">
              <a:latin typeface="Arial Narrow" panose="020B0606020202030204" pitchFamily="34" charset="0"/>
              <a:ea typeface="Times New Roman" panose="02020603050405020304" pitchFamily="18" charset="0"/>
              <a:cs typeface="Tahoma" panose="020B0604030504040204" pitchFamily="34" charset="0"/>
            </a:endParaRPr>
          </a:p>
          <a:p>
            <a:pPr algn="just">
              <a:spcBef>
                <a:spcPct val="0"/>
              </a:spcBef>
              <a:buFontTx/>
              <a:buNone/>
            </a:pPr>
            <a:r>
              <a:rPr lang="es-ES" altLang="es-AR" sz="2400" dirty="0">
                <a:latin typeface="Arial Narrow" panose="020B0606020202030204" pitchFamily="34" charset="0"/>
                <a:ea typeface="Times New Roman" panose="02020603050405020304" pitchFamily="18" charset="0"/>
                <a:cs typeface="Tahoma" panose="020B0604030504040204" pitchFamily="34" charset="0"/>
              </a:rPr>
              <a:t>                            </a:t>
            </a:r>
            <a:endParaRPr lang="es-ES" altLang="es-AR" sz="4000" dirty="0">
              <a:latin typeface="Arial" panose="020B0604020202020204" pitchFamily="34" charset="0"/>
              <a:ea typeface="Times New Roman" panose="02020603050405020304" pitchFamily="18" charset="0"/>
              <a:cs typeface="Tahoma" panose="020B0604030504040204" pitchFamily="34" charset="0"/>
            </a:endParaRPr>
          </a:p>
        </p:txBody>
      </p:sp>
      <p:sp>
        <p:nvSpPr>
          <p:cNvPr id="5" name="Rectangle 1">
            <a:extLst>
              <a:ext uri="{FF2B5EF4-FFF2-40B4-BE49-F238E27FC236}">
                <a16:creationId xmlns:a16="http://schemas.microsoft.com/office/drawing/2014/main" id="{28FA573E-53F4-C7E0-BB6A-0EBCFBCB05F7}"/>
              </a:ext>
            </a:extLst>
          </p:cNvPr>
          <p:cNvSpPr txBox="1">
            <a:spLocks noChangeArrowheads="1"/>
          </p:cNvSpPr>
          <p:nvPr/>
        </p:nvSpPr>
        <p:spPr>
          <a:xfrm>
            <a:off x="0" y="0"/>
            <a:ext cx="9144000" cy="430887"/>
          </a:xfrm>
          <a:prstGeom prst="rect">
            <a:avLst/>
          </a:prstGeom>
        </p:spPr>
        <p:txBody>
          <a:bodyPr>
            <a:spAutoFit/>
          </a:bodyPr>
          <a:lstStyle/>
          <a:p>
            <a:pPr defTabSz="914400"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200" dirty="0" err="1">
                <a:latin typeface="Cambria" pitchFamily="18" charset="0"/>
                <a:ea typeface="+mj-ea"/>
                <a:cs typeface="+mj-cs"/>
              </a:rPr>
              <a:t>Estructuras</a:t>
            </a:r>
            <a:r>
              <a:rPr lang="en-GB" sz="2200" dirty="0">
                <a:latin typeface="Cambria" pitchFamily="18" charset="0"/>
                <a:ea typeface="+mj-ea"/>
                <a:cs typeface="+mj-cs"/>
              </a:rPr>
              <a:t> de </a:t>
            </a:r>
            <a:r>
              <a:rPr lang="en-GB" sz="2200" dirty="0" err="1">
                <a:latin typeface="Cambria" pitchFamily="18" charset="0"/>
                <a:ea typeface="+mj-ea"/>
                <a:cs typeface="+mj-cs"/>
              </a:rPr>
              <a:t>datos</a:t>
            </a:r>
            <a:endParaRPr lang="en-GB" sz="2200" dirty="0">
              <a:latin typeface="Cambria" pitchFamily="18" charset="0"/>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descr="Tabla&#10;&#10;Descripción generada automáticamente">
            <a:extLst>
              <a:ext uri="{FF2B5EF4-FFF2-40B4-BE49-F238E27FC236}">
                <a16:creationId xmlns:a16="http://schemas.microsoft.com/office/drawing/2014/main" id="{94178706-EB77-7F64-7EC9-9D6298575B46}"/>
              </a:ext>
            </a:extLst>
          </p:cNvPr>
          <p:cNvPicPr>
            <a:picLocks noChangeAspect="1"/>
          </p:cNvPicPr>
          <p:nvPr/>
        </p:nvPicPr>
        <p:blipFill rotWithShape="1">
          <a:blip r:embed="rId2">
            <a:extLst>
              <a:ext uri="{28A0092B-C50C-407E-A947-70E740481C1C}">
                <a14:useLocalDpi xmlns:a14="http://schemas.microsoft.com/office/drawing/2010/main" val="0"/>
              </a:ext>
            </a:extLst>
          </a:blip>
          <a:srcRect b="20466"/>
          <a:stretch/>
        </p:blipFill>
        <p:spPr>
          <a:xfrm>
            <a:off x="0" y="0"/>
            <a:ext cx="9144000" cy="3004214"/>
          </a:xfrm>
          <a:prstGeom prst="rect">
            <a:avLst/>
          </a:prstGeom>
        </p:spPr>
      </p:pic>
      <p:pic>
        <p:nvPicPr>
          <p:cNvPr id="11" name="Imagen 10">
            <a:extLst>
              <a:ext uri="{FF2B5EF4-FFF2-40B4-BE49-F238E27FC236}">
                <a16:creationId xmlns:a16="http://schemas.microsoft.com/office/drawing/2014/main" id="{EE96DE84-6892-2250-BB9D-F76CB42937B9}"/>
              </a:ext>
            </a:extLst>
          </p:cNvPr>
          <p:cNvPicPr>
            <a:picLocks noChangeAspect="1"/>
          </p:cNvPicPr>
          <p:nvPr/>
        </p:nvPicPr>
        <p:blipFill rotWithShape="1">
          <a:blip r:embed="rId3"/>
          <a:srcRect l="13776" t="19201" r="16926" b="7362"/>
          <a:stretch/>
        </p:blipFill>
        <p:spPr>
          <a:xfrm>
            <a:off x="3707992" y="2040551"/>
            <a:ext cx="5436008" cy="3240360"/>
          </a:xfrm>
          <a:prstGeom prst="rect">
            <a:avLst/>
          </a:prstGeom>
        </p:spPr>
      </p:pic>
      <p:pic>
        <p:nvPicPr>
          <p:cNvPr id="8" name="Imagen 7" descr="Tabla&#10;&#10;Descripción generada automáticamente">
            <a:extLst>
              <a:ext uri="{FF2B5EF4-FFF2-40B4-BE49-F238E27FC236}">
                <a16:creationId xmlns:a16="http://schemas.microsoft.com/office/drawing/2014/main" id="{E1CDA9CC-B3FE-FF84-C73A-6F717B434270}"/>
              </a:ext>
            </a:extLst>
          </p:cNvPr>
          <p:cNvPicPr>
            <a:picLocks noChangeAspect="1"/>
          </p:cNvPicPr>
          <p:nvPr/>
        </p:nvPicPr>
        <p:blipFill rotWithShape="1">
          <a:blip r:embed="rId4">
            <a:extLst>
              <a:ext uri="{28A0092B-C50C-407E-A947-70E740481C1C}">
                <a14:useLocalDpi xmlns:a14="http://schemas.microsoft.com/office/drawing/2010/main" val="0"/>
              </a:ext>
            </a:extLst>
          </a:blip>
          <a:srcRect b="38192"/>
          <a:stretch/>
        </p:blipFill>
        <p:spPr>
          <a:xfrm>
            <a:off x="102836" y="4890122"/>
            <a:ext cx="5838416" cy="1910763"/>
          </a:xfrm>
          <a:prstGeom prst="rect">
            <a:avLst/>
          </a:prstGeom>
        </p:spPr>
      </p:pic>
    </p:spTree>
    <p:extLst>
      <p:ext uri="{BB962C8B-B14F-4D97-AF65-F5344CB8AC3E}">
        <p14:creationId xmlns:p14="http://schemas.microsoft.com/office/powerpoint/2010/main" val="175489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5AC9486D-76BF-F62A-A6D0-6D9DFC6061C0}"/>
              </a:ext>
            </a:extLst>
          </p:cNvPr>
          <p:cNvSpPr>
            <a:spLocks noGrp="1"/>
          </p:cNvSpPr>
          <p:nvPr>
            <p:ph type="title"/>
          </p:nvPr>
        </p:nvSpPr>
        <p:spPr>
          <a:xfrm>
            <a:off x="0" y="39609"/>
            <a:ext cx="9144000" cy="397032"/>
          </a:xfrm>
        </p:spPr>
        <p:txBody>
          <a:bodyPr>
            <a:spAutoFit/>
          </a:bodyPr>
          <a:lstStyle/>
          <a:p>
            <a:pPr algn="l"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s-AR" sz="2200" dirty="0" err="1">
                <a:latin typeface="Cambria" panose="02040503050406030204" pitchFamily="18" charset="0"/>
              </a:rPr>
              <a:t>Estructuras</a:t>
            </a:r>
            <a:r>
              <a:rPr lang="en-GB" altLang="es-AR" sz="2200" dirty="0">
                <a:latin typeface="Cambria" panose="02040503050406030204" pitchFamily="18" charset="0"/>
              </a:rPr>
              <a:t> de </a:t>
            </a:r>
            <a:r>
              <a:rPr lang="en-GB" altLang="es-AR" sz="2200" dirty="0" err="1">
                <a:latin typeface="Cambria" panose="02040503050406030204" pitchFamily="18" charset="0"/>
              </a:rPr>
              <a:t>datos</a:t>
            </a:r>
            <a:endParaRPr lang="en-GB" altLang="es-AR" sz="2200" dirty="0">
              <a:latin typeface="Cambria" panose="02040503050406030204" pitchFamily="18" charset="0"/>
            </a:endParaRPr>
          </a:p>
        </p:txBody>
      </p:sp>
      <p:sp>
        <p:nvSpPr>
          <p:cNvPr id="16387" name="Rectangle 2">
            <a:extLst>
              <a:ext uri="{FF2B5EF4-FFF2-40B4-BE49-F238E27FC236}">
                <a16:creationId xmlns:a16="http://schemas.microsoft.com/office/drawing/2014/main" id="{47A7745F-AC5F-4C34-39FC-18960CB480D7}"/>
              </a:ext>
            </a:extLst>
          </p:cNvPr>
          <p:cNvSpPr>
            <a:spLocks noGrp="1"/>
          </p:cNvSpPr>
          <p:nvPr>
            <p:ph type="subTitle" idx="4294967295"/>
          </p:nvPr>
        </p:nvSpPr>
        <p:spPr>
          <a:xfrm>
            <a:off x="0" y="639763"/>
            <a:ext cx="7848600" cy="2266950"/>
          </a:xfrm>
          <a:noFill/>
        </p:spPr>
        <p:txBody>
          <a:bodyPr lIns="90000" tIns="46800" rIns="90000" bIns="46800">
            <a:spAutoFit/>
          </a:bodyPr>
          <a:lstStyle/>
          <a:p>
            <a:pPr marL="642938" lvl="2" indent="-212725" eaLnBrk="1">
              <a:spcBef>
                <a:spcPts val="1775"/>
              </a:spcBef>
              <a:spcAft>
                <a:spcPts val="1063"/>
              </a:spcAft>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800" b="1" i="1" dirty="0" err="1">
                <a:latin typeface="Verdana" panose="020B0604030504040204" pitchFamily="34" charset="0"/>
                <a:cs typeface="Times New Roman" panose="02020603050405020304" pitchFamily="18" charset="0"/>
              </a:rPr>
              <a:t>Registros</a:t>
            </a:r>
            <a:endParaRPr lang="en-GB" altLang="es-AR" sz="1800" b="1" i="1" dirty="0">
              <a:latin typeface="Verdana" panose="020B0604030504040204" pitchFamily="34" charset="0"/>
              <a:cs typeface="Times New Roman" panose="02020603050405020304" pitchFamily="18" charset="0"/>
            </a:endParaRP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rPr>
              <a:t>Un </a:t>
            </a:r>
            <a:r>
              <a:rPr lang="en-GB" altLang="es-AR" sz="1600" dirty="0" err="1">
                <a:latin typeface="Verdana" panose="020B0604030504040204" pitchFamily="34" charset="0"/>
              </a:rPr>
              <a:t>registro</a:t>
            </a:r>
            <a:r>
              <a:rPr lang="en-GB" altLang="es-AR" sz="1600" dirty="0">
                <a:latin typeface="Verdana" panose="020B0604030504040204" pitchFamily="34" charset="0"/>
              </a:rPr>
              <a:t> es un conjunto de </a:t>
            </a:r>
            <a:r>
              <a:rPr lang="en-GB" altLang="es-AR" sz="1600" dirty="0" err="1">
                <a:latin typeface="Verdana" panose="020B0604030504040204" pitchFamily="34" charset="0"/>
              </a:rPr>
              <a:t>campos</a:t>
            </a:r>
            <a:r>
              <a:rPr lang="en-GB" altLang="es-AR" sz="1600" dirty="0">
                <a:latin typeface="Verdana" panose="020B0604030504040204" pitchFamily="34" charset="0"/>
              </a:rPr>
              <a:t> </a:t>
            </a:r>
            <a:r>
              <a:rPr lang="en-GB" altLang="es-AR" sz="1600" dirty="0" err="1">
                <a:latin typeface="Verdana" panose="020B0604030504040204" pitchFamily="34" charset="0"/>
              </a:rPr>
              <a:t>referentes</a:t>
            </a:r>
            <a:r>
              <a:rPr lang="en-GB" altLang="es-AR" sz="1600" dirty="0">
                <a:latin typeface="Verdana" panose="020B0604030504040204" pitchFamily="34" charset="0"/>
              </a:rPr>
              <a:t> a </a:t>
            </a:r>
            <a:r>
              <a:rPr lang="en-GB" altLang="es-AR" sz="1600" dirty="0" err="1">
                <a:latin typeface="Verdana" panose="020B0604030504040204" pitchFamily="34" charset="0"/>
              </a:rPr>
              <a:t>una</a:t>
            </a:r>
            <a:r>
              <a:rPr lang="en-GB" altLang="es-AR" sz="1600" dirty="0">
                <a:latin typeface="Verdana" panose="020B0604030504040204" pitchFamily="34" charset="0"/>
              </a:rPr>
              <a:t> </a:t>
            </a:r>
            <a:r>
              <a:rPr lang="en-GB" altLang="es-AR" sz="1600" dirty="0" err="1">
                <a:latin typeface="Verdana" panose="020B0604030504040204" pitchFamily="34" charset="0"/>
              </a:rPr>
              <a:t>entidad</a:t>
            </a:r>
            <a:r>
              <a:rPr lang="en-GB" altLang="es-AR" sz="1600" dirty="0">
                <a:latin typeface="Verdana" panose="020B0604030504040204" pitchFamily="34" charset="0"/>
              </a:rPr>
              <a:t> </a:t>
            </a:r>
            <a:r>
              <a:rPr lang="en-GB" altLang="es-AR" sz="1600" dirty="0" err="1">
                <a:latin typeface="Verdana" panose="020B0604030504040204" pitchFamily="34" charset="0"/>
              </a:rPr>
              <a:t>en</a:t>
            </a:r>
            <a:r>
              <a:rPr lang="en-GB" altLang="es-AR" sz="1600" dirty="0">
                <a:latin typeface="Verdana" panose="020B0604030504040204" pitchFamily="34" charset="0"/>
              </a:rPr>
              <a:t> particular y </a:t>
            </a:r>
            <a:r>
              <a:rPr lang="en-GB" altLang="es-AR" sz="1600" dirty="0" err="1">
                <a:latin typeface="Verdana" panose="020B0604030504040204" pitchFamily="34" charset="0"/>
              </a:rPr>
              <a:t>constituyen</a:t>
            </a:r>
            <a:r>
              <a:rPr lang="en-GB" altLang="es-AR" sz="1600" dirty="0">
                <a:latin typeface="Verdana" panose="020B0604030504040204" pitchFamily="34" charset="0"/>
              </a:rPr>
              <a:t> </a:t>
            </a:r>
            <a:r>
              <a:rPr lang="en-GB" altLang="es-AR" sz="1600" dirty="0" err="1">
                <a:latin typeface="Verdana" panose="020B0604030504040204" pitchFamily="34" charset="0"/>
              </a:rPr>
              <a:t>una</a:t>
            </a:r>
            <a:r>
              <a:rPr lang="en-GB" altLang="es-AR" sz="1600" dirty="0">
                <a:latin typeface="Verdana" panose="020B0604030504040204" pitchFamily="34" charset="0"/>
              </a:rPr>
              <a:t> </a:t>
            </a:r>
            <a:r>
              <a:rPr lang="en-GB" altLang="es-AR" sz="1600" dirty="0" err="1">
                <a:latin typeface="Verdana" panose="020B0604030504040204" pitchFamily="34" charset="0"/>
              </a:rPr>
              <a:t>unidad</a:t>
            </a:r>
            <a:r>
              <a:rPr lang="en-GB" altLang="es-AR" sz="1600" dirty="0">
                <a:latin typeface="Verdana" panose="020B0604030504040204" pitchFamily="34" charset="0"/>
              </a:rPr>
              <a:t> para </a:t>
            </a:r>
            <a:r>
              <a:rPr lang="en-GB" altLang="es-AR" sz="1600" dirty="0" err="1">
                <a:latin typeface="Verdana" panose="020B0604030504040204" pitchFamily="34" charset="0"/>
              </a:rPr>
              <a:t>su</a:t>
            </a:r>
            <a:r>
              <a:rPr lang="en-GB" altLang="es-AR" sz="1600" dirty="0">
                <a:latin typeface="Verdana" panose="020B0604030504040204" pitchFamily="34" charset="0"/>
              </a:rPr>
              <a:t> </a:t>
            </a:r>
            <a:r>
              <a:rPr lang="en-GB" altLang="es-AR" sz="1600" dirty="0" err="1">
                <a:latin typeface="Verdana" panose="020B0604030504040204" pitchFamily="34" charset="0"/>
              </a:rPr>
              <a:t>proceso</a:t>
            </a:r>
            <a:r>
              <a:rPr lang="en-GB" altLang="es-AR" sz="1600" dirty="0">
                <a:latin typeface="Verdana" panose="020B0604030504040204" pitchFamily="34" charset="0"/>
              </a:rPr>
              <a:t>. Un </a:t>
            </a:r>
            <a:r>
              <a:rPr lang="en-GB" altLang="es-AR" sz="1600" dirty="0" err="1">
                <a:latin typeface="Verdana" panose="020B0604030504040204" pitchFamily="34" charset="0"/>
              </a:rPr>
              <a:t>ejemplo</a:t>
            </a:r>
            <a:r>
              <a:rPr lang="en-GB" altLang="es-AR" sz="1600" dirty="0">
                <a:latin typeface="Verdana" panose="020B0604030504040204" pitchFamily="34" charset="0"/>
              </a:rPr>
              <a:t> de un </a:t>
            </a:r>
            <a:r>
              <a:rPr lang="en-GB" altLang="es-AR" sz="1600" dirty="0" err="1">
                <a:latin typeface="Verdana" panose="020B0604030504040204" pitchFamily="34" charset="0"/>
              </a:rPr>
              <a:t>registro</a:t>
            </a:r>
            <a:r>
              <a:rPr lang="en-GB" altLang="es-AR" sz="1600" dirty="0">
                <a:latin typeface="Verdana" panose="020B0604030504040204" pitchFamily="34" charset="0"/>
              </a:rPr>
              <a:t> </a:t>
            </a:r>
            <a:r>
              <a:rPr lang="en-GB" altLang="es-AR" sz="1600" dirty="0" err="1">
                <a:latin typeface="Verdana" panose="020B0604030504040204" pitchFamily="34" charset="0"/>
              </a:rPr>
              <a:t>puede</a:t>
            </a:r>
            <a:r>
              <a:rPr lang="en-GB" altLang="es-AR" sz="1600" dirty="0">
                <a:latin typeface="Verdana" panose="020B0604030504040204" pitchFamily="34" charset="0"/>
              </a:rPr>
              <a:t> ser la </a:t>
            </a:r>
            <a:r>
              <a:rPr lang="en-GB" altLang="es-AR" sz="1600" dirty="0" err="1">
                <a:latin typeface="Verdana" panose="020B0604030504040204" pitchFamily="34" charset="0"/>
              </a:rPr>
              <a:t>información</a:t>
            </a:r>
            <a:r>
              <a:rPr lang="en-GB" altLang="es-AR" sz="1600" dirty="0">
                <a:latin typeface="Verdana" panose="020B0604030504040204" pitchFamily="34" charset="0"/>
              </a:rPr>
              <a:t> de un </a:t>
            </a:r>
            <a:r>
              <a:rPr lang="en-GB" altLang="es-AR" sz="1600" dirty="0" err="1">
                <a:latin typeface="Verdana" panose="020B0604030504040204" pitchFamily="34" charset="0"/>
              </a:rPr>
              <a:t>determinado</a:t>
            </a:r>
            <a:r>
              <a:rPr lang="en-GB" altLang="es-AR" sz="1600" dirty="0">
                <a:latin typeface="Verdana" panose="020B0604030504040204" pitchFamily="34" charset="0"/>
              </a:rPr>
              <a:t> </a:t>
            </a:r>
            <a:r>
              <a:rPr lang="en-GB" altLang="es-AR" sz="1600" dirty="0" err="1">
                <a:latin typeface="Verdana" panose="020B0604030504040204" pitchFamily="34" charset="0"/>
              </a:rPr>
              <a:t>alumno</a:t>
            </a:r>
            <a:r>
              <a:rPr lang="en-GB" altLang="es-AR" sz="1600" dirty="0">
                <a:latin typeface="Verdana" panose="020B0604030504040204" pitchFamily="34" charset="0"/>
              </a:rPr>
              <a:t> </a:t>
            </a:r>
            <a:r>
              <a:rPr lang="en-GB" altLang="es-AR" sz="1600" dirty="0" err="1">
                <a:latin typeface="Verdana" panose="020B0604030504040204" pitchFamily="34" charset="0"/>
              </a:rPr>
              <a:t>universitario</a:t>
            </a:r>
            <a:r>
              <a:rPr lang="en-GB" altLang="es-AR" sz="1600" dirty="0">
                <a:latin typeface="Verdana" panose="020B0604030504040204" pitchFamily="34" charset="0"/>
              </a:rPr>
              <a:t>, que </a:t>
            </a:r>
            <a:r>
              <a:rPr lang="en-GB" altLang="es-AR" sz="1600" dirty="0" err="1">
                <a:latin typeface="Verdana" panose="020B0604030504040204" pitchFamily="34" charset="0"/>
              </a:rPr>
              <a:t>contiene</a:t>
            </a:r>
            <a:r>
              <a:rPr lang="en-GB" altLang="es-AR" sz="1600" dirty="0">
                <a:latin typeface="Verdana" panose="020B0604030504040204" pitchFamily="34" charset="0"/>
              </a:rPr>
              <a:t> </a:t>
            </a:r>
            <a:r>
              <a:rPr lang="en-GB" altLang="es-AR" sz="1600" dirty="0" err="1">
                <a:latin typeface="Verdana" panose="020B0604030504040204" pitchFamily="34" charset="0"/>
              </a:rPr>
              <a:t>los</a:t>
            </a:r>
            <a:r>
              <a:rPr lang="en-GB" altLang="es-AR" sz="1600" dirty="0">
                <a:latin typeface="Verdana" panose="020B0604030504040204" pitchFamily="34" charset="0"/>
              </a:rPr>
              <a:t> </a:t>
            </a:r>
            <a:r>
              <a:rPr lang="en-GB" altLang="es-AR" sz="1600" dirty="0" err="1">
                <a:latin typeface="Verdana" panose="020B0604030504040204" pitchFamily="34" charset="0"/>
              </a:rPr>
              <a:t>campos</a:t>
            </a:r>
            <a:r>
              <a:rPr lang="en-GB" altLang="es-AR" sz="1600" dirty="0">
                <a:latin typeface="Verdana" panose="020B0604030504040204" pitchFamily="34" charset="0"/>
              </a:rPr>
              <a:t>: </a:t>
            </a:r>
            <a:r>
              <a:rPr lang="en-GB" altLang="es-AR" sz="1600" dirty="0" err="1">
                <a:latin typeface="Verdana" panose="020B0604030504040204" pitchFamily="34" charset="0"/>
              </a:rPr>
              <a:t>libreta</a:t>
            </a:r>
            <a:r>
              <a:rPr lang="en-GB" altLang="es-AR" sz="1600" dirty="0">
                <a:latin typeface="Verdana" panose="020B0604030504040204" pitchFamily="34" charset="0"/>
              </a:rPr>
              <a:t> </a:t>
            </a:r>
            <a:r>
              <a:rPr lang="en-GB" altLang="es-AR" sz="1600" dirty="0" err="1">
                <a:latin typeface="Verdana" panose="020B0604030504040204" pitchFamily="34" charset="0"/>
              </a:rPr>
              <a:t>universitaria</a:t>
            </a:r>
            <a:r>
              <a:rPr lang="en-GB" altLang="es-AR" sz="1600" dirty="0">
                <a:latin typeface="Verdana" panose="020B0604030504040204" pitchFamily="34" charset="0"/>
              </a:rPr>
              <a:t>, </a:t>
            </a:r>
            <a:r>
              <a:rPr lang="en-GB" altLang="es-AR" sz="1600" dirty="0" err="1">
                <a:latin typeface="Verdana" panose="020B0604030504040204" pitchFamily="34" charset="0"/>
              </a:rPr>
              <a:t>apellido</a:t>
            </a:r>
            <a:r>
              <a:rPr lang="en-GB" altLang="es-AR" sz="1600" dirty="0">
                <a:latin typeface="Verdana" panose="020B0604030504040204" pitchFamily="34" charset="0"/>
              </a:rPr>
              <a:t> y </a:t>
            </a:r>
            <a:r>
              <a:rPr lang="en-GB" altLang="es-AR" sz="1600" dirty="0" err="1">
                <a:latin typeface="Verdana" panose="020B0604030504040204" pitchFamily="34" charset="0"/>
              </a:rPr>
              <a:t>nombre</a:t>
            </a:r>
            <a:r>
              <a:rPr lang="en-GB" altLang="es-AR" sz="1600" dirty="0">
                <a:latin typeface="Verdana" panose="020B0604030504040204" pitchFamily="34" charset="0"/>
              </a:rPr>
              <a:t>, </a:t>
            </a:r>
            <a:r>
              <a:rPr lang="en-GB" altLang="es-AR" sz="1600" dirty="0" err="1">
                <a:latin typeface="Verdana" panose="020B0604030504040204" pitchFamily="34" charset="0"/>
              </a:rPr>
              <a:t>número</a:t>
            </a:r>
            <a:r>
              <a:rPr lang="en-GB" altLang="es-AR" sz="1600" dirty="0">
                <a:latin typeface="Verdana" panose="020B0604030504040204" pitchFamily="34" charset="0"/>
              </a:rPr>
              <a:t> de </a:t>
            </a:r>
            <a:r>
              <a:rPr lang="en-GB" altLang="es-AR" sz="1600" dirty="0" err="1">
                <a:latin typeface="Verdana" panose="020B0604030504040204" pitchFamily="34" charset="0"/>
              </a:rPr>
              <a:t>documento</a:t>
            </a:r>
            <a:r>
              <a:rPr lang="en-GB" altLang="es-AR" sz="1600" dirty="0">
                <a:latin typeface="Verdana" panose="020B0604030504040204" pitchFamily="34" charset="0"/>
              </a:rPr>
              <a:t>,</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domicilio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fecha</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nacimiento</a:t>
            </a:r>
            <a:r>
              <a:rPr lang="en-GB" altLang="es-AR" sz="1600" dirty="0">
                <a:latin typeface="Verdana" panose="020B0604030504040204" pitchFamily="34" charset="0"/>
                <a:cs typeface="Times New Roman" panose="02020603050405020304" pitchFamily="18" charset="0"/>
              </a:rPr>
              <a:t>, entre </a:t>
            </a:r>
            <a:r>
              <a:rPr lang="en-GB" altLang="es-AR" sz="1600" dirty="0" err="1">
                <a:latin typeface="Verdana" panose="020B0604030504040204" pitchFamily="34" charset="0"/>
                <a:cs typeface="Times New Roman" panose="02020603050405020304" pitchFamily="18" charset="0"/>
              </a:rPr>
              <a:t>otros</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campos</a:t>
            </a:r>
            <a:r>
              <a:rPr lang="en-GB" altLang="es-AR" sz="1600" dirty="0">
                <a:latin typeface="Verdana" panose="020B0604030504040204" pitchFamily="34" charset="0"/>
                <a:cs typeface="Times New Roman" panose="02020603050405020304" pitchFamily="18" charset="0"/>
              </a:rPr>
              <a:t>. </a:t>
            </a:r>
          </a:p>
          <a:p>
            <a:pPr marL="0" indent="0" algn="just" eaLnBrk="1">
              <a:spcBef>
                <a:spcPct val="0"/>
              </a:spcBef>
              <a:buSzPct val="45000"/>
              <a:buFont typeface="StarSymbol" charset="0"/>
              <a:buNone/>
              <a:tabLst>
                <a:tab pos="642938" algn="l"/>
                <a:tab pos="1090613" algn="l"/>
                <a:tab pos="1539875" algn="l"/>
                <a:tab pos="1989138" algn="l"/>
                <a:tab pos="2438400" algn="l"/>
                <a:tab pos="2887663" algn="l"/>
                <a:tab pos="3336925" algn="l"/>
                <a:tab pos="3786188" algn="l"/>
                <a:tab pos="4235450" algn="l"/>
                <a:tab pos="4684713" algn="l"/>
                <a:tab pos="5133975" algn="l"/>
                <a:tab pos="5583238" algn="l"/>
                <a:tab pos="6032500" algn="l"/>
                <a:tab pos="6481763" algn="l"/>
                <a:tab pos="6931025" algn="l"/>
                <a:tab pos="7380288" algn="l"/>
                <a:tab pos="7829550" algn="l"/>
                <a:tab pos="8278813" algn="l"/>
                <a:tab pos="8728075" algn="l"/>
                <a:tab pos="9177338" algn="l"/>
                <a:tab pos="9626600" algn="l"/>
              </a:tabLst>
            </a:pPr>
            <a:r>
              <a:rPr lang="en-GB" altLang="es-AR" sz="1600" dirty="0">
                <a:latin typeface="Verdana" panose="020B0604030504040204" pitchFamily="34" charset="0"/>
                <a:cs typeface="Times New Roman" panose="02020603050405020304" pitchFamily="18" charset="0"/>
              </a:rPr>
              <a:t>La  </a:t>
            </a:r>
            <a:r>
              <a:rPr lang="en-GB" altLang="es-AR" sz="1600" dirty="0" err="1">
                <a:latin typeface="Verdana" panose="020B0604030504040204" pitchFamily="34" charset="0"/>
                <a:cs typeface="Times New Roman" panose="02020603050405020304" pitchFamily="18" charset="0"/>
              </a:rPr>
              <a:t>figura</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muestra</a:t>
            </a:r>
            <a:r>
              <a:rPr lang="en-GB" altLang="es-AR" sz="1600" dirty="0">
                <a:latin typeface="Verdana" panose="020B0604030504040204" pitchFamily="34" charset="0"/>
                <a:cs typeface="Times New Roman" panose="02020603050405020304" pitchFamily="18" charset="0"/>
              </a:rPr>
              <a:t> un </a:t>
            </a:r>
            <a:r>
              <a:rPr lang="en-GB" altLang="es-AR" sz="1600" dirty="0" err="1">
                <a:latin typeface="Verdana" panose="020B0604030504040204" pitchFamily="34" charset="0"/>
                <a:cs typeface="Times New Roman" panose="02020603050405020304" pitchFamily="18" charset="0"/>
              </a:rPr>
              <a:t>ejemplo</a:t>
            </a:r>
            <a:r>
              <a:rPr lang="en-GB" altLang="es-AR" sz="1600" dirty="0">
                <a:latin typeface="Verdana" panose="020B0604030504040204" pitchFamily="34" charset="0"/>
                <a:cs typeface="Times New Roman" panose="02020603050405020304" pitchFamily="18" charset="0"/>
              </a:rPr>
              <a:t> </a:t>
            </a:r>
            <a:r>
              <a:rPr lang="en-GB" altLang="es-AR" sz="1600" dirty="0" err="1">
                <a:latin typeface="Verdana" panose="020B0604030504040204" pitchFamily="34" charset="0"/>
                <a:cs typeface="Times New Roman" panose="02020603050405020304" pitchFamily="18" charset="0"/>
              </a:rPr>
              <a:t>gráfico</a:t>
            </a:r>
            <a:r>
              <a:rPr lang="en-GB" altLang="es-AR" sz="1600" dirty="0">
                <a:latin typeface="Verdana" panose="020B0604030504040204" pitchFamily="34" charset="0"/>
                <a:cs typeface="Times New Roman" panose="02020603050405020304" pitchFamily="18" charset="0"/>
              </a:rPr>
              <a:t> de </a:t>
            </a:r>
            <a:r>
              <a:rPr lang="en-GB" altLang="es-AR" sz="1600" dirty="0" err="1">
                <a:latin typeface="Verdana" panose="020B0604030504040204" pitchFamily="34" charset="0"/>
                <a:cs typeface="Times New Roman" panose="02020603050405020304" pitchFamily="18" charset="0"/>
              </a:rPr>
              <a:t>registro</a:t>
            </a:r>
            <a:r>
              <a:rPr lang="en-GB" altLang="es-AR" dirty="0">
                <a:latin typeface="Verdana" panose="020B0604030504040204" pitchFamily="34" charset="0"/>
                <a:cs typeface="Times New Roman" panose="02020603050405020304" pitchFamily="18" charset="0"/>
              </a:rPr>
              <a:t>.</a:t>
            </a:r>
          </a:p>
        </p:txBody>
      </p:sp>
      <p:pic>
        <p:nvPicPr>
          <p:cNvPr id="16388" name="Picture 4">
            <a:extLst>
              <a:ext uri="{FF2B5EF4-FFF2-40B4-BE49-F238E27FC236}">
                <a16:creationId xmlns:a16="http://schemas.microsoft.com/office/drawing/2014/main" id="{87C21C2D-2025-C7EC-83EF-8500077D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447" y="3191986"/>
            <a:ext cx="7200900" cy="1263650"/>
          </a:xfrm>
          <a:prstGeom prst="rect">
            <a:avLst/>
          </a:prstGeom>
          <a:noFill/>
          <a:ln>
            <a:noFill/>
          </a:ln>
          <a:effectLst>
            <a:outerShdw dist="152735"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CuadroTexto 1">
            <a:extLst>
              <a:ext uri="{FF2B5EF4-FFF2-40B4-BE49-F238E27FC236}">
                <a16:creationId xmlns:a16="http://schemas.microsoft.com/office/drawing/2014/main" id="{3A851870-7908-792D-C7C2-7FE2D2FE785E}"/>
              </a:ext>
            </a:extLst>
          </p:cNvPr>
          <p:cNvSpPr txBox="1"/>
          <p:nvPr/>
        </p:nvSpPr>
        <p:spPr>
          <a:xfrm>
            <a:off x="402549" y="4740909"/>
            <a:ext cx="8256697" cy="1477328"/>
          </a:xfrm>
          <a:prstGeom prst="rect">
            <a:avLst/>
          </a:prstGeom>
          <a:noFill/>
        </p:spPr>
        <p:txBody>
          <a:bodyPr wrap="square" rtlCol="0">
            <a:spAutoFit/>
          </a:bodyPr>
          <a:lstStyle/>
          <a:p>
            <a:r>
              <a:rPr lang="es-AR" dirty="0">
                <a:solidFill>
                  <a:schemeClr val="tx1"/>
                </a:solidFill>
              </a:rPr>
              <a:t>Como los campos conforman el registro, podemos decir: </a:t>
            </a:r>
          </a:p>
          <a:p>
            <a:r>
              <a:rPr lang="en-GB" altLang="es-AR" sz="1800" b="1" dirty="0">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Un campo es la </a:t>
            </a:r>
            <a:r>
              <a:rPr lang="en-GB" altLang="es-AR" sz="1800" b="1" dirty="0" err="1">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unidad</a:t>
            </a:r>
            <a:r>
              <a:rPr lang="en-GB" altLang="es-AR" sz="1800" b="1" dirty="0">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a:t>
            </a:r>
            <a:r>
              <a:rPr lang="en-GB" altLang="es-AR" sz="1800" b="1" dirty="0" err="1">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mínima</a:t>
            </a:r>
            <a:r>
              <a:rPr lang="en-GB" altLang="es-AR" sz="1800" b="1" dirty="0">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de </a:t>
            </a:r>
            <a:r>
              <a:rPr lang="en-GB" altLang="es-AR" sz="1800" b="1" dirty="0" err="1">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información</a:t>
            </a:r>
            <a:r>
              <a:rPr lang="en-GB" altLang="es-AR" sz="1800" b="1" dirty="0">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de un </a:t>
            </a:r>
            <a:r>
              <a:rPr lang="en-GB" altLang="es-AR" sz="1800" b="1" dirty="0" err="1">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registro</a:t>
            </a:r>
            <a:r>
              <a:rPr lang="en-GB" altLang="es-AR" sz="1800" b="1" dirty="0">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a:t>
            </a:r>
          </a:p>
          <a:p>
            <a:endParaRPr lang="en-GB" altLang="es-AR" b="1" dirty="0">
              <a:solidFill>
                <a:srgbClr val="FF0000"/>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endParaRPr>
          </a:p>
          <a:p>
            <a:r>
              <a:rPr lang="en-GB" altLang="es-AR" sz="1800" dirty="0">
                <a:solidFill>
                  <a:schemeClr val="tx1"/>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Pero </a:t>
            </a:r>
            <a:r>
              <a:rPr lang="en-GB" altLang="es-AR" sz="1800" dirty="0" err="1">
                <a:solidFill>
                  <a:schemeClr val="tx1"/>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como</a:t>
            </a:r>
            <a:r>
              <a:rPr lang="en-GB" altLang="es-AR" sz="1800" dirty="0">
                <a:solidFill>
                  <a:schemeClr val="tx1"/>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es un conjunto … lo </a:t>
            </a:r>
            <a:r>
              <a:rPr lang="en-GB" altLang="es-AR" sz="1800" dirty="0" err="1">
                <a:solidFill>
                  <a:schemeClr val="tx1"/>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definimos</a:t>
            </a:r>
            <a:r>
              <a:rPr lang="en-GB" altLang="es-AR" sz="1800" dirty="0">
                <a:solidFill>
                  <a:schemeClr val="tx1"/>
                </a:solidFill>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 </a:t>
            </a:r>
            <a:endParaRPr lang="en-GB" altLang="es-AR" sz="1800" dirty="0">
              <a:solidFill>
                <a:schemeClr val="tx1"/>
              </a:solidFill>
              <a:latin typeface="Verdana" panose="020B0604030504040204" pitchFamily="34" charset="0"/>
              <a:cs typeface="Times New Roman" panose="02020603050405020304" pitchFamily="18" charset="0"/>
            </a:endParaRPr>
          </a:p>
          <a:p>
            <a:endParaRPr lang="es-AR" dirty="0">
              <a:solidFill>
                <a:schemeClr val="tx1"/>
              </a:solidFill>
            </a:endParaRPr>
          </a:p>
        </p:txBody>
      </p:sp>
      <p:graphicFrame>
        <p:nvGraphicFramePr>
          <p:cNvPr id="7" name="3 Tabla">
            <a:extLst>
              <a:ext uri="{FF2B5EF4-FFF2-40B4-BE49-F238E27FC236}">
                <a16:creationId xmlns:a16="http://schemas.microsoft.com/office/drawing/2014/main" id="{4B19701F-4EFD-3162-7C11-8BC052615B45}"/>
              </a:ext>
            </a:extLst>
          </p:cNvPr>
          <p:cNvGraphicFramePr>
            <a:graphicFrameLocks noGrp="1"/>
          </p:cNvGraphicFramePr>
          <p:nvPr>
            <p:extLst>
              <p:ext uri="{D42A27DB-BD31-4B8C-83A1-F6EECF244321}">
                <p14:modId xmlns:p14="http://schemas.microsoft.com/office/powerpoint/2010/main" val="4119499330"/>
              </p:ext>
            </p:extLst>
          </p:nvPr>
        </p:nvGraphicFramePr>
        <p:xfrm>
          <a:off x="5484155" y="5448180"/>
          <a:ext cx="3240087" cy="1145431"/>
        </p:xfrm>
        <a:graphic>
          <a:graphicData uri="http://schemas.openxmlformats.org/drawingml/2006/table">
            <a:tbl>
              <a:tblPr/>
              <a:tblGrid>
                <a:gridCol w="3240087">
                  <a:extLst>
                    <a:ext uri="{9D8B030D-6E8A-4147-A177-3AD203B41FA5}">
                      <a16:colId xmlns:a16="http://schemas.microsoft.com/office/drawing/2014/main" val="20000"/>
                    </a:ext>
                  </a:extLst>
                </a:gridCol>
              </a:tblGrid>
              <a:tr h="1145431">
                <a:tc>
                  <a:txBody>
                    <a:bodyPr/>
                    <a:lstStyle/>
                    <a:p>
                      <a:pPr indent="450215" algn="just">
                        <a:spcAft>
                          <a:spcPts val="0"/>
                        </a:spcAft>
                      </a:pPr>
                      <a:r>
                        <a:rPr lang="es-ES" sz="1100" dirty="0">
                          <a:solidFill>
                            <a:srgbClr val="000000"/>
                          </a:solidFill>
                          <a:latin typeface="Arial Narrow"/>
                          <a:ea typeface="Times New Roman"/>
                          <a:cs typeface="Tahoma"/>
                        </a:rPr>
                        <a:t>PERSONA: registro de</a:t>
                      </a:r>
                      <a:endParaRPr lang="es-ES" sz="1100" dirty="0">
                        <a:latin typeface="Calibri"/>
                        <a:ea typeface="Calibri"/>
                        <a:cs typeface="Times New Roman"/>
                      </a:endParaRPr>
                    </a:p>
                    <a:p>
                      <a:pPr indent="450215" algn="just">
                        <a:spcAft>
                          <a:spcPts val="0"/>
                        </a:spcAft>
                      </a:pPr>
                      <a:r>
                        <a:rPr lang="es-ES" sz="1100" dirty="0">
                          <a:solidFill>
                            <a:srgbClr val="000000"/>
                          </a:solidFill>
                          <a:latin typeface="Arial Narrow"/>
                          <a:ea typeface="Times New Roman"/>
                          <a:cs typeface="Tahoma"/>
                        </a:rPr>
                        <a:t>                    NOMBRE-APELLIDO: AN(30)</a:t>
                      </a:r>
                      <a:endParaRPr lang="es-ES" sz="1100" dirty="0">
                        <a:latin typeface="Calibri"/>
                        <a:ea typeface="Calibri"/>
                        <a:cs typeface="Times New Roman"/>
                      </a:endParaRPr>
                    </a:p>
                    <a:p>
                      <a:pPr indent="450215" algn="just">
                        <a:spcAft>
                          <a:spcPts val="0"/>
                        </a:spcAft>
                      </a:pPr>
                      <a:r>
                        <a:rPr lang="es-ES" sz="1100" dirty="0">
                          <a:solidFill>
                            <a:srgbClr val="000000"/>
                          </a:solidFill>
                          <a:latin typeface="Arial Narrow"/>
                          <a:ea typeface="Times New Roman"/>
                          <a:cs typeface="Tahoma"/>
                        </a:rPr>
                        <a:t>                     DOMICILIO: AN(20)</a:t>
                      </a:r>
                      <a:endParaRPr lang="es-ES" sz="1100" dirty="0">
                        <a:latin typeface="Calibri"/>
                        <a:ea typeface="Calibri"/>
                        <a:cs typeface="Times New Roman"/>
                      </a:endParaRPr>
                    </a:p>
                    <a:p>
                      <a:pPr indent="450215" algn="just">
                        <a:spcAft>
                          <a:spcPts val="0"/>
                        </a:spcAft>
                      </a:pPr>
                      <a:r>
                        <a:rPr lang="es-ES" sz="1100" dirty="0">
                          <a:solidFill>
                            <a:srgbClr val="000000"/>
                          </a:solidFill>
                          <a:latin typeface="Arial Narrow"/>
                          <a:ea typeface="Times New Roman"/>
                          <a:cs typeface="Tahoma"/>
                        </a:rPr>
                        <a:t>                     LOCALIDAD: AN(15)</a:t>
                      </a:r>
                      <a:endParaRPr lang="es-ES" sz="1100" dirty="0">
                        <a:latin typeface="Calibri"/>
                        <a:ea typeface="Calibri"/>
                        <a:cs typeface="Times New Roman"/>
                      </a:endParaRPr>
                    </a:p>
                    <a:p>
                      <a:pPr indent="450215" algn="just">
                        <a:spcAft>
                          <a:spcPts val="0"/>
                        </a:spcAft>
                      </a:pPr>
                      <a:r>
                        <a:rPr lang="es-ES" sz="1100" dirty="0">
                          <a:solidFill>
                            <a:srgbClr val="000000"/>
                          </a:solidFill>
                          <a:latin typeface="Arial Narrow"/>
                          <a:ea typeface="Times New Roman"/>
                          <a:cs typeface="Tahoma"/>
                        </a:rPr>
                        <a:t>Fin registro</a:t>
                      </a:r>
                      <a:endParaRPr lang="es-ES" sz="1100" dirty="0">
                        <a:latin typeface="Calibri"/>
                        <a:ea typeface="Calibri"/>
                        <a:cs typeface="Times New Roman"/>
                      </a:endParaRPr>
                    </a:p>
                  </a:txBody>
                  <a:tcPr marL="9524" marR="9524" marT="9528" marB="9528" anchor="ctr">
                    <a:lnL>
                      <a:noFill/>
                    </a:lnL>
                    <a:lnR>
                      <a:noFill/>
                    </a:lnR>
                    <a:lnT>
                      <a:noFill/>
                    </a:lnT>
                    <a:lnB>
                      <a:noFill/>
                    </a:lnB>
                    <a:solidFill>
                      <a:srgbClr val="FFFF99"/>
                    </a:solidFill>
                  </a:tcPr>
                </a:tc>
                <a:extLst>
                  <a:ext uri="{0D108BD9-81ED-4DB2-BD59-A6C34878D82A}">
                    <a16:rowId xmlns:a16="http://schemas.microsoft.com/office/drawing/2014/main" val="10000"/>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22675D4E-9E4E-95BE-1844-5F5FB1587584}"/>
              </a:ext>
            </a:extLst>
          </p:cNvPr>
          <p:cNvSpPr>
            <a:spLocks noChangeArrowheads="1"/>
          </p:cNvSpPr>
          <p:nvPr/>
        </p:nvSpPr>
        <p:spPr bwMode="auto">
          <a:xfrm>
            <a:off x="250825" y="878790"/>
            <a:ext cx="8713663" cy="5676682"/>
          </a:xfrm>
          <a:prstGeom prst="rect">
            <a:avLst/>
          </a:prstGeom>
          <a:noFill/>
          <a:ln w="9525">
            <a:noFill/>
            <a:miter lim="800000"/>
            <a:headEnd/>
            <a:tailEnd/>
          </a:ln>
          <a:effectLst/>
        </p:spPr>
        <p:txBody>
          <a:bodyPr wrap="square" anchor="ctr">
            <a:spAutoFit/>
          </a:bodyPr>
          <a:lstStyle/>
          <a:p>
            <a:pPr marL="450850" algn="just">
              <a:lnSpc>
                <a:spcPct val="54000"/>
              </a:lnSpc>
              <a:buClr>
                <a:srgbClr val="000000"/>
              </a:buClr>
              <a:buSzPct val="100000"/>
              <a:buFont typeface="Arial" panose="020B0604020202020204" pitchFamily="34" charset="0"/>
              <a:buNone/>
              <a:tabLst>
                <a:tab pos="457200" algn="l"/>
              </a:tabLst>
              <a:defRPr/>
            </a:pPr>
            <a:r>
              <a:rPr lang="es-ES" b="1" i="1" u="sng" dirty="0">
                <a:solidFill>
                  <a:schemeClr val="tx1"/>
                </a:solidFill>
                <a:effectLst>
                  <a:outerShdw blurRad="38100" dist="38100" dir="2700000" algn="tl">
                    <a:srgbClr val="000000">
                      <a:alpha val="43137"/>
                    </a:srgbClr>
                  </a:outerShdw>
                </a:effectLst>
                <a:latin typeface="Arial Narrow" pitchFamily="34" charset="0"/>
                <a:ea typeface="Times New Roman" pitchFamily="18" charset="0"/>
                <a:cs typeface="Tahoma" pitchFamily="34" charset="0"/>
              </a:rPr>
              <a:t>Analicemos un poco lo visto:</a:t>
            </a:r>
          </a:p>
          <a:p>
            <a:pPr marL="450850" algn="just">
              <a:lnSpc>
                <a:spcPct val="54000"/>
              </a:lnSpc>
              <a:buClr>
                <a:srgbClr val="000000"/>
              </a:buClr>
              <a:buSzPct val="100000"/>
              <a:buFont typeface="Arial" panose="020B0604020202020204" pitchFamily="34" charset="0"/>
              <a:buNone/>
              <a:tabLst>
                <a:tab pos="457200" algn="l"/>
              </a:tabLst>
              <a:defRPr/>
            </a:pPr>
            <a:endParaRPr lang="es-ES" b="1" i="1" u="sng" dirty="0">
              <a:solidFill>
                <a:schemeClr val="tx1"/>
              </a:solidFill>
              <a:effectLst>
                <a:outerShdw blurRad="38100" dist="38100" dir="2700000" algn="tl">
                  <a:srgbClr val="000000">
                    <a:alpha val="43137"/>
                  </a:srgbClr>
                </a:outerShdw>
              </a:effectLst>
              <a:latin typeface="Arial Narrow" pitchFamily="34" charset="0"/>
              <a:ea typeface="Times New Roman" pitchFamily="18" charset="0"/>
              <a:cs typeface="Tahoma" pitchFamily="34" charset="0"/>
            </a:endParaRPr>
          </a:p>
          <a:p>
            <a:pPr marL="450850" algn="just">
              <a:lnSpc>
                <a:spcPct val="54000"/>
              </a:lnSpc>
              <a:buClr>
                <a:srgbClr val="000000"/>
              </a:buClr>
              <a:buSzPct val="100000"/>
              <a:buFont typeface="Arial" panose="020B0604020202020204" pitchFamily="34" charset="0"/>
              <a:buNone/>
              <a:tabLst>
                <a:tab pos="457200" algn="l"/>
              </a:tabLst>
              <a:defRPr/>
            </a:pPr>
            <a:endParaRPr lang="es-ES" i="1" u="sng" dirty="0">
              <a:solidFill>
                <a:srgbClr val="FF0000"/>
              </a:solidFill>
              <a:latin typeface="Arial Narrow" pitchFamily="34" charset="0"/>
              <a:ea typeface="Times New Roman" pitchFamily="18" charset="0"/>
              <a:cs typeface="Tahoma" pitchFamily="34" charset="0"/>
            </a:endParaRPr>
          </a:p>
          <a:p>
            <a:pPr marL="450850" algn="just">
              <a:lnSpc>
                <a:spcPct val="54000"/>
              </a:lnSpc>
              <a:buClr>
                <a:srgbClr val="000000"/>
              </a:buClr>
              <a:buSzPct val="100000"/>
              <a:buFont typeface="Arial" panose="020B0604020202020204" pitchFamily="34" charset="0"/>
              <a:buNone/>
              <a:tabLst>
                <a:tab pos="457200" algn="l"/>
              </a:tabLst>
              <a:defRPr/>
            </a:pPr>
            <a:r>
              <a:rPr lang="es-ES" i="1" u="sng" dirty="0">
                <a:solidFill>
                  <a:srgbClr val="FF0000"/>
                </a:solidFill>
                <a:latin typeface="Arial Narrow" pitchFamily="34" charset="0"/>
                <a:ea typeface="Times New Roman" pitchFamily="18" charset="0"/>
                <a:cs typeface="Tahoma" pitchFamily="34" charset="0"/>
              </a:rPr>
              <a:t>Desventajas</a:t>
            </a:r>
            <a:r>
              <a:rPr lang="es-ES" u="sng" dirty="0">
                <a:solidFill>
                  <a:srgbClr val="FF0000"/>
                </a:solidFill>
                <a:latin typeface="Arial Narrow" pitchFamily="34" charset="0"/>
                <a:ea typeface="Times New Roman" pitchFamily="18" charset="0"/>
                <a:cs typeface="Tahoma" pitchFamily="34" charset="0"/>
              </a:rPr>
              <a:t> de la soluci</a:t>
            </a:r>
            <a:r>
              <a:rPr lang="es-ES" u="sng" dirty="0">
                <a:solidFill>
                  <a:srgbClr val="FF0000"/>
                </a:solidFill>
                <a:latin typeface="Calibri"/>
                <a:ea typeface="Times New Roman" pitchFamily="18" charset="0"/>
                <a:cs typeface="Tahoma" pitchFamily="34" charset="0"/>
              </a:rPr>
              <a:t>ó</a:t>
            </a:r>
            <a:r>
              <a:rPr lang="es-ES" u="sng" dirty="0">
                <a:solidFill>
                  <a:srgbClr val="FF0000"/>
                </a:solidFill>
                <a:latin typeface="Arial Narrow" pitchFamily="34" charset="0"/>
                <a:ea typeface="Times New Roman" pitchFamily="18" charset="0"/>
                <a:cs typeface="Tahoma" pitchFamily="34" charset="0"/>
              </a:rPr>
              <a:t>n 1</a:t>
            </a:r>
            <a:endParaRPr lang="es-ES" sz="1200" dirty="0">
              <a:solidFill>
                <a:srgbClr val="FF0000"/>
              </a:solidFill>
            </a:endParaRPr>
          </a:p>
          <a:p>
            <a:pPr marL="627063" indent="-176213" algn="just">
              <a:buFontTx/>
              <a:buChar char="•"/>
              <a:tabLst>
                <a:tab pos="723900" algn="l"/>
              </a:tabLst>
              <a:defRPr/>
            </a:pPr>
            <a:r>
              <a:rPr lang="es-ES" dirty="0">
                <a:latin typeface="Arial Narrow" pitchFamily="34" charset="0"/>
                <a:ea typeface="Times New Roman" pitchFamily="18" charset="0"/>
                <a:cs typeface="Tahoma" pitchFamily="34" charset="0"/>
              </a:rPr>
              <a:t>Hay que manejar los datos como </a:t>
            </a:r>
            <a:r>
              <a:rPr lang="es-ES" dirty="0" err="1">
                <a:latin typeface="Arial Narrow" pitchFamily="34" charset="0"/>
                <a:ea typeface="Times New Roman" pitchFamily="18" charset="0"/>
                <a:cs typeface="Tahoma" pitchFamily="34" charset="0"/>
              </a:rPr>
              <a:t>subsecuencias</a:t>
            </a:r>
            <a:r>
              <a:rPr lang="es-ES" dirty="0">
                <a:latin typeface="Arial Narrow" pitchFamily="34" charset="0"/>
                <a:ea typeface="Times New Roman" pitchFamily="18" charset="0"/>
                <a:cs typeface="Tahoma" pitchFamily="34" charset="0"/>
              </a:rPr>
              <a:t> encerradas por marcas.</a:t>
            </a:r>
            <a:endParaRPr lang="es-ES" sz="1200" dirty="0"/>
          </a:p>
          <a:p>
            <a:pPr marL="627063" indent="-176213" algn="just">
              <a:buFontTx/>
              <a:buChar char="•"/>
              <a:tabLst>
                <a:tab pos="723900" algn="l"/>
              </a:tabLst>
              <a:defRPr/>
            </a:pPr>
            <a:r>
              <a:rPr lang="es-ES" dirty="0">
                <a:latin typeface="Arial Narrow" pitchFamily="34" charset="0"/>
                <a:ea typeface="Times New Roman" pitchFamily="18" charset="0"/>
                <a:cs typeface="Tahoma" pitchFamily="34" charset="0"/>
              </a:rPr>
              <a:t>Hay que convertir las cadenas de caracteres a num</a:t>
            </a:r>
            <a:r>
              <a:rPr lang="es-ES" dirty="0">
                <a:latin typeface="Calibri"/>
                <a:ea typeface="Times New Roman" pitchFamily="18" charset="0"/>
                <a:cs typeface="Tahoma" pitchFamily="34" charset="0"/>
              </a:rPr>
              <a:t>é</a:t>
            </a:r>
            <a:r>
              <a:rPr lang="es-ES" dirty="0">
                <a:latin typeface="Arial Narrow" pitchFamily="34" charset="0"/>
                <a:ea typeface="Times New Roman" pitchFamily="18" charset="0"/>
                <a:cs typeface="Tahoma" pitchFamily="34" charset="0"/>
              </a:rPr>
              <a:t>ricos si se desea operar aritm</a:t>
            </a:r>
            <a:r>
              <a:rPr lang="es-ES" dirty="0">
                <a:latin typeface="Calibri"/>
                <a:ea typeface="Times New Roman" pitchFamily="18" charset="0"/>
                <a:cs typeface="Tahoma" pitchFamily="34" charset="0"/>
              </a:rPr>
              <a:t>é</a:t>
            </a:r>
            <a:r>
              <a:rPr lang="es-ES" dirty="0">
                <a:latin typeface="Arial Narrow" pitchFamily="34" charset="0"/>
                <a:ea typeface="Times New Roman" pitchFamily="18" charset="0"/>
                <a:cs typeface="Tahoma" pitchFamily="34" charset="0"/>
              </a:rPr>
              <a:t>ticamente con ellos.</a:t>
            </a:r>
            <a:endParaRPr lang="es-ES" sz="1200" dirty="0"/>
          </a:p>
          <a:p>
            <a:pPr marL="627063" indent="-176213" algn="just">
              <a:tabLst>
                <a:tab pos="723900" algn="l"/>
              </a:tabLst>
              <a:defRPr/>
            </a:pPr>
            <a:r>
              <a:rPr lang="es-ES" i="1" u="sng" dirty="0">
                <a:solidFill>
                  <a:srgbClr val="00B050"/>
                </a:solidFill>
                <a:latin typeface="Arial Narrow" pitchFamily="34" charset="0"/>
                <a:ea typeface="Times New Roman" pitchFamily="18" charset="0"/>
                <a:cs typeface="Tahoma" pitchFamily="34" charset="0"/>
              </a:rPr>
              <a:t>Ventaja</a:t>
            </a:r>
            <a:r>
              <a:rPr lang="es-ES" u="sng" dirty="0">
                <a:solidFill>
                  <a:srgbClr val="00B050"/>
                </a:solidFill>
                <a:latin typeface="Arial Narrow" pitchFamily="34" charset="0"/>
                <a:ea typeface="Times New Roman" pitchFamily="18" charset="0"/>
                <a:cs typeface="Tahoma" pitchFamily="34" charset="0"/>
              </a:rPr>
              <a:t> </a:t>
            </a:r>
            <a:endParaRPr lang="es-ES" sz="1200" dirty="0">
              <a:solidFill>
                <a:srgbClr val="00B050"/>
              </a:solidFill>
            </a:endParaRPr>
          </a:p>
          <a:p>
            <a:pPr marL="627063" indent="-176213" algn="just">
              <a:buFontTx/>
              <a:buChar char="•"/>
              <a:tabLst>
                <a:tab pos="723900" algn="l"/>
              </a:tabLst>
              <a:defRPr/>
            </a:pPr>
            <a:r>
              <a:rPr lang="es-ES" dirty="0">
                <a:latin typeface="Arial Narrow" pitchFamily="34" charset="0"/>
                <a:ea typeface="Times New Roman" pitchFamily="18" charset="0"/>
                <a:cs typeface="Tahoma" pitchFamily="34" charset="0"/>
              </a:rPr>
              <a:t>La secuencia mayor que contiene los caracteres (Secuencia)  ocupa el menor espacio. </a:t>
            </a:r>
            <a:endParaRPr lang="es-ES" sz="1200" dirty="0"/>
          </a:p>
          <a:p>
            <a:pPr marL="627063" indent="-176213" algn="just">
              <a:buFontTx/>
              <a:buChar char="•"/>
              <a:tabLst>
                <a:tab pos="723900" algn="l"/>
              </a:tabLst>
              <a:defRPr/>
            </a:pPr>
            <a:r>
              <a:rPr lang="es-ES" dirty="0">
                <a:latin typeface="Arial Narrow" pitchFamily="34" charset="0"/>
                <a:ea typeface="Times New Roman" pitchFamily="18" charset="0"/>
                <a:cs typeface="Tahoma" pitchFamily="34" charset="0"/>
              </a:rPr>
              <a:t>Cuando sabemos que mucha informaci</a:t>
            </a:r>
            <a:r>
              <a:rPr lang="es-ES" dirty="0">
                <a:latin typeface="Calibri"/>
                <a:ea typeface="Times New Roman" pitchFamily="18" charset="0"/>
                <a:cs typeface="Tahoma" pitchFamily="34" charset="0"/>
              </a:rPr>
              <a:t>ó</a:t>
            </a:r>
            <a:r>
              <a:rPr lang="es-ES" dirty="0">
                <a:latin typeface="Arial Narrow" pitchFamily="34" charset="0"/>
                <a:ea typeface="Times New Roman" pitchFamily="18" charset="0"/>
                <a:cs typeface="Tahoma" pitchFamily="34" charset="0"/>
              </a:rPr>
              <a:t>n no estar</a:t>
            </a:r>
            <a:r>
              <a:rPr lang="es-ES" dirty="0">
                <a:latin typeface="Calibri"/>
                <a:ea typeface="Times New Roman" pitchFamily="18" charset="0"/>
                <a:cs typeface="Tahoma" pitchFamily="34" charset="0"/>
              </a:rPr>
              <a:t>á</a:t>
            </a:r>
            <a:r>
              <a:rPr lang="es-ES" dirty="0">
                <a:latin typeface="Arial Narrow" pitchFamily="34" charset="0"/>
                <a:ea typeface="Times New Roman" pitchFamily="18" charset="0"/>
                <a:cs typeface="Tahoma" pitchFamily="34" charset="0"/>
              </a:rPr>
              <a:t> completa almacenada es una buena opci</a:t>
            </a:r>
            <a:r>
              <a:rPr lang="es-ES" dirty="0">
                <a:latin typeface="Calibri"/>
                <a:ea typeface="Times New Roman" pitchFamily="18" charset="0"/>
                <a:cs typeface="Tahoma" pitchFamily="34" charset="0"/>
              </a:rPr>
              <a:t>ó</a:t>
            </a:r>
            <a:r>
              <a:rPr lang="es-ES" dirty="0">
                <a:latin typeface="Arial Narrow" pitchFamily="34" charset="0"/>
                <a:ea typeface="Times New Roman" pitchFamily="18" charset="0"/>
                <a:cs typeface="Tahoma" pitchFamily="34" charset="0"/>
              </a:rPr>
              <a:t>n </a:t>
            </a:r>
            <a:endParaRPr lang="es-ES" sz="1200" dirty="0"/>
          </a:p>
          <a:p>
            <a:pPr marL="627063" indent="-176213" algn="just">
              <a:tabLst>
                <a:tab pos="723900" algn="l"/>
              </a:tabLst>
              <a:defRPr/>
            </a:pPr>
            <a:r>
              <a:rPr lang="es-ES" i="1" u="sng" dirty="0">
                <a:solidFill>
                  <a:srgbClr val="FF0000"/>
                </a:solidFill>
                <a:latin typeface="Arial Narrow" pitchFamily="34" charset="0"/>
                <a:ea typeface="Times New Roman" pitchFamily="18" charset="0"/>
                <a:cs typeface="Tahoma" pitchFamily="34" charset="0"/>
              </a:rPr>
              <a:t>Desventajas</a:t>
            </a:r>
            <a:r>
              <a:rPr lang="es-ES" u="sng" dirty="0">
                <a:solidFill>
                  <a:srgbClr val="FF0000"/>
                </a:solidFill>
                <a:latin typeface="Arial Narrow" pitchFamily="34" charset="0"/>
                <a:ea typeface="Times New Roman" pitchFamily="18" charset="0"/>
                <a:cs typeface="Tahoma" pitchFamily="34" charset="0"/>
              </a:rPr>
              <a:t> de la soluci</a:t>
            </a:r>
            <a:r>
              <a:rPr lang="es-ES" u="sng" dirty="0">
                <a:solidFill>
                  <a:srgbClr val="FF0000"/>
                </a:solidFill>
                <a:latin typeface="Calibri"/>
                <a:ea typeface="Times New Roman" pitchFamily="18" charset="0"/>
                <a:cs typeface="Tahoma" pitchFamily="34" charset="0"/>
              </a:rPr>
              <a:t>ó</a:t>
            </a:r>
            <a:r>
              <a:rPr lang="es-ES" u="sng" dirty="0">
                <a:solidFill>
                  <a:srgbClr val="FF0000"/>
                </a:solidFill>
                <a:latin typeface="Arial Narrow" pitchFamily="34" charset="0"/>
                <a:ea typeface="Times New Roman" pitchFamily="18" charset="0"/>
                <a:cs typeface="Tahoma" pitchFamily="34" charset="0"/>
              </a:rPr>
              <a:t>n 2</a:t>
            </a:r>
            <a:endParaRPr lang="es-ES" sz="1200" dirty="0">
              <a:solidFill>
                <a:srgbClr val="FF0000"/>
              </a:solidFill>
            </a:endParaRPr>
          </a:p>
          <a:p>
            <a:pPr marL="627063" indent="-176213" algn="just">
              <a:buFontTx/>
              <a:buChar char="•"/>
              <a:tabLst>
                <a:tab pos="723900" algn="l"/>
              </a:tabLst>
              <a:defRPr/>
            </a:pPr>
            <a:r>
              <a:rPr lang="es-ES" dirty="0">
                <a:latin typeface="Arial Narrow" pitchFamily="34" charset="0"/>
                <a:ea typeface="Times New Roman" pitchFamily="18" charset="0"/>
                <a:cs typeface="Tahoma" pitchFamily="34" charset="0"/>
              </a:rPr>
              <a:t>Qu</a:t>
            </a:r>
            <a:r>
              <a:rPr lang="es-ES" dirty="0">
                <a:latin typeface="Calibri"/>
                <a:ea typeface="Times New Roman" pitchFamily="18" charset="0"/>
                <a:cs typeface="Tahoma" pitchFamily="34" charset="0"/>
              </a:rPr>
              <a:t>é</a:t>
            </a:r>
            <a:r>
              <a:rPr lang="es-ES" dirty="0">
                <a:latin typeface="Arial Narrow" pitchFamily="34" charset="0"/>
                <a:ea typeface="Times New Roman" pitchFamily="18" charset="0"/>
                <a:cs typeface="Tahoma" pitchFamily="34" charset="0"/>
              </a:rPr>
              <a:t> sucede si alg</a:t>
            </a:r>
            <a:r>
              <a:rPr lang="es-ES" dirty="0">
                <a:latin typeface="Calibri"/>
                <a:ea typeface="Times New Roman" pitchFamily="18" charset="0"/>
                <a:cs typeface="Tahoma" pitchFamily="34" charset="0"/>
              </a:rPr>
              <a:t>ú</a:t>
            </a:r>
            <a:r>
              <a:rPr lang="es-ES" dirty="0">
                <a:latin typeface="Arial Narrow" pitchFamily="34" charset="0"/>
                <a:ea typeface="Times New Roman" pitchFamily="18" charset="0"/>
                <a:cs typeface="Tahoma" pitchFamily="34" charset="0"/>
              </a:rPr>
              <a:t>n campo en un registro necesita m</a:t>
            </a:r>
            <a:r>
              <a:rPr lang="es-ES" dirty="0">
                <a:latin typeface="Calibri"/>
                <a:ea typeface="Times New Roman" pitchFamily="18" charset="0"/>
                <a:cs typeface="Tahoma" pitchFamily="34" charset="0"/>
              </a:rPr>
              <a:t>á</a:t>
            </a:r>
            <a:r>
              <a:rPr lang="es-ES" dirty="0">
                <a:latin typeface="Arial Narrow" pitchFamily="34" charset="0"/>
                <a:ea typeface="Times New Roman" pitchFamily="18" charset="0"/>
                <a:cs typeface="Tahoma" pitchFamily="34" charset="0"/>
              </a:rPr>
              <a:t>s espacio que lo acordado ?, necesitamos arreglar la longitud de ese campo en todos los registros, desperdiciando espacio y tiempo </a:t>
            </a:r>
            <a:endParaRPr lang="es-ES" sz="1200" dirty="0"/>
          </a:p>
          <a:p>
            <a:pPr marL="627063" indent="-176213" algn="just">
              <a:buFontTx/>
              <a:buChar char="•"/>
              <a:tabLst>
                <a:tab pos="723900" algn="l"/>
              </a:tabLst>
              <a:defRPr/>
            </a:pPr>
            <a:r>
              <a:rPr lang="es-ES" dirty="0">
                <a:latin typeface="Arial Narrow" pitchFamily="34" charset="0"/>
                <a:ea typeface="Times New Roman" pitchFamily="18" charset="0"/>
                <a:cs typeface="Tahoma" pitchFamily="34" charset="0"/>
              </a:rPr>
              <a:t>La secuencia mayor que contiene los registros (Archivo)  tiende a hacerse m</a:t>
            </a:r>
            <a:r>
              <a:rPr lang="es-ES" dirty="0">
                <a:latin typeface="Calibri"/>
                <a:ea typeface="Times New Roman" pitchFamily="18" charset="0"/>
                <a:cs typeface="Tahoma" pitchFamily="34" charset="0"/>
              </a:rPr>
              <a:t>á</a:t>
            </a:r>
            <a:r>
              <a:rPr lang="es-ES" dirty="0">
                <a:latin typeface="Arial Narrow" pitchFamily="34" charset="0"/>
                <a:ea typeface="Times New Roman" pitchFamily="18" charset="0"/>
                <a:cs typeface="Tahoma" pitchFamily="34" charset="0"/>
              </a:rPr>
              <a:t>s grande. </a:t>
            </a:r>
            <a:endParaRPr lang="es-ES" sz="1200" dirty="0"/>
          </a:p>
          <a:p>
            <a:pPr marL="627063" indent="-176213" algn="just">
              <a:tabLst>
                <a:tab pos="723900" algn="l"/>
              </a:tabLst>
              <a:defRPr/>
            </a:pPr>
            <a:r>
              <a:rPr lang="es-ES" i="1" u="sng" dirty="0">
                <a:solidFill>
                  <a:srgbClr val="00B050"/>
                </a:solidFill>
                <a:latin typeface="Arial Narrow" pitchFamily="34" charset="0"/>
                <a:ea typeface="Times New Roman" pitchFamily="18" charset="0"/>
                <a:cs typeface="Tahoma" pitchFamily="34" charset="0"/>
              </a:rPr>
              <a:t>Ventaja</a:t>
            </a:r>
            <a:r>
              <a:rPr lang="es-ES" u="sng" dirty="0">
                <a:solidFill>
                  <a:srgbClr val="00B050"/>
                </a:solidFill>
                <a:latin typeface="Arial Narrow" pitchFamily="34" charset="0"/>
                <a:ea typeface="Times New Roman" pitchFamily="18" charset="0"/>
                <a:cs typeface="Tahoma" pitchFamily="34" charset="0"/>
              </a:rPr>
              <a:t> </a:t>
            </a:r>
            <a:endParaRPr lang="es-ES" sz="1200" dirty="0">
              <a:solidFill>
                <a:srgbClr val="00B050"/>
              </a:solidFill>
            </a:endParaRPr>
          </a:p>
          <a:p>
            <a:pPr marL="627063" indent="-176213" algn="just">
              <a:buFontTx/>
              <a:buChar char="•"/>
              <a:tabLst>
                <a:tab pos="723900" algn="l"/>
              </a:tabLst>
              <a:defRPr/>
            </a:pPr>
            <a:r>
              <a:rPr lang="es-ES" dirty="0">
                <a:latin typeface="Arial Narrow" pitchFamily="34" charset="0"/>
                <a:ea typeface="Times New Roman" pitchFamily="18" charset="0"/>
                <a:cs typeface="Tahoma" pitchFamily="34" charset="0"/>
              </a:rPr>
              <a:t>Cuando de antemano sabemos que nuestros campos siempre tendr</a:t>
            </a:r>
            <a:r>
              <a:rPr lang="es-ES" dirty="0">
                <a:latin typeface="Calibri"/>
                <a:ea typeface="Times New Roman" pitchFamily="18" charset="0"/>
                <a:cs typeface="Tahoma" pitchFamily="34" charset="0"/>
              </a:rPr>
              <a:t>á</a:t>
            </a:r>
            <a:r>
              <a:rPr lang="es-ES" dirty="0">
                <a:latin typeface="Arial Narrow" pitchFamily="34" charset="0"/>
                <a:ea typeface="Times New Roman" pitchFamily="18" charset="0"/>
                <a:cs typeface="Tahoma" pitchFamily="34" charset="0"/>
              </a:rPr>
              <a:t>n la misma longitud es una buena opci</a:t>
            </a:r>
            <a:r>
              <a:rPr lang="es-ES" dirty="0">
                <a:latin typeface="Calibri"/>
                <a:ea typeface="Times New Roman" pitchFamily="18" charset="0"/>
                <a:cs typeface="Tahoma" pitchFamily="34" charset="0"/>
              </a:rPr>
              <a:t>ó</a:t>
            </a:r>
            <a:r>
              <a:rPr lang="es-ES" dirty="0">
                <a:latin typeface="Arial Narrow" pitchFamily="34" charset="0"/>
                <a:ea typeface="Times New Roman" pitchFamily="18" charset="0"/>
                <a:cs typeface="Tahoma" pitchFamily="34" charset="0"/>
              </a:rPr>
              <a:t>n </a:t>
            </a:r>
            <a:endParaRPr lang="es-ES" sz="1200" dirty="0"/>
          </a:p>
          <a:p>
            <a:pPr marL="627063" indent="-176213" algn="just">
              <a:buFontTx/>
              <a:buChar char="•"/>
              <a:tabLst>
                <a:tab pos="723900" algn="l"/>
              </a:tabLst>
              <a:defRPr/>
            </a:pPr>
            <a:r>
              <a:rPr lang="es-ES" dirty="0">
                <a:latin typeface="Arial Narrow" pitchFamily="34" charset="0"/>
                <a:ea typeface="Times New Roman" pitchFamily="18" charset="0"/>
                <a:cs typeface="Tahoma" pitchFamily="34" charset="0"/>
              </a:rPr>
              <a:t>Es m</a:t>
            </a:r>
            <a:r>
              <a:rPr lang="es-ES" dirty="0">
                <a:latin typeface="Calibri"/>
                <a:ea typeface="Times New Roman" pitchFamily="18" charset="0"/>
                <a:cs typeface="Tahoma" pitchFamily="34" charset="0"/>
              </a:rPr>
              <a:t>á</a:t>
            </a:r>
            <a:r>
              <a:rPr lang="es-ES" dirty="0">
                <a:latin typeface="Arial Narrow" pitchFamily="34" charset="0"/>
                <a:ea typeface="Times New Roman" pitchFamily="18" charset="0"/>
                <a:cs typeface="Tahoma" pitchFamily="34" charset="0"/>
              </a:rPr>
              <a:t>s r</a:t>
            </a:r>
            <a:r>
              <a:rPr lang="es-ES" dirty="0">
                <a:latin typeface="Calibri"/>
                <a:ea typeface="Times New Roman" pitchFamily="18" charset="0"/>
                <a:cs typeface="Tahoma" pitchFamily="34" charset="0"/>
              </a:rPr>
              <a:t>á</a:t>
            </a:r>
            <a:r>
              <a:rPr lang="es-ES" dirty="0">
                <a:latin typeface="Arial Narrow" pitchFamily="34" charset="0"/>
                <a:ea typeface="Times New Roman" pitchFamily="18" charset="0"/>
                <a:cs typeface="Tahoma" pitchFamily="34" charset="0"/>
              </a:rPr>
              <a:t>pido el acceso y la programaci</a:t>
            </a:r>
            <a:r>
              <a:rPr lang="es-ES" dirty="0">
                <a:latin typeface="Calibri"/>
                <a:ea typeface="Times New Roman" pitchFamily="18" charset="0"/>
                <a:cs typeface="Tahoma" pitchFamily="34" charset="0"/>
              </a:rPr>
              <a:t>ó</a:t>
            </a:r>
            <a:r>
              <a:rPr lang="es-ES" dirty="0">
                <a:latin typeface="Arial Narrow" pitchFamily="34" charset="0"/>
                <a:ea typeface="Times New Roman" pitchFamily="18" charset="0"/>
                <a:cs typeface="Tahoma" pitchFamily="34" charset="0"/>
              </a:rPr>
              <a:t>n de campos que recorrer secuencias.</a:t>
            </a:r>
            <a:endParaRPr lang="es-ES" sz="1200" dirty="0"/>
          </a:p>
          <a:p>
            <a:pPr marL="627063" indent="-176213" algn="just">
              <a:buFontTx/>
              <a:buChar char="•"/>
              <a:tabLst>
                <a:tab pos="723900" algn="l"/>
              </a:tabLst>
              <a:defRPr/>
            </a:pPr>
            <a:r>
              <a:rPr lang="es-ES" dirty="0">
                <a:latin typeface="Arial Narrow" pitchFamily="34" charset="0"/>
                <a:cs typeface="Tahoma" pitchFamily="34" charset="0"/>
              </a:rPr>
              <a:t>Puedo definir campos numéricos sin necesidad de convertir caracteres, y por ende, operar  con ellos en todas las operaciones .</a:t>
            </a:r>
          </a:p>
        </p:txBody>
      </p:sp>
      <p:sp>
        <p:nvSpPr>
          <p:cNvPr id="3" name="Rectangle 1">
            <a:extLst>
              <a:ext uri="{FF2B5EF4-FFF2-40B4-BE49-F238E27FC236}">
                <a16:creationId xmlns:a16="http://schemas.microsoft.com/office/drawing/2014/main" id="{F8BED879-E635-671A-0CEF-F1AB18D27250}"/>
              </a:ext>
            </a:extLst>
          </p:cNvPr>
          <p:cNvSpPr txBox="1">
            <a:spLocks noChangeArrowheads="1"/>
          </p:cNvSpPr>
          <p:nvPr/>
        </p:nvSpPr>
        <p:spPr>
          <a:xfrm>
            <a:off x="0" y="0"/>
            <a:ext cx="9144000" cy="430887"/>
          </a:xfrm>
          <a:prstGeom prst="rect">
            <a:avLst/>
          </a:prstGeom>
        </p:spPr>
        <p:txBody>
          <a:bodyPr>
            <a:spAutoFit/>
          </a:bodyPr>
          <a:lstStyle/>
          <a:p>
            <a:pPr defTabSz="914400" eaLnBrk="1" hangingPunct="1">
              <a:spcAft>
                <a:spcPts val="2650"/>
              </a:spcAft>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200" dirty="0" err="1">
                <a:latin typeface="Cambria" pitchFamily="18" charset="0"/>
                <a:ea typeface="+mj-ea"/>
                <a:cs typeface="+mj-cs"/>
              </a:rPr>
              <a:t>Estructuras</a:t>
            </a:r>
            <a:r>
              <a:rPr lang="en-GB" sz="2200" dirty="0">
                <a:latin typeface="Cambria" pitchFamily="18" charset="0"/>
                <a:ea typeface="+mj-ea"/>
                <a:cs typeface="+mj-cs"/>
              </a:rPr>
              <a:t> de </a:t>
            </a:r>
            <a:r>
              <a:rPr lang="en-GB" sz="2200" dirty="0" err="1">
                <a:latin typeface="Cambria" pitchFamily="18" charset="0"/>
                <a:ea typeface="+mj-ea"/>
                <a:cs typeface="+mj-cs"/>
              </a:rPr>
              <a:t>datos</a:t>
            </a:r>
            <a:endParaRPr lang="en-GB" sz="2200" dirty="0">
              <a:latin typeface="Cambria" pitchFamily="18" charset="0"/>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TM04033921[[fn=Damasco]]</Template>
  <TotalTime>0</TotalTime>
  <Words>1852</Words>
  <Application>Microsoft Office PowerPoint</Application>
  <PresentationFormat>Presentación en pantalla (4:3)</PresentationFormat>
  <Paragraphs>204</Paragraphs>
  <Slides>20</Slides>
  <Notes>13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vt:lpstr>
      <vt:lpstr>Arial Narrow</vt:lpstr>
      <vt:lpstr>Bookman Old Style</vt:lpstr>
      <vt:lpstr>Calibri</vt:lpstr>
      <vt:lpstr>Cambria</vt:lpstr>
      <vt:lpstr>Rockwell</vt:lpstr>
      <vt:lpstr>StarSymbol</vt:lpstr>
      <vt:lpstr>Times New Roman</vt:lpstr>
      <vt:lpstr>Verdana</vt:lpstr>
      <vt:lpstr>Damask</vt:lpstr>
      <vt:lpstr>ESTRUCTURAS DE DATOS:  CAMPOS Y REGISTROS</vt:lpstr>
      <vt:lpstr>Estructuras de datos</vt:lpstr>
      <vt:lpstr>Estructuras de datos</vt:lpstr>
      <vt:lpstr>Presentación de PowerPoint</vt:lpstr>
      <vt:lpstr>Estructuras de datos</vt:lpstr>
      <vt:lpstr>Presentación de PowerPoint</vt:lpstr>
      <vt:lpstr>Presentación de PowerPoint</vt:lpstr>
      <vt:lpstr>Estructuras de datos</vt:lpstr>
      <vt:lpstr>Presentación de PowerPoint</vt:lpstr>
      <vt:lpstr>Estructuras de datos</vt:lpstr>
      <vt:lpstr>Presentación de PowerPoint</vt:lpstr>
      <vt:lpstr>Estructuras de datos</vt:lpstr>
      <vt:lpstr>Antes de continuar</vt:lpstr>
      <vt:lpstr>Estructuras de datos</vt:lpstr>
      <vt:lpstr>Estructuras de datos</vt:lpstr>
      <vt:lpstr>Estructuras de datos</vt:lpstr>
      <vt:lpstr>Estructuras de datos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2024-04-29T13:38:29Z</dcterms:modified>
</cp:coreProperties>
</file>