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50C6B-79D9-499F-991A-61A54B4D4124}" type="datetimeFigureOut">
              <a:rPr lang="ru-RU" smtClean="0"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E6713-B995-4252-9343-15AC7467FA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2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C728FE-2AB3-446C-8AA5-73FA6947CEF7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7E29-3A7B-447C-9B9F-15B31EDA7AB2}" type="datetime1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9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C7FA-8FCE-49F9-9EAA-A0F17F42D933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97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7F39-59A8-4E34-A1DF-9696EA50B172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22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37B3-0470-4A45-B517-C9DEBE0E5E73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0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FC1-7C4B-4D18-A4B3-795D0B23F4C2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5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81AC-B184-4655-842C-2C36560344F0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4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F02-9632-4771-956D-48DF3EE47BB7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36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BA44-029E-42BA-9713-7AC2032A40DA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2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3EB0-844D-44FE-AED2-9750DF731765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67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57EE-C80F-473E-AB86-14F6024BCCE3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8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82B5-EBCC-419D-A093-312062BEA56D}" type="datetime1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0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9969-CC6A-4906-B724-20DE02A3ABD4}" type="datetime1">
              <a:rPr lang="ru-RU" smtClean="0"/>
              <a:t>17.12.2022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73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3DE0-4C9A-40AB-9479-397CD8758634}" type="datetime1">
              <a:rPr lang="ru-RU" smtClean="0"/>
              <a:t>17.12.2022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6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75A4-D829-4BB3-BFD7-E2A71F16C24B}" type="datetime1">
              <a:rPr lang="ru-RU" smtClean="0"/>
              <a:t>17.12.2022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D80F-EE0D-421E-A2F1-39B5173C632B}" type="datetime1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1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DD38-52A0-4FEB-A4DA-BF7FB221B5E8}" type="datetime1">
              <a:rPr lang="ru-RU" smtClean="0"/>
              <a:t>17.12.2022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0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801146-FA49-4750-B822-5A7058741457}" type="datetime1">
              <a:rPr lang="ru-RU" smtClean="0"/>
              <a:t>17.12.2022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8EC8C-0BF8-40DC-BAB1-DEBB387F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1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Исследование систем обнаружения и предотвращения вторжений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6838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Научно-исследовательская работа №1</a:t>
            </a:r>
          </a:p>
          <a:p>
            <a:pPr algn="l"/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студент гр. ИНБс-5301</a:t>
            </a:r>
            <a:r>
              <a:rPr lang="en-US" dirty="0" smtClean="0"/>
              <a:t> </a:t>
            </a:r>
            <a:r>
              <a:rPr lang="ru-RU" dirty="0" smtClean="0"/>
              <a:t>				Бровцын </a:t>
            </a:r>
            <a:r>
              <a:rPr lang="ru-RU" dirty="0" smtClean="0"/>
              <a:t>О. В.</a:t>
            </a:r>
          </a:p>
          <a:p>
            <a:pPr algn="l"/>
            <a:r>
              <a:rPr lang="ru-RU" dirty="0" smtClean="0"/>
              <a:t>Рук. </a:t>
            </a:r>
            <a:r>
              <a:rPr lang="ru-RU" dirty="0" smtClean="0"/>
              <a:t>практики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д.т.н</a:t>
            </a:r>
            <a:r>
              <a:rPr lang="ru-RU" dirty="0" smtClean="0"/>
              <a:t>, профессор каф. РЭС </a:t>
            </a:r>
            <a:r>
              <a:rPr lang="ru-RU" dirty="0" err="1" smtClean="0"/>
              <a:t>ВятГУ</a:t>
            </a:r>
            <a:r>
              <a:rPr lang="ru-RU" dirty="0" smtClean="0"/>
              <a:t> 	</a:t>
            </a:r>
            <a:r>
              <a:rPr lang="ru-RU" dirty="0" err="1" smtClean="0"/>
              <a:t>Прозоров</a:t>
            </a:r>
            <a:r>
              <a:rPr lang="ru-RU" dirty="0" smtClean="0"/>
              <a:t> </a:t>
            </a:r>
            <a:r>
              <a:rPr lang="ru-RU" dirty="0"/>
              <a:t>Д</a:t>
            </a:r>
            <a:r>
              <a:rPr lang="ru-RU" dirty="0" smtClean="0"/>
              <a:t>. </a:t>
            </a:r>
            <a:r>
              <a:rPr lang="ru-RU" dirty="0"/>
              <a:t>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Киров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6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Существующие системы обнаружения и предотвращения вторжений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Зарубежные решения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Suricata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McAfree</a:t>
            </a:r>
            <a:r>
              <a:rPr lang="en-US" dirty="0" smtClean="0"/>
              <a:t> Network Security Platform;</a:t>
            </a:r>
          </a:p>
          <a:p>
            <a:r>
              <a:rPr lang="en-US" dirty="0" err="1" smtClean="0"/>
              <a:t>FortiGate</a:t>
            </a:r>
            <a:r>
              <a:rPr lang="en-US" dirty="0" smtClean="0"/>
              <a:t> IPS;</a:t>
            </a:r>
          </a:p>
          <a:p>
            <a:r>
              <a:rPr lang="en-US" dirty="0" smtClean="0"/>
              <a:t>Snort.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Отечественные решения</a:t>
            </a:r>
            <a:r>
              <a:rPr lang="en-US" dirty="0" smtClean="0"/>
              <a:t>:</a:t>
            </a:r>
          </a:p>
          <a:p>
            <a:r>
              <a:rPr lang="en-US" dirty="0" smtClean="0"/>
              <a:t>Traffic Inspector Next Generation (“</a:t>
            </a:r>
            <a:r>
              <a:rPr lang="ru-RU" dirty="0" smtClean="0"/>
              <a:t>Смарт-Софт</a:t>
            </a:r>
            <a:r>
              <a:rPr lang="en-US" dirty="0" smtClean="0"/>
              <a:t>”);</a:t>
            </a:r>
            <a:endParaRPr lang="ru-RU" dirty="0" smtClean="0"/>
          </a:p>
          <a:p>
            <a:r>
              <a:rPr lang="en-US" dirty="0" err="1" smtClean="0"/>
              <a:t>ViPNet</a:t>
            </a:r>
            <a:r>
              <a:rPr lang="en-US" dirty="0" smtClean="0"/>
              <a:t> IDS 3 (“</a:t>
            </a:r>
            <a:r>
              <a:rPr lang="ru-RU" dirty="0" err="1" smtClean="0"/>
              <a:t>Инфотекс</a:t>
            </a:r>
            <a:r>
              <a:rPr lang="en-US" dirty="0" smtClean="0"/>
              <a:t>”);</a:t>
            </a:r>
            <a:endParaRPr lang="ru-RU" dirty="0" smtClean="0"/>
          </a:p>
          <a:p>
            <a:r>
              <a:rPr lang="ru-RU" dirty="0" smtClean="0"/>
              <a:t>Рубикон (НПО </a:t>
            </a:r>
            <a:r>
              <a:rPr lang="en-US" dirty="0" smtClean="0"/>
              <a:t>“</a:t>
            </a:r>
            <a:r>
              <a:rPr lang="ru-RU" dirty="0" smtClean="0"/>
              <a:t>Эшелон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СОВ Континент (</a:t>
            </a:r>
            <a:r>
              <a:rPr lang="en-US" dirty="0" smtClean="0"/>
              <a:t>“</a:t>
            </a:r>
            <a:r>
              <a:rPr lang="ru-RU" dirty="0" smtClean="0"/>
              <a:t>Код Безопасности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ru-RU" dirty="0"/>
              <a:t>.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353901" y="5880423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10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75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95401" y="2556932"/>
            <a:ext cx="5410199" cy="3318936"/>
          </a:xfrm>
        </p:spPr>
        <p:txBody>
          <a:bodyPr>
            <a:normAutofit fontScale="92500"/>
          </a:bodyPr>
          <a:lstStyle/>
          <a:p>
            <a:r>
              <a:rPr lang="ru-RU" dirty="0"/>
              <a:t>о</a:t>
            </a:r>
            <a:r>
              <a:rPr lang="ru-RU" dirty="0" smtClean="0"/>
              <a:t>бъединение в одном устройстве или программном продукте </a:t>
            </a:r>
            <a:r>
              <a:rPr lang="en-US" dirty="0" smtClean="0"/>
              <a:t>IDS </a:t>
            </a:r>
            <a:r>
              <a:rPr lang="ru-RU" dirty="0" smtClean="0"/>
              <a:t>и </a:t>
            </a:r>
            <a:r>
              <a:rPr lang="en-US" dirty="0" smtClean="0"/>
              <a:t>IPS – IDPS;</a:t>
            </a:r>
          </a:p>
          <a:p>
            <a:r>
              <a:rPr lang="ru-RU" dirty="0"/>
              <a:t>в</a:t>
            </a:r>
            <a:r>
              <a:rPr lang="ru-RU" dirty="0" smtClean="0"/>
              <a:t>недрение систем машинного обучения и </a:t>
            </a:r>
            <a:r>
              <a:rPr lang="ru-RU" dirty="0" err="1" smtClean="0"/>
              <a:t>нейросетевых</a:t>
            </a:r>
            <a:r>
              <a:rPr lang="ru-RU" dirty="0" smtClean="0"/>
              <a:t> технологий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т</a:t>
            </a:r>
            <a:r>
              <a:rPr lang="ru-RU" dirty="0" smtClean="0"/>
              <a:t>есное взаимодействие и ориентация на </a:t>
            </a:r>
            <a:r>
              <a:rPr lang="ru-RU" dirty="0" err="1" smtClean="0"/>
              <a:t>файрволы</a:t>
            </a:r>
            <a:r>
              <a:rPr lang="ru-RU" dirty="0" smtClean="0"/>
              <a:t> нового поколения </a:t>
            </a:r>
            <a:r>
              <a:rPr lang="en-US" dirty="0" smtClean="0"/>
              <a:t>NGFW;</a:t>
            </a:r>
          </a:p>
          <a:p>
            <a:r>
              <a:rPr lang="ru-RU" dirty="0"/>
              <a:t>г</a:t>
            </a:r>
            <a:r>
              <a:rPr lang="ru-RU" dirty="0" smtClean="0"/>
              <a:t>лубокий анализ пакетов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43632" y="4773674"/>
            <a:ext cx="5390147" cy="223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https://smex.org/security-heaven-privacy-hell-lebanese-telcos-introduce-deep-packet-inspection-dpi/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353900" y="5923253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11</a:t>
            </a:fld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556932"/>
            <a:ext cx="4666211" cy="17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ассмотрена классификация </a:t>
            </a:r>
            <a:r>
              <a:rPr lang="en-US" dirty="0" smtClean="0"/>
              <a:t>IDS/IPS;</a:t>
            </a:r>
          </a:p>
          <a:p>
            <a:r>
              <a:rPr lang="ru-RU" dirty="0"/>
              <a:t>р</a:t>
            </a:r>
            <a:r>
              <a:rPr lang="ru-RU" dirty="0" smtClean="0"/>
              <a:t>ассмотрена архитектура СОВ</a:t>
            </a:r>
            <a:r>
              <a:rPr lang="en-US" dirty="0" smtClean="0"/>
              <a:t>;</a:t>
            </a:r>
          </a:p>
          <a:p>
            <a:r>
              <a:rPr lang="ru-RU" dirty="0"/>
              <a:t>и</a:t>
            </a:r>
            <a:r>
              <a:rPr lang="ru-RU" dirty="0" smtClean="0"/>
              <a:t>сследованы методы обнаружения вторжений</a:t>
            </a:r>
            <a:r>
              <a:rPr lang="en-US" dirty="0" smtClean="0"/>
              <a:t>;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</a:t>
            </a:r>
            <a:r>
              <a:rPr lang="ru-RU" dirty="0" smtClean="0"/>
              <a:t>ассмотрены способы реагирования на вторжения</a:t>
            </a:r>
            <a:r>
              <a:rPr lang="en-US" dirty="0" smtClean="0"/>
              <a:t>;</a:t>
            </a:r>
          </a:p>
          <a:p>
            <a:r>
              <a:rPr lang="ru-RU" dirty="0"/>
              <a:t>р</a:t>
            </a:r>
            <a:r>
              <a:rPr lang="ru-RU" dirty="0" smtClean="0"/>
              <a:t>ассмотрены как зарубежные, так и отечественные решения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353901" y="5870448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12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28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49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200" b="1" dirty="0" smtClean="0"/>
              <a:t>Цель работы </a:t>
            </a:r>
            <a:r>
              <a:rPr lang="ru-RU" sz="3200" dirty="0" smtClean="0"/>
              <a:t>– исследование систем обнаружения и предотвращения вторжений, механизмов их работы, обзор существующих решений.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smtClean="0"/>
              <a:t>Решаемые задачи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классифицировать системы обнаружения и предотвращения вторжений</a:t>
            </a:r>
            <a:r>
              <a:rPr lang="en-US" dirty="0" smtClean="0"/>
              <a:t>;</a:t>
            </a:r>
          </a:p>
          <a:p>
            <a:r>
              <a:rPr lang="ru-RU" dirty="0"/>
              <a:t>п</a:t>
            </a:r>
            <a:r>
              <a:rPr lang="ru-RU" dirty="0" smtClean="0"/>
              <a:t>роанализировать архитектуру СОВ</a:t>
            </a:r>
            <a:r>
              <a:rPr lang="en-US" dirty="0" smtClean="0"/>
              <a:t>;</a:t>
            </a:r>
          </a:p>
          <a:p>
            <a:r>
              <a:rPr lang="ru-RU" dirty="0" smtClean="0"/>
              <a:t>рассмотреть методы обнаружения вторжений</a:t>
            </a:r>
            <a:r>
              <a:rPr lang="en-US" dirty="0" smtClean="0"/>
              <a:t>;</a:t>
            </a:r>
          </a:p>
          <a:p>
            <a:r>
              <a:rPr lang="ru-RU" dirty="0"/>
              <a:t>и</a:t>
            </a:r>
            <a:r>
              <a:rPr lang="ru-RU" dirty="0" smtClean="0"/>
              <a:t>сследовать способы предотвращения вторжений</a:t>
            </a:r>
            <a:r>
              <a:rPr lang="en-US" dirty="0" smtClean="0"/>
              <a:t>;</a:t>
            </a:r>
          </a:p>
          <a:p>
            <a:r>
              <a:rPr lang="ru-RU" dirty="0"/>
              <a:t>о</a:t>
            </a:r>
            <a:r>
              <a:rPr lang="ru-RU" dirty="0" smtClean="0"/>
              <a:t>бозреть существующие зарубежные и отечественные решения</a:t>
            </a:r>
            <a:r>
              <a:rPr lang="ru-RU" dirty="0"/>
              <a:t>.</a:t>
            </a:r>
            <a:endParaRPr lang="en-US" dirty="0" smtClean="0"/>
          </a:p>
          <a:p>
            <a:endParaRPr lang="ru-RU" sz="105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53900" y="5875868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2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6701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IDS/IPS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обнаружения вторжений (</a:t>
            </a:r>
            <a:r>
              <a:rPr lang="en-US" dirty="0" smtClean="0"/>
              <a:t>Intrusion Detection System) – </a:t>
            </a:r>
            <a:r>
              <a:rPr lang="ru-RU" dirty="0" smtClean="0"/>
              <a:t>программный, аппаратный, программно-аппаратный комплекс, автоматизирующий процесс просмотра событий, возникающих в компьютерной системе или сети.</a:t>
            </a:r>
          </a:p>
          <a:p>
            <a:r>
              <a:rPr lang="ru-RU" dirty="0" smtClean="0"/>
              <a:t>Система предотвращения вторжений (</a:t>
            </a:r>
            <a:r>
              <a:rPr lang="en-US" dirty="0" smtClean="0"/>
              <a:t>Intrusion Prevention System) – </a:t>
            </a:r>
            <a:r>
              <a:rPr lang="ru-RU" dirty="0" smtClean="0"/>
              <a:t>программный или программно-аппаратный комплекс, который при срабатывании </a:t>
            </a:r>
            <a:r>
              <a:rPr lang="en-US" dirty="0" smtClean="0"/>
              <a:t>IDS</a:t>
            </a:r>
            <a:r>
              <a:rPr lang="ru-RU" dirty="0" smtClean="0"/>
              <a:t>, применяет различные действия для защиты компьютерной системы или сети.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53900" y="5875868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3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88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4090738"/>
            <a:ext cx="3068051" cy="17753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Классификация </a:t>
            </a:r>
            <a:r>
              <a:rPr lang="en-US" dirty="0" smtClean="0"/>
              <a:t>IDS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По источникам информации</a:t>
            </a:r>
            <a:r>
              <a:rPr lang="en-US" dirty="0" smtClean="0"/>
              <a:t>:</a:t>
            </a:r>
          </a:p>
          <a:p>
            <a:pPr algn="just"/>
            <a:r>
              <a:rPr lang="ru-RU" dirty="0"/>
              <a:t>с</a:t>
            </a:r>
            <a:r>
              <a:rPr lang="ru-RU" dirty="0" smtClean="0"/>
              <a:t>етевые </a:t>
            </a:r>
            <a:r>
              <a:rPr lang="en-US" dirty="0" smtClean="0"/>
              <a:t>(NIDS);</a:t>
            </a:r>
          </a:p>
          <a:p>
            <a:pPr algn="just"/>
            <a:r>
              <a:rPr lang="ru-RU" dirty="0"/>
              <a:t>у</a:t>
            </a:r>
            <a:r>
              <a:rPr lang="ru-RU" dirty="0" smtClean="0"/>
              <a:t>зловые (</a:t>
            </a:r>
            <a:r>
              <a:rPr lang="en-US" dirty="0" smtClean="0"/>
              <a:t>HIDS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algn="just"/>
            <a:r>
              <a:rPr lang="ru-RU" dirty="0"/>
              <a:t>у</a:t>
            </a:r>
            <a:r>
              <a:rPr lang="ru-RU" dirty="0" smtClean="0"/>
              <a:t>ровня приложения (</a:t>
            </a:r>
            <a:r>
              <a:rPr lang="en-US" dirty="0" smtClean="0"/>
              <a:t>AIDS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 способу реагирования</a:t>
            </a:r>
            <a:r>
              <a:rPr lang="en-US" dirty="0" smtClean="0"/>
              <a:t>:</a:t>
            </a:r>
          </a:p>
          <a:p>
            <a:r>
              <a:rPr lang="ru-RU" dirty="0"/>
              <a:t>с</a:t>
            </a:r>
            <a:r>
              <a:rPr lang="ru-RU" dirty="0" smtClean="0"/>
              <a:t>татические</a:t>
            </a:r>
            <a:r>
              <a:rPr lang="en-US" dirty="0" smtClean="0"/>
              <a:t>;</a:t>
            </a:r>
          </a:p>
          <a:p>
            <a:r>
              <a:rPr lang="ru-RU" dirty="0"/>
              <a:t>д</a:t>
            </a:r>
            <a:r>
              <a:rPr lang="ru-RU" dirty="0" smtClean="0"/>
              <a:t>инамические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 методам анализа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/>
              <a:t>с</a:t>
            </a:r>
            <a:r>
              <a:rPr lang="ru-RU" dirty="0" smtClean="0"/>
              <a:t>игнатурные</a:t>
            </a:r>
            <a:r>
              <a:rPr lang="en-US" dirty="0" smtClean="0"/>
              <a:t>;</a:t>
            </a:r>
          </a:p>
          <a:p>
            <a:r>
              <a:rPr lang="ru-RU" dirty="0"/>
              <a:t>н</a:t>
            </a:r>
            <a:r>
              <a:rPr lang="ru-RU" dirty="0" smtClean="0"/>
              <a:t>а основе обнаружения аномалий.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44126" y="2556932"/>
            <a:ext cx="484872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144126" y="2547127"/>
            <a:ext cx="484872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5696" y="6021011"/>
            <a:ext cx="4966957" cy="247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https://infotecs.ru/product/vipnet-ids-ns.html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353901" y="5866063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2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Архитектура локальных СОВ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3631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Основные элементы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модуль слежения, сенсор</a:t>
            </a:r>
            <a:r>
              <a:rPr lang="en-US" dirty="0" smtClean="0"/>
              <a:t>;</a:t>
            </a:r>
          </a:p>
          <a:p>
            <a:r>
              <a:rPr lang="ru-RU" dirty="0"/>
              <a:t>с</a:t>
            </a:r>
            <a:r>
              <a:rPr lang="ru-RU" dirty="0" smtClean="0"/>
              <a:t>истема обнаружения атаки</a:t>
            </a:r>
            <a:r>
              <a:rPr lang="en-US" dirty="0" smtClean="0"/>
              <a:t>;</a:t>
            </a:r>
          </a:p>
          <a:p>
            <a:r>
              <a:rPr lang="ru-RU" dirty="0"/>
              <a:t>б</a:t>
            </a:r>
            <a:r>
              <a:rPr lang="ru-RU" dirty="0" smtClean="0"/>
              <a:t>аза знаний</a:t>
            </a:r>
            <a:r>
              <a:rPr lang="en-US" dirty="0" smtClean="0"/>
              <a:t>;</a:t>
            </a:r>
          </a:p>
          <a:p>
            <a:r>
              <a:rPr lang="ru-RU" dirty="0"/>
              <a:t>б</a:t>
            </a:r>
            <a:r>
              <a:rPr lang="ru-RU" dirty="0" smtClean="0"/>
              <a:t>аза </a:t>
            </a:r>
            <a:r>
              <a:rPr lang="ru-RU" dirty="0"/>
              <a:t>данных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smtClean="0"/>
              <a:t>система </a:t>
            </a:r>
            <a:r>
              <a:rPr lang="ru-RU" dirty="0"/>
              <a:t>управления </a:t>
            </a:r>
            <a:r>
              <a:rPr lang="en-US" dirty="0"/>
              <a:t>IDS;</a:t>
            </a:r>
            <a:endParaRPr lang="ru-RU" dirty="0"/>
          </a:p>
          <a:p>
            <a:r>
              <a:rPr lang="ru-RU" dirty="0" smtClean="0"/>
              <a:t>система </a:t>
            </a:r>
            <a:r>
              <a:rPr lang="ru-RU" dirty="0"/>
              <a:t>реагирования</a:t>
            </a:r>
            <a:r>
              <a:rPr lang="en-US" dirty="0"/>
              <a:t>.</a:t>
            </a:r>
            <a:endParaRPr lang="ru-RU" dirty="0"/>
          </a:p>
          <a:p>
            <a:endParaRPr lang="en-US" dirty="0" smtClean="0"/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229727" y="2438400"/>
            <a:ext cx="6160168" cy="375385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353901" y="5912851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5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73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Архитектура глобальной СОВ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1344" y="5541479"/>
            <a:ext cx="4718304" cy="4261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200" dirty="0" smtClean="0"/>
              <a:t>https</a:t>
            </a:r>
            <a:r>
              <a:rPr lang="en-US" sz="1200" dirty="0"/>
              <a:t>://www.juniper.net/us/en/research-topics/what-is-ids-ips.html</a:t>
            </a:r>
            <a:endParaRPr lang="ru-RU" sz="1200" dirty="0"/>
          </a:p>
        </p:txBody>
      </p:sp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8568" y="2518611"/>
            <a:ext cx="5038057" cy="34490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2518611"/>
            <a:ext cx="5144382" cy="302286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353901" y="5891972"/>
            <a:ext cx="542697" cy="280738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6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848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Методы обнаружения вторжений</a:t>
            </a:r>
            <a:br>
              <a:rPr lang="ru-RU" dirty="0" smtClean="0"/>
            </a:br>
            <a:r>
              <a:rPr lang="ru-RU" b="1" dirty="0" smtClean="0"/>
              <a:t>Сигнатурный метод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8304" cy="2926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Сигнатурные методы позволяют описать атаку набором правил или с помощью формальной модели, в качестве которой может применяться символьная строка, семантическое выражение на специальном </a:t>
            </a:r>
            <a:r>
              <a:rPr lang="ru-RU" dirty="0" smtClean="0"/>
              <a:t>языке.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sz="1900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 сигнатурного метода</a:t>
            </a:r>
            <a:r>
              <a:rPr lang="en-US" dirty="0" smtClean="0"/>
              <a:t>:</a:t>
            </a:r>
          </a:p>
          <a:p>
            <a:r>
              <a:rPr lang="ru-RU" dirty="0"/>
              <a:t>о</a:t>
            </a:r>
            <a:r>
              <a:rPr lang="ru-RU" dirty="0" smtClean="0"/>
              <a:t>пределение уже известных атак</a:t>
            </a:r>
            <a:r>
              <a:rPr lang="en-US" dirty="0" smtClean="0"/>
              <a:t>;</a:t>
            </a:r>
          </a:p>
          <a:p>
            <a:r>
              <a:rPr lang="ru-RU" dirty="0"/>
              <a:t>и</a:t>
            </a:r>
            <a:r>
              <a:rPr lang="ru-RU" dirty="0" smtClean="0"/>
              <a:t>спользование строго-определённых сигнатур, вместо обобщённых вариантов атак.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44" y="4764505"/>
            <a:ext cx="4213116" cy="110594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506451" y="6032995"/>
            <a:ext cx="5390147" cy="223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https://lukatsky.ru/technology/blog-post_6.html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53901" y="5921513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7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93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Методы обнаружения вторжений</a:t>
            </a:r>
            <a:br>
              <a:rPr lang="ru-RU" dirty="0" smtClean="0"/>
            </a:br>
            <a:r>
              <a:rPr lang="ru-RU" b="1" dirty="0" smtClean="0"/>
              <a:t>Метод определения аномалий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Сенсоры СОВ идентифицируют необычное поведение, аномалии, в функционировании отдельного объекта. Они предполагают, что атаки отличаются от нормальной (легитимной) деятельности и могут быть определены данными системами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Тут то и заключается основной недостаток таких систем – некорректность определения отклонения от штатного поведения, принятого в </a:t>
            </a:r>
            <a:r>
              <a:rPr lang="ru-RU" dirty="0" smtClean="0"/>
              <a:t>системе</a:t>
            </a:r>
            <a:r>
              <a:rPr lang="en-US" dirty="0" smtClean="0"/>
              <a:t>:</a:t>
            </a:r>
          </a:p>
          <a:p>
            <a:r>
              <a:rPr lang="ru-RU" dirty="0"/>
              <a:t>о</a:t>
            </a:r>
            <a:r>
              <a:rPr lang="ru-RU" dirty="0" smtClean="0"/>
              <a:t>шибки первого рода</a:t>
            </a:r>
            <a:r>
              <a:rPr lang="en-US" dirty="0" smtClean="0"/>
              <a:t>;</a:t>
            </a:r>
          </a:p>
          <a:p>
            <a:r>
              <a:rPr lang="ru-RU" dirty="0"/>
              <a:t>о</a:t>
            </a:r>
            <a:r>
              <a:rPr lang="ru-RU" dirty="0" smtClean="0"/>
              <a:t>шибки второго рода.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353901" y="5870448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8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622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Способы предотвращения вторжений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Активные действия</a:t>
            </a:r>
            <a:r>
              <a:rPr lang="en-US" dirty="0" smtClean="0"/>
              <a:t>:</a:t>
            </a:r>
          </a:p>
          <a:p>
            <a:r>
              <a:rPr lang="ru-RU" dirty="0"/>
              <a:t>с</a:t>
            </a:r>
            <a:r>
              <a:rPr lang="ru-RU" dirty="0" smtClean="0"/>
              <a:t>бор дополнительной информации</a:t>
            </a:r>
            <a:r>
              <a:rPr lang="en-US" dirty="0" smtClean="0"/>
              <a:t>;</a:t>
            </a:r>
          </a:p>
          <a:p>
            <a:r>
              <a:rPr lang="ru-RU" dirty="0"/>
              <a:t>и</a:t>
            </a:r>
            <a:r>
              <a:rPr lang="ru-RU" dirty="0" smtClean="0"/>
              <a:t>зменение окружения</a:t>
            </a:r>
            <a:r>
              <a:rPr lang="en-US" dirty="0" smtClean="0"/>
              <a:t>;</a:t>
            </a:r>
          </a:p>
          <a:p>
            <a:r>
              <a:rPr lang="ru-RU" dirty="0"/>
              <a:t>в</a:t>
            </a:r>
            <a:r>
              <a:rPr lang="ru-RU" dirty="0" smtClean="0"/>
              <a:t>ыполнение действий против атакующего.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Пассивные действия</a:t>
            </a:r>
            <a:r>
              <a:rPr lang="en-US" dirty="0" smtClean="0"/>
              <a:t>:</a:t>
            </a:r>
          </a:p>
          <a:p>
            <a:r>
              <a:rPr lang="ru-RU" dirty="0"/>
              <a:t>т</a:t>
            </a:r>
            <a:r>
              <a:rPr lang="ru-RU" dirty="0" smtClean="0"/>
              <a:t>ревоги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/>
              <a:t>о</a:t>
            </a:r>
            <a:r>
              <a:rPr lang="ru-RU" dirty="0" smtClean="0"/>
              <a:t>повещения</a:t>
            </a:r>
            <a:r>
              <a:rPr lang="en-US" dirty="0" smtClean="0"/>
              <a:t>;</a:t>
            </a:r>
          </a:p>
          <a:p>
            <a:r>
              <a:rPr lang="ru-RU" dirty="0"/>
              <a:t>х</a:t>
            </a:r>
            <a:r>
              <a:rPr lang="ru-RU" dirty="0" smtClean="0"/>
              <a:t>ранение информации о сбоях, атаках и подозрительных активностях.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353901" y="5870448"/>
            <a:ext cx="542697" cy="279400"/>
          </a:xfrm>
        </p:spPr>
        <p:txBody>
          <a:bodyPr/>
          <a:lstStyle/>
          <a:p>
            <a:fld id="{6228EC8C-0BF8-40DC-BAB1-DEBB387F4747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099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385</TotalTime>
  <Words>487</Words>
  <Application>Microsoft Office PowerPoint</Application>
  <PresentationFormat>Широкоэкранный</PresentationFormat>
  <Paragraphs>93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Натуральные материалы</vt:lpstr>
      <vt:lpstr>Исследование систем обнаружения и предотвращения вторжений</vt:lpstr>
      <vt:lpstr>Цель работы – исследование систем обнаружения и предотвращения вторжений, механизмов их работы, обзор существующих решений.</vt:lpstr>
      <vt:lpstr>IDS/IPS</vt:lpstr>
      <vt:lpstr>Классификация IDS</vt:lpstr>
      <vt:lpstr>Архитектура локальных СОВ</vt:lpstr>
      <vt:lpstr>Архитектура глобальной СОВ</vt:lpstr>
      <vt:lpstr>Методы обнаружения вторжений Сигнатурный метод</vt:lpstr>
      <vt:lpstr>Методы обнаружения вторжений Метод определения аномалий</vt:lpstr>
      <vt:lpstr>Способы предотвращения вторжений</vt:lpstr>
      <vt:lpstr>Существующие системы обнаружения и предотвращения вторжений</vt:lpstr>
      <vt:lpstr>Перспективы развития</vt:lpstr>
      <vt:lpstr>Результаты работы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33</cp:revision>
  <dcterms:created xsi:type="dcterms:W3CDTF">2022-12-11T15:08:51Z</dcterms:created>
  <dcterms:modified xsi:type="dcterms:W3CDTF">2022-12-17T10:29:30Z</dcterms:modified>
</cp:coreProperties>
</file>