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8" r:id="rId4"/>
    <p:sldId id="269" r:id="rId5"/>
    <p:sldId id="270" r:id="rId6"/>
    <p:sldId id="27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5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5944A-7BB5-425E-83EB-B3ECA0706EDD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7E7E9-8824-4BAA-BA5E-F8F775D8EF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15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9B503BD-D4AD-4CC1-AAEF-70334103FFBE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4CD8F88-999C-4FB8-862B-E3C82631432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28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B696-EE14-40A5-A5CB-6A8D30378627}" type="datetime1">
              <a:rPr lang="ru-RU" smtClean="0"/>
              <a:t>31.05.2023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8F88-999C-4FB8-862B-E3C826314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26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9A72-C501-4E21-9294-24C5E3EEED8E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8F88-999C-4FB8-862B-E3C82631432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393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C28B9-3481-4E41-B4A8-62F2E287EC77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8F88-999C-4FB8-862B-E3C82631432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711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7AFF-43A7-40D7-B1CC-CDBA099DCFA5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8F88-999C-4FB8-862B-E3C826314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86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0586-DFB3-42F5-AA43-7920E0ACE902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8F88-999C-4FB8-862B-E3C82631432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11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A2C5-A8EB-42BB-9E16-69F028183194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8F88-999C-4FB8-862B-E3C82631432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133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58F-1E80-4121-9E95-8D6096364672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8F88-999C-4FB8-862B-E3C82631432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007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8C78-9FB7-4E99-A759-A54622852214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8F88-999C-4FB8-862B-E3C82631432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80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910-14CC-4569-91AD-34516F623B92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8F88-999C-4FB8-862B-E3C826314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34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3DD7-D975-4DA2-A372-EA97105D19B5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8F88-999C-4FB8-862B-E3C82631432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1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D48A-526C-4570-ADEF-836F8221338E}" type="datetime1">
              <a:rPr lang="ru-RU" smtClean="0"/>
              <a:t>31.05.2023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8F88-999C-4FB8-862B-E3C826314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2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D687-45E4-4E62-BA25-D3FBB12405C8}" type="datetime1">
              <a:rPr lang="ru-RU" smtClean="0"/>
              <a:t>31.05.2023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8F88-999C-4FB8-862B-E3C82631432C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77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5521-EE25-4CEE-A43D-639E560AB489}" type="datetime1">
              <a:rPr lang="ru-RU" smtClean="0"/>
              <a:t>31.05.2023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8F88-999C-4FB8-862B-E3C82631432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31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58B4-2FBB-4597-86A5-A67646329D4A}" type="datetime1">
              <a:rPr lang="ru-RU" smtClean="0"/>
              <a:t>31.05.2023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8F88-999C-4FB8-862B-E3C826314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94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F2C3-A102-44AC-9C99-A0489416578F}" type="datetime1">
              <a:rPr lang="ru-RU" smtClean="0"/>
              <a:t>31.05.2023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8F88-999C-4FB8-862B-E3C82631432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82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A56-7EC2-45D2-BAE9-613BEAD78930}" type="datetime1">
              <a:rPr lang="ru-RU" smtClean="0"/>
              <a:t>31.05.2023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8F88-999C-4FB8-862B-E3C826314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74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9DF56B-A4CC-48A2-AD4C-3047628AB160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CD8F88-999C-4FB8-862B-E3C826314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8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44190" y="1537855"/>
            <a:ext cx="7498080" cy="1986741"/>
          </a:xfrm>
        </p:spPr>
        <p:txBody>
          <a:bodyPr/>
          <a:lstStyle/>
          <a:p>
            <a:r>
              <a:rPr lang="ru-RU" sz="4800" dirty="0" smtClean="0"/>
              <a:t>Разработка </a:t>
            </a:r>
            <a:r>
              <a:rPr lang="ru-RU" sz="4800" dirty="0"/>
              <a:t>и </a:t>
            </a:r>
            <a:r>
              <a:rPr lang="ru-RU" sz="4800" dirty="0" smtClean="0"/>
              <a:t>исследование </a:t>
            </a:r>
            <a:r>
              <a:rPr lang="en-US" sz="4800" dirty="0" smtClean="0"/>
              <a:t>IDS</a:t>
            </a:r>
            <a:r>
              <a:rPr lang="ru-RU" sz="4800" dirty="0" smtClean="0"/>
              <a:t> </a:t>
            </a:r>
            <a:r>
              <a:rPr lang="ru-RU" sz="4800" dirty="0"/>
              <a:t>системы </a:t>
            </a:r>
            <a:r>
              <a:rPr lang="ru-RU" sz="4800" dirty="0" smtClean="0"/>
              <a:t>предприятия</a:t>
            </a:r>
            <a:endParaRPr lang="ru-RU" sz="4800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685395" y="3524596"/>
            <a:ext cx="6815669" cy="16683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Курсовой проект</a:t>
            </a:r>
          </a:p>
          <a:p>
            <a:pPr algn="l"/>
            <a:r>
              <a:rPr lang="ru-RU" dirty="0" smtClean="0"/>
              <a:t>Выполнил</a:t>
            </a:r>
            <a:r>
              <a:rPr lang="en-US" dirty="0" smtClean="0"/>
              <a:t>:</a:t>
            </a:r>
            <a:r>
              <a:rPr lang="ru-RU" dirty="0" smtClean="0"/>
              <a:t> студент гр. ИНБс-5301</a:t>
            </a:r>
            <a:r>
              <a:rPr lang="en-US" dirty="0" smtClean="0"/>
              <a:t> </a:t>
            </a:r>
            <a:r>
              <a:rPr lang="ru-RU" dirty="0" smtClean="0"/>
              <a:t>				Бровцын О. В.</a:t>
            </a:r>
          </a:p>
          <a:p>
            <a:pPr algn="l"/>
            <a:r>
              <a:rPr lang="ru-RU" dirty="0"/>
              <a:t>Руководитель</a:t>
            </a:r>
            <a:r>
              <a:rPr lang="en-US" dirty="0"/>
              <a:t>:</a:t>
            </a:r>
            <a:r>
              <a:rPr lang="ru-RU" dirty="0"/>
              <a:t> профессор каф. РЭС </a:t>
            </a:r>
            <a:r>
              <a:rPr lang="ru-RU" dirty="0" err="1"/>
              <a:t>ВятГУ</a:t>
            </a:r>
            <a:r>
              <a:rPr lang="ru-RU" dirty="0"/>
              <a:t> 		</a:t>
            </a:r>
            <a:r>
              <a:rPr lang="ru-RU" dirty="0" smtClean="0"/>
              <a:t>Частиков </a:t>
            </a:r>
            <a:r>
              <a:rPr lang="ru-RU" dirty="0"/>
              <a:t>А. В.</a:t>
            </a:r>
          </a:p>
          <a:p>
            <a:r>
              <a:rPr lang="ru-RU" dirty="0" smtClean="0"/>
              <a:t>Киров 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84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8F88-999C-4FB8-862B-E3C82631432C}" type="slidenum">
              <a:rPr lang="ru-RU" sz="2400" smtClean="0"/>
              <a:t>10</a:t>
            </a:fld>
            <a:endParaRPr lang="ru-RU" sz="2400" dirty="0"/>
          </a:p>
        </p:txBody>
      </p:sp>
      <p:sp>
        <p:nvSpPr>
          <p:cNvPr id="3" name="Заголовок 6"/>
          <p:cNvSpPr txBox="1">
            <a:spLocks/>
          </p:cNvSpPr>
          <p:nvPr/>
        </p:nvSpPr>
        <p:spPr>
          <a:xfrm>
            <a:off x="864524" y="706582"/>
            <a:ext cx="10474036" cy="68164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3600" b="1" dirty="0" smtClean="0"/>
              <a:t>Разработка настроек и правил </a:t>
            </a:r>
            <a:r>
              <a:rPr lang="en-US" sz="3600" b="1" dirty="0" smtClean="0"/>
              <a:t>Snort 3</a:t>
            </a:r>
            <a:endParaRPr lang="ru-RU" sz="3600" dirty="0"/>
          </a:p>
        </p:txBody>
      </p:sp>
      <p:sp>
        <p:nvSpPr>
          <p:cNvPr id="4" name="Объект 7"/>
          <p:cNvSpPr txBox="1">
            <a:spLocks/>
          </p:cNvSpPr>
          <p:nvPr/>
        </p:nvSpPr>
        <p:spPr>
          <a:xfrm>
            <a:off x="864524" y="1480848"/>
            <a:ext cx="10032074" cy="322969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0000" lvl="1" indent="0" algn="just">
              <a:buNone/>
            </a:pPr>
            <a:endParaRPr lang="ru-RU" dirty="0" smtClean="0"/>
          </a:p>
          <a:p>
            <a:pPr marL="457200" lvl="1" indent="450000" algn="just">
              <a:buNone/>
            </a:pPr>
            <a:endParaRPr lang="en-US" dirty="0" smtClean="0"/>
          </a:p>
          <a:p>
            <a:pPr marL="457200" lvl="1" indent="450000" algn="just">
              <a:buNone/>
            </a:pPr>
            <a:endParaRPr lang="en-US" dirty="0" smtClean="0"/>
          </a:p>
          <a:p>
            <a:pPr lvl="1" algn="just"/>
            <a:endParaRPr lang="ru-RU" dirty="0" smtClean="0"/>
          </a:p>
        </p:txBody>
      </p:sp>
      <p:sp>
        <p:nvSpPr>
          <p:cNvPr id="8" name="Объект 7"/>
          <p:cNvSpPr txBox="1">
            <a:spLocks/>
          </p:cNvSpPr>
          <p:nvPr/>
        </p:nvSpPr>
        <p:spPr>
          <a:xfrm>
            <a:off x="1043708" y="1480848"/>
            <a:ext cx="10294851" cy="369151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spcBef>
                <a:spcPts val="480"/>
              </a:spcBef>
              <a:buNone/>
            </a:pPr>
            <a:r>
              <a:rPr lang="ru-RU" sz="2400" b="1" dirty="0" smtClean="0"/>
              <a:t>Настройки </a:t>
            </a:r>
            <a:r>
              <a:rPr lang="en-US" sz="2400" b="1" dirty="0" smtClean="0"/>
              <a:t>IDS:</a:t>
            </a:r>
          </a:p>
          <a:p>
            <a:pPr marL="342900" lvl="1" indent="-342900" algn="just">
              <a:spcBef>
                <a:spcPts val="480"/>
              </a:spcBef>
            </a:pPr>
            <a:r>
              <a:rPr lang="ru-RU" sz="2400" dirty="0"/>
              <a:t>с</a:t>
            </a:r>
            <a:r>
              <a:rPr lang="ru-RU" sz="2400" dirty="0" smtClean="0"/>
              <a:t>етевой интерфейс установлен в неразборчивый режим</a:t>
            </a:r>
            <a:r>
              <a:rPr lang="en-US" sz="2400" dirty="0" smtClean="0"/>
              <a:t>;</a:t>
            </a:r>
          </a:p>
          <a:p>
            <a:pPr marL="342900" lvl="1" indent="-342900" algn="just">
              <a:spcBef>
                <a:spcPts val="480"/>
              </a:spcBef>
            </a:pPr>
            <a:r>
              <a:rPr lang="ru-RU" sz="2400" dirty="0"/>
              <a:t>о</a:t>
            </a:r>
            <a:r>
              <a:rPr lang="ru-RU" sz="2400" dirty="0" smtClean="0"/>
              <a:t>пределены понятия внутренней </a:t>
            </a:r>
            <a:r>
              <a:rPr lang="en-US" sz="2400" dirty="0" smtClean="0"/>
              <a:t>(</a:t>
            </a:r>
            <a:r>
              <a:rPr lang="ru-RU" sz="2400" dirty="0" smtClean="0"/>
              <a:t>192.168.1.0</a:t>
            </a:r>
            <a:r>
              <a:rPr lang="en-US" sz="2400" dirty="0" smtClean="0"/>
              <a:t>/24)</a:t>
            </a:r>
            <a:r>
              <a:rPr lang="ru-RU" sz="2400" dirty="0" smtClean="0"/>
              <a:t> и внешней</a:t>
            </a:r>
            <a:r>
              <a:rPr lang="en-US" sz="2400" dirty="0" smtClean="0"/>
              <a:t> (any)</a:t>
            </a:r>
            <a:r>
              <a:rPr lang="ru-RU" sz="2400" dirty="0" smtClean="0"/>
              <a:t> сетей</a:t>
            </a:r>
            <a:r>
              <a:rPr lang="en-US" sz="2400" dirty="0" smtClean="0"/>
              <a:t>;</a:t>
            </a:r>
          </a:p>
          <a:p>
            <a:pPr marL="342900" lvl="1" indent="-342900" algn="just">
              <a:spcBef>
                <a:spcPts val="480"/>
              </a:spcBef>
            </a:pPr>
            <a:r>
              <a:rPr lang="ru-RU" sz="2400" dirty="0"/>
              <a:t>о</a:t>
            </a:r>
            <a:r>
              <a:rPr lang="ru-RU" sz="2400" dirty="0" smtClean="0"/>
              <a:t>пределён источник правил (</a:t>
            </a:r>
            <a:r>
              <a:rPr lang="ru-RU" sz="2400" dirty="0" err="1" smtClean="0"/>
              <a:t>рулсет</a:t>
            </a:r>
            <a:r>
              <a:rPr lang="ru-RU" sz="2400" dirty="0" smtClean="0"/>
              <a:t>), формируемый </a:t>
            </a:r>
            <a:r>
              <a:rPr lang="en-US" sz="2400" dirty="0" smtClean="0"/>
              <a:t>PulledPork3;</a:t>
            </a:r>
            <a:endParaRPr lang="ru-RU" sz="2400" dirty="0" smtClean="0"/>
          </a:p>
          <a:p>
            <a:pPr marL="342900" lvl="1" indent="-342900" algn="just">
              <a:spcBef>
                <a:spcPts val="480"/>
              </a:spcBef>
            </a:pPr>
            <a:r>
              <a:rPr lang="ru-RU" sz="2400" dirty="0" smtClean="0"/>
              <a:t>сконфигурирована система </a:t>
            </a:r>
            <a:r>
              <a:rPr lang="ru-RU" sz="2400" dirty="0" err="1" smtClean="0"/>
              <a:t>журналирования</a:t>
            </a:r>
            <a:r>
              <a:rPr lang="ru-RU" sz="2400" dirty="0" smtClean="0"/>
              <a:t> событий с буфером в 1000 пакетов</a:t>
            </a:r>
            <a:r>
              <a:rPr lang="en-US" sz="2400" dirty="0" smtClean="0"/>
              <a:t>;</a:t>
            </a:r>
          </a:p>
          <a:p>
            <a:pPr marL="342900" lvl="1" indent="-342900" algn="just">
              <a:spcBef>
                <a:spcPts val="480"/>
              </a:spcBef>
            </a:pPr>
            <a:r>
              <a:rPr lang="ru-RU" sz="2400" dirty="0"/>
              <a:t>сконфигурирован </a:t>
            </a:r>
            <a:r>
              <a:rPr lang="en-US" sz="2400" dirty="0"/>
              <a:t>PulledPork3;</a:t>
            </a:r>
          </a:p>
          <a:p>
            <a:pPr marL="342900" lvl="1" indent="-342900" algn="just">
              <a:spcBef>
                <a:spcPts val="480"/>
              </a:spcBef>
            </a:pPr>
            <a:r>
              <a:rPr lang="ru-RU" sz="2400" dirty="0"/>
              <a:t>с</a:t>
            </a:r>
            <a:r>
              <a:rPr lang="ru-RU" sz="2400" dirty="0" smtClean="0"/>
              <a:t>лужба </a:t>
            </a:r>
            <a:r>
              <a:rPr lang="en-US" sz="2400" dirty="0" smtClean="0"/>
              <a:t>Snort </a:t>
            </a:r>
            <a:r>
              <a:rPr lang="ru-RU" sz="2400" dirty="0" smtClean="0"/>
              <a:t>добавлена в автозагрузку.</a:t>
            </a:r>
          </a:p>
          <a:p>
            <a:pPr marL="457200" lvl="1" indent="450000" algn="just">
              <a:buNone/>
            </a:pPr>
            <a:endParaRPr lang="en-US" sz="2400" dirty="0" smtClean="0"/>
          </a:p>
          <a:p>
            <a:pPr marL="457200" lvl="1" indent="450000" algn="just">
              <a:buNone/>
            </a:pPr>
            <a:endParaRPr lang="en-US" sz="2400" dirty="0" smtClean="0"/>
          </a:p>
          <a:p>
            <a:pPr lvl="1" algn="just"/>
            <a:endParaRPr lang="ru-RU" sz="2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23" y="4346863"/>
            <a:ext cx="30003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8F88-999C-4FB8-862B-E3C82631432C}" type="slidenum">
              <a:rPr lang="ru-RU" sz="2400" smtClean="0"/>
              <a:t>11</a:t>
            </a:fld>
            <a:endParaRPr lang="ru-RU" sz="2400" dirty="0"/>
          </a:p>
        </p:txBody>
      </p:sp>
      <p:sp>
        <p:nvSpPr>
          <p:cNvPr id="3" name="Заголовок 6"/>
          <p:cNvSpPr txBox="1">
            <a:spLocks/>
          </p:cNvSpPr>
          <p:nvPr/>
        </p:nvSpPr>
        <p:spPr>
          <a:xfrm>
            <a:off x="864524" y="706582"/>
            <a:ext cx="10474036" cy="68164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3600" b="1" dirty="0" smtClean="0"/>
              <a:t>Разработка настроек и правил </a:t>
            </a:r>
            <a:r>
              <a:rPr lang="en-US" sz="3600" b="1" dirty="0" smtClean="0"/>
              <a:t>Snort 3</a:t>
            </a:r>
            <a:endParaRPr lang="ru-RU" sz="3600" dirty="0"/>
          </a:p>
        </p:txBody>
      </p:sp>
      <p:sp>
        <p:nvSpPr>
          <p:cNvPr id="4" name="Объект 7"/>
          <p:cNvSpPr txBox="1">
            <a:spLocks/>
          </p:cNvSpPr>
          <p:nvPr/>
        </p:nvSpPr>
        <p:spPr>
          <a:xfrm>
            <a:off x="1043708" y="1480849"/>
            <a:ext cx="10294851" cy="348485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ru-RU" sz="2400" b="1" dirty="0" smtClean="0"/>
              <a:t>Разработка правил </a:t>
            </a:r>
            <a:r>
              <a:rPr lang="en-US" sz="2400" b="1" dirty="0" smtClean="0"/>
              <a:t>IDS:</a:t>
            </a:r>
          </a:p>
          <a:p>
            <a:pPr marL="342900" lvl="1" indent="-342900" algn="just">
              <a:spcBef>
                <a:spcPts val="200"/>
              </a:spcBef>
              <a:spcAft>
                <a:spcPts val="200"/>
              </a:spcAft>
            </a:pPr>
            <a:r>
              <a:rPr lang="ru-RU" dirty="0"/>
              <a:t>р</a:t>
            </a:r>
            <a:r>
              <a:rPr lang="ru-RU" dirty="0" smtClean="0"/>
              <a:t>азработано тестовое правило для отлавливания </a:t>
            </a:r>
            <a:r>
              <a:rPr lang="en-US" dirty="0" smtClean="0"/>
              <a:t>ICMP</a:t>
            </a:r>
            <a:r>
              <a:rPr lang="ru-RU" dirty="0" smtClean="0"/>
              <a:t>-пакетов</a:t>
            </a:r>
            <a:r>
              <a:rPr lang="en-US" dirty="0" smtClean="0"/>
              <a:t>;</a:t>
            </a:r>
          </a:p>
          <a:p>
            <a:pPr marL="0" lvl="1" indent="0" algn="ctr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i="1" dirty="0"/>
              <a:t>alert </a:t>
            </a:r>
            <a:r>
              <a:rPr lang="en-US" i="1" dirty="0" err="1"/>
              <a:t>icmp</a:t>
            </a:r>
            <a:r>
              <a:rPr lang="en-US" i="1" dirty="0"/>
              <a:t> any </a:t>
            </a:r>
            <a:r>
              <a:rPr lang="en-US" i="1" dirty="0" err="1"/>
              <a:t>any</a:t>
            </a:r>
            <a:r>
              <a:rPr lang="en-US" i="1" dirty="0"/>
              <a:t> -&gt; $HOME_NET any (</a:t>
            </a:r>
            <a:r>
              <a:rPr lang="en-US" i="1" dirty="0" err="1"/>
              <a:t>msg</a:t>
            </a:r>
            <a:r>
              <a:rPr lang="en-US" i="1" dirty="0"/>
              <a:t>:”ICMP connection test”; sid:1000001; rev:1</a:t>
            </a:r>
            <a:r>
              <a:rPr lang="en-US" i="1" dirty="0" smtClean="0"/>
              <a:t>;)</a:t>
            </a:r>
            <a:endParaRPr lang="ru-RU" i="1" dirty="0" smtClean="0"/>
          </a:p>
          <a:p>
            <a:pPr marL="0" lvl="1" indent="0" algn="ctr">
              <a:spcBef>
                <a:spcPts val="200"/>
              </a:spcBef>
              <a:spcAft>
                <a:spcPts val="200"/>
              </a:spcAft>
              <a:buNone/>
            </a:pPr>
            <a:endParaRPr lang="ru-RU" b="1" i="1" dirty="0" smtClean="0"/>
          </a:p>
          <a:p>
            <a:pPr marL="0" lvl="1" indent="0" algn="ctr">
              <a:spcBef>
                <a:spcPts val="200"/>
              </a:spcBef>
              <a:spcAft>
                <a:spcPts val="200"/>
              </a:spcAft>
              <a:buNone/>
            </a:pPr>
            <a:endParaRPr lang="ru-RU" b="1" i="1" dirty="0" smtClean="0"/>
          </a:p>
          <a:p>
            <a:pPr marL="0" lvl="1" indent="0" algn="ctr">
              <a:spcBef>
                <a:spcPts val="200"/>
              </a:spcBef>
              <a:spcAft>
                <a:spcPts val="200"/>
              </a:spcAft>
              <a:buNone/>
            </a:pPr>
            <a:endParaRPr lang="en-US" b="1" i="1" dirty="0" smtClean="0"/>
          </a:p>
          <a:p>
            <a:pPr marL="342900" lvl="1" indent="-342900" algn="just">
              <a:spcBef>
                <a:spcPts val="200"/>
              </a:spcBef>
              <a:spcAft>
                <a:spcPts val="200"/>
              </a:spcAft>
            </a:pPr>
            <a:r>
              <a:rPr lang="ru-RU" dirty="0" smtClean="0"/>
              <a:t>Чаще всего применяют уже разработанные другими компаниями правила</a:t>
            </a:r>
            <a:r>
              <a:rPr lang="en-US" dirty="0" smtClean="0"/>
              <a:t>: </a:t>
            </a:r>
            <a:r>
              <a:rPr lang="en-US" b="1" dirty="0" smtClean="0"/>
              <a:t>snort.org, rules.emergingthreats.net, </a:t>
            </a:r>
            <a:r>
              <a:rPr lang="ru-RU" b="1" dirty="0" smtClean="0"/>
              <a:t>правила </a:t>
            </a:r>
            <a:r>
              <a:rPr lang="ru-RU" b="1" dirty="0"/>
              <a:t>от </a:t>
            </a:r>
            <a:r>
              <a:rPr lang="en-US" b="1" dirty="0"/>
              <a:t>Positive </a:t>
            </a:r>
            <a:r>
              <a:rPr lang="en-US" b="1" dirty="0" smtClean="0"/>
              <a:t>Technologies,</a:t>
            </a:r>
            <a:r>
              <a:rPr lang="ru-RU" b="1" dirty="0" smtClean="0"/>
              <a:t> </a:t>
            </a:r>
            <a:r>
              <a:rPr lang="en-US" b="1" dirty="0" smtClean="0"/>
              <a:t>Open </a:t>
            </a:r>
            <a:r>
              <a:rPr lang="en-US" b="1" dirty="0"/>
              <a:t>Information Security </a:t>
            </a:r>
            <a:r>
              <a:rPr lang="en-US" b="1" dirty="0" smtClean="0"/>
              <a:t>Foundation</a:t>
            </a:r>
            <a:r>
              <a:rPr lang="en-US" dirty="0" smtClean="0"/>
              <a:t>.</a:t>
            </a:r>
          </a:p>
          <a:p>
            <a:pPr lvl="1" algn="just"/>
            <a:endParaRPr lang="ru-RU" sz="2400" dirty="0" smtClean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524" y="4421737"/>
            <a:ext cx="5106035" cy="12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951045" y="2851165"/>
            <a:ext cx="6480175" cy="74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8F88-999C-4FB8-862B-E3C82631432C}" type="slidenum">
              <a:rPr lang="ru-RU" sz="2400" smtClean="0"/>
              <a:t>12</a:t>
            </a:fld>
            <a:endParaRPr lang="ru-RU" sz="2400" dirty="0"/>
          </a:p>
        </p:txBody>
      </p:sp>
      <p:sp>
        <p:nvSpPr>
          <p:cNvPr id="3" name="Заголовок 6"/>
          <p:cNvSpPr txBox="1">
            <a:spLocks/>
          </p:cNvSpPr>
          <p:nvPr/>
        </p:nvSpPr>
        <p:spPr>
          <a:xfrm>
            <a:off x="864524" y="706582"/>
            <a:ext cx="10474036" cy="68164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3600" b="1" dirty="0" smtClean="0"/>
              <a:t>Разработка сценариев атак и оценка работы </a:t>
            </a:r>
            <a:r>
              <a:rPr lang="en-US" sz="3600" b="1" dirty="0" smtClean="0"/>
              <a:t>IDS</a:t>
            </a:r>
            <a:endParaRPr lang="ru-RU" sz="3600" dirty="0"/>
          </a:p>
        </p:txBody>
      </p:sp>
      <p:sp>
        <p:nvSpPr>
          <p:cNvPr id="4" name="Объект 7"/>
          <p:cNvSpPr txBox="1">
            <a:spLocks/>
          </p:cNvSpPr>
          <p:nvPr/>
        </p:nvSpPr>
        <p:spPr>
          <a:xfrm>
            <a:off x="1043708" y="1480848"/>
            <a:ext cx="10294851" cy="369151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spcBef>
                <a:spcPts val="480"/>
              </a:spcBef>
              <a:buNone/>
            </a:pPr>
            <a:r>
              <a:rPr lang="ru-RU" sz="2400" dirty="0" smtClean="0"/>
              <a:t>С помощью </a:t>
            </a:r>
            <a:r>
              <a:rPr lang="en-US" sz="2400" dirty="0" smtClean="0"/>
              <a:t>Kali Linux </a:t>
            </a:r>
            <a:r>
              <a:rPr lang="ru-RU" sz="2400" dirty="0" smtClean="0"/>
              <a:t>были проведены различные атаки на уязвимую систему </a:t>
            </a:r>
            <a:r>
              <a:rPr lang="en-US" sz="2400" dirty="0" smtClean="0"/>
              <a:t>Metasploitable 3 </a:t>
            </a:r>
            <a:r>
              <a:rPr lang="ru-RU" sz="2400" dirty="0" smtClean="0"/>
              <a:t>в компьютерной сети</a:t>
            </a:r>
            <a:r>
              <a:rPr lang="ru-RU" sz="2400" dirty="0"/>
              <a:t>.</a:t>
            </a:r>
            <a:endParaRPr lang="en-US" sz="2400" dirty="0" smtClean="0"/>
          </a:p>
          <a:p>
            <a:pPr marL="0" lvl="1" indent="0" algn="just">
              <a:buNone/>
            </a:pPr>
            <a:endParaRPr lang="en-US" sz="2400" dirty="0" smtClean="0"/>
          </a:p>
          <a:p>
            <a:pPr marL="0" lvl="1" indent="0" algn="just">
              <a:buNone/>
            </a:pPr>
            <a:endParaRPr lang="en-US" sz="2400" dirty="0" smtClean="0"/>
          </a:p>
          <a:p>
            <a:pPr marL="0" lvl="1" indent="0" algn="just"/>
            <a:endParaRPr lang="ru-RU" sz="2400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201" y="2359680"/>
            <a:ext cx="9085863" cy="360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5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8F88-999C-4FB8-862B-E3C82631432C}" type="slidenum">
              <a:rPr lang="ru-RU" sz="2400" smtClean="0"/>
              <a:t>13</a:t>
            </a:fld>
            <a:endParaRPr lang="ru-RU" sz="2400" dirty="0"/>
          </a:p>
        </p:txBody>
      </p:sp>
      <p:sp>
        <p:nvSpPr>
          <p:cNvPr id="3" name="Заголовок 6"/>
          <p:cNvSpPr txBox="1">
            <a:spLocks/>
          </p:cNvSpPr>
          <p:nvPr/>
        </p:nvSpPr>
        <p:spPr>
          <a:xfrm>
            <a:off x="864524" y="706582"/>
            <a:ext cx="10474036" cy="68164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3600" b="1" dirty="0" smtClean="0"/>
              <a:t>Пути развития исследований</a:t>
            </a:r>
            <a:endParaRPr lang="ru-RU" sz="3600" dirty="0"/>
          </a:p>
        </p:txBody>
      </p:sp>
      <p:sp>
        <p:nvSpPr>
          <p:cNvPr id="5" name="Объект 7"/>
          <p:cNvSpPr txBox="1">
            <a:spLocks/>
          </p:cNvSpPr>
          <p:nvPr/>
        </p:nvSpPr>
        <p:spPr>
          <a:xfrm>
            <a:off x="1043708" y="1480848"/>
            <a:ext cx="10294851" cy="400555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spcBef>
                <a:spcPts val="480"/>
              </a:spcBef>
            </a:pPr>
            <a:r>
              <a:rPr lang="ru-RU" sz="2400" dirty="0" smtClean="0"/>
              <a:t>полученные знания и навыки были применены на предприятии АО </a:t>
            </a:r>
            <a:r>
              <a:rPr lang="en-US" sz="2400" dirty="0" smtClean="0"/>
              <a:t>“</a:t>
            </a:r>
            <a:r>
              <a:rPr lang="ru-RU" sz="2400" dirty="0" smtClean="0"/>
              <a:t>ВМП </a:t>
            </a:r>
            <a:r>
              <a:rPr lang="en-US" sz="2400" dirty="0" smtClean="0"/>
              <a:t>“</a:t>
            </a:r>
            <a:r>
              <a:rPr lang="ru-RU" sz="2400" dirty="0" err="1" smtClean="0"/>
              <a:t>Авитек</a:t>
            </a:r>
            <a:r>
              <a:rPr lang="en-US" sz="2400" dirty="0" smtClean="0"/>
              <a:t>”</a:t>
            </a:r>
            <a:r>
              <a:rPr lang="ru-RU" sz="2400" dirty="0" smtClean="0"/>
              <a:t> – </a:t>
            </a:r>
            <a:r>
              <a:rPr lang="en-US" sz="2400" dirty="0" smtClean="0"/>
              <a:t>IDS </a:t>
            </a:r>
            <a:r>
              <a:rPr lang="ru-RU" sz="2400" dirty="0" err="1" smtClean="0"/>
              <a:t>зашумляют</a:t>
            </a:r>
            <a:r>
              <a:rPr lang="ru-RU" sz="2400" dirty="0" smtClean="0"/>
              <a:t> файлы-журналы событий</a:t>
            </a:r>
            <a:r>
              <a:rPr lang="en-US" sz="2400" dirty="0" smtClean="0"/>
              <a:t> – </a:t>
            </a:r>
            <a:r>
              <a:rPr lang="ru-RU" sz="2400" dirty="0" smtClean="0"/>
              <a:t>требуется оптимизация правил или систем поддержки принятия решений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342900" lvl="1" indent="-342900" algn="just">
              <a:spcBef>
                <a:spcPts val="480"/>
              </a:spcBef>
            </a:pPr>
            <a:r>
              <a:rPr lang="en-US" sz="2400" dirty="0" smtClean="0"/>
              <a:t>IDS </a:t>
            </a:r>
            <a:r>
              <a:rPr lang="ru-RU" sz="2400" dirty="0" smtClean="0"/>
              <a:t>не достаточно хорошо разбирают прикладные протоколы и </a:t>
            </a:r>
            <a:r>
              <a:rPr lang="ru-RU" sz="2400" dirty="0" err="1" smtClean="0"/>
              <a:t>эксплойты</a:t>
            </a:r>
            <a:r>
              <a:rPr lang="ru-RU" sz="2400" dirty="0" smtClean="0"/>
              <a:t> – необходим кроме сигнатурного, механизм обнаружения аномалий</a:t>
            </a:r>
            <a:r>
              <a:rPr lang="en-US" sz="2400" dirty="0" smtClean="0"/>
              <a:t>;</a:t>
            </a:r>
          </a:p>
          <a:p>
            <a:pPr marL="342900" lvl="1" indent="-342900" algn="just">
              <a:spcBef>
                <a:spcPts val="480"/>
              </a:spcBef>
            </a:pPr>
            <a:r>
              <a:rPr lang="ru-RU" sz="2400" dirty="0" smtClean="0"/>
              <a:t>без веб-интерфейса, практически любая </a:t>
            </a:r>
            <a:r>
              <a:rPr lang="en-US" sz="2400" dirty="0" smtClean="0"/>
              <a:t>IDS </a:t>
            </a:r>
            <a:r>
              <a:rPr lang="ru-RU" sz="2400" dirty="0" smtClean="0"/>
              <a:t>бесполезна, так как почти невозможно анализировать события безопасности</a:t>
            </a:r>
            <a:r>
              <a:rPr lang="en-US" sz="2400" dirty="0" smtClean="0"/>
              <a:t> – </a:t>
            </a:r>
            <a:r>
              <a:rPr lang="ru-RU" sz="2400" dirty="0" smtClean="0"/>
              <a:t>необходим веб-интерфейс </a:t>
            </a:r>
            <a:r>
              <a:rPr lang="en-US" sz="2400" dirty="0" smtClean="0"/>
              <a:t>“</a:t>
            </a:r>
            <a:r>
              <a:rPr lang="ru-RU" sz="2400" dirty="0" smtClean="0"/>
              <a:t>из коробки</a:t>
            </a:r>
            <a:r>
              <a:rPr lang="en-US" sz="2400" dirty="0" smtClean="0"/>
              <a:t>”;</a:t>
            </a:r>
          </a:p>
          <a:p>
            <a:pPr marL="342900" lvl="1" indent="-342900" algn="just">
              <a:spcBef>
                <a:spcPts val="480"/>
              </a:spcBef>
            </a:pPr>
            <a:r>
              <a:rPr lang="ru-RU" sz="2400" dirty="0"/>
              <a:t>в</a:t>
            </a:r>
            <a:r>
              <a:rPr lang="ru-RU" sz="2400" dirty="0" smtClean="0"/>
              <a:t>недрение механизма глубокого анализа пакетов.</a:t>
            </a:r>
            <a:endParaRPr lang="en-US" sz="2400" dirty="0" smtClean="0"/>
          </a:p>
          <a:p>
            <a:pPr marL="342900" lvl="1" indent="-342900" algn="just">
              <a:spcBef>
                <a:spcPts val="480"/>
              </a:spcBef>
            </a:pPr>
            <a:endParaRPr lang="en-US" sz="24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923" y="4800023"/>
            <a:ext cx="1558636" cy="11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1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</a:t>
            </a:r>
            <a:r>
              <a:rPr lang="ru-RU" dirty="0" smtClean="0"/>
              <a:t>роведён сравнительный анализ СОВ (лучше использовать </a:t>
            </a:r>
            <a:r>
              <a:rPr lang="en-US" dirty="0" err="1" smtClean="0"/>
              <a:t>Suricata</a:t>
            </a:r>
            <a:r>
              <a:rPr lang="ru-RU" dirty="0" smtClean="0"/>
              <a:t>, чем </a:t>
            </a:r>
            <a:r>
              <a:rPr lang="en-US" dirty="0" smtClean="0"/>
              <a:t>Snort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r>
              <a:rPr lang="ru-RU" dirty="0"/>
              <a:t>п</a:t>
            </a:r>
            <a:r>
              <a:rPr lang="ru-RU" dirty="0" smtClean="0"/>
              <a:t>роизведена установка и настройка всех необходимых систем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/>
              <a:t>у</a:t>
            </a:r>
            <a:r>
              <a:rPr lang="ru-RU" dirty="0" smtClean="0"/>
              <a:t>становлены правила из надёжных источников</a:t>
            </a:r>
            <a:r>
              <a:rPr lang="en-US" dirty="0" smtClean="0"/>
              <a:t>;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</a:t>
            </a:r>
            <a:r>
              <a:rPr lang="ru-RU" dirty="0" smtClean="0"/>
              <a:t>роведены различные сетевые атаки на уязвимую машину</a:t>
            </a:r>
            <a:r>
              <a:rPr lang="en-US" dirty="0" smtClean="0"/>
              <a:t>;</a:t>
            </a:r>
          </a:p>
          <a:p>
            <a:r>
              <a:rPr lang="ru-RU" dirty="0"/>
              <a:t>о</a:t>
            </a:r>
            <a:r>
              <a:rPr lang="ru-RU" dirty="0" smtClean="0"/>
              <a:t>ценена эффективность регистрации событий </a:t>
            </a:r>
            <a:r>
              <a:rPr lang="en-US" dirty="0" smtClean="0"/>
              <a:t>IDS Snort 3;</a:t>
            </a:r>
          </a:p>
          <a:p>
            <a:r>
              <a:rPr lang="ru-RU"/>
              <a:t>в</a:t>
            </a:r>
            <a:r>
              <a:rPr lang="ru-RU" smtClean="0"/>
              <a:t>ыявлены </a:t>
            </a:r>
            <a:r>
              <a:rPr lang="ru-RU" dirty="0" smtClean="0"/>
              <a:t>пути развития исследований и самих СОВ.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8F88-999C-4FB8-862B-E3C82631432C}" type="slidenum">
              <a:rPr lang="ru-RU" sz="2400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400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21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295402" y="706582"/>
            <a:ext cx="9601196" cy="1579418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 smtClean="0"/>
              <a:t>Цель работы </a:t>
            </a:r>
            <a:r>
              <a:rPr lang="ru-RU" sz="3600" dirty="0"/>
              <a:t>– развёртывание, настройка и исследование работы </a:t>
            </a:r>
            <a:r>
              <a:rPr lang="ru-RU" sz="3600" dirty="0" smtClean="0"/>
              <a:t>IDS-системы </a:t>
            </a:r>
            <a:r>
              <a:rPr lang="ru-RU" sz="3600" dirty="0"/>
              <a:t>предприятия.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295401" y="2415654"/>
            <a:ext cx="9601195" cy="35533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Решаемые задачи</a:t>
            </a:r>
            <a:r>
              <a:rPr lang="en-US" b="1" dirty="0" smtClean="0"/>
              <a:t>:</a:t>
            </a:r>
            <a:endParaRPr lang="ru-RU" b="1" dirty="0" smtClean="0"/>
          </a:p>
          <a:p>
            <a:r>
              <a:rPr lang="ru-RU" dirty="0"/>
              <a:t>п</a:t>
            </a:r>
            <a:r>
              <a:rPr lang="ru-RU" dirty="0" smtClean="0"/>
              <a:t>ровести обзор систем </a:t>
            </a:r>
            <a:r>
              <a:rPr lang="en-US" dirty="0" smtClean="0"/>
              <a:t>IDS;</a:t>
            </a:r>
          </a:p>
          <a:p>
            <a:r>
              <a:rPr lang="ru-RU" dirty="0"/>
              <a:t>сделать сравнительный анализ программных решений в области обнаружения </a:t>
            </a:r>
            <a:r>
              <a:rPr lang="ru-RU" dirty="0" smtClean="0"/>
              <a:t>вторжений и </a:t>
            </a:r>
            <a:r>
              <a:rPr lang="ru-RU" dirty="0"/>
              <a:t>сделать выбор инструмента, который будет использоваться в дальнейшей работе;</a:t>
            </a:r>
          </a:p>
          <a:p>
            <a:r>
              <a:rPr lang="ru-RU" dirty="0" smtClean="0"/>
              <a:t>привести </a:t>
            </a:r>
            <a:r>
              <a:rPr lang="ru-RU" dirty="0"/>
              <a:t>описание программной платформы;</a:t>
            </a:r>
          </a:p>
          <a:p>
            <a:r>
              <a:rPr lang="ru-RU" dirty="0" smtClean="0"/>
              <a:t>произвести </a:t>
            </a:r>
            <a:r>
              <a:rPr lang="ru-RU" dirty="0"/>
              <a:t>установку, развёртывание и настройку системы IDS;</a:t>
            </a:r>
          </a:p>
          <a:p>
            <a:r>
              <a:rPr lang="ru-RU" dirty="0" smtClean="0"/>
              <a:t>привести </a:t>
            </a:r>
            <a:r>
              <a:rPr lang="ru-RU" dirty="0"/>
              <a:t>источники правил, которые могут быть использованы для обновления </a:t>
            </a:r>
            <a:r>
              <a:rPr lang="ru-RU" dirty="0" smtClean="0"/>
              <a:t>сета правил </a:t>
            </a:r>
            <a:r>
              <a:rPr lang="ru-RU" dirty="0"/>
              <a:t>установленной системы;</a:t>
            </a:r>
          </a:p>
          <a:p>
            <a:r>
              <a:rPr lang="ru-RU" dirty="0" smtClean="0"/>
              <a:t>разработать </a:t>
            </a:r>
            <a:r>
              <a:rPr lang="ru-RU" dirty="0"/>
              <a:t>сценарии атаки и оценить эффективность работы IDS;</a:t>
            </a:r>
          </a:p>
          <a:p>
            <a:r>
              <a:rPr lang="ru-RU" dirty="0" smtClean="0"/>
              <a:t>выявить </a:t>
            </a:r>
            <a:r>
              <a:rPr lang="ru-RU" dirty="0"/>
              <a:t>пути дальнейших </a:t>
            </a:r>
            <a:r>
              <a:rPr lang="ru-RU" dirty="0" smtClean="0"/>
              <a:t>исследований.</a:t>
            </a:r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8F88-999C-4FB8-862B-E3C82631432C}" type="slidenum">
              <a:rPr lang="ru-RU" sz="2400" smtClean="0"/>
              <a:t>2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0447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 smtClean="0"/>
              <a:t>IDS/IPS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Система обнаружения вторжений (</a:t>
            </a:r>
            <a:r>
              <a:rPr lang="en-US" dirty="0" smtClean="0"/>
              <a:t>Intrusion Detection System) – </a:t>
            </a:r>
            <a:r>
              <a:rPr lang="ru-RU" dirty="0" smtClean="0"/>
              <a:t>программный, аппаратный, программно-аппаратный комплекс, автоматизирующий процесс просмотра событий, возникающих в компьютерной системе или сети.</a:t>
            </a:r>
          </a:p>
          <a:p>
            <a:r>
              <a:rPr lang="ru-RU" dirty="0" smtClean="0"/>
              <a:t>Система предотвращения вторжений (</a:t>
            </a:r>
            <a:r>
              <a:rPr lang="en-US" dirty="0" smtClean="0"/>
              <a:t>Intrusion Prevention System) – </a:t>
            </a:r>
            <a:r>
              <a:rPr lang="ru-RU" dirty="0" smtClean="0"/>
              <a:t>программный или программно-аппаратный комплекс, который при срабатывании </a:t>
            </a:r>
            <a:r>
              <a:rPr lang="en-US" dirty="0" smtClean="0"/>
              <a:t>IDS</a:t>
            </a:r>
            <a:r>
              <a:rPr lang="ru-RU" dirty="0" smtClean="0"/>
              <a:t>, применяет различные действия для защиты компьютерной системы или сети.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353900" y="5875868"/>
            <a:ext cx="542697" cy="279400"/>
          </a:xfrm>
        </p:spPr>
        <p:txBody>
          <a:bodyPr/>
          <a:lstStyle/>
          <a:p>
            <a:fld id="{6228EC8C-0BF8-40DC-BAB1-DEBB387F4747}" type="slidenum">
              <a:rPr lang="ru-RU" sz="2400" smtClean="0"/>
              <a:t>3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0298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4090738"/>
            <a:ext cx="3068051" cy="177532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b="1" dirty="0" smtClean="0"/>
              <a:t>Классификация </a:t>
            </a:r>
            <a:r>
              <a:rPr lang="en-US" b="1" dirty="0" smtClean="0"/>
              <a:t>IDS</a:t>
            </a:r>
            <a:endParaRPr lang="ru-RU" b="1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По источникам информации</a:t>
            </a:r>
            <a:r>
              <a:rPr lang="en-US" dirty="0" smtClean="0"/>
              <a:t>:</a:t>
            </a:r>
          </a:p>
          <a:p>
            <a:pPr algn="just"/>
            <a:r>
              <a:rPr lang="ru-RU" dirty="0"/>
              <a:t>с</a:t>
            </a:r>
            <a:r>
              <a:rPr lang="ru-RU" dirty="0" smtClean="0"/>
              <a:t>етевые </a:t>
            </a:r>
            <a:r>
              <a:rPr lang="en-US" dirty="0" smtClean="0"/>
              <a:t>(NIDS);</a:t>
            </a:r>
          </a:p>
          <a:p>
            <a:pPr algn="just"/>
            <a:r>
              <a:rPr lang="ru-RU" dirty="0"/>
              <a:t>у</a:t>
            </a:r>
            <a:r>
              <a:rPr lang="ru-RU" dirty="0" smtClean="0"/>
              <a:t>зловые (</a:t>
            </a:r>
            <a:r>
              <a:rPr lang="en-US" dirty="0" smtClean="0"/>
              <a:t>HIDS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pPr algn="just"/>
            <a:r>
              <a:rPr lang="ru-RU" dirty="0"/>
              <a:t>у</a:t>
            </a:r>
            <a:r>
              <a:rPr lang="ru-RU" dirty="0" smtClean="0"/>
              <a:t>ровня приложения (</a:t>
            </a:r>
            <a:r>
              <a:rPr lang="en-US" dirty="0" smtClean="0"/>
              <a:t>AIDS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По способу реагирования</a:t>
            </a:r>
            <a:r>
              <a:rPr lang="en-US" dirty="0" smtClean="0"/>
              <a:t>:</a:t>
            </a:r>
          </a:p>
          <a:p>
            <a:r>
              <a:rPr lang="ru-RU" dirty="0"/>
              <a:t>с</a:t>
            </a:r>
            <a:r>
              <a:rPr lang="ru-RU" dirty="0" smtClean="0"/>
              <a:t>татические</a:t>
            </a:r>
            <a:r>
              <a:rPr lang="en-US" dirty="0" smtClean="0"/>
              <a:t>;</a:t>
            </a:r>
          </a:p>
          <a:p>
            <a:r>
              <a:rPr lang="ru-RU" dirty="0"/>
              <a:t>д</a:t>
            </a:r>
            <a:r>
              <a:rPr lang="ru-RU" dirty="0" smtClean="0"/>
              <a:t>инамические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По методам анализа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/>
              <a:t>с</a:t>
            </a:r>
            <a:r>
              <a:rPr lang="ru-RU" dirty="0" smtClean="0"/>
              <a:t>игнатурные</a:t>
            </a:r>
            <a:r>
              <a:rPr lang="en-US" dirty="0" smtClean="0"/>
              <a:t>;</a:t>
            </a:r>
          </a:p>
          <a:p>
            <a:r>
              <a:rPr lang="ru-RU" dirty="0"/>
              <a:t>н</a:t>
            </a:r>
            <a:r>
              <a:rPr lang="ru-RU" dirty="0" smtClean="0"/>
              <a:t>а основе обнаружения аномалий.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144126" y="2556932"/>
            <a:ext cx="4848725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144126" y="2547127"/>
            <a:ext cx="4848725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15696" y="6021011"/>
            <a:ext cx="4966957" cy="247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https://infotecs.ru/product/vipnet-ids-ns.html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0353901" y="5866063"/>
            <a:ext cx="542697" cy="279400"/>
          </a:xfrm>
        </p:spPr>
        <p:txBody>
          <a:bodyPr/>
          <a:lstStyle/>
          <a:p>
            <a:fld id="{6228EC8C-0BF8-40DC-BAB1-DEBB387F4747}" type="slidenum">
              <a:rPr lang="ru-RU" sz="2400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22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b="1" dirty="0" smtClean="0"/>
              <a:t>Архитектура локальных СОВ</a:t>
            </a:r>
            <a:endParaRPr lang="ru-RU" b="1" dirty="0"/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>
          <a:xfrm>
            <a:off x="1298448" y="2560319"/>
            <a:ext cx="4718304" cy="3631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Основные элементы</a:t>
            </a:r>
            <a:r>
              <a:rPr lang="en-US" dirty="0" smtClean="0"/>
              <a:t>:</a:t>
            </a:r>
          </a:p>
          <a:p>
            <a:r>
              <a:rPr lang="ru-RU" dirty="0" smtClean="0"/>
              <a:t>модуль слежения, сенсор</a:t>
            </a:r>
            <a:r>
              <a:rPr lang="en-US" dirty="0" smtClean="0"/>
              <a:t>;</a:t>
            </a:r>
          </a:p>
          <a:p>
            <a:r>
              <a:rPr lang="ru-RU" dirty="0"/>
              <a:t>с</a:t>
            </a:r>
            <a:r>
              <a:rPr lang="ru-RU" dirty="0" smtClean="0"/>
              <a:t>истема обнаружения атаки</a:t>
            </a:r>
            <a:r>
              <a:rPr lang="en-US" dirty="0" smtClean="0"/>
              <a:t>;</a:t>
            </a:r>
          </a:p>
          <a:p>
            <a:r>
              <a:rPr lang="ru-RU" dirty="0"/>
              <a:t>б</a:t>
            </a:r>
            <a:r>
              <a:rPr lang="ru-RU" dirty="0" smtClean="0"/>
              <a:t>аза знаний</a:t>
            </a:r>
            <a:r>
              <a:rPr lang="en-US" dirty="0" smtClean="0"/>
              <a:t>;</a:t>
            </a:r>
          </a:p>
          <a:p>
            <a:r>
              <a:rPr lang="ru-RU" dirty="0"/>
              <a:t>б</a:t>
            </a:r>
            <a:r>
              <a:rPr lang="ru-RU" dirty="0" smtClean="0"/>
              <a:t>аза </a:t>
            </a:r>
            <a:r>
              <a:rPr lang="ru-RU" dirty="0"/>
              <a:t>данных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 smtClean="0"/>
              <a:t>система </a:t>
            </a:r>
            <a:r>
              <a:rPr lang="ru-RU" dirty="0"/>
              <a:t>управления </a:t>
            </a:r>
            <a:r>
              <a:rPr lang="en-US" dirty="0"/>
              <a:t>IDS;</a:t>
            </a:r>
            <a:endParaRPr lang="ru-RU" dirty="0"/>
          </a:p>
          <a:p>
            <a:r>
              <a:rPr lang="ru-RU" dirty="0" smtClean="0"/>
              <a:t>система </a:t>
            </a:r>
            <a:r>
              <a:rPr lang="ru-RU" dirty="0"/>
              <a:t>реагирования</a:t>
            </a:r>
            <a:r>
              <a:rPr lang="en-US" dirty="0"/>
              <a:t>.</a:t>
            </a:r>
            <a:endParaRPr lang="ru-RU" dirty="0"/>
          </a:p>
          <a:p>
            <a:endParaRPr lang="en-US" dirty="0" smtClean="0"/>
          </a:p>
        </p:txBody>
      </p:sp>
      <p:pic>
        <p:nvPicPr>
          <p:cNvPr id="13" name="Рисунок 12"/>
          <p:cNvPicPr/>
          <p:nvPr/>
        </p:nvPicPr>
        <p:blipFill>
          <a:blip r:embed="rId2"/>
          <a:stretch>
            <a:fillRect/>
          </a:stretch>
        </p:blipFill>
        <p:spPr>
          <a:xfrm>
            <a:off x="5229727" y="2438400"/>
            <a:ext cx="6160168" cy="3753851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353901" y="5912851"/>
            <a:ext cx="542697" cy="279400"/>
          </a:xfrm>
        </p:spPr>
        <p:txBody>
          <a:bodyPr/>
          <a:lstStyle/>
          <a:p>
            <a:fld id="{6228EC8C-0BF8-40DC-BAB1-DEBB387F4747}" type="slidenum">
              <a:rPr lang="ru-RU" sz="2400" smtClean="0"/>
              <a:t>5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7833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8F88-999C-4FB8-862B-E3C82631432C}" type="slidenum">
              <a:rPr lang="ru-RU" sz="2400" smtClean="0"/>
              <a:t>6</a:t>
            </a:fld>
            <a:endParaRPr lang="ru-RU" sz="24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010653" y="757543"/>
            <a:ext cx="9885945" cy="122937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4000" b="1" dirty="0" smtClean="0"/>
              <a:t>Обзор аппаратных и программно-аппаратных решений СОВ</a:t>
            </a:r>
            <a:endParaRPr lang="ru-RU" sz="4000" b="1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298448" y="2085473"/>
            <a:ext cx="4718304" cy="3784975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smtClean="0"/>
              <a:t>Зарубежные решения</a:t>
            </a:r>
            <a:r>
              <a:rPr lang="en-US" b="1" dirty="0" smtClean="0"/>
              <a:t>:</a:t>
            </a:r>
            <a:endParaRPr lang="ru-RU" b="1" dirty="0" smtClean="0"/>
          </a:p>
          <a:p>
            <a:r>
              <a:rPr lang="en-US" dirty="0" err="1" smtClean="0"/>
              <a:t>FortiGate</a:t>
            </a:r>
            <a:r>
              <a:rPr lang="en-US" dirty="0" smtClean="0"/>
              <a:t> IPS;</a:t>
            </a:r>
          </a:p>
          <a:p>
            <a:r>
              <a:rPr lang="en-US" dirty="0" smtClean="0"/>
              <a:t>Cisco </a:t>
            </a:r>
            <a:r>
              <a:rPr lang="en-US" dirty="0" err="1" smtClean="0"/>
              <a:t>FirePower</a:t>
            </a:r>
            <a:r>
              <a:rPr lang="en-US" dirty="0" smtClean="0"/>
              <a:t>;</a:t>
            </a:r>
          </a:p>
          <a:p>
            <a:r>
              <a:rPr lang="en-US" dirty="0"/>
              <a:t>Trend Micro </a:t>
            </a:r>
            <a:r>
              <a:rPr lang="en-US" dirty="0" err="1" smtClean="0"/>
              <a:t>TippingPoing</a:t>
            </a:r>
            <a:r>
              <a:rPr lang="en-US" dirty="0" smtClean="0"/>
              <a:t>;</a:t>
            </a:r>
          </a:p>
          <a:p>
            <a:r>
              <a:rPr lang="en-US" dirty="0" err="1"/>
              <a:t>Stonegate</a:t>
            </a:r>
            <a:r>
              <a:rPr lang="en-US" dirty="0"/>
              <a:t> </a:t>
            </a:r>
            <a:r>
              <a:rPr lang="en-US" dirty="0" smtClean="0"/>
              <a:t>IPS;</a:t>
            </a:r>
          </a:p>
          <a:p>
            <a:r>
              <a:rPr lang="en-US" dirty="0"/>
              <a:t>WatchGuard </a:t>
            </a:r>
            <a:r>
              <a:rPr lang="en-US" dirty="0" smtClean="0"/>
              <a:t>Firebox.</a:t>
            </a:r>
            <a:endParaRPr lang="ru-RU" dirty="0"/>
          </a:p>
        </p:txBody>
      </p:sp>
      <p:sp>
        <p:nvSpPr>
          <p:cNvPr id="8" name="Объект 3"/>
          <p:cNvSpPr txBox="1">
            <a:spLocks/>
          </p:cNvSpPr>
          <p:nvPr/>
        </p:nvSpPr>
        <p:spPr>
          <a:xfrm>
            <a:off x="5309937" y="1986921"/>
            <a:ext cx="5589711" cy="388352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smtClean="0"/>
              <a:t>Отечественные решения</a:t>
            </a:r>
            <a:r>
              <a:rPr lang="en-US" b="1" dirty="0"/>
              <a:t>:</a:t>
            </a:r>
            <a:endParaRPr lang="ru-RU" b="1" dirty="0" smtClean="0"/>
          </a:p>
          <a:p>
            <a:r>
              <a:rPr lang="en-US" dirty="0"/>
              <a:t>Traffic Inspector Next </a:t>
            </a:r>
            <a:r>
              <a:rPr lang="en-US" dirty="0" smtClean="0"/>
              <a:t>Generation (“</a:t>
            </a:r>
            <a:r>
              <a:rPr lang="ru-RU" dirty="0" smtClean="0"/>
              <a:t>Смарт-Софт</a:t>
            </a:r>
            <a:r>
              <a:rPr lang="en-US" dirty="0" smtClean="0"/>
              <a:t>”);</a:t>
            </a:r>
          </a:p>
          <a:p>
            <a:r>
              <a:rPr lang="en-US" dirty="0" err="1"/>
              <a:t>ViPNet</a:t>
            </a:r>
            <a:r>
              <a:rPr lang="en-US" dirty="0"/>
              <a:t> IDS </a:t>
            </a:r>
            <a:r>
              <a:rPr lang="en-US" dirty="0" smtClean="0"/>
              <a:t>3</a:t>
            </a:r>
            <a:r>
              <a:rPr lang="ru-RU" dirty="0" smtClean="0"/>
              <a:t> (</a:t>
            </a:r>
            <a:r>
              <a:rPr lang="en-US" dirty="0" smtClean="0"/>
              <a:t>“</a:t>
            </a:r>
            <a:r>
              <a:rPr lang="ru-RU" dirty="0" err="1" smtClean="0"/>
              <a:t>Инфотекс</a:t>
            </a:r>
            <a:r>
              <a:rPr lang="en-US" dirty="0" smtClean="0"/>
              <a:t>”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Аргус (</a:t>
            </a:r>
            <a:r>
              <a:rPr lang="en-US" dirty="0" smtClean="0"/>
              <a:t>“</a:t>
            </a:r>
            <a:r>
              <a:rPr lang="ru-RU" dirty="0" smtClean="0"/>
              <a:t>Центр Специальной </a:t>
            </a:r>
            <a:r>
              <a:rPr lang="ru-RU" dirty="0" err="1" smtClean="0"/>
              <a:t>Схемотехники</a:t>
            </a:r>
            <a:r>
              <a:rPr lang="en-US" dirty="0" smtClean="0"/>
              <a:t>”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r>
              <a:rPr lang="ru-RU" dirty="0" smtClean="0"/>
              <a:t>Рубикон (НПО </a:t>
            </a:r>
            <a:r>
              <a:rPr lang="en-US" dirty="0" smtClean="0"/>
              <a:t>“</a:t>
            </a:r>
            <a:r>
              <a:rPr lang="ru-RU" dirty="0" smtClean="0"/>
              <a:t>Эшелон</a:t>
            </a:r>
            <a:r>
              <a:rPr lang="en-US" dirty="0" smtClean="0"/>
              <a:t>”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r>
              <a:rPr lang="ru-RU" dirty="0" smtClean="0"/>
              <a:t>СОВ Континент (</a:t>
            </a:r>
            <a:r>
              <a:rPr lang="en-US" dirty="0" smtClean="0"/>
              <a:t>“</a:t>
            </a:r>
            <a:r>
              <a:rPr lang="ru-RU" dirty="0" smtClean="0"/>
              <a:t>Код Безопасности</a:t>
            </a:r>
            <a:r>
              <a:rPr lang="en-US" dirty="0" smtClean="0"/>
              <a:t>”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r>
              <a:rPr lang="ru-RU" dirty="0" smtClean="0"/>
              <a:t>С-Терра 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29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8F88-999C-4FB8-862B-E3C82631432C}" type="slidenum">
              <a:rPr lang="ru-RU" sz="2400" smtClean="0"/>
              <a:t>7</a:t>
            </a:fld>
            <a:endParaRPr lang="ru-RU" sz="2400" dirty="0"/>
          </a:p>
        </p:txBody>
      </p:sp>
      <p:sp>
        <p:nvSpPr>
          <p:cNvPr id="5" name="Заголовок 6"/>
          <p:cNvSpPr txBox="1">
            <a:spLocks/>
          </p:cNvSpPr>
          <p:nvPr/>
        </p:nvSpPr>
        <p:spPr>
          <a:xfrm>
            <a:off x="864524" y="706582"/>
            <a:ext cx="10474036" cy="68164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3600" b="1" dirty="0" smtClean="0"/>
              <a:t>Сравнительный анализ программных </a:t>
            </a:r>
            <a:r>
              <a:rPr lang="en-US" sz="3600" b="1" dirty="0" smtClean="0"/>
              <a:t>IDS/IPS</a:t>
            </a:r>
            <a:endParaRPr lang="ru-RU" sz="3600" dirty="0"/>
          </a:p>
        </p:txBody>
      </p:sp>
      <p:sp>
        <p:nvSpPr>
          <p:cNvPr id="7" name="Объект 7"/>
          <p:cNvSpPr txBox="1">
            <a:spLocks/>
          </p:cNvSpPr>
          <p:nvPr/>
        </p:nvSpPr>
        <p:spPr>
          <a:xfrm>
            <a:off x="864524" y="1480848"/>
            <a:ext cx="10032074" cy="177699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450000" algn="just">
              <a:buNone/>
            </a:pPr>
            <a:r>
              <a:rPr lang="ru-RU" dirty="0" smtClean="0"/>
              <a:t>В результате сравнительного анализа зарубежных и </a:t>
            </a:r>
            <a:r>
              <a:rPr lang="en-US" dirty="0" smtClean="0"/>
              <a:t>open-source </a:t>
            </a:r>
            <a:r>
              <a:rPr lang="ru-RU" dirty="0" smtClean="0"/>
              <a:t>программных решений СОВ, методом экспертного оценивания для выполнения работы была выбрана система </a:t>
            </a:r>
            <a:r>
              <a:rPr lang="en-US" dirty="0" smtClean="0"/>
              <a:t>Snort</a:t>
            </a:r>
            <a:r>
              <a:rPr lang="ru-RU" dirty="0" smtClean="0"/>
              <a:t> 3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17" y="2693065"/>
            <a:ext cx="81724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4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8F88-999C-4FB8-862B-E3C82631432C}" type="slidenum">
              <a:rPr lang="ru-RU" sz="2400" smtClean="0"/>
              <a:t>8</a:t>
            </a:fld>
            <a:endParaRPr lang="ru-RU" sz="2400" dirty="0"/>
          </a:p>
        </p:txBody>
      </p:sp>
      <p:sp>
        <p:nvSpPr>
          <p:cNvPr id="3" name="Заголовок 6"/>
          <p:cNvSpPr txBox="1">
            <a:spLocks/>
          </p:cNvSpPr>
          <p:nvPr/>
        </p:nvSpPr>
        <p:spPr>
          <a:xfrm>
            <a:off x="864524" y="706582"/>
            <a:ext cx="10474036" cy="68164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3600" b="1" dirty="0" smtClean="0"/>
              <a:t>Описание выбранной программной платформы</a:t>
            </a:r>
            <a:endParaRPr lang="ru-RU" sz="3600" dirty="0"/>
          </a:p>
        </p:txBody>
      </p:sp>
      <p:sp>
        <p:nvSpPr>
          <p:cNvPr id="4" name="Объект 7"/>
          <p:cNvSpPr txBox="1">
            <a:spLocks/>
          </p:cNvSpPr>
          <p:nvPr/>
        </p:nvSpPr>
        <p:spPr>
          <a:xfrm>
            <a:off x="864524" y="1480848"/>
            <a:ext cx="10032074" cy="294802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450000" algn="just">
              <a:buNone/>
            </a:pPr>
            <a:r>
              <a:rPr lang="ru-RU" b="1" dirty="0" err="1"/>
              <a:t>Snort</a:t>
            </a:r>
            <a:r>
              <a:rPr lang="ru-RU" dirty="0"/>
              <a:t> – система обнаружения и предотвращения вторжений с открытым исходным </a:t>
            </a:r>
            <a:r>
              <a:rPr lang="ru-RU" dirty="0" smtClean="0"/>
              <a:t>кодом, </a:t>
            </a:r>
            <a:r>
              <a:rPr lang="ru-RU" dirty="0"/>
              <a:t>которая может работать как в </a:t>
            </a:r>
            <a:r>
              <a:rPr lang="ru-RU" dirty="0" err="1" smtClean="0"/>
              <a:t>хостовом</a:t>
            </a:r>
            <a:r>
              <a:rPr lang="ru-RU" dirty="0" smtClean="0"/>
              <a:t>, </a:t>
            </a:r>
            <a:r>
              <a:rPr lang="ru-RU" dirty="0"/>
              <a:t>так и в </a:t>
            </a:r>
            <a:r>
              <a:rPr lang="ru-RU" dirty="0" smtClean="0"/>
              <a:t>сетевом режимах. Ключевые функции</a:t>
            </a:r>
            <a:r>
              <a:rPr lang="en-US" dirty="0" smtClean="0"/>
              <a:t>:</a:t>
            </a:r>
          </a:p>
          <a:p>
            <a:pPr lvl="1" algn="just"/>
            <a:r>
              <a:rPr lang="ru-RU" dirty="0"/>
              <a:t>с</a:t>
            </a:r>
            <a:r>
              <a:rPr lang="ru-RU" dirty="0" smtClean="0"/>
              <a:t>игнатурный анализ</a:t>
            </a:r>
            <a:r>
              <a:rPr lang="en-US" dirty="0" smtClean="0"/>
              <a:t>;</a:t>
            </a:r>
            <a:endParaRPr lang="ru-RU" dirty="0" smtClean="0"/>
          </a:p>
          <a:p>
            <a:pPr lvl="1" algn="just"/>
            <a:r>
              <a:rPr lang="ru-RU" dirty="0"/>
              <a:t>л</a:t>
            </a:r>
            <a:r>
              <a:rPr lang="ru-RU" dirty="0" smtClean="0"/>
              <a:t>ёгкость масштабирования</a:t>
            </a:r>
            <a:r>
              <a:rPr lang="en-US" dirty="0" smtClean="0"/>
              <a:t>;</a:t>
            </a:r>
          </a:p>
          <a:p>
            <a:pPr lvl="1" algn="just"/>
            <a:r>
              <a:rPr lang="ru-RU" dirty="0"/>
              <a:t>б</a:t>
            </a:r>
            <a:r>
              <a:rPr lang="ru-RU" dirty="0" smtClean="0"/>
              <a:t>локирование нежелательных соединений и применение правил МСЭ</a:t>
            </a:r>
            <a:r>
              <a:rPr lang="en-US" dirty="0" smtClean="0"/>
              <a:t>;</a:t>
            </a:r>
            <a:endParaRPr lang="ru-RU" dirty="0" smtClean="0"/>
          </a:p>
          <a:p>
            <a:pPr lvl="1" algn="just"/>
            <a:r>
              <a:rPr lang="ru-RU" dirty="0"/>
              <a:t>д</a:t>
            </a:r>
            <a:r>
              <a:rPr lang="ru-RU" dirty="0" smtClean="0"/>
              <a:t>етектирование и анализ протоколов сетевого и прикладного уровней</a:t>
            </a:r>
            <a:r>
              <a:rPr lang="en-US" dirty="0"/>
              <a:t>.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073" y="4273550"/>
            <a:ext cx="6276975" cy="16954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041" y="2383242"/>
            <a:ext cx="1812688" cy="98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8F88-999C-4FB8-862B-E3C82631432C}" type="slidenum">
              <a:rPr lang="ru-RU" sz="2400" smtClean="0"/>
              <a:t>9</a:t>
            </a:fld>
            <a:endParaRPr lang="ru-RU" sz="2400" dirty="0"/>
          </a:p>
        </p:txBody>
      </p:sp>
      <p:sp>
        <p:nvSpPr>
          <p:cNvPr id="3" name="Заголовок 6"/>
          <p:cNvSpPr txBox="1">
            <a:spLocks/>
          </p:cNvSpPr>
          <p:nvPr/>
        </p:nvSpPr>
        <p:spPr>
          <a:xfrm>
            <a:off x="864524" y="706582"/>
            <a:ext cx="10474036" cy="68164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3600" b="1" dirty="0" smtClean="0"/>
              <a:t>Описание выбранной программной платформы</a:t>
            </a:r>
            <a:endParaRPr lang="ru-RU" sz="3600" dirty="0"/>
          </a:p>
        </p:txBody>
      </p:sp>
      <p:sp>
        <p:nvSpPr>
          <p:cNvPr id="4" name="Объект 7"/>
          <p:cNvSpPr txBox="1">
            <a:spLocks/>
          </p:cNvSpPr>
          <p:nvPr/>
        </p:nvSpPr>
        <p:spPr>
          <a:xfrm>
            <a:off x="864524" y="1480848"/>
            <a:ext cx="10032074" cy="32296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450000" algn="just">
              <a:buNone/>
            </a:pPr>
            <a:r>
              <a:rPr lang="ru-RU" b="1" dirty="0" smtClean="0"/>
              <a:t>Основные компоненты для работы с </a:t>
            </a:r>
            <a:r>
              <a:rPr lang="en-US" b="1" dirty="0" smtClean="0"/>
              <a:t>IDS Snort 3:</a:t>
            </a:r>
          </a:p>
          <a:p>
            <a:pPr lvl="1" algn="just"/>
            <a:r>
              <a:rPr lang="en-US" b="1" dirty="0" err="1"/>
              <a:t>l</a:t>
            </a:r>
            <a:r>
              <a:rPr lang="en-US" b="1" dirty="0" err="1" smtClean="0"/>
              <a:t>inux</a:t>
            </a:r>
            <a:r>
              <a:rPr lang="en-US" b="1" dirty="0" smtClean="0"/>
              <a:t> </a:t>
            </a:r>
            <a:r>
              <a:rPr lang="en-US" b="1" dirty="0" err="1" smtClean="0"/>
              <a:t>Debian</a:t>
            </a:r>
            <a:r>
              <a:rPr lang="ru-RU" b="1" dirty="0" smtClean="0"/>
              <a:t> </a:t>
            </a:r>
            <a:r>
              <a:rPr lang="ru-RU" dirty="0" smtClean="0"/>
              <a:t>– операционная система</a:t>
            </a:r>
            <a:r>
              <a:rPr lang="en-US" dirty="0" smtClean="0"/>
              <a:t>, </a:t>
            </a:r>
            <a:r>
              <a:rPr lang="ru-RU" dirty="0" smtClean="0"/>
              <a:t>на основе которого создано большинство отечественных операционных систем</a:t>
            </a:r>
            <a:r>
              <a:rPr lang="en-US" dirty="0" smtClean="0"/>
              <a:t> </a:t>
            </a:r>
            <a:r>
              <a:rPr lang="ru-RU" dirty="0" smtClean="0"/>
              <a:t>как хост </a:t>
            </a:r>
            <a:r>
              <a:rPr lang="en-US" dirty="0" smtClean="0"/>
              <a:t>IDS;</a:t>
            </a:r>
          </a:p>
          <a:p>
            <a:pPr lvl="1" algn="just"/>
            <a:r>
              <a:rPr lang="ru-RU" b="1" dirty="0"/>
              <a:t>б</a:t>
            </a:r>
            <a:r>
              <a:rPr lang="ru-RU" b="1" dirty="0" smtClean="0"/>
              <a:t>иблиотека </a:t>
            </a:r>
            <a:r>
              <a:rPr lang="en-US" b="1" dirty="0" err="1" smtClean="0"/>
              <a:t>libDAQ</a:t>
            </a:r>
            <a:r>
              <a:rPr lang="ru-RU" b="1" dirty="0"/>
              <a:t> </a:t>
            </a:r>
            <a:r>
              <a:rPr lang="ru-RU" dirty="0" smtClean="0"/>
              <a:t>– осуществляет сбор данных из компьютерной сети</a:t>
            </a:r>
            <a:r>
              <a:rPr lang="en-US" dirty="0" smtClean="0"/>
              <a:t>;</a:t>
            </a:r>
            <a:endParaRPr lang="ru-RU" dirty="0" smtClean="0"/>
          </a:p>
          <a:p>
            <a:pPr lvl="1" algn="just"/>
            <a:r>
              <a:rPr lang="ru-RU" b="1" dirty="0"/>
              <a:t>с</a:t>
            </a:r>
            <a:r>
              <a:rPr lang="ru-RU" b="1" dirty="0" smtClean="0"/>
              <a:t>крипт </a:t>
            </a:r>
            <a:r>
              <a:rPr lang="en-US" b="1" dirty="0"/>
              <a:t>PulledPork3 </a:t>
            </a:r>
            <a:r>
              <a:rPr lang="ru-RU" dirty="0" smtClean="0"/>
              <a:t>– загрузка и обновление правил</a:t>
            </a:r>
            <a:r>
              <a:rPr lang="ru-RU" dirty="0"/>
              <a:t> </a:t>
            </a:r>
            <a:r>
              <a:rPr lang="ru-RU" dirty="0" smtClean="0"/>
              <a:t>анализа трафика</a:t>
            </a:r>
            <a:r>
              <a:rPr lang="en-US" dirty="0" smtClean="0"/>
              <a:t>;</a:t>
            </a:r>
            <a:endParaRPr lang="ru-RU" dirty="0" smtClean="0"/>
          </a:p>
          <a:p>
            <a:pPr lvl="1" algn="just"/>
            <a:r>
              <a:rPr lang="ru-RU" b="1" dirty="0"/>
              <a:t>у</a:t>
            </a:r>
            <a:r>
              <a:rPr lang="ru-RU" b="1" dirty="0" smtClean="0"/>
              <a:t>тилита </a:t>
            </a:r>
            <a:r>
              <a:rPr lang="en-US" b="1" dirty="0" err="1" smtClean="0"/>
              <a:t>gperftools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механизм оптимизированного распределения памяти</a:t>
            </a:r>
            <a:r>
              <a:rPr lang="en-US" dirty="0" smtClean="0"/>
              <a:t>;</a:t>
            </a:r>
            <a:endParaRPr lang="ru-RU" dirty="0" smtClean="0"/>
          </a:p>
          <a:p>
            <a:pPr lvl="1" algn="just"/>
            <a:r>
              <a:rPr lang="ru-RU" b="1" dirty="0"/>
              <a:t>б</a:t>
            </a:r>
            <a:r>
              <a:rPr lang="ru-RU" b="1" dirty="0" smtClean="0"/>
              <a:t>иблиотека </a:t>
            </a:r>
            <a:r>
              <a:rPr lang="en-US" b="1" dirty="0" err="1" smtClean="0"/>
              <a:t>OpenAppID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прослойка для идентификации приложений по отлавливаемым пакетам.</a:t>
            </a:r>
            <a:endParaRPr lang="en-US" dirty="0" smtClean="0"/>
          </a:p>
          <a:p>
            <a:pPr lvl="1" algn="just"/>
            <a:endParaRPr lang="ru-RU" dirty="0" smtClean="0"/>
          </a:p>
          <a:p>
            <a:pPr marL="457200" lvl="1" indent="450000" algn="just">
              <a:buNone/>
            </a:pPr>
            <a:endParaRPr lang="en-US" dirty="0" smtClean="0"/>
          </a:p>
          <a:p>
            <a:pPr marL="457200" lvl="1" indent="450000" algn="just">
              <a:buNone/>
            </a:pPr>
            <a:endParaRPr lang="en-US" dirty="0" smtClean="0"/>
          </a:p>
          <a:p>
            <a:pPr lvl="1" algn="just"/>
            <a:endParaRPr lang="ru-RU" dirty="0" smtClean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50061" y="4386580"/>
            <a:ext cx="5461000" cy="17221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47" y="4386580"/>
            <a:ext cx="2301413" cy="130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3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341</TotalTime>
  <Words>741</Words>
  <Application>Microsoft Office PowerPoint</Application>
  <PresentationFormat>Широкоэкранный</PresentationFormat>
  <Paragraphs>116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Garamond</vt:lpstr>
      <vt:lpstr>Натуральные материалы</vt:lpstr>
      <vt:lpstr>Разработка и исследование IDS системы предприятия</vt:lpstr>
      <vt:lpstr>Цель работы – развёртывание, настройка и исследование работы IDS-системы предприятия.</vt:lpstr>
      <vt:lpstr>IDS/IPS</vt:lpstr>
      <vt:lpstr>Классификация IDS</vt:lpstr>
      <vt:lpstr>Архитектура локальных СОВ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работы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1</cp:lastModifiedBy>
  <cp:revision>38</cp:revision>
  <dcterms:created xsi:type="dcterms:W3CDTF">2023-05-21T16:19:39Z</dcterms:created>
  <dcterms:modified xsi:type="dcterms:W3CDTF">2023-05-31T14:23:42Z</dcterms:modified>
</cp:coreProperties>
</file>